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672" autoAdjust="0"/>
    <p:restoredTop sz="94660"/>
  </p:normalViewPr>
  <p:slideViewPr>
    <p:cSldViewPr snapToGrid="0">
      <p:cViewPr varScale="1">
        <p:scale>
          <a:sx n="80" d="100"/>
          <a:sy n="80" d="100"/>
        </p:scale>
        <p:origin x="24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3796" y="1122363"/>
            <a:ext cx="10364411" cy="2387600"/>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13796" y="3602038"/>
            <a:ext cx="10364411"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940BF93-0623-449D-8FD2-D59D5B59D189}" type="datetimeFigureOut">
              <a:rPr lang="en-US" smtClean="0">
                <a:solidFill>
                  <a:prstClr val="white">
                    <a:tint val="75000"/>
                  </a:prstClr>
                </a:solidFill>
              </a:rPr>
              <a:pPr/>
              <a:t>12/16/2019</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6E70C26B-B027-4BAB-8F06-7F17BD0EF36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1303443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7" y="4289374"/>
            <a:ext cx="10367564" cy="819355"/>
          </a:xfrm>
        </p:spPr>
        <p:txBody>
          <a:bodyPr anchor="b">
            <a:normAutofit/>
          </a:bodyPr>
          <a:lstStyle>
            <a:lvl1pPr>
              <a:defRPr sz="28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913807" y="621323"/>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5" y="5108728"/>
            <a:ext cx="10365999"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40BF93-0623-449D-8FD2-D59D5B59D189}" type="datetimeFigureOut">
              <a:rPr lang="en-US" smtClean="0">
                <a:solidFill>
                  <a:prstClr val="white">
                    <a:tint val="75000"/>
                  </a:prstClr>
                </a:solidFill>
              </a:rPr>
              <a:pPr/>
              <a:t>12/16/2019</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6E70C26B-B027-4BAB-8F06-7F17BD0EF36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374541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2"/>
            <a:ext cx="10353763" cy="3424859"/>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97"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40BF93-0623-449D-8FD2-D59D5B59D189}" type="datetimeFigureOut">
              <a:rPr lang="en-US" smtClean="0">
                <a:solidFill>
                  <a:prstClr val="white">
                    <a:tint val="75000"/>
                  </a:prstClr>
                </a:solidFill>
              </a:rPr>
              <a:pPr/>
              <a:t>12/16/2019</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6E70C26B-B027-4BAB-8F06-7F17BD0EF36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3861076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5"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913793" y="4204821"/>
            <a:ext cx="10353763"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40BF93-0623-449D-8FD2-D59D5B59D189}" type="datetimeFigureOut">
              <a:rPr lang="en-US" smtClean="0">
                <a:solidFill>
                  <a:prstClr val="white">
                    <a:tint val="75000"/>
                  </a:prstClr>
                </a:solidFill>
              </a:rPr>
              <a:pPr/>
              <a:t>12/16/2019</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6E70C26B-B027-4BAB-8F06-7F17BD0EF366}" type="slidenum">
              <a:rPr lang="en-US" smtClean="0">
                <a:solidFill>
                  <a:prstClr val="white">
                    <a:tint val="75000"/>
                  </a:prstClr>
                </a:solidFill>
              </a:rPr>
              <a:pPr/>
              <a:t>‹#›</a:t>
            </a:fld>
            <a:endParaRPr lang="en-US">
              <a:solidFill>
                <a:prstClr val="white">
                  <a:tint val="75000"/>
                </a:prstClr>
              </a:solidFill>
            </a:endParaRPr>
          </a:p>
        </p:txBody>
      </p:sp>
      <p:sp>
        <p:nvSpPr>
          <p:cNvPr id="10" name="TextBox 9"/>
          <p:cNvSpPr txBox="1"/>
          <p:nvPr/>
        </p:nvSpPr>
        <p:spPr>
          <a:xfrm>
            <a:off x="673660" y="64174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l" rtl="0"/>
            <a:r>
              <a:rPr lang="en-US" sz="8000" dirty="0">
                <a:solidFill>
                  <a:prstClr val="white"/>
                </a:solidFill>
                <a:effectLst/>
              </a:rPr>
              <a:t>“</a:t>
            </a:r>
          </a:p>
        </p:txBody>
      </p:sp>
      <p:sp>
        <p:nvSpPr>
          <p:cNvPr id="14" name="TextBox 13"/>
          <p:cNvSpPr txBox="1"/>
          <p:nvPr/>
        </p:nvSpPr>
        <p:spPr>
          <a:xfrm>
            <a:off x="10595628" y="307337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rtl="0"/>
            <a:r>
              <a:rPr lang="en-US" sz="8000" dirty="0">
                <a:solidFill>
                  <a:prstClr val="white"/>
                </a:solidFill>
                <a:effectLst/>
              </a:rPr>
              <a:t>”</a:t>
            </a:r>
          </a:p>
        </p:txBody>
      </p:sp>
    </p:spTree>
    <p:extLst>
      <p:ext uri="{BB962C8B-B14F-4D97-AF65-F5344CB8AC3E}">
        <p14:creationId xmlns:p14="http://schemas.microsoft.com/office/powerpoint/2010/main" val="38826461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7" y="2126944"/>
            <a:ext cx="10355327" cy="25118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95"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40BF93-0623-449D-8FD2-D59D5B59D189}" type="datetimeFigureOut">
              <a:rPr lang="en-US" smtClean="0">
                <a:solidFill>
                  <a:prstClr val="white">
                    <a:tint val="75000"/>
                  </a:prstClr>
                </a:solidFill>
              </a:rPr>
              <a:pPr/>
              <a:t>12/16/2019</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6E70C26B-B027-4BAB-8F06-7F17BD0EF36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4628211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3" y="609602"/>
            <a:ext cx="10353763"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95" y="2088321"/>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913795"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444878" y="2088320"/>
            <a:ext cx="3298559"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444879"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973299"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976347"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9940BF93-0623-449D-8FD2-D59D5B59D189}" type="datetimeFigureOut">
              <a:rPr lang="en-US" smtClean="0">
                <a:solidFill>
                  <a:prstClr val="white">
                    <a:tint val="75000"/>
                  </a:prstClr>
                </a:solidFill>
              </a:rPr>
              <a:pPr/>
              <a:t>12/16/2019</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6E70C26B-B027-4BAB-8F06-7F17BD0EF36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5541658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2"/>
            <a:ext cx="10353763"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96" y="3989147"/>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092020" y="2092235"/>
            <a:ext cx="2940051"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96" y="4565409"/>
            <a:ext cx="3298955" cy="122579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42702" y="3989147"/>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568996" y="2092235"/>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348" y="4565408"/>
            <a:ext cx="3300336" cy="122579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973423" y="3989147"/>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8152805" y="2092235"/>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73297" y="4565410"/>
            <a:ext cx="3294259" cy="122579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9940BF93-0623-449D-8FD2-D59D5B59D189}" type="datetimeFigureOut">
              <a:rPr lang="en-US" smtClean="0">
                <a:solidFill>
                  <a:prstClr val="white">
                    <a:tint val="75000"/>
                  </a:prstClr>
                </a:solidFill>
              </a:rPr>
              <a:pPr/>
              <a:t>12/16/2019</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6E70C26B-B027-4BAB-8F06-7F17BD0EF36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7583261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940BF93-0623-449D-8FD2-D59D5B59D189}" type="datetimeFigureOut">
              <a:rPr lang="en-US" smtClean="0">
                <a:solidFill>
                  <a:prstClr val="white">
                    <a:tint val="75000"/>
                  </a:prstClr>
                </a:solidFill>
              </a:rPr>
              <a:pPr/>
              <a:t>12/16/2019</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6E70C26B-B027-4BAB-8F06-7F17BD0EF36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4122498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609601"/>
            <a:ext cx="2542657" cy="518160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3796" y="609601"/>
            <a:ext cx="7658705"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940BF93-0623-449D-8FD2-D59D5B59D189}" type="datetimeFigureOut">
              <a:rPr lang="en-US" smtClean="0">
                <a:solidFill>
                  <a:prstClr val="white">
                    <a:tint val="75000"/>
                  </a:prstClr>
                </a:solidFill>
              </a:rPr>
              <a:pPr/>
              <a:t>12/16/2019</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6E70C26B-B027-4BAB-8F06-7F17BD0EF36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703105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940BF93-0623-449D-8FD2-D59D5B59D189}" type="datetimeFigureOut">
              <a:rPr lang="en-US" smtClean="0">
                <a:solidFill>
                  <a:prstClr val="white">
                    <a:tint val="75000"/>
                  </a:prstClr>
                </a:solidFill>
              </a:rPr>
              <a:pPr/>
              <a:t>12/16/2019</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6E70C26B-B027-4BAB-8F06-7F17BD0EF36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677775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8"/>
            <a:ext cx="9733512" cy="2852737"/>
          </a:xfrm>
        </p:spPr>
        <p:txBody>
          <a:bodyPr anchor="b">
            <a:normAutofit/>
          </a:bodyPr>
          <a:lstStyle>
            <a:lvl1pPr>
              <a:defRPr sz="3400"/>
            </a:lvl1pPr>
          </a:lstStyle>
          <a:p>
            <a:r>
              <a:rPr lang="en-US" smtClean="0"/>
              <a:t>Click to edit Master title style</a:t>
            </a:r>
            <a:endParaRPr lang="en-US" dirty="0"/>
          </a:p>
        </p:txBody>
      </p:sp>
      <p:sp>
        <p:nvSpPr>
          <p:cNvPr id="3" name="Text Placeholder 2"/>
          <p:cNvSpPr>
            <a:spLocks noGrp="1"/>
          </p:cNvSpPr>
          <p:nvPr>
            <p:ph type="body" idx="1"/>
          </p:nvPr>
        </p:nvSpPr>
        <p:spPr>
          <a:xfrm>
            <a:off x="1229244" y="3602040"/>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40BF93-0623-449D-8FD2-D59D5B59D189}" type="datetimeFigureOut">
              <a:rPr lang="en-US" smtClean="0">
                <a:solidFill>
                  <a:prstClr val="white">
                    <a:tint val="75000"/>
                  </a:prstClr>
                </a:solidFill>
              </a:rPr>
              <a:pPr/>
              <a:t>12/16/2019</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6E70C26B-B027-4BAB-8F06-7F17BD0EF36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720342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7" y="609602"/>
            <a:ext cx="10353761" cy="1326321"/>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913795" y="2088321"/>
            <a:ext cx="5106004" cy="370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3403" y="2088321"/>
            <a:ext cx="5094155" cy="370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940BF93-0623-449D-8FD2-D59D5B59D189}" type="datetimeFigureOut">
              <a:rPr lang="en-US" smtClean="0">
                <a:solidFill>
                  <a:prstClr val="white">
                    <a:tint val="75000"/>
                  </a:prstClr>
                </a:solidFill>
              </a:rPr>
              <a:pPr/>
              <a:t>12/16/2019</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6E70C26B-B027-4BAB-8F06-7F17BD0EF36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103232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7" y="609602"/>
            <a:ext cx="10353761"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220569" y="2088320"/>
            <a:ext cx="4800435"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78974" y="2088320"/>
            <a:ext cx="4788583"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940BF93-0623-449D-8FD2-D59D5B59D189}" type="datetimeFigureOut">
              <a:rPr lang="en-US" smtClean="0">
                <a:solidFill>
                  <a:prstClr val="white">
                    <a:tint val="75000"/>
                  </a:prstClr>
                </a:solidFill>
              </a:rPr>
              <a:pPr/>
              <a:t>12/16/2019</a:t>
            </a:fld>
            <a:endParaRPr lang="en-US">
              <a:solidFill>
                <a:prstClr val="white">
                  <a:tint val="75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prstClr>
              </a:solidFill>
            </a:endParaRPr>
          </a:p>
        </p:txBody>
      </p:sp>
      <p:sp>
        <p:nvSpPr>
          <p:cNvPr id="9" name="Slide Number Placeholder 8"/>
          <p:cNvSpPr>
            <a:spLocks noGrp="1"/>
          </p:cNvSpPr>
          <p:nvPr>
            <p:ph type="sldNum" sz="quarter" idx="12"/>
          </p:nvPr>
        </p:nvSpPr>
        <p:spPr/>
        <p:txBody>
          <a:bodyPr/>
          <a:lstStyle/>
          <a:p>
            <a:fld id="{6E70C26B-B027-4BAB-8F06-7F17BD0EF36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0702678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940BF93-0623-449D-8FD2-D59D5B59D189}" type="datetimeFigureOut">
              <a:rPr lang="en-US" smtClean="0">
                <a:solidFill>
                  <a:prstClr val="white">
                    <a:tint val="75000"/>
                  </a:prstClr>
                </a:solidFill>
              </a:rPr>
              <a:pPr/>
              <a:t>12/16/2019</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6E70C26B-B027-4BAB-8F06-7F17BD0EF36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688809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40BF93-0623-449D-8FD2-D59D5B59D189}" type="datetimeFigureOut">
              <a:rPr lang="en-US" smtClean="0">
                <a:solidFill>
                  <a:prstClr val="white">
                    <a:tint val="75000"/>
                  </a:prstClr>
                </a:solidFill>
              </a:rPr>
              <a:pPr/>
              <a:t>12/16/2019</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endParaRPr lang="en-US">
              <a:solidFill>
                <a:prstClr val="white">
                  <a:tint val="75000"/>
                </a:prstClr>
              </a:solidFill>
            </a:endParaRPr>
          </a:p>
        </p:txBody>
      </p:sp>
      <p:sp>
        <p:nvSpPr>
          <p:cNvPr id="4" name="Slide Number Placeholder 3"/>
          <p:cNvSpPr>
            <a:spLocks noGrp="1"/>
          </p:cNvSpPr>
          <p:nvPr>
            <p:ph type="sldNum" sz="quarter" idx="12"/>
          </p:nvPr>
        </p:nvSpPr>
        <p:spPr/>
        <p:txBody>
          <a:bodyPr/>
          <a:lstStyle/>
          <a:p>
            <a:fld id="{6E70C26B-B027-4BAB-8F06-7F17BD0EF36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4056359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smtClean="0"/>
              <a:t>Click to edit Master title style</a:t>
            </a:r>
            <a:endParaRPr lang="en-US" dirty="0"/>
          </a:p>
        </p:txBody>
      </p:sp>
      <p:sp>
        <p:nvSpPr>
          <p:cNvPr id="3" name="Content Placeholder 2"/>
          <p:cNvSpPr>
            <a:spLocks noGrp="1"/>
          </p:cNvSpPr>
          <p:nvPr>
            <p:ph idx="1"/>
          </p:nvPr>
        </p:nvSpPr>
        <p:spPr>
          <a:xfrm>
            <a:off x="5078065" y="609600"/>
            <a:ext cx="6189492" cy="518160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7228" y="2971802"/>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40BF93-0623-449D-8FD2-D59D5B59D189}" type="datetimeFigureOut">
              <a:rPr lang="en-US" smtClean="0">
                <a:solidFill>
                  <a:prstClr val="white">
                    <a:tint val="75000"/>
                  </a:prstClr>
                </a:solidFill>
              </a:rPr>
              <a:pPr/>
              <a:t>12/16/2019</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6E70C26B-B027-4BAB-8F06-7F17BD0EF36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489486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9" y="609600"/>
            <a:ext cx="5556804" cy="2362200"/>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99910" y="758881"/>
            <a:ext cx="3955917"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5" y="2971800"/>
            <a:ext cx="5561656"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40BF93-0623-449D-8FD2-D59D5B59D189}" type="datetimeFigureOut">
              <a:rPr lang="en-US" smtClean="0">
                <a:solidFill>
                  <a:prstClr val="white">
                    <a:tint val="75000"/>
                  </a:prstClr>
                </a:solidFill>
              </a:rPr>
              <a:pPr/>
              <a:t>12/16/2019</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6E70C26B-B027-4BAB-8F06-7F17BD0EF366}"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5541826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7" y="609602"/>
            <a:ext cx="10353761" cy="132632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95" y="2096064"/>
            <a:ext cx="10353763" cy="36951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6" y="5883277"/>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pPr rtl="0"/>
            <a:fld id="{9940BF93-0623-449D-8FD2-D59D5B59D189}" type="datetimeFigureOut">
              <a:rPr lang="en-US" smtClean="0">
                <a:solidFill>
                  <a:prstClr val="white">
                    <a:tint val="75000"/>
                  </a:prstClr>
                </a:solidFill>
              </a:rPr>
              <a:pPr rtl="0"/>
              <a:t>12/16/2019</a:t>
            </a:fld>
            <a:endParaRPr lang="en-US">
              <a:solidFill>
                <a:prstClr val="white">
                  <a:tint val="75000"/>
                </a:prstClr>
              </a:solidFill>
            </a:endParaRPr>
          </a:p>
        </p:txBody>
      </p:sp>
      <p:sp>
        <p:nvSpPr>
          <p:cNvPr id="5" name="Footer Placeholder 4"/>
          <p:cNvSpPr>
            <a:spLocks noGrp="1"/>
          </p:cNvSpPr>
          <p:nvPr>
            <p:ph type="ftr" sz="quarter" idx="3"/>
          </p:nvPr>
        </p:nvSpPr>
        <p:spPr>
          <a:xfrm>
            <a:off x="913796" y="5883277"/>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pPr rtl="0"/>
            <a:endParaRPr lang="en-US">
              <a:solidFill>
                <a:prstClr val="white">
                  <a:tint val="75000"/>
                </a:prstClr>
              </a:solidFill>
            </a:endParaRPr>
          </a:p>
        </p:txBody>
      </p:sp>
      <p:sp>
        <p:nvSpPr>
          <p:cNvPr id="6" name="Slide Number Placeholder 5"/>
          <p:cNvSpPr>
            <a:spLocks noGrp="1"/>
          </p:cNvSpPr>
          <p:nvPr>
            <p:ph type="sldNum" sz="quarter" idx="4"/>
          </p:nvPr>
        </p:nvSpPr>
        <p:spPr>
          <a:xfrm>
            <a:off x="10514013" y="5883277"/>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pPr rtl="0"/>
            <a:fld id="{6E70C26B-B027-4BAB-8F06-7F17BD0EF366}" type="slidenum">
              <a:rPr lang="en-US" smtClean="0">
                <a:solidFill>
                  <a:prstClr val="white">
                    <a:tint val="75000"/>
                  </a:prstClr>
                </a:solidFill>
              </a:rPr>
              <a:pPr rtl="0"/>
              <a:t>‹#›</a:t>
            </a:fld>
            <a:endParaRPr lang="en-US">
              <a:solidFill>
                <a:prstClr val="white">
                  <a:tint val="75000"/>
                </a:prstClr>
              </a:solidFill>
            </a:endParaRPr>
          </a:p>
        </p:txBody>
      </p:sp>
    </p:spTree>
    <p:extLst>
      <p:ext uri="{BB962C8B-B14F-4D97-AF65-F5344CB8AC3E}">
        <p14:creationId xmlns:p14="http://schemas.microsoft.com/office/powerpoint/2010/main" val="630342810"/>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1"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r" defTabSz="914400" rtl="1"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r" defTabSz="914400" rtl="1"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r" defTabSz="914400" rtl="1"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r" defTabSz="914400" rtl="1"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r" defTabSz="914400" rtl="1"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4.jpe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11.xml.rels><?xml version="1.0" encoding="UTF-8" standalone="yes"?>
<Relationships xmlns="http://schemas.openxmlformats.org/package/2006/relationships"><Relationship Id="rId3" Type="http://schemas.microsoft.com/office/2007/relationships/hdphoto" Target="../media/hdphoto4.wdp"/><Relationship Id="rId7" Type="http://schemas.openxmlformats.org/officeDocument/2006/relationships/image" Target="../media/image40.jpeg"/><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image" Target="../media/image39.png"/><Relationship Id="rId5" Type="http://schemas.microsoft.com/office/2007/relationships/hdphoto" Target="../media/hdphoto5.wdp"/><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en.wikipedia.org/wiki/File:Super_Brand_Mall_Shanghai_20130617_IMG_1187_by_Emha.jpg" TargetMode="Externa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0.jpe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hyperlink" Target="http://en.wikipedia.org/wiki/File:Shanghai_Tower_Construction-08-28-2011.jp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22.jpeg"/><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1.jpeg"/><Relationship Id="rId2" Type="http://schemas.openxmlformats.org/officeDocument/2006/relationships/hyperlink" Target="http://en.wikipedia.org/wiki/File:Super_Brand_Mall.jpg" TargetMode="Externa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hyperlink" Target="http://en.wikipedia.org/wiki/File:Super_Brand_Mall_Shanghai_20130617_IMG_1187_by_Emha.jpg" TargetMode="External"/><Relationship Id="rId4"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971801" y="2971801"/>
            <a:ext cx="5763491" cy="1200329"/>
          </a:xfrm>
          <a:prstGeom prst="rect">
            <a:avLst/>
          </a:prstGeom>
          <a:noFill/>
        </p:spPr>
        <p:txBody>
          <a:bodyPr wrap="square" rtlCol="0">
            <a:spAutoFit/>
          </a:bodyPr>
          <a:lstStyle/>
          <a:p>
            <a:pPr algn="ctr"/>
            <a:r>
              <a:rPr lang="fa-IR" sz="3600" b="1" dirty="0">
                <a:solidFill>
                  <a:prstClr val="white"/>
                </a:solidFill>
                <a:cs typeface="B Homa" panose="00000400000000000000" pitchFamily="2" charset="-78"/>
              </a:rPr>
              <a:t>معرفی و بررسی منطقه لوجیاژو در شانگهای چین</a:t>
            </a:r>
            <a:endParaRPr lang="fa-IR" sz="2800" b="1" dirty="0">
              <a:solidFill>
                <a:prstClr val="white"/>
              </a:solidFill>
              <a:cs typeface="B Homa" panose="00000400000000000000" pitchFamily="2" charset="-78"/>
            </a:endParaRPr>
          </a:p>
        </p:txBody>
      </p:sp>
    </p:spTree>
    <p:extLst>
      <p:ext uri="{BB962C8B-B14F-4D97-AF65-F5344CB8AC3E}">
        <p14:creationId xmlns:p14="http://schemas.microsoft.com/office/powerpoint/2010/main" val="91062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78825" y="483275"/>
            <a:ext cx="1757212" cy="369332"/>
          </a:xfrm>
          <a:prstGeom prst="rect">
            <a:avLst/>
          </a:prstGeom>
          <a:solidFill>
            <a:schemeClr val="tx1"/>
          </a:solidFill>
        </p:spPr>
        <p:txBody>
          <a:bodyPr wrap="none">
            <a:spAutoFit/>
          </a:bodyPr>
          <a:lstStyle/>
          <a:p>
            <a:pPr algn="l" rtl="0"/>
            <a:r>
              <a:rPr lang="fa-IR" b="1" dirty="0">
                <a:ln>
                  <a:solidFill>
                    <a:srgbClr val="FF6600"/>
                  </a:solidFill>
                </a:ln>
                <a:solidFill>
                  <a:prstClr val="white"/>
                </a:solidFill>
                <a:cs typeface="2  Kamran" pitchFamily="2" charset="-78"/>
              </a:rPr>
              <a:t>5- ساختمان های بلند مرتبه </a:t>
            </a:r>
            <a:endParaRPr lang="en-US" b="1" dirty="0">
              <a:ln>
                <a:solidFill>
                  <a:srgbClr val="FF6600"/>
                </a:solidFill>
              </a:ln>
              <a:solidFill>
                <a:prstClr val="white"/>
              </a:solidFill>
              <a:cs typeface="2  Kamran" pitchFamily="2" charset="-78"/>
            </a:endParaRPr>
          </a:p>
        </p:txBody>
      </p:sp>
      <p:sp>
        <p:nvSpPr>
          <p:cNvPr id="7" name="Rectangle 6"/>
          <p:cNvSpPr/>
          <p:nvPr/>
        </p:nvSpPr>
        <p:spPr>
          <a:xfrm>
            <a:off x="8845549" y="2771299"/>
            <a:ext cx="1561646" cy="369332"/>
          </a:xfrm>
          <a:prstGeom prst="rect">
            <a:avLst/>
          </a:prstGeom>
          <a:solidFill>
            <a:schemeClr val="tx1"/>
          </a:solidFill>
        </p:spPr>
        <p:txBody>
          <a:bodyPr wrap="none">
            <a:spAutoFit/>
          </a:bodyPr>
          <a:lstStyle/>
          <a:p>
            <a:pPr algn="l" rtl="0"/>
            <a:r>
              <a:rPr lang="fa-IR" b="1" dirty="0">
                <a:ln>
                  <a:solidFill>
                    <a:srgbClr val="FF6600"/>
                  </a:solidFill>
                </a:ln>
                <a:solidFill>
                  <a:prstClr val="white"/>
                </a:solidFill>
                <a:cs typeface="2  Kamran" pitchFamily="2" charset="-78"/>
              </a:rPr>
              <a:t>6- شبکه پیاده زیر زمینی </a:t>
            </a:r>
            <a:endParaRPr lang="en-US" b="1" dirty="0">
              <a:ln>
                <a:solidFill>
                  <a:srgbClr val="FF6600"/>
                </a:solidFill>
              </a:ln>
              <a:solidFill>
                <a:prstClr val="white"/>
              </a:solidFill>
              <a:cs typeface="2  Kamran" pitchFamily="2" charset="-78"/>
            </a:endParaRPr>
          </a:p>
        </p:txBody>
      </p:sp>
      <p:pic>
        <p:nvPicPr>
          <p:cNvPr id="10" name="Picture 9"/>
          <p:cNvPicPr/>
          <p:nvPr/>
        </p:nvPicPr>
        <p:blipFill>
          <a:blip r:embed="rId2">
            <a:extLst>
              <a:ext uri="{28A0092B-C50C-407E-A947-70E740481C1C}">
                <a14:useLocalDpi xmlns:a14="http://schemas.microsoft.com/office/drawing/2010/main" val="0"/>
              </a:ext>
            </a:extLst>
          </a:blip>
          <a:srcRect/>
          <a:stretch>
            <a:fillRect/>
          </a:stretch>
        </p:blipFill>
        <p:spPr bwMode="auto">
          <a:xfrm>
            <a:off x="5781675" y="483276"/>
            <a:ext cx="2533650" cy="2584649"/>
          </a:xfrm>
          <a:prstGeom prst="rect">
            <a:avLst/>
          </a:prstGeom>
          <a:noFill/>
          <a:ln w="28575">
            <a:solidFill>
              <a:srgbClr val="C0504D"/>
            </a:solidFill>
          </a:ln>
        </p:spPr>
      </p:pic>
      <p:pic>
        <p:nvPicPr>
          <p:cNvPr id="17" name="Picture 16" descr="Shanghai Tower | Copyright © 2012 Gensler. All rights reserved."/>
          <p:cNvPicPr/>
          <p:nvPr/>
        </p:nvPicPr>
        <p:blipFill>
          <a:blip r:embed="rId3">
            <a:extLst>
              <a:ext uri="{28A0092B-C50C-407E-A947-70E740481C1C}">
                <a14:useLocalDpi xmlns:a14="http://schemas.microsoft.com/office/drawing/2010/main" val="0"/>
              </a:ext>
            </a:extLst>
          </a:blip>
          <a:srcRect/>
          <a:stretch>
            <a:fillRect/>
          </a:stretch>
        </p:blipFill>
        <p:spPr bwMode="auto">
          <a:xfrm>
            <a:off x="2098009" y="414338"/>
            <a:ext cx="3400425" cy="2619375"/>
          </a:xfrm>
          <a:prstGeom prst="rect">
            <a:avLst/>
          </a:prstGeom>
          <a:noFill/>
          <a:ln>
            <a:noFill/>
          </a:ln>
        </p:spPr>
      </p:pic>
      <p:sp>
        <p:nvSpPr>
          <p:cNvPr id="18" name="Rectangle 17"/>
          <p:cNvSpPr/>
          <p:nvPr/>
        </p:nvSpPr>
        <p:spPr>
          <a:xfrm>
            <a:off x="9100335" y="3223290"/>
            <a:ext cx="1435100" cy="2862322"/>
          </a:xfrm>
          <a:prstGeom prst="rect">
            <a:avLst/>
          </a:prstGeom>
          <a:solidFill>
            <a:schemeClr val="tx1"/>
          </a:solidFill>
        </p:spPr>
        <p:txBody>
          <a:bodyPr wrap="square">
            <a:spAutoFit/>
          </a:bodyPr>
          <a:lstStyle/>
          <a:p>
            <a:r>
              <a:rPr lang="fa-IR" b="1" dirty="0">
                <a:ln>
                  <a:solidFill>
                    <a:srgbClr val="FF6600"/>
                  </a:solidFill>
                </a:ln>
                <a:solidFill>
                  <a:prstClr val="white"/>
                </a:solidFill>
                <a:cs typeface="2  Kamran" pitchFamily="2" charset="-78"/>
              </a:rPr>
              <a:t>تقاطع های غیر هم سطح، خیابان مرکزی را به راه هایی وصل می کند که دسترسی لازم را به درون مناطق فرعی می رساند. جاده کمربندی دارای شش خط بوده ومنطقه ی مرکزی لوجیاژو را در بر     می گیرد.</a:t>
            </a:r>
            <a:endParaRPr lang="en-US" b="1" dirty="0">
              <a:ln>
                <a:solidFill>
                  <a:srgbClr val="FF6600"/>
                </a:solidFill>
              </a:ln>
              <a:solidFill>
                <a:prstClr val="white"/>
              </a:solidFill>
              <a:cs typeface="2  Kamran" pitchFamily="2" charset="-78"/>
            </a:endParaRPr>
          </a:p>
        </p:txBody>
      </p:sp>
      <p:pic>
        <p:nvPicPr>
          <p:cNvPr id="19" name="Picture 18" descr="http://www.artonfile.com/images/Shanghai-3-3.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96000" y="4495800"/>
            <a:ext cx="2895600" cy="1815188"/>
          </a:xfrm>
          <a:prstGeom prst="rect">
            <a:avLst/>
          </a:prstGeom>
          <a:noFill/>
          <a:ln>
            <a:noFill/>
          </a:ln>
        </p:spPr>
      </p:pic>
      <p:pic>
        <p:nvPicPr>
          <p:cNvPr id="20" name="Picture 19" descr="Image result for lu jia zui"/>
          <p:cNvPicPr/>
          <p:nvPr/>
        </p:nvPicPr>
        <p:blipFill>
          <a:blip r:embed="rId5">
            <a:extLst>
              <a:ext uri="{28A0092B-C50C-407E-A947-70E740481C1C}">
                <a14:useLocalDpi xmlns:a14="http://schemas.microsoft.com/office/drawing/2010/main" val="0"/>
              </a:ext>
            </a:extLst>
          </a:blip>
          <a:srcRect/>
          <a:stretch>
            <a:fillRect/>
          </a:stretch>
        </p:blipFill>
        <p:spPr bwMode="auto">
          <a:xfrm>
            <a:off x="1676401" y="4567914"/>
            <a:ext cx="2619375" cy="1743075"/>
          </a:xfrm>
          <a:prstGeom prst="rect">
            <a:avLst/>
          </a:prstGeom>
          <a:noFill/>
          <a:ln>
            <a:noFill/>
          </a:ln>
        </p:spPr>
      </p:pic>
      <p:pic>
        <p:nvPicPr>
          <p:cNvPr id="21" name="Picture 20" descr="http://en.geourdu.co/wp-content/uploads/2012/12/Circular-Pedestrian-Bridge-in-Lujiazui-China-03.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35375" y="3243696"/>
            <a:ext cx="2971800" cy="1969533"/>
          </a:xfrm>
          <a:prstGeom prst="rect">
            <a:avLst/>
          </a:prstGeom>
          <a:noFill/>
          <a:ln>
            <a:noFill/>
          </a:ln>
          <a:effectLst>
            <a:glow rad="101600">
              <a:srgbClr val="B6206B">
                <a:alpha val="60000"/>
              </a:srgbClr>
            </a:glow>
            <a:softEdge rad="127000"/>
          </a:effectLst>
        </p:spPr>
      </p:pic>
      <p:sp>
        <p:nvSpPr>
          <p:cNvPr id="11" name="TextBox 10"/>
          <p:cNvSpPr txBox="1"/>
          <p:nvPr/>
        </p:nvSpPr>
        <p:spPr>
          <a:xfrm>
            <a:off x="9178106" y="5941656"/>
            <a:ext cx="846707" cy="369332"/>
          </a:xfrm>
          <a:prstGeom prst="rect">
            <a:avLst/>
          </a:prstGeom>
          <a:noFill/>
        </p:spPr>
        <p:txBody>
          <a:bodyPr wrap="none" rtlCol="0">
            <a:spAutoFit/>
          </a:bodyPr>
          <a:lstStyle/>
          <a:p>
            <a:pPr algn="l" rtl="0"/>
            <a:r>
              <a:rPr lang="fa-IR" b="1" dirty="0">
                <a:ln>
                  <a:solidFill>
                    <a:srgbClr val="FF6600"/>
                  </a:solidFill>
                </a:ln>
                <a:solidFill>
                  <a:prstClr val="white"/>
                </a:solidFill>
                <a:cs typeface="2  Kamran" pitchFamily="2" charset="-78"/>
              </a:rPr>
              <a:t>(ویکی پدیا)</a:t>
            </a:r>
            <a:endParaRPr lang="en-US" b="1" dirty="0">
              <a:ln>
                <a:solidFill>
                  <a:srgbClr val="FF6600"/>
                </a:solidFill>
              </a:ln>
              <a:solidFill>
                <a:prstClr val="white"/>
              </a:solidFill>
              <a:cs typeface="2  Kamran" pitchFamily="2" charset="-78"/>
            </a:endParaRPr>
          </a:p>
        </p:txBody>
      </p:sp>
      <p:sp>
        <p:nvSpPr>
          <p:cNvPr id="2" name="TextBox 1"/>
          <p:cNvSpPr txBox="1"/>
          <p:nvPr/>
        </p:nvSpPr>
        <p:spPr>
          <a:xfrm>
            <a:off x="2066658" y="3067925"/>
            <a:ext cx="1314051" cy="430887"/>
          </a:xfrm>
          <a:prstGeom prst="rect">
            <a:avLst/>
          </a:prstGeom>
          <a:noFill/>
        </p:spPr>
        <p:txBody>
          <a:bodyPr wrap="square" rtlCol="0">
            <a:spAutoFit/>
          </a:bodyPr>
          <a:lstStyle/>
          <a:p>
            <a:pPr algn="l" rtl="0"/>
            <a:r>
              <a:rPr lang="en-US" sz="1100" b="1" dirty="0">
                <a:ln>
                  <a:solidFill>
                    <a:srgbClr val="FF6600"/>
                  </a:solidFill>
                </a:ln>
                <a:solidFill>
                  <a:srgbClr val="FF6600"/>
                </a:solidFill>
                <a:cs typeface="2  Kamran" pitchFamily="2" charset="-78"/>
              </a:rPr>
              <a:t>Movingcities.org</a:t>
            </a:r>
          </a:p>
        </p:txBody>
      </p:sp>
      <p:sp>
        <p:nvSpPr>
          <p:cNvPr id="12" name="TextBox 11"/>
          <p:cNvSpPr txBox="1"/>
          <p:nvPr/>
        </p:nvSpPr>
        <p:spPr>
          <a:xfrm>
            <a:off x="6686950" y="6463389"/>
            <a:ext cx="1314051" cy="430887"/>
          </a:xfrm>
          <a:prstGeom prst="rect">
            <a:avLst/>
          </a:prstGeom>
          <a:noFill/>
        </p:spPr>
        <p:txBody>
          <a:bodyPr wrap="square" rtlCol="0">
            <a:spAutoFit/>
          </a:bodyPr>
          <a:lstStyle/>
          <a:p>
            <a:pPr algn="l" rtl="0"/>
            <a:r>
              <a:rPr lang="en-US" sz="1100" b="1" dirty="0">
                <a:ln>
                  <a:solidFill>
                    <a:srgbClr val="FF6600"/>
                  </a:solidFill>
                </a:ln>
                <a:solidFill>
                  <a:srgbClr val="FF6600"/>
                </a:solidFill>
                <a:cs typeface="2  Kamran" pitchFamily="2" charset="-78"/>
              </a:rPr>
              <a:t>Movingcities.org</a:t>
            </a:r>
          </a:p>
        </p:txBody>
      </p:sp>
      <p:sp>
        <p:nvSpPr>
          <p:cNvPr id="13" name="TextBox 12"/>
          <p:cNvSpPr txBox="1"/>
          <p:nvPr/>
        </p:nvSpPr>
        <p:spPr>
          <a:xfrm>
            <a:off x="6686950" y="3134630"/>
            <a:ext cx="1314051" cy="430887"/>
          </a:xfrm>
          <a:prstGeom prst="rect">
            <a:avLst/>
          </a:prstGeom>
          <a:noFill/>
        </p:spPr>
        <p:txBody>
          <a:bodyPr wrap="square" rtlCol="0">
            <a:spAutoFit/>
          </a:bodyPr>
          <a:lstStyle/>
          <a:p>
            <a:pPr algn="l" rtl="0"/>
            <a:r>
              <a:rPr lang="en-US" sz="1100" b="1" dirty="0">
                <a:ln>
                  <a:solidFill>
                    <a:srgbClr val="FF6600"/>
                  </a:solidFill>
                </a:ln>
                <a:solidFill>
                  <a:srgbClr val="FF6600"/>
                </a:solidFill>
                <a:cs typeface="2  Kamran" pitchFamily="2" charset="-78"/>
              </a:rPr>
              <a:t>www.seeraa.com</a:t>
            </a:r>
          </a:p>
        </p:txBody>
      </p:sp>
      <p:sp>
        <p:nvSpPr>
          <p:cNvPr id="15" name="Rectangle 14"/>
          <p:cNvSpPr/>
          <p:nvPr/>
        </p:nvSpPr>
        <p:spPr>
          <a:xfrm>
            <a:off x="2284961" y="6224861"/>
            <a:ext cx="960519" cy="369332"/>
          </a:xfrm>
          <a:prstGeom prst="rect">
            <a:avLst/>
          </a:prstGeom>
        </p:spPr>
        <p:txBody>
          <a:bodyPr wrap="none">
            <a:spAutoFit/>
          </a:bodyPr>
          <a:lstStyle/>
          <a:p>
            <a:pPr algn="l" rtl="0"/>
            <a:r>
              <a:rPr lang="en-US" dirty="0">
                <a:solidFill>
                  <a:srgbClr val="252525"/>
                </a:solidFill>
              </a:rPr>
              <a:t> </a:t>
            </a:r>
            <a:r>
              <a:rPr lang="en-US" sz="1100" b="1" dirty="0">
                <a:ln>
                  <a:solidFill>
                    <a:srgbClr val="FF6600"/>
                  </a:solidFill>
                </a:ln>
                <a:solidFill>
                  <a:srgbClr val="FF6600"/>
                </a:solidFill>
                <a:cs typeface="2  Kamran" pitchFamily="2" charset="-78"/>
              </a:rPr>
              <a:t>Wikipedia</a:t>
            </a:r>
          </a:p>
        </p:txBody>
      </p:sp>
      <p:sp>
        <p:nvSpPr>
          <p:cNvPr id="16" name="TextBox 15"/>
          <p:cNvSpPr txBox="1"/>
          <p:nvPr/>
        </p:nvSpPr>
        <p:spPr>
          <a:xfrm>
            <a:off x="4467625" y="5213229"/>
            <a:ext cx="1314051" cy="430887"/>
          </a:xfrm>
          <a:prstGeom prst="rect">
            <a:avLst/>
          </a:prstGeom>
          <a:noFill/>
        </p:spPr>
        <p:txBody>
          <a:bodyPr wrap="square" rtlCol="0">
            <a:spAutoFit/>
          </a:bodyPr>
          <a:lstStyle/>
          <a:p>
            <a:pPr algn="l" rtl="0"/>
            <a:r>
              <a:rPr lang="en-US" sz="1100" b="1" dirty="0">
                <a:ln>
                  <a:solidFill>
                    <a:srgbClr val="FF6600"/>
                  </a:solidFill>
                </a:ln>
                <a:solidFill>
                  <a:srgbClr val="FF6600"/>
                </a:solidFill>
                <a:cs typeface="2  Kamran" pitchFamily="2" charset="-78"/>
              </a:rPr>
              <a:t>www.seeraa.com</a:t>
            </a:r>
          </a:p>
        </p:txBody>
      </p:sp>
      <p:pic>
        <p:nvPicPr>
          <p:cNvPr id="22" name="Picture 21" descr="http://img.timeoutshanghai.com/201307/20130718072250214_Medium.jpg"/>
          <p:cNvPicPr/>
          <p:nvPr/>
        </p:nvPicPr>
        <p:blipFill>
          <a:blip r:embed="rId7">
            <a:extLst>
              <a:ext uri="{28A0092B-C50C-407E-A947-70E740481C1C}">
                <a14:useLocalDpi xmlns:a14="http://schemas.microsoft.com/office/drawing/2010/main" val="0"/>
              </a:ext>
            </a:extLst>
          </a:blip>
          <a:srcRect/>
          <a:stretch>
            <a:fillRect/>
          </a:stretch>
        </p:blipFill>
        <p:spPr bwMode="auto">
          <a:xfrm>
            <a:off x="4144645" y="5584548"/>
            <a:ext cx="1951355" cy="1259840"/>
          </a:xfrm>
          <a:prstGeom prst="rect">
            <a:avLst/>
          </a:prstGeom>
          <a:noFill/>
          <a:ln>
            <a:noFill/>
          </a:ln>
          <a:effectLst>
            <a:glow rad="101600">
              <a:srgbClr val="FFCC99">
                <a:alpha val="60000"/>
              </a:srgbClr>
            </a:glow>
            <a:softEdge rad="127000"/>
          </a:effectLst>
        </p:spPr>
      </p:pic>
    </p:spTree>
    <p:extLst>
      <p:ext uri="{BB962C8B-B14F-4D97-AF65-F5344CB8AC3E}">
        <p14:creationId xmlns:p14="http://schemas.microsoft.com/office/powerpoint/2010/main" val="82994833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15200" y="887095"/>
            <a:ext cx="3200400" cy="5355312"/>
          </a:xfrm>
          <a:prstGeom prst="rect">
            <a:avLst/>
          </a:prstGeom>
          <a:solidFill>
            <a:schemeClr val="accent3">
              <a:lumMod val="40000"/>
              <a:lumOff val="60000"/>
            </a:schemeClr>
          </a:solidFill>
          <a:ln>
            <a:solidFill>
              <a:schemeClr val="bg1"/>
            </a:solidFill>
          </a:ln>
        </p:spPr>
        <p:txBody>
          <a:bodyPr wrap="square">
            <a:spAutoFit/>
          </a:bodyPr>
          <a:lstStyle/>
          <a:p>
            <a:r>
              <a:rPr lang="fa-IR" b="1" dirty="0">
                <a:ln>
                  <a:solidFill>
                    <a:prstClr val="black"/>
                  </a:solidFill>
                </a:ln>
                <a:solidFill>
                  <a:prstClr val="black"/>
                </a:solidFill>
                <a:cs typeface="2  Kamran" pitchFamily="2" charset="-78"/>
              </a:rPr>
              <a:t>در هسته ی مرکزی مقرر شده بود سه برج نشانه هر یک حداقل 360، 380،و 400 متر ارتفاع داشته باشد. منطقه اطراف آن را یک ناحیه ی خطی بلند مرتبه تشکیل می </a:t>
            </a:r>
            <a:r>
              <a:rPr lang="fa-IR" b="1" dirty="0" err="1">
                <a:ln>
                  <a:solidFill>
                    <a:prstClr val="black"/>
                  </a:solidFill>
                </a:ln>
                <a:solidFill>
                  <a:prstClr val="black"/>
                </a:solidFill>
                <a:cs typeface="2  Kamran" pitchFamily="2" charset="-78"/>
              </a:rPr>
              <a:t>دهدکه</a:t>
            </a:r>
            <a:r>
              <a:rPr lang="fa-IR" b="1" dirty="0">
                <a:ln>
                  <a:solidFill>
                    <a:prstClr val="black"/>
                  </a:solidFill>
                </a:ln>
                <a:solidFill>
                  <a:prstClr val="black"/>
                </a:solidFill>
                <a:cs typeface="2  Kamran" pitchFamily="2" charset="-78"/>
              </a:rPr>
              <a:t> در آن دستورالعمل های مربوط به این بخش خطی </a:t>
            </a:r>
            <a:r>
              <a:rPr lang="fa-IR" b="1" dirty="0" err="1">
                <a:ln>
                  <a:solidFill>
                    <a:prstClr val="black"/>
                  </a:solidFill>
                </a:ln>
                <a:solidFill>
                  <a:prstClr val="black"/>
                </a:solidFill>
                <a:cs typeface="2  Kamran" pitchFamily="2" charset="-78"/>
              </a:rPr>
              <a:t>مشخصاتی</a:t>
            </a:r>
            <a:r>
              <a:rPr lang="fa-IR" b="1" dirty="0">
                <a:ln>
                  <a:solidFill>
                    <a:prstClr val="black"/>
                  </a:solidFill>
                </a:ln>
                <a:solidFill>
                  <a:prstClr val="black"/>
                </a:solidFill>
                <a:cs typeface="2  Kamran" pitchFamily="2" charset="-78"/>
              </a:rPr>
              <a:t> مانند عقب نشینی ها، توده ی ساختمان ها، ارتفاع </a:t>
            </a:r>
            <a:r>
              <a:rPr lang="fa-IR" b="1" dirty="0" err="1">
                <a:ln>
                  <a:solidFill>
                    <a:prstClr val="black"/>
                  </a:solidFill>
                </a:ln>
                <a:solidFill>
                  <a:prstClr val="black"/>
                </a:solidFill>
                <a:cs typeface="2  Kamran" pitchFamily="2" charset="-78"/>
              </a:rPr>
              <a:t>سکو</a:t>
            </a:r>
            <a:r>
              <a:rPr lang="fa-IR" b="1" dirty="0">
                <a:ln>
                  <a:solidFill>
                    <a:prstClr val="black"/>
                  </a:solidFill>
                </a:ln>
                <a:solidFill>
                  <a:prstClr val="black"/>
                </a:solidFill>
                <a:cs typeface="2  Kamran" pitchFamily="2" charset="-78"/>
              </a:rPr>
              <a:t> ، مصالح و ارتفاع </a:t>
            </a:r>
            <a:r>
              <a:rPr lang="fa-IR" b="1" dirty="0" err="1">
                <a:ln>
                  <a:solidFill>
                    <a:prstClr val="black"/>
                  </a:solidFill>
                </a:ln>
                <a:solidFill>
                  <a:prstClr val="black"/>
                </a:solidFill>
                <a:cs typeface="2  Kamran" pitchFamily="2" charset="-78"/>
              </a:rPr>
              <a:t>کلونادها</a:t>
            </a:r>
            <a:r>
              <a:rPr lang="fa-IR" b="1" dirty="0">
                <a:ln>
                  <a:solidFill>
                    <a:prstClr val="black"/>
                  </a:solidFill>
                </a:ln>
                <a:solidFill>
                  <a:prstClr val="black"/>
                </a:solidFill>
                <a:cs typeface="2  Kamran" pitchFamily="2" charset="-78"/>
              </a:rPr>
              <a:t> را تعیین می کند. کل فرایند پروژه در چند مرحله تنظیم شده است. اولین مرحله شامل ساخت اتصال راهها ، تسهیلات ارتباطات دور و شبکه های برق بود. دومین مرحله مربوط به احداث زیر ساخت های منطقه ای برای حمایت توسعه ی شانگهای </a:t>
            </a:r>
            <a:r>
              <a:rPr lang="fa-IR" b="1" dirty="0" err="1">
                <a:ln>
                  <a:solidFill>
                    <a:prstClr val="black"/>
                  </a:solidFill>
                </a:ln>
                <a:solidFill>
                  <a:prstClr val="black"/>
                </a:solidFill>
                <a:cs typeface="2  Kamran" pitchFamily="2" charset="-78"/>
              </a:rPr>
              <a:t>وهمینطور</a:t>
            </a:r>
            <a:r>
              <a:rPr lang="fa-IR" b="1" dirty="0">
                <a:ln>
                  <a:solidFill>
                    <a:prstClr val="black"/>
                  </a:solidFill>
                </a:ln>
                <a:solidFill>
                  <a:prstClr val="black"/>
                </a:solidFill>
                <a:cs typeface="2  Kamran" pitchFamily="2" charset="-78"/>
              </a:rPr>
              <a:t> به طور خاص منطقه ی پودانگ بود. ارتفاع ساختمان ها از220 متر به 160متر تقلیل می یابد این  زیر ساخت ها عبارت بودند از: فرودگاه </a:t>
            </a:r>
            <a:r>
              <a:rPr lang="fa-IR" b="1" dirty="0" err="1">
                <a:ln>
                  <a:solidFill>
                    <a:prstClr val="black"/>
                  </a:solidFill>
                </a:ln>
                <a:solidFill>
                  <a:prstClr val="black"/>
                </a:solidFill>
                <a:cs typeface="2  Kamran" pitchFamily="2" charset="-78"/>
              </a:rPr>
              <a:t>ها،مراکز</a:t>
            </a:r>
            <a:r>
              <a:rPr lang="fa-IR" b="1" dirty="0">
                <a:ln>
                  <a:solidFill>
                    <a:prstClr val="black"/>
                  </a:solidFill>
                </a:ln>
                <a:solidFill>
                  <a:prstClr val="black"/>
                </a:solidFill>
                <a:cs typeface="2  Kamran" pitchFamily="2" charset="-78"/>
              </a:rPr>
              <a:t> ارتباطات دور، ادامه ی شبکه  قطار زیر زمینی ، جاده ی کمربندی خارجی ، مرکز کنفرانس های بین المللی و غیره. این دو مرحله ، زیر ساخت های اصلی مورد نیاز را برای توسعه های بعدی فراهم کرد .(لنگ، 1387، ص313) </a:t>
            </a:r>
            <a:endParaRPr lang="en-US" b="1" dirty="0">
              <a:ln>
                <a:solidFill>
                  <a:prstClr val="black"/>
                </a:solidFill>
              </a:ln>
              <a:solidFill>
                <a:prstClr val="black"/>
              </a:solidFill>
              <a:cs typeface="2  Kamran" pitchFamily="2" charset="-78"/>
            </a:endParaRPr>
          </a:p>
          <a:p>
            <a:pPr algn="ctr" rtl="0"/>
            <a:r>
              <a:rPr lang="fa-IR" b="1" dirty="0">
                <a:ln>
                  <a:solidFill>
                    <a:srgbClr val="FF6600"/>
                  </a:solidFill>
                </a:ln>
                <a:solidFill>
                  <a:prstClr val="black"/>
                </a:solidFill>
                <a:cs typeface="2  Kamran" pitchFamily="2" charset="-78"/>
              </a:rPr>
              <a:t>.</a:t>
            </a:r>
            <a:endParaRPr lang="en-US" b="1" dirty="0">
              <a:ln>
                <a:solidFill>
                  <a:srgbClr val="FF6600"/>
                </a:solidFill>
              </a:ln>
              <a:solidFill>
                <a:prstClr val="black"/>
              </a:solidFill>
              <a:cs typeface="2  Kamran" pitchFamily="2" charset="-78"/>
            </a:endParaRPr>
          </a:p>
        </p:txBody>
      </p:sp>
      <p:pic>
        <p:nvPicPr>
          <p:cNvPr id="3" name="Picture 2" descr="C:\Users\Adel\Desktop\IMG_20150321_114532.jpg"/>
          <p:cNvPicPr/>
          <p:nvPr/>
        </p:nvPicPr>
        <p:blipFill rotWithShape="1">
          <a:blip r:embed="rId2" cstate="print">
            <a:extLst>
              <a:ext uri="{BEBA8EAE-BF5A-486C-A8C5-ECC9F3942E4B}">
                <a14:imgProps xmlns:a14="http://schemas.microsoft.com/office/drawing/2010/main">
                  <a14:imgLayer r:embed="rId3">
                    <a14:imgEffect>
                      <a14:sharpenSoften amount="25000"/>
                    </a14:imgEffect>
                    <a14:imgEffect>
                      <a14:brightnessContrast bright="20000" contrast="20000"/>
                    </a14:imgEffect>
                  </a14:imgLayer>
                </a14:imgProps>
              </a:ext>
              <a:ext uri="{28A0092B-C50C-407E-A947-70E740481C1C}">
                <a14:useLocalDpi xmlns:a14="http://schemas.microsoft.com/office/drawing/2010/main" val="0"/>
              </a:ext>
            </a:extLst>
          </a:blip>
          <a:srcRect t="27137" r="5128" b="34401"/>
          <a:stretch/>
        </p:blipFill>
        <p:spPr bwMode="auto">
          <a:xfrm>
            <a:off x="1772216" y="380683"/>
            <a:ext cx="5064261" cy="1501141"/>
          </a:xfrm>
          <a:prstGeom prst="rect">
            <a:avLst/>
          </a:prstGeom>
          <a:noFill/>
          <a:ln>
            <a:solidFill>
              <a:schemeClr val="accent2"/>
            </a:solidFill>
          </a:ln>
          <a:extLst>
            <a:ext uri="{53640926-AAD7-44D8-BBD7-CCE9431645EC}">
              <a14:shadowObscured xmlns:a14="http://schemas.microsoft.com/office/drawing/2010/main"/>
            </a:ext>
          </a:extLst>
        </p:spPr>
      </p:pic>
      <p:sp>
        <p:nvSpPr>
          <p:cNvPr id="5" name="Text Box 2"/>
          <p:cNvSpPr txBox="1">
            <a:spLocks noChangeArrowheads="1"/>
          </p:cNvSpPr>
          <p:nvPr/>
        </p:nvSpPr>
        <p:spPr bwMode="auto">
          <a:xfrm>
            <a:off x="3280410" y="37783"/>
            <a:ext cx="1637665" cy="276225"/>
          </a:xfrm>
          <a:prstGeom prst="rect">
            <a:avLst/>
          </a:prstGeom>
          <a:ln w="9525">
            <a:prstDash val="sysDash"/>
            <a:headEnd/>
            <a:tailEnd/>
          </a:ln>
        </p:spPr>
        <p:style>
          <a:lnRef idx="2">
            <a:schemeClr val="accent2"/>
          </a:lnRef>
          <a:fillRef idx="1">
            <a:schemeClr val="lt1"/>
          </a:fillRef>
          <a:effectRef idx="0">
            <a:schemeClr val="accent2"/>
          </a:effectRef>
          <a:fontRef idx="minor">
            <a:schemeClr val="dk1"/>
          </a:fontRef>
        </p:style>
        <p:txBody>
          <a:bodyPr rot="0" vert="horz" wrap="square" lIns="91440" tIns="45720" rIns="91440" bIns="45720" anchor="t" anchorCtr="0">
            <a:noAutofit/>
          </a:bodyPr>
          <a:lstStyle/>
          <a:p>
            <a:pPr algn="l" rtl="0">
              <a:lnSpc>
                <a:spcPct val="115000"/>
              </a:lnSpc>
              <a:spcAft>
                <a:spcPts val="1000"/>
              </a:spcAft>
            </a:pPr>
            <a:r>
              <a:rPr lang="fa-IR" sz="1100" b="1" dirty="0">
                <a:solidFill>
                  <a:prstClr val="black"/>
                </a:solidFill>
                <a:effectLst>
                  <a:glow rad="63500">
                    <a:srgbClr val="50BEA3">
                      <a:satMod val="175000"/>
                      <a:alpha val="40000"/>
                    </a:srgbClr>
                  </a:glow>
                </a:effectLst>
                <a:ea typeface="Calibri"/>
              </a:rPr>
              <a:t>خط آسمان پیشنهادی لوجیاژو</a:t>
            </a:r>
            <a:endParaRPr lang="en-US" sz="1100" b="1" dirty="0">
              <a:solidFill>
                <a:prstClr val="black"/>
              </a:solidFill>
              <a:ea typeface="Calibri"/>
              <a:cs typeface="Arial"/>
            </a:endParaRPr>
          </a:p>
        </p:txBody>
      </p:sp>
      <p:pic>
        <p:nvPicPr>
          <p:cNvPr id="7" name="Picture 6" descr="C:\Users\Adel\Desktop\IMG_20150321_114712.jpg"/>
          <p:cNvPicPr/>
          <p:nvPr/>
        </p:nvPicPr>
        <p:blipFill rotWithShape="1">
          <a:blip r:embed="rId4" cstate="print">
            <a:extLst>
              <a:ext uri="{BEBA8EAE-BF5A-486C-A8C5-ECC9F3942E4B}">
                <a14:imgProps xmlns:a14="http://schemas.microsoft.com/office/drawing/2010/main">
                  <a14:imgLayer r:embed="rId5">
                    <a14:imgEffect>
                      <a14:sharpenSoften amount="25000"/>
                    </a14:imgEffect>
                    <a14:imgEffect>
                      <a14:brightnessContrast bright="20000" contrast="20000"/>
                    </a14:imgEffect>
                  </a14:imgLayer>
                </a14:imgProps>
              </a:ext>
              <a:ext uri="{28A0092B-C50C-407E-A947-70E740481C1C}">
                <a14:useLocalDpi xmlns:a14="http://schemas.microsoft.com/office/drawing/2010/main" val="0"/>
              </a:ext>
            </a:extLst>
          </a:blip>
          <a:srcRect l="30768" t="-1" r="29647" b="53846"/>
          <a:stretch/>
        </p:blipFill>
        <p:spPr bwMode="auto">
          <a:xfrm>
            <a:off x="1951673" y="3987800"/>
            <a:ext cx="2352675" cy="2258000"/>
          </a:xfrm>
          <a:prstGeom prst="rect">
            <a:avLst/>
          </a:prstGeom>
          <a:noFill/>
          <a:ln>
            <a:solidFill>
              <a:srgbClr val="F79646">
                <a:lumMod val="75000"/>
              </a:srgbClr>
            </a:solidFill>
            <a:prstDash val="lgDashDotDot"/>
          </a:ln>
          <a:extLst>
            <a:ext uri="{53640926-AAD7-44D8-BBD7-CCE9431645EC}">
              <a14:shadowObscured xmlns:a14="http://schemas.microsoft.com/office/drawing/2010/main"/>
            </a:ext>
          </a:extLst>
        </p:spPr>
      </p:pic>
      <p:pic>
        <p:nvPicPr>
          <p:cNvPr id="8" name="Picture 7" descr="C:\Users\Adel\Desktop\IMG_20150321_114712.jpg"/>
          <p:cNvPicPr/>
          <p:nvPr/>
        </p:nvPicPr>
        <p:blipFill rotWithShape="1">
          <a:blip r:embed="rId6" cstate="print">
            <a:extLst>
              <a:ext uri="{BEBA8EAE-BF5A-486C-A8C5-ECC9F3942E4B}">
                <a14:imgProps xmlns:a14="http://schemas.microsoft.com/office/drawing/2010/main">
                  <a14:imgLayer r:embed="rId5">
                    <a14:imgEffect>
                      <a14:sharpenSoften amount="25000"/>
                    </a14:imgEffect>
                    <a14:imgEffect>
                      <a14:brightnessContrast bright="20000" contrast="40000"/>
                    </a14:imgEffect>
                  </a14:imgLayer>
                </a14:imgProps>
              </a:ext>
              <a:ext uri="{28A0092B-C50C-407E-A947-70E740481C1C}">
                <a14:useLocalDpi xmlns:a14="http://schemas.microsoft.com/office/drawing/2010/main" val="0"/>
              </a:ext>
            </a:extLst>
          </a:blip>
          <a:srcRect l="23718" t="48504" r="24039" b="16667"/>
          <a:stretch/>
        </p:blipFill>
        <p:spPr bwMode="auto">
          <a:xfrm>
            <a:off x="4508501" y="3987800"/>
            <a:ext cx="2490789" cy="2232600"/>
          </a:xfrm>
          <a:prstGeom prst="rect">
            <a:avLst/>
          </a:prstGeom>
          <a:noFill/>
          <a:ln>
            <a:solidFill>
              <a:srgbClr val="FFC000"/>
            </a:solidFill>
            <a:prstDash val="lgDashDot"/>
          </a:ln>
          <a:extLst>
            <a:ext uri="{53640926-AAD7-44D8-BBD7-CCE9431645EC}">
              <a14:shadowObscured xmlns:a14="http://schemas.microsoft.com/office/drawing/2010/main"/>
            </a:ext>
          </a:extLst>
        </p:spPr>
      </p:pic>
      <p:sp>
        <p:nvSpPr>
          <p:cNvPr id="9" name="Text Box 2"/>
          <p:cNvSpPr txBox="1">
            <a:spLocks noChangeArrowheads="1"/>
          </p:cNvSpPr>
          <p:nvPr/>
        </p:nvSpPr>
        <p:spPr bwMode="auto">
          <a:xfrm>
            <a:off x="3280410" y="3708400"/>
            <a:ext cx="2047875" cy="266700"/>
          </a:xfrm>
          <a:prstGeom prst="rect">
            <a:avLst/>
          </a:prstGeom>
          <a:solidFill>
            <a:srgbClr val="FFFFFF"/>
          </a:solidFill>
          <a:ln w="9525">
            <a:solidFill>
              <a:srgbClr val="FFFF00"/>
            </a:solidFill>
            <a:prstDash val="dash"/>
            <a:miter lim="800000"/>
            <a:headEnd/>
            <a:tailEnd/>
          </a:ln>
        </p:spPr>
        <p:txBody>
          <a:bodyPr rot="0" vert="horz" wrap="square" lIns="91440" tIns="45720" rIns="91440" bIns="45720" anchor="t" anchorCtr="0">
            <a:noAutofit/>
          </a:bodyPr>
          <a:lstStyle/>
          <a:p>
            <a:pPr algn="l" rtl="0">
              <a:lnSpc>
                <a:spcPct val="115000"/>
              </a:lnSpc>
              <a:spcAft>
                <a:spcPts val="1000"/>
              </a:spcAft>
            </a:pPr>
            <a:r>
              <a:rPr lang="fa-IR" sz="1100" dirty="0">
                <a:solidFill>
                  <a:prstClr val="black"/>
                </a:solidFill>
                <a:effectLst>
                  <a:glow rad="101600">
                    <a:srgbClr val="DE9C3C">
                      <a:satMod val="175000"/>
                      <a:alpha val="40000"/>
                    </a:srgbClr>
                  </a:glow>
                </a:effectLst>
                <a:latin typeface="Calibri"/>
                <a:ea typeface="Calibri"/>
              </a:rPr>
              <a:t>دستورالعمل های طراحی منطقه مرکزی</a:t>
            </a:r>
            <a:endParaRPr lang="en-US" sz="1100" dirty="0">
              <a:solidFill>
                <a:prstClr val="black"/>
              </a:solidFill>
              <a:latin typeface="Calibri"/>
              <a:ea typeface="Calibri"/>
              <a:cs typeface="Arial"/>
            </a:endParaRPr>
          </a:p>
        </p:txBody>
      </p:sp>
      <p:sp>
        <p:nvSpPr>
          <p:cNvPr id="6" name="TextBox 5"/>
          <p:cNvSpPr txBox="1"/>
          <p:nvPr/>
        </p:nvSpPr>
        <p:spPr>
          <a:xfrm>
            <a:off x="1945598" y="3317222"/>
            <a:ext cx="1079142" cy="307777"/>
          </a:xfrm>
          <a:prstGeom prst="rect">
            <a:avLst/>
          </a:prstGeom>
          <a:noFill/>
          <a:ln>
            <a:solidFill>
              <a:schemeClr val="tx1"/>
            </a:solidFill>
          </a:ln>
        </p:spPr>
        <p:txBody>
          <a:bodyPr wrap="none" rtlCol="0">
            <a:spAutoFit/>
          </a:bodyPr>
          <a:lstStyle/>
          <a:p>
            <a:pPr algn="l" rtl="0"/>
            <a:r>
              <a:rPr lang="fa-IR" sz="1400" b="1" dirty="0">
                <a:ln>
                  <a:solidFill>
                    <a:prstClr val="black"/>
                  </a:solidFill>
                </a:ln>
                <a:solidFill>
                  <a:prstClr val="black"/>
                </a:solidFill>
                <a:cs typeface="2  Kamran" pitchFamily="2" charset="-78"/>
              </a:rPr>
              <a:t>لنگ،1387،ص315</a:t>
            </a:r>
            <a:endParaRPr lang="en-US" sz="1400" b="1" dirty="0">
              <a:ln>
                <a:solidFill>
                  <a:prstClr val="black"/>
                </a:solidFill>
              </a:ln>
              <a:solidFill>
                <a:prstClr val="black"/>
              </a:solidFill>
              <a:cs typeface="2  Kamran" pitchFamily="2" charset="-78"/>
            </a:endParaRPr>
          </a:p>
        </p:txBody>
      </p:sp>
      <p:sp>
        <p:nvSpPr>
          <p:cNvPr id="10" name="TextBox 9"/>
          <p:cNvSpPr txBox="1"/>
          <p:nvPr/>
        </p:nvSpPr>
        <p:spPr>
          <a:xfrm>
            <a:off x="3891873" y="6263999"/>
            <a:ext cx="1077539" cy="307777"/>
          </a:xfrm>
          <a:prstGeom prst="rect">
            <a:avLst/>
          </a:prstGeom>
          <a:noFill/>
          <a:ln>
            <a:solidFill>
              <a:schemeClr val="tx1"/>
            </a:solidFill>
          </a:ln>
        </p:spPr>
        <p:txBody>
          <a:bodyPr wrap="none" rtlCol="0">
            <a:spAutoFit/>
          </a:bodyPr>
          <a:lstStyle/>
          <a:p>
            <a:pPr algn="l" rtl="0"/>
            <a:r>
              <a:rPr lang="fa-IR" sz="1400" b="1" dirty="0">
                <a:ln>
                  <a:solidFill>
                    <a:prstClr val="black"/>
                  </a:solidFill>
                </a:ln>
                <a:solidFill>
                  <a:prstClr val="black"/>
                </a:solidFill>
                <a:cs typeface="2  Kamran" pitchFamily="2" charset="-78"/>
              </a:rPr>
              <a:t>لنگ،1387،ص314</a:t>
            </a:r>
            <a:endParaRPr lang="en-US" sz="1400" b="1" dirty="0">
              <a:ln>
                <a:solidFill>
                  <a:prstClr val="black"/>
                </a:solidFill>
              </a:ln>
              <a:solidFill>
                <a:prstClr val="black"/>
              </a:solidFill>
              <a:cs typeface="2  Kamran" pitchFamily="2" charset="-78"/>
            </a:endParaRPr>
          </a:p>
        </p:txBody>
      </p:sp>
      <p:pic>
        <p:nvPicPr>
          <p:cNvPr id="11" name="Picture 10" descr="File:Lujiazui panorama.jpg"/>
          <p:cNvPicPr/>
          <p:nvPr/>
        </p:nvPicPr>
        <p:blipFill rotWithShape="1">
          <a:blip r:embed="rId7">
            <a:extLst>
              <a:ext uri="{28A0092B-C50C-407E-A947-70E740481C1C}">
                <a14:useLocalDpi xmlns:a14="http://schemas.microsoft.com/office/drawing/2010/main" val="0"/>
              </a:ext>
            </a:extLst>
          </a:blip>
          <a:srcRect t="22309"/>
          <a:stretch/>
        </p:blipFill>
        <p:spPr bwMode="auto">
          <a:xfrm>
            <a:off x="1772216" y="1778001"/>
            <a:ext cx="5064261" cy="1539221"/>
          </a:xfrm>
          <a:prstGeom prst="rect">
            <a:avLst/>
          </a:prstGeom>
          <a:noFill/>
          <a:ln>
            <a:noFill/>
          </a:ln>
          <a:extLst>
            <a:ext uri="{53640926-AAD7-44D8-BBD7-CCE9431645EC}">
              <a14:shadowObscured xmlns:a14="http://schemas.microsoft.com/office/drawing/2010/main"/>
            </a:ext>
          </a:extLst>
        </p:spPr>
      </p:pic>
      <p:sp>
        <p:nvSpPr>
          <p:cNvPr id="4" name="TextBox 3"/>
          <p:cNvSpPr txBox="1"/>
          <p:nvPr/>
        </p:nvSpPr>
        <p:spPr>
          <a:xfrm>
            <a:off x="7635119" y="175895"/>
            <a:ext cx="2749471" cy="584775"/>
          </a:xfrm>
          <a:prstGeom prst="rect">
            <a:avLst/>
          </a:prstGeom>
          <a:noFill/>
        </p:spPr>
        <p:txBody>
          <a:bodyPr wrap="none" rtlCol="0">
            <a:spAutoFit/>
          </a:bodyPr>
          <a:lstStyle/>
          <a:p>
            <a:pPr algn="l" rtl="0"/>
            <a:r>
              <a:rPr lang="fa-IR" sz="3200" b="1" dirty="0">
                <a:solidFill>
                  <a:prstClr val="white"/>
                </a:solidFill>
                <a:cs typeface="2  Kamran" pitchFamily="2" charset="-78"/>
              </a:rPr>
              <a:t>دستورالعمل های طراحی</a:t>
            </a:r>
            <a:endParaRPr lang="en-US" sz="3200" b="1" dirty="0">
              <a:solidFill>
                <a:prstClr val="white"/>
              </a:solidFill>
              <a:cs typeface="2  Kamran" pitchFamily="2" charset="-78"/>
            </a:endParaRPr>
          </a:p>
        </p:txBody>
      </p:sp>
    </p:spTree>
    <p:extLst>
      <p:ext uri="{BB962C8B-B14F-4D97-AF65-F5344CB8AC3E}">
        <p14:creationId xmlns:p14="http://schemas.microsoft.com/office/powerpoint/2010/main" val="2880013679"/>
      </p:ext>
    </p:extLst>
  </p:cSld>
  <p:clrMapOvr>
    <a:masterClrMapping/>
  </p:clrMapOvr>
  <p:transition spd="slow">
    <p:wheel spokes="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8584701" y="545068"/>
            <a:ext cx="1143000" cy="762000"/>
          </a:xfrm>
          <a:prstGeom prst="roundRect">
            <a:avLst/>
          </a:prstGeom>
          <a:solidFill>
            <a:srgbClr val="B6206B">
              <a:alpha val="81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solidFill>
                  <a:prstClr val="white"/>
                </a:solidFill>
                <a:cs typeface="2  Kamran" pitchFamily="2" charset="-78"/>
              </a:rPr>
              <a:t>عوامل توسعه </a:t>
            </a:r>
            <a:r>
              <a:rPr lang="fa-IR" b="1" dirty="0" err="1">
                <a:solidFill>
                  <a:prstClr val="white"/>
                </a:solidFill>
                <a:cs typeface="2  Kamran" pitchFamily="2" charset="-78"/>
              </a:rPr>
              <a:t>وپیشرفت</a:t>
            </a:r>
            <a:endParaRPr lang="en-US" b="1" dirty="0">
              <a:solidFill>
                <a:prstClr val="white"/>
              </a:solidFill>
              <a:cs typeface="2  Kamran" pitchFamily="2" charset="-78"/>
            </a:endParaRPr>
          </a:p>
        </p:txBody>
      </p:sp>
      <p:sp>
        <p:nvSpPr>
          <p:cNvPr id="6" name="Rounded Rectangle 5"/>
          <p:cNvSpPr/>
          <p:nvPr/>
        </p:nvSpPr>
        <p:spPr>
          <a:xfrm>
            <a:off x="7131607" y="425271"/>
            <a:ext cx="685800" cy="381000"/>
          </a:xfrm>
          <a:prstGeom prst="roundRect">
            <a:avLst/>
          </a:prstGeom>
          <a:solidFill>
            <a:srgbClr val="B6206B">
              <a:alpha val="81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prstClr val="white"/>
              </a:solidFill>
              <a:cs typeface="2  Kamran" pitchFamily="2" charset="-78"/>
            </a:endParaRPr>
          </a:p>
        </p:txBody>
      </p:sp>
      <p:sp>
        <p:nvSpPr>
          <p:cNvPr id="7" name="Rounded Rectangle 6"/>
          <p:cNvSpPr/>
          <p:nvPr/>
        </p:nvSpPr>
        <p:spPr>
          <a:xfrm>
            <a:off x="7160775" y="1782802"/>
            <a:ext cx="734489" cy="381000"/>
          </a:xfrm>
          <a:prstGeom prst="roundRect">
            <a:avLst/>
          </a:prstGeom>
          <a:solidFill>
            <a:srgbClr val="B6206B">
              <a:alpha val="81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prstClr val="white"/>
              </a:solidFill>
              <a:cs typeface="2  Kamran" pitchFamily="2" charset="-78"/>
            </a:endParaRPr>
          </a:p>
        </p:txBody>
      </p:sp>
      <p:sp>
        <p:nvSpPr>
          <p:cNvPr id="8" name="Rounded Rectangle 7"/>
          <p:cNvSpPr/>
          <p:nvPr/>
        </p:nvSpPr>
        <p:spPr>
          <a:xfrm>
            <a:off x="7160774" y="2687048"/>
            <a:ext cx="844858" cy="665753"/>
          </a:xfrm>
          <a:prstGeom prst="roundRect">
            <a:avLst/>
          </a:prstGeom>
          <a:solidFill>
            <a:srgbClr val="B6206B">
              <a:alpha val="81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prstClr val="white"/>
              </a:solidFill>
              <a:cs typeface="2  Kamran" pitchFamily="2" charset="-78"/>
            </a:endParaRPr>
          </a:p>
        </p:txBody>
      </p:sp>
      <p:sp>
        <p:nvSpPr>
          <p:cNvPr id="9" name="TextBox 8"/>
          <p:cNvSpPr txBox="1"/>
          <p:nvPr/>
        </p:nvSpPr>
        <p:spPr>
          <a:xfrm>
            <a:off x="7284007" y="399871"/>
            <a:ext cx="1066800" cy="369332"/>
          </a:xfrm>
          <a:prstGeom prst="rect">
            <a:avLst/>
          </a:prstGeom>
          <a:noFill/>
        </p:spPr>
        <p:txBody>
          <a:bodyPr wrap="square" rtlCol="0">
            <a:spAutoFit/>
          </a:bodyPr>
          <a:lstStyle/>
          <a:p>
            <a:pPr algn="l" rtl="0"/>
            <a:r>
              <a:rPr lang="fa-IR" b="1" dirty="0">
                <a:solidFill>
                  <a:prstClr val="white"/>
                </a:solidFill>
                <a:cs typeface="2  Kamran" pitchFamily="2" charset="-78"/>
              </a:rPr>
              <a:t>جغرافیا</a:t>
            </a:r>
            <a:endParaRPr lang="en-US" b="1" dirty="0">
              <a:solidFill>
                <a:prstClr val="white"/>
              </a:solidFill>
              <a:cs typeface="2  Kamran" pitchFamily="2" charset="-78"/>
            </a:endParaRPr>
          </a:p>
        </p:txBody>
      </p:sp>
      <p:sp>
        <p:nvSpPr>
          <p:cNvPr id="10" name="TextBox 9"/>
          <p:cNvSpPr txBox="1"/>
          <p:nvPr/>
        </p:nvSpPr>
        <p:spPr>
          <a:xfrm>
            <a:off x="7218982" y="1792069"/>
            <a:ext cx="569387" cy="353199"/>
          </a:xfrm>
          <a:prstGeom prst="rect">
            <a:avLst/>
          </a:prstGeom>
          <a:solidFill>
            <a:srgbClr val="B6206B">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lgn="ctr" rtl="1">
              <a:defRPr b="1">
                <a:solidFill>
                  <a:schemeClr val="lt1"/>
                </a:solidFill>
                <a:cs typeface="2  Kamran" pitchFamily="2" charset="-78"/>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a-IR" dirty="0">
                <a:solidFill>
                  <a:prstClr val="white"/>
                </a:solidFill>
              </a:rPr>
              <a:t>اقتصاد</a:t>
            </a:r>
            <a:endParaRPr lang="en-US" dirty="0">
              <a:solidFill>
                <a:prstClr val="white"/>
              </a:solidFill>
            </a:endParaRPr>
          </a:p>
        </p:txBody>
      </p:sp>
      <p:sp>
        <p:nvSpPr>
          <p:cNvPr id="11" name="TextBox 10"/>
          <p:cNvSpPr txBox="1"/>
          <p:nvPr/>
        </p:nvSpPr>
        <p:spPr>
          <a:xfrm>
            <a:off x="7245062" y="2856613"/>
            <a:ext cx="676283" cy="339323"/>
          </a:xfrm>
          <a:prstGeom prst="rect">
            <a:avLst/>
          </a:prstGeom>
          <a:solidFill>
            <a:srgbClr val="B6206B">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lvl="0" algn="ctr" rtl="1">
              <a:defRPr b="1">
                <a:cs typeface="2  Kamran" pitchFamily="2" charset="-78"/>
              </a:defRPr>
            </a:lvl1pPr>
          </a:lstStyle>
          <a:p>
            <a:r>
              <a:rPr lang="fa-IR" dirty="0">
                <a:solidFill>
                  <a:prstClr val="white"/>
                </a:solidFill>
              </a:rPr>
              <a:t>حمل و نقل</a:t>
            </a:r>
            <a:endParaRPr lang="en-US" dirty="0">
              <a:solidFill>
                <a:prstClr val="white"/>
              </a:solidFill>
            </a:endParaRPr>
          </a:p>
        </p:txBody>
      </p:sp>
      <p:cxnSp>
        <p:nvCxnSpPr>
          <p:cNvPr id="15" name="Straight Connector 14"/>
          <p:cNvCxnSpPr/>
          <p:nvPr/>
        </p:nvCxnSpPr>
        <p:spPr>
          <a:xfrm flipH="1">
            <a:off x="8064001" y="769203"/>
            <a:ext cx="45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8064001" y="388203"/>
            <a:ext cx="0" cy="2807732"/>
          </a:xfrm>
          <a:prstGeom prst="line">
            <a:avLst/>
          </a:prstGeom>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2044201" y="464403"/>
            <a:ext cx="4572000" cy="923330"/>
          </a:xfrm>
          <a:prstGeom prst="rect">
            <a:avLst/>
          </a:prstGeom>
          <a:ln>
            <a:noFill/>
            <a:prstDash val="lgDashDot"/>
          </a:ln>
        </p:spPr>
        <p:txBody>
          <a:bodyPr>
            <a:spAutoFit/>
          </a:bodyPr>
          <a:lstStyle/>
          <a:p>
            <a:r>
              <a:rPr lang="fa-IR" dirty="0">
                <a:solidFill>
                  <a:prstClr val="white"/>
                </a:solidFill>
                <a:latin typeface="Calibri"/>
                <a:ea typeface="Calibri"/>
                <a:cs typeface="2  Kamran" pitchFamily="2" charset="-78"/>
              </a:rPr>
              <a:t>اهمیت لو جیا ژو در واقع به علت قرارگیری آن در سا حل شرقی رودخانه هوانگپو و قرار گیری در نزدیکی منطقه بوند که یک منطقه قدیمی مالی و تجاری در شانگهای است می باشد.</a:t>
            </a:r>
            <a:endParaRPr lang="en-US" dirty="0">
              <a:solidFill>
                <a:prstClr val="white"/>
              </a:solidFill>
              <a:cs typeface="2  Kamran" pitchFamily="2" charset="-78"/>
            </a:endParaRPr>
          </a:p>
        </p:txBody>
      </p:sp>
      <p:sp>
        <p:nvSpPr>
          <p:cNvPr id="20" name="Rectangle 19"/>
          <p:cNvSpPr/>
          <p:nvPr/>
        </p:nvSpPr>
        <p:spPr>
          <a:xfrm>
            <a:off x="2272801" y="1650137"/>
            <a:ext cx="4572000" cy="646331"/>
          </a:xfrm>
          <a:prstGeom prst="rect">
            <a:avLst/>
          </a:prstGeom>
          <a:ln>
            <a:noFill/>
            <a:prstDash val="lgDashDot"/>
          </a:ln>
        </p:spPr>
        <p:txBody>
          <a:bodyPr>
            <a:spAutoFit/>
          </a:bodyPr>
          <a:lstStyle/>
          <a:p>
            <a:r>
              <a:rPr lang="fa-IR" dirty="0">
                <a:solidFill>
                  <a:prstClr val="white"/>
                </a:solidFill>
                <a:latin typeface="Calibri"/>
                <a:ea typeface="Calibri"/>
                <a:cs typeface="2  Kamran" pitchFamily="2" charset="-78"/>
              </a:rPr>
              <a:t>موفقیت لوجیا ژو در 20سال گذشته به علت هزینه های توریستی و تجارت های مربوط به مسافرت به شانگهای بوده .</a:t>
            </a:r>
            <a:endParaRPr lang="en-US" dirty="0">
              <a:solidFill>
                <a:prstClr val="white"/>
              </a:solidFill>
              <a:latin typeface="Calibri"/>
              <a:ea typeface="Calibri"/>
              <a:cs typeface="2  Kamran" pitchFamily="2" charset="-78"/>
            </a:endParaRPr>
          </a:p>
        </p:txBody>
      </p:sp>
      <p:sp>
        <p:nvSpPr>
          <p:cNvPr id="22" name="Rectangle 21"/>
          <p:cNvSpPr/>
          <p:nvPr/>
        </p:nvSpPr>
        <p:spPr>
          <a:xfrm>
            <a:off x="1752600" y="2437128"/>
            <a:ext cx="4457494" cy="1477328"/>
          </a:xfrm>
          <a:prstGeom prst="rect">
            <a:avLst/>
          </a:prstGeom>
        </p:spPr>
        <p:txBody>
          <a:bodyPr wrap="square">
            <a:spAutoFit/>
          </a:bodyPr>
          <a:lstStyle/>
          <a:p>
            <a:r>
              <a:rPr lang="fa-IR" dirty="0">
                <a:solidFill>
                  <a:prstClr val="white"/>
                </a:solidFill>
                <a:latin typeface="Calibri"/>
                <a:ea typeface="Calibri"/>
                <a:cs typeface="2  Kamran" pitchFamily="2" charset="-78"/>
              </a:rPr>
              <a:t>لوجیاژو توسط آب به بقیه خدمات کشتی شانگهای که در انتهای شمالی و جنوبی از منطقه قرار دارد متصل شده است. در انتهای جنوبی تر مینال کشتی مسیر دانگ چانگ ودر انتهای شمالی اسکله ایکسی چنگ به ترتیب خدمات عبورو مرور از رودخانه هوانگپو به جنوب مرکزی و شمال مرکزی شانگهای را فراهم می کند . </a:t>
            </a:r>
            <a:endParaRPr lang="en-US" dirty="0">
              <a:solidFill>
                <a:prstClr val="white"/>
              </a:solidFill>
              <a:latin typeface="Calibri"/>
              <a:ea typeface="Calibri"/>
              <a:cs typeface="2  Kamran" pitchFamily="2" charset="-78"/>
            </a:endParaRPr>
          </a:p>
        </p:txBody>
      </p:sp>
      <p:pic>
        <p:nvPicPr>
          <p:cNvPr id="1027" name="Picture 295"/>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7804707" y="4730897"/>
            <a:ext cx="1905000" cy="1576387"/>
          </a:xfrm>
          <a:prstGeom prst="rect">
            <a:avLst/>
          </a:prstGeom>
          <a:noFill/>
          <a:ln w="19050">
            <a:solidFill>
              <a:srgbClr val="76923C"/>
            </a:solidFill>
            <a:prstDash val="lgDashDot"/>
            <a:miter lim="800000"/>
            <a:headEnd/>
            <a:tailEnd/>
          </a:ln>
          <a:extLst>
            <a:ext uri="{909E8E84-426E-40DD-AFC4-6F175D3DCCD1}">
              <a14:hiddenFill xmlns:a14="http://schemas.microsoft.com/office/drawing/2010/main">
                <a:solidFill>
                  <a:srgbClr val="FFFFFF"/>
                </a:solidFill>
              </a14:hiddenFill>
            </a:ext>
          </a:extLst>
        </p:spPr>
      </p:pic>
      <p:sp>
        <p:nvSpPr>
          <p:cNvPr id="24" name="Rectangle 5"/>
          <p:cNvSpPr>
            <a:spLocks noChangeArrowheads="1"/>
          </p:cNvSpPr>
          <p:nvPr/>
        </p:nvSpPr>
        <p:spPr bwMode="auto">
          <a:xfrm>
            <a:off x="1920192" y="4730897"/>
            <a:ext cx="415492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a-IR" dirty="0">
                <a:solidFill>
                  <a:prstClr val="white"/>
                </a:solidFill>
                <a:latin typeface="Calibri"/>
                <a:ea typeface="Calibri"/>
                <a:cs typeface="2  Kamran" pitchFamily="2" charset="-78"/>
              </a:rPr>
              <a:t>لوجیاژو  توسط تونل جاده شرقی </a:t>
            </a:r>
            <a:r>
              <a:rPr lang="fa-IR" dirty="0" err="1">
                <a:solidFill>
                  <a:prstClr val="white"/>
                </a:solidFill>
                <a:latin typeface="Calibri"/>
                <a:ea typeface="Calibri"/>
                <a:cs typeface="2  Kamran" pitchFamily="2" charset="-78"/>
              </a:rPr>
              <a:t>یان</a:t>
            </a:r>
            <a:r>
              <a:rPr lang="fa-IR" dirty="0">
                <a:solidFill>
                  <a:prstClr val="white"/>
                </a:solidFill>
                <a:latin typeface="Calibri"/>
                <a:ea typeface="Calibri"/>
                <a:cs typeface="2  Kamran" pitchFamily="2" charset="-78"/>
              </a:rPr>
              <a:t> آن به بقیه بخش مرکزی شانگهای متصل شده است. تونل بوند که فاصله بین بوند و لوجیاژو  را طی میکند محل تفریح بوده و از جاذبه های توریستی محسوب می شود</a:t>
            </a:r>
            <a:r>
              <a:rPr lang="fa-IR" dirty="0">
                <a:solidFill>
                  <a:prstClr val="white"/>
                </a:solidFill>
                <a:latin typeface="Calibri"/>
                <a:ea typeface="Calibri"/>
                <a:cs typeface="B Nazanin"/>
              </a:rPr>
              <a:t>. </a:t>
            </a:r>
            <a:endParaRPr lang="en-US" dirty="0">
              <a:solidFill>
                <a:prstClr val="white"/>
              </a:solidFill>
            </a:endParaRPr>
          </a:p>
          <a:p>
            <a:pPr fontAlgn="base">
              <a:spcBef>
                <a:spcPct val="0"/>
              </a:spcBef>
              <a:spcAft>
                <a:spcPct val="0"/>
              </a:spcAft>
            </a:pPr>
            <a:endParaRPr lang="fa-IR" dirty="0">
              <a:solidFill>
                <a:prstClr val="white"/>
              </a:solidFill>
              <a:latin typeface="Calibri"/>
              <a:ea typeface="Calibri"/>
              <a:cs typeface="2  Kamran" pitchFamily="2" charset="-78"/>
            </a:endParaRPr>
          </a:p>
        </p:txBody>
      </p:sp>
      <p:cxnSp>
        <p:nvCxnSpPr>
          <p:cNvPr id="27" name="Straight Connector 26"/>
          <p:cNvCxnSpPr>
            <a:stCxn id="8" idx="1"/>
          </p:cNvCxnSpPr>
          <p:nvPr/>
        </p:nvCxnSpPr>
        <p:spPr>
          <a:xfrm flipH="1" flipV="1">
            <a:off x="6955170" y="3011270"/>
            <a:ext cx="205604" cy="8654"/>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6955169" y="2613105"/>
            <a:ext cx="0" cy="3257729"/>
          </a:xfrm>
          <a:prstGeom prst="line">
            <a:avLst/>
          </a:prstGeom>
        </p:spPr>
        <p:style>
          <a:lnRef idx="1">
            <a:schemeClr val="accent1"/>
          </a:lnRef>
          <a:fillRef idx="0">
            <a:schemeClr val="accent1"/>
          </a:fillRef>
          <a:effectRef idx="0">
            <a:schemeClr val="accent1"/>
          </a:effectRef>
          <a:fontRef idx="minor">
            <a:schemeClr val="tx1"/>
          </a:fontRef>
        </p:style>
      </p:cxnSp>
      <p:sp>
        <p:nvSpPr>
          <p:cNvPr id="33" name="Rounded Rectangle 32"/>
          <p:cNvSpPr/>
          <p:nvPr/>
        </p:nvSpPr>
        <p:spPr>
          <a:xfrm>
            <a:off x="6026925" y="4918927"/>
            <a:ext cx="850900" cy="364013"/>
          </a:xfrm>
          <a:prstGeom prst="roundRect">
            <a:avLst/>
          </a:prstGeom>
          <a:solidFill>
            <a:srgbClr val="B6206B">
              <a:alpha val="81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solidFill>
                  <a:prstClr val="white"/>
                </a:solidFill>
                <a:cs typeface="2  Kamran" pitchFamily="2" charset="-78"/>
              </a:rPr>
              <a:t>تونل جاده </a:t>
            </a:r>
            <a:endParaRPr lang="en-US" b="1" dirty="0">
              <a:solidFill>
                <a:prstClr val="white"/>
              </a:solidFill>
              <a:cs typeface="2  Kamran" pitchFamily="2" charset="-78"/>
            </a:endParaRPr>
          </a:p>
        </p:txBody>
      </p:sp>
      <p:sp>
        <p:nvSpPr>
          <p:cNvPr id="34" name="Rounded Rectangle 33"/>
          <p:cNvSpPr/>
          <p:nvPr/>
        </p:nvSpPr>
        <p:spPr>
          <a:xfrm>
            <a:off x="6326431" y="4129578"/>
            <a:ext cx="551394" cy="285571"/>
          </a:xfrm>
          <a:prstGeom prst="roundRect">
            <a:avLst/>
          </a:prstGeom>
          <a:solidFill>
            <a:srgbClr val="B6206B">
              <a:alpha val="81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solidFill>
                  <a:prstClr val="white"/>
                </a:solidFill>
                <a:cs typeface="2  Kamran" pitchFamily="2" charset="-78"/>
              </a:rPr>
              <a:t>مترو</a:t>
            </a:r>
            <a:endParaRPr lang="en-US" b="1" dirty="0">
              <a:solidFill>
                <a:prstClr val="white"/>
              </a:solidFill>
              <a:cs typeface="2  Kamran" pitchFamily="2" charset="-78"/>
            </a:endParaRPr>
          </a:p>
        </p:txBody>
      </p:sp>
      <p:sp>
        <p:nvSpPr>
          <p:cNvPr id="35" name="Rounded Rectangle 34"/>
          <p:cNvSpPr/>
          <p:nvPr/>
        </p:nvSpPr>
        <p:spPr>
          <a:xfrm>
            <a:off x="6338207" y="2687048"/>
            <a:ext cx="539619" cy="309313"/>
          </a:xfrm>
          <a:prstGeom prst="roundRect">
            <a:avLst/>
          </a:prstGeom>
          <a:solidFill>
            <a:srgbClr val="B6206B">
              <a:alpha val="81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solidFill>
                  <a:prstClr val="white"/>
                </a:solidFill>
                <a:cs typeface="2  Kamran" pitchFamily="2" charset="-78"/>
              </a:rPr>
              <a:t>آب</a:t>
            </a:r>
            <a:endParaRPr lang="en-US" b="1" dirty="0">
              <a:solidFill>
                <a:prstClr val="white"/>
              </a:solidFill>
              <a:cs typeface="2  Kamran" pitchFamily="2" charset="-78"/>
            </a:endParaRPr>
          </a:p>
        </p:txBody>
      </p:sp>
      <p:sp>
        <p:nvSpPr>
          <p:cNvPr id="36" name="Text Box 2"/>
          <p:cNvSpPr txBox="1">
            <a:spLocks noChangeArrowheads="1"/>
          </p:cNvSpPr>
          <p:nvPr/>
        </p:nvSpPr>
        <p:spPr bwMode="auto">
          <a:xfrm>
            <a:off x="7718982" y="4247592"/>
            <a:ext cx="2076450" cy="295275"/>
          </a:xfrm>
          <a:prstGeom prst="rect">
            <a:avLst/>
          </a:prstGeom>
          <a:solidFill>
            <a:srgbClr val="FFFFFF"/>
          </a:solidFill>
          <a:ln w="9525">
            <a:solidFill>
              <a:srgbClr val="FFC000"/>
            </a:solidFill>
            <a:miter lim="800000"/>
            <a:headEnd/>
            <a:tailEnd/>
          </a:ln>
        </p:spPr>
        <p:txBody>
          <a:bodyPr rot="0" vert="horz" wrap="square" lIns="91440" tIns="45720" rIns="91440" bIns="45720" anchor="t" anchorCtr="0">
            <a:noAutofit/>
          </a:bodyPr>
          <a:lstStyle/>
          <a:p>
            <a:pPr algn="l" rtl="0">
              <a:lnSpc>
                <a:spcPct val="115000"/>
              </a:lnSpc>
              <a:spcAft>
                <a:spcPts val="1000"/>
              </a:spcAft>
              <a:defRPr/>
            </a:pPr>
            <a:r>
              <a:rPr lang="ar-SA" sz="1100" kern="0">
                <a:solidFill>
                  <a:sysClr val="windowText" lastClr="000000"/>
                </a:solidFill>
                <a:latin typeface="Calibri"/>
                <a:ea typeface="Calibri"/>
              </a:rPr>
              <a:t>ا</a:t>
            </a:r>
            <a:r>
              <a:rPr lang="ar-SA" sz="1100" kern="0">
                <a:solidFill>
                  <a:sysClr val="windowText" lastClr="000000"/>
                </a:solidFill>
                <a:effectLst>
                  <a:glow rad="139700">
                    <a:srgbClr val="F79646">
                      <a:satMod val="175000"/>
                      <a:alpha val="40000"/>
                    </a:srgbClr>
                  </a:glow>
                </a:effectLst>
                <a:latin typeface="Calibri"/>
                <a:ea typeface="Calibri"/>
              </a:rPr>
              <a:t>ثرات نور در تونل حمل و نقل عابر پیاده</a:t>
            </a:r>
            <a:endParaRPr lang="en-US" sz="1100" kern="0">
              <a:solidFill>
                <a:sysClr val="windowText" lastClr="000000"/>
              </a:solidFill>
              <a:latin typeface="Calibri"/>
              <a:ea typeface="Calibri"/>
              <a:cs typeface="Arial"/>
            </a:endParaRPr>
          </a:p>
          <a:p>
            <a:pPr algn="l" rtl="0">
              <a:lnSpc>
                <a:spcPct val="115000"/>
              </a:lnSpc>
              <a:spcAft>
                <a:spcPts val="1000"/>
              </a:spcAft>
              <a:defRPr/>
            </a:pPr>
            <a:r>
              <a:rPr lang="en-US" sz="1100" kern="0">
                <a:solidFill>
                  <a:sysClr val="windowText" lastClr="000000"/>
                </a:solidFill>
                <a:latin typeface="Calibri"/>
                <a:ea typeface="Calibri"/>
                <a:cs typeface="Arial"/>
              </a:rPr>
              <a:t> </a:t>
            </a:r>
          </a:p>
        </p:txBody>
      </p:sp>
      <p:sp>
        <p:nvSpPr>
          <p:cNvPr id="31" name="Rectangle 30"/>
          <p:cNvSpPr/>
          <p:nvPr/>
        </p:nvSpPr>
        <p:spPr>
          <a:xfrm>
            <a:off x="2636950" y="4087697"/>
            <a:ext cx="3671206" cy="646331"/>
          </a:xfrm>
          <a:prstGeom prst="rect">
            <a:avLst/>
          </a:prstGeom>
        </p:spPr>
        <p:txBody>
          <a:bodyPr wrap="square">
            <a:spAutoFit/>
          </a:bodyPr>
          <a:lstStyle/>
          <a:p>
            <a:r>
              <a:rPr lang="fa-IR" dirty="0">
                <a:solidFill>
                  <a:prstClr val="white"/>
                </a:solidFill>
                <a:cs typeface="2  Kamran" pitchFamily="2" charset="-78"/>
              </a:rPr>
              <a:t>ایستگاه خط دو مترو شانگهای در خیابان مرکزی لوجیاژو قرار دارد.</a:t>
            </a:r>
            <a:endParaRPr lang="en-US" dirty="0">
              <a:solidFill>
                <a:prstClr val="white"/>
              </a:solidFill>
              <a:cs typeface="2  Kamran" pitchFamily="2" charset="-78"/>
            </a:endParaRPr>
          </a:p>
        </p:txBody>
      </p:sp>
      <p:pic>
        <p:nvPicPr>
          <p:cNvPr id="38" name="Picture 37"/>
          <p:cNvPicPr/>
          <p:nvPr/>
        </p:nvPicPr>
        <p:blipFill>
          <a:blip r:embed="rId4">
            <a:extLst>
              <a:ext uri="{28A0092B-C50C-407E-A947-70E740481C1C}">
                <a14:useLocalDpi xmlns:a14="http://schemas.microsoft.com/office/drawing/2010/main" val="0"/>
              </a:ext>
            </a:extLst>
          </a:blip>
          <a:srcRect/>
          <a:stretch>
            <a:fillRect/>
          </a:stretch>
        </p:blipFill>
        <p:spPr bwMode="auto">
          <a:xfrm>
            <a:off x="8292600" y="2218539"/>
            <a:ext cx="2143125" cy="1265555"/>
          </a:xfrm>
          <a:prstGeom prst="rect">
            <a:avLst/>
          </a:prstGeom>
          <a:noFill/>
          <a:ln>
            <a:solidFill>
              <a:srgbClr val="FFC000"/>
            </a:solidFill>
          </a:ln>
        </p:spPr>
      </p:pic>
      <p:sp>
        <p:nvSpPr>
          <p:cNvPr id="39" name="Text Box 2"/>
          <p:cNvSpPr txBox="1">
            <a:spLocks noChangeArrowheads="1"/>
          </p:cNvSpPr>
          <p:nvPr/>
        </p:nvSpPr>
        <p:spPr bwMode="auto">
          <a:xfrm>
            <a:off x="8186873" y="1875560"/>
            <a:ext cx="2354580" cy="295275"/>
          </a:xfrm>
          <a:prstGeom prst="rect">
            <a:avLst/>
          </a:prstGeom>
          <a:solidFill>
            <a:srgbClr val="FFFFFF"/>
          </a:solidFill>
          <a:ln w="9525">
            <a:solidFill>
              <a:srgbClr val="00FFCC"/>
            </a:solidFill>
            <a:miter lim="800000"/>
            <a:headEnd/>
            <a:tailEnd/>
          </a:ln>
        </p:spPr>
        <p:txBody>
          <a:bodyPr rot="0" vert="horz" wrap="square" lIns="91440" tIns="45720" rIns="91440" bIns="45720" anchor="t" anchorCtr="0">
            <a:noAutofit/>
          </a:bodyPr>
          <a:lstStyle/>
          <a:p>
            <a:pPr algn="l" rtl="0">
              <a:lnSpc>
                <a:spcPct val="115000"/>
              </a:lnSpc>
              <a:spcAft>
                <a:spcPts val="1000"/>
              </a:spcAft>
              <a:defRPr/>
            </a:pPr>
            <a:r>
              <a:rPr lang="fa-IR" sz="1100" kern="0" dirty="0">
                <a:solidFill>
                  <a:sysClr val="windowText" lastClr="000000"/>
                </a:solidFill>
                <a:effectLst>
                  <a:glow rad="63500">
                    <a:srgbClr val="4BACC6">
                      <a:satMod val="175000"/>
                      <a:alpha val="40000"/>
                    </a:srgbClr>
                  </a:glow>
                </a:effectLst>
                <a:latin typeface="Calibri"/>
                <a:ea typeface="Calibri"/>
              </a:rPr>
              <a:t>منظره ای از بخش شمالی </a:t>
            </a:r>
            <a:r>
              <a:rPr lang="fa-IR" sz="1100" kern="0" dirty="0" err="1">
                <a:solidFill>
                  <a:sysClr val="windowText" lastClr="000000"/>
                </a:solidFill>
                <a:effectLst>
                  <a:glow rad="63500">
                    <a:srgbClr val="4BACC6">
                      <a:satMod val="175000"/>
                      <a:alpha val="40000"/>
                    </a:srgbClr>
                  </a:glow>
                </a:effectLst>
                <a:latin typeface="Calibri"/>
                <a:ea typeface="Calibri"/>
              </a:rPr>
              <a:t>بوند</a:t>
            </a:r>
            <a:r>
              <a:rPr lang="fa-IR" sz="1100" kern="0" dirty="0">
                <a:solidFill>
                  <a:sysClr val="windowText" lastClr="000000"/>
                </a:solidFill>
                <a:effectLst>
                  <a:glow rad="63500">
                    <a:srgbClr val="4BACC6">
                      <a:satMod val="175000"/>
                      <a:alpha val="40000"/>
                    </a:srgbClr>
                  </a:glow>
                </a:effectLst>
                <a:latin typeface="Calibri"/>
                <a:ea typeface="Calibri"/>
              </a:rPr>
              <a:t> به سمت لوجیاژو</a:t>
            </a:r>
            <a:endParaRPr lang="en-US" sz="1100" kern="0" dirty="0">
              <a:solidFill>
                <a:sysClr val="windowText" lastClr="000000"/>
              </a:solidFill>
              <a:latin typeface="Calibri"/>
              <a:ea typeface="Calibri"/>
              <a:cs typeface="Arial"/>
            </a:endParaRPr>
          </a:p>
        </p:txBody>
      </p:sp>
      <p:sp>
        <p:nvSpPr>
          <p:cNvPr id="26" name="TextBox 25"/>
          <p:cNvSpPr txBox="1"/>
          <p:nvPr/>
        </p:nvSpPr>
        <p:spPr>
          <a:xfrm>
            <a:off x="4239500" y="1009134"/>
            <a:ext cx="817853" cy="369332"/>
          </a:xfrm>
          <a:prstGeom prst="rect">
            <a:avLst/>
          </a:prstGeom>
          <a:noFill/>
        </p:spPr>
        <p:txBody>
          <a:bodyPr wrap="none" rtlCol="0">
            <a:spAutoFit/>
          </a:bodyPr>
          <a:lstStyle/>
          <a:p>
            <a:pPr algn="l" rtl="0"/>
            <a:r>
              <a:rPr lang="fa-IR" dirty="0">
                <a:solidFill>
                  <a:prstClr val="white"/>
                </a:solidFill>
                <a:cs typeface="2  Kamran" pitchFamily="2" charset="-78"/>
              </a:rPr>
              <a:t>(ویکی پدیا)</a:t>
            </a:r>
            <a:endParaRPr lang="en-US" dirty="0">
              <a:solidFill>
                <a:prstClr val="white"/>
              </a:solidFill>
              <a:cs typeface="2  Kamran" pitchFamily="2" charset="-78"/>
            </a:endParaRPr>
          </a:p>
        </p:txBody>
      </p:sp>
      <p:sp>
        <p:nvSpPr>
          <p:cNvPr id="28" name="TextBox 27"/>
          <p:cNvSpPr txBox="1"/>
          <p:nvPr/>
        </p:nvSpPr>
        <p:spPr>
          <a:xfrm>
            <a:off x="4037603" y="1897773"/>
            <a:ext cx="817853" cy="369332"/>
          </a:xfrm>
          <a:prstGeom prst="rect">
            <a:avLst/>
          </a:prstGeom>
          <a:noFill/>
        </p:spPr>
        <p:txBody>
          <a:bodyPr wrap="none" rtlCol="0">
            <a:spAutoFit/>
          </a:bodyPr>
          <a:lstStyle/>
          <a:p>
            <a:pPr algn="l" rtl="0"/>
            <a:r>
              <a:rPr lang="fa-IR" dirty="0">
                <a:solidFill>
                  <a:prstClr val="white"/>
                </a:solidFill>
                <a:cs typeface="2  Kamran" pitchFamily="2" charset="-78"/>
              </a:rPr>
              <a:t>(ویکی پدیا)</a:t>
            </a:r>
            <a:endParaRPr lang="en-US" dirty="0">
              <a:solidFill>
                <a:prstClr val="white"/>
              </a:solidFill>
              <a:cs typeface="2  Kamran" pitchFamily="2" charset="-78"/>
            </a:endParaRPr>
          </a:p>
        </p:txBody>
      </p:sp>
      <p:sp>
        <p:nvSpPr>
          <p:cNvPr id="32" name="TextBox 31"/>
          <p:cNvSpPr txBox="1"/>
          <p:nvPr/>
        </p:nvSpPr>
        <p:spPr>
          <a:xfrm>
            <a:off x="4472554" y="3529059"/>
            <a:ext cx="817853" cy="369332"/>
          </a:xfrm>
          <a:prstGeom prst="rect">
            <a:avLst/>
          </a:prstGeom>
          <a:noFill/>
        </p:spPr>
        <p:txBody>
          <a:bodyPr wrap="none" rtlCol="0">
            <a:spAutoFit/>
          </a:bodyPr>
          <a:lstStyle/>
          <a:p>
            <a:pPr algn="l" rtl="0"/>
            <a:r>
              <a:rPr lang="fa-IR" dirty="0">
                <a:solidFill>
                  <a:prstClr val="white"/>
                </a:solidFill>
                <a:cs typeface="2  Kamran" pitchFamily="2" charset="-78"/>
              </a:rPr>
              <a:t>(ویکی پدیا)</a:t>
            </a:r>
            <a:endParaRPr lang="en-US" dirty="0">
              <a:solidFill>
                <a:prstClr val="white"/>
              </a:solidFill>
              <a:cs typeface="2  Kamran" pitchFamily="2" charset="-78"/>
            </a:endParaRPr>
          </a:p>
        </p:txBody>
      </p:sp>
      <p:sp>
        <p:nvSpPr>
          <p:cNvPr id="37" name="TextBox 36"/>
          <p:cNvSpPr txBox="1"/>
          <p:nvPr/>
        </p:nvSpPr>
        <p:spPr>
          <a:xfrm>
            <a:off x="2044219" y="4062925"/>
            <a:ext cx="817853" cy="369332"/>
          </a:xfrm>
          <a:prstGeom prst="rect">
            <a:avLst/>
          </a:prstGeom>
          <a:noFill/>
        </p:spPr>
        <p:txBody>
          <a:bodyPr wrap="none" rtlCol="0">
            <a:spAutoFit/>
          </a:bodyPr>
          <a:lstStyle/>
          <a:p>
            <a:pPr algn="l" rtl="0"/>
            <a:r>
              <a:rPr lang="fa-IR" dirty="0">
                <a:solidFill>
                  <a:prstClr val="white"/>
                </a:solidFill>
                <a:cs typeface="2  Kamran" pitchFamily="2" charset="-78"/>
              </a:rPr>
              <a:t>(ویکی پدیا)</a:t>
            </a:r>
            <a:endParaRPr lang="en-US" dirty="0">
              <a:solidFill>
                <a:prstClr val="white"/>
              </a:solidFill>
              <a:cs typeface="2  Kamran" pitchFamily="2" charset="-78"/>
            </a:endParaRPr>
          </a:p>
        </p:txBody>
      </p:sp>
      <p:sp>
        <p:nvSpPr>
          <p:cNvPr id="40" name="TextBox 39"/>
          <p:cNvSpPr txBox="1"/>
          <p:nvPr/>
        </p:nvSpPr>
        <p:spPr>
          <a:xfrm>
            <a:off x="1920193" y="5320530"/>
            <a:ext cx="817853" cy="369332"/>
          </a:xfrm>
          <a:prstGeom prst="rect">
            <a:avLst/>
          </a:prstGeom>
          <a:noFill/>
        </p:spPr>
        <p:txBody>
          <a:bodyPr wrap="none" rtlCol="0">
            <a:spAutoFit/>
          </a:bodyPr>
          <a:lstStyle/>
          <a:p>
            <a:pPr algn="l" rtl="0"/>
            <a:r>
              <a:rPr lang="fa-IR" dirty="0">
                <a:solidFill>
                  <a:prstClr val="white"/>
                </a:solidFill>
                <a:cs typeface="2  Kamran" pitchFamily="2" charset="-78"/>
              </a:rPr>
              <a:t>(ویکی پدیا)</a:t>
            </a:r>
            <a:endParaRPr lang="en-US" dirty="0">
              <a:solidFill>
                <a:prstClr val="white"/>
              </a:solidFill>
              <a:cs typeface="2  Kamran" pitchFamily="2" charset="-78"/>
            </a:endParaRPr>
          </a:p>
        </p:txBody>
      </p:sp>
      <p:sp>
        <p:nvSpPr>
          <p:cNvPr id="41" name="Rectangle 40"/>
          <p:cNvSpPr/>
          <p:nvPr/>
        </p:nvSpPr>
        <p:spPr>
          <a:xfrm>
            <a:off x="8292602" y="3484093"/>
            <a:ext cx="960519" cy="369332"/>
          </a:xfrm>
          <a:prstGeom prst="rect">
            <a:avLst/>
          </a:prstGeom>
        </p:spPr>
        <p:txBody>
          <a:bodyPr wrap="none">
            <a:spAutoFit/>
          </a:bodyPr>
          <a:lstStyle/>
          <a:p>
            <a:pPr algn="l" rtl="0"/>
            <a:r>
              <a:rPr lang="en-US" dirty="0">
                <a:solidFill>
                  <a:srgbClr val="252525"/>
                </a:solidFill>
              </a:rPr>
              <a:t> </a:t>
            </a:r>
            <a:r>
              <a:rPr lang="en-US" sz="1100" b="1" dirty="0">
                <a:ln>
                  <a:solidFill>
                    <a:srgbClr val="FF6600"/>
                  </a:solidFill>
                </a:ln>
                <a:solidFill>
                  <a:srgbClr val="FF6600"/>
                </a:solidFill>
                <a:cs typeface="2  Kamran" pitchFamily="2" charset="-78"/>
              </a:rPr>
              <a:t>Wikipedia</a:t>
            </a:r>
          </a:p>
        </p:txBody>
      </p:sp>
      <p:sp>
        <p:nvSpPr>
          <p:cNvPr id="42" name="Rectangle 41"/>
          <p:cNvSpPr/>
          <p:nvPr/>
        </p:nvSpPr>
        <p:spPr>
          <a:xfrm>
            <a:off x="7817408" y="6291643"/>
            <a:ext cx="960519" cy="369332"/>
          </a:xfrm>
          <a:prstGeom prst="rect">
            <a:avLst/>
          </a:prstGeom>
        </p:spPr>
        <p:txBody>
          <a:bodyPr wrap="none">
            <a:spAutoFit/>
          </a:bodyPr>
          <a:lstStyle/>
          <a:p>
            <a:pPr algn="l" rtl="0"/>
            <a:r>
              <a:rPr lang="en-US" dirty="0">
                <a:solidFill>
                  <a:srgbClr val="252525"/>
                </a:solidFill>
              </a:rPr>
              <a:t> </a:t>
            </a:r>
            <a:r>
              <a:rPr lang="en-US" sz="1100" b="1" dirty="0">
                <a:ln>
                  <a:solidFill>
                    <a:srgbClr val="FF6600"/>
                  </a:solidFill>
                </a:ln>
                <a:solidFill>
                  <a:srgbClr val="FF6600"/>
                </a:solidFill>
                <a:cs typeface="2  Kamran" pitchFamily="2" charset="-78"/>
              </a:rPr>
              <a:t>Wikipedia</a:t>
            </a:r>
          </a:p>
        </p:txBody>
      </p:sp>
    </p:spTree>
    <p:extLst>
      <p:ext uri="{BB962C8B-B14F-4D97-AF65-F5344CB8AC3E}">
        <p14:creationId xmlns:p14="http://schemas.microsoft.com/office/powerpoint/2010/main" val="3104615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75675" y="2064"/>
            <a:ext cx="1766830" cy="369332"/>
          </a:xfrm>
          <a:prstGeom prst="rect">
            <a:avLst/>
          </a:prstGeom>
        </p:spPr>
        <p:txBody>
          <a:bodyPr wrap="none">
            <a:spAutoFit/>
          </a:bodyPr>
          <a:lstStyle/>
          <a:p>
            <a:r>
              <a:rPr lang="fa-IR" b="1" dirty="0">
                <a:solidFill>
                  <a:prstClr val="white"/>
                </a:solidFill>
                <a:latin typeface="Calibri"/>
                <a:ea typeface="Calibri"/>
                <a:cs typeface="2  Kamran" pitchFamily="2" charset="-78"/>
              </a:rPr>
              <a:t>عناصر اصلی</a:t>
            </a:r>
            <a:r>
              <a:rPr lang="en-US" b="1" dirty="0">
                <a:solidFill>
                  <a:prstClr val="white"/>
                </a:solidFill>
                <a:latin typeface="Calibri"/>
                <a:ea typeface="Calibri"/>
                <a:cs typeface="2  Kamran" pitchFamily="2" charset="-78"/>
              </a:rPr>
              <a:t> </a:t>
            </a:r>
            <a:r>
              <a:rPr lang="fa-IR" b="1" dirty="0">
                <a:solidFill>
                  <a:prstClr val="white"/>
                </a:solidFill>
                <a:latin typeface="Calibri"/>
                <a:ea typeface="Calibri"/>
                <a:cs typeface="2  Kamran" pitchFamily="2" charset="-78"/>
              </a:rPr>
              <a:t>میدان لوجیاژو </a:t>
            </a:r>
            <a:endParaRPr lang="en-US" b="1" dirty="0">
              <a:solidFill>
                <a:prstClr val="white"/>
              </a:solidFill>
              <a:cs typeface="2  Kamran" pitchFamily="2" charset="-78"/>
            </a:endParaRPr>
          </a:p>
        </p:txBody>
      </p:sp>
      <p:sp>
        <p:nvSpPr>
          <p:cNvPr id="5" name="Rectangle 4"/>
          <p:cNvSpPr/>
          <p:nvPr/>
        </p:nvSpPr>
        <p:spPr>
          <a:xfrm>
            <a:off x="8140096" y="663027"/>
            <a:ext cx="1186009" cy="584775"/>
          </a:xfrm>
          <a:prstGeom prst="rect">
            <a:avLst/>
          </a:prstGeom>
        </p:spPr>
        <p:txBody>
          <a:bodyPr wrap="square">
            <a:spAutoFit/>
          </a:bodyPr>
          <a:lstStyle/>
          <a:p>
            <a:pPr algn="l" rtl="0"/>
            <a:r>
              <a:rPr lang="fa-IR" sz="1600" b="1" dirty="0">
                <a:solidFill>
                  <a:prstClr val="white"/>
                </a:solidFill>
                <a:latin typeface="Calibri"/>
                <a:ea typeface="Calibri"/>
                <a:cs typeface="2  Kamran" pitchFamily="2" charset="-78"/>
              </a:rPr>
              <a:t>برج مروارید شرقی (برج تلویزیون)</a:t>
            </a:r>
            <a:r>
              <a:rPr lang="fa-IR" sz="1600" dirty="0">
                <a:solidFill>
                  <a:prstClr val="white"/>
                </a:solidFill>
                <a:latin typeface="Calibri"/>
                <a:ea typeface="Calibri"/>
                <a:cs typeface="2  Kamran" pitchFamily="2" charset="-78"/>
              </a:rPr>
              <a:t> </a:t>
            </a:r>
            <a:endParaRPr lang="en-US" sz="1600" dirty="0">
              <a:solidFill>
                <a:prstClr val="white"/>
              </a:solidFill>
              <a:latin typeface="Calibri"/>
              <a:ea typeface="Calibri"/>
              <a:cs typeface="2  Kamran" pitchFamily="2" charset="-78"/>
            </a:endParaRPr>
          </a:p>
        </p:txBody>
      </p:sp>
      <p:sp>
        <p:nvSpPr>
          <p:cNvPr id="6" name="Rectangle 5"/>
          <p:cNvSpPr/>
          <p:nvPr/>
        </p:nvSpPr>
        <p:spPr>
          <a:xfrm>
            <a:off x="4603944" y="1053840"/>
            <a:ext cx="957313" cy="369332"/>
          </a:xfrm>
          <a:prstGeom prst="rect">
            <a:avLst/>
          </a:prstGeom>
        </p:spPr>
        <p:txBody>
          <a:bodyPr wrap="none">
            <a:spAutoFit/>
          </a:bodyPr>
          <a:lstStyle/>
          <a:p>
            <a:pPr algn="l" rtl="0"/>
            <a:r>
              <a:rPr lang="fa-IR" b="1" dirty="0">
                <a:solidFill>
                  <a:prstClr val="white"/>
                </a:solidFill>
                <a:latin typeface="Calibri"/>
                <a:ea typeface="Calibri"/>
                <a:cs typeface="2  Kamran" pitchFamily="2" charset="-78"/>
              </a:rPr>
              <a:t>برج جین مائو</a:t>
            </a:r>
            <a:endParaRPr lang="en-US" b="1" dirty="0">
              <a:solidFill>
                <a:prstClr val="white"/>
              </a:solidFill>
              <a:latin typeface="Calibri"/>
              <a:ea typeface="Calibri"/>
              <a:cs typeface="2  Kamran" pitchFamily="2" charset="-78"/>
            </a:endParaRPr>
          </a:p>
        </p:txBody>
      </p:sp>
      <p:sp>
        <p:nvSpPr>
          <p:cNvPr id="7" name="Rectangle 6"/>
          <p:cNvSpPr/>
          <p:nvPr/>
        </p:nvSpPr>
        <p:spPr>
          <a:xfrm>
            <a:off x="1562100" y="1030873"/>
            <a:ext cx="2247900" cy="338554"/>
          </a:xfrm>
          <a:prstGeom prst="rect">
            <a:avLst/>
          </a:prstGeom>
        </p:spPr>
        <p:txBody>
          <a:bodyPr wrap="square">
            <a:spAutoFit/>
          </a:bodyPr>
          <a:lstStyle/>
          <a:p>
            <a:pPr algn="l" rtl="0"/>
            <a:r>
              <a:rPr lang="fa-IR" sz="1600" b="1" dirty="0">
                <a:solidFill>
                  <a:prstClr val="white"/>
                </a:solidFill>
                <a:latin typeface="Calibri"/>
                <a:ea typeface="Calibri"/>
                <a:cs typeface="2  Kamran" pitchFamily="2" charset="-78"/>
              </a:rPr>
              <a:t>)</a:t>
            </a:r>
            <a:r>
              <a:rPr lang="en-US" sz="1600" b="1" dirty="0">
                <a:solidFill>
                  <a:prstClr val="white"/>
                </a:solidFill>
                <a:latin typeface="Calibri"/>
                <a:ea typeface="Calibri"/>
                <a:cs typeface="2  Kamran" pitchFamily="2" charset="-78"/>
              </a:rPr>
              <a:t>SWFc</a:t>
            </a:r>
            <a:r>
              <a:rPr lang="fa-IR" sz="1600" b="1" dirty="0">
                <a:solidFill>
                  <a:prstClr val="white"/>
                </a:solidFill>
                <a:latin typeface="Calibri"/>
                <a:ea typeface="Calibri"/>
                <a:cs typeface="2  Kamran" pitchFamily="2" charset="-78"/>
              </a:rPr>
              <a:t>مرکز مالی جهانی شانگهای(</a:t>
            </a:r>
            <a:r>
              <a:rPr lang="en-US" sz="1600" b="1" dirty="0">
                <a:solidFill>
                  <a:prstClr val="white"/>
                </a:solidFill>
                <a:latin typeface="Calibri"/>
                <a:ea typeface="Calibri"/>
                <a:cs typeface="2  Kamran" pitchFamily="2" charset="-78"/>
              </a:rPr>
              <a:t> </a:t>
            </a:r>
          </a:p>
        </p:txBody>
      </p:sp>
      <p:cxnSp>
        <p:nvCxnSpPr>
          <p:cNvPr id="13" name="Straight Connector 12"/>
          <p:cNvCxnSpPr/>
          <p:nvPr/>
        </p:nvCxnSpPr>
        <p:spPr>
          <a:xfrm flipH="1">
            <a:off x="6462959" y="316647"/>
            <a:ext cx="1" cy="195302"/>
          </a:xfrm>
          <a:prstGeom prst="line">
            <a:avLst/>
          </a:prstGeom>
          <a:ln>
            <a:solidFill>
              <a:srgbClr val="B6206B"/>
            </a:solidFill>
          </a:ln>
        </p:spPr>
        <p:style>
          <a:lnRef idx="1">
            <a:schemeClr val="accent1"/>
          </a:lnRef>
          <a:fillRef idx="0">
            <a:schemeClr val="accent1"/>
          </a:fillRef>
          <a:effectRef idx="0">
            <a:schemeClr val="accent1"/>
          </a:effectRef>
          <a:fontRef idx="minor">
            <a:schemeClr val="tx1"/>
          </a:fontRef>
        </p:style>
      </p:cxnSp>
      <p:pic>
        <p:nvPicPr>
          <p:cNvPr id="24" name="Picture 23"/>
          <p:cNvPicPr/>
          <p:nvPr/>
        </p:nvPicPr>
        <p:blipFill>
          <a:blip r:embed="rId2">
            <a:extLst>
              <a:ext uri="{28A0092B-C50C-407E-A947-70E740481C1C}">
                <a14:useLocalDpi xmlns:a14="http://schemas.microsoft.com/office/drawing/2010/main" val="0"/>
              </a:ext>
            </a:extLst>
          </a:blip>
          <a:srcRect/>
          <a:stretch>
            <a:fillRect/>
          </a:stretch>
        </p:blipFill>
        <p:spPr bwMode="auto">
          <a:xfrm>
            <a:off x="8434274" y="1560214"/>
            <a:ext cx="2155447" cy="2733966"/>
          </a:xfrm>
          <a:prstGeom prst="rect">
            <a:avLst/>
          </a:prstGeom>
          <a:noFill/>
          <a:ln>
            <a:solidFill>
              <a:srgbClr val="00B0F0"/>
            </a:solidFill>
          </a:ln>
        </p:spPr>
      </p:pic>
      <p:pic>
        <p:nvPicPr>
          <p:cNvPr id="25" name="Picture 24"/>
          <p:cNvPicPr/>
          <p:nvPr/>
        </p:nvPicPr>
        <p:blipFill>
          <a:blip r:embed="rId3">
            <a:extLst>
              <a:ext uri="{28A0092B-C50C-407E-A947-70E740481C1C}">
                <a14:useLocalDpi xmlns:a14="http://schemas.microsoft.com/office/drawing/2010/main" val="0"/>
              </a:ext>
            </a:extLst>
          </a:blip>
          <a:srcRect/>
          <a:stretch>
            <a:fillRect/>
          </a:stretch>
        </p:blipFill>
        <p:spPr bwMode="auto">
          <a:xfrm>
            <a:off x="4196835" y="1535673"/>
            <a:ext cx="1701991" cy="2083603"/>
          </a:xfrm>
          <a:prstGeom prst="rect">
            <a:avLst/>
          </a:prstGeom>
          <a:noFill/>
          <a:ln w="12700">
            <a:solidFill>
              <a:srgbClr val="C0504D"/>
            </a:solidFill>
          </a:ln>
        </p:spPr>
      </p:pic>
      <p:pic>
        <p:nvPicPr>
          <p:cNvPr id="26" name="Picture 25"/>
          <p:cNvPicPr/>
          <p:nvPr/>
        </p:nvPicPr>
        <p:blipFill>
          <a:blip r:embed="rId4">
            <a:extLst>
              <a:ext uri="{28A0092B-C50C-407E-A947-70E740481C1C}">
                <a14:useLocalDpi xmlns:a14="http://schemas.microsoft.com/office/drawing/2010/main" val="0"/>
              </a:ext>
            </a:extLst>
          </a:blip>
          <a:srcRect/>
          <a:stretch>
            <a:fillRect/>
          </a:stretch>
        </p:blipFill>
        <p:spPr bwMode="auto">
          <a:xfrm>
            <a:off x="1664286" y="1585614"/>
            <a:ext cx="1819511" cy="1983720"/>
          </a:xfrm>
          <a:prstGeom prst="rect">
            <a:avLst/>
          </a:prstGeom>
          <a:noFill/>
        </p:spPr>
      </p:pic>
      <p:cxnSp>
        <p:nvCxnSpPr>
          <p:cNvPr id="32" name="Straight Connector 31"/>
          <p:cNvCxnSpPr/>
          <p:nvPr/>
        </p:nvCxnSpPr>
        <p:spPr>
          <a:xfrm flipH="1">
            <a:off x="2321750" y="456803"/>
            <a:ext cx="2455" cy="426164"/>
          </a:xfrm>
          <a:prstGeom prst="line">
            <a:avLst/>
          </a:prstGeom>
          <a:ln>
            <a:solidFill>
              <a:srgbClr val="B6206B"/>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7046808" y="4572001"/>
            <a:ext cx="2279296" cy="1200329"/>
          </a:xfrm>
          <a:prstGeom prst="rect">
            <a:avLst/>
          </a:prstGeom>
        </p:spPr>
        <p:txBody>
          <a:bodyPr wrap="square">
            <a:spAutoFit/>
          </a:bodyPr>
          <a:lstStyle/>
          <a:p>
            <a:pPr algn="ctr"/>
            <a:r>
              <a:rPr lang="fa-IR" dirty="0">
                <a:solidFill>
                  <a:prstClr val="white"/>
                </a:solidFill>
                <a:latin typeface="Calibri"/>
                <a:ea typeface="Calibri"/>
                <a:cs typeface="2  Kamran" pitchFamily="2" charset="-78"/>
              </a:rPr>
              <a:t>مهم ترین نشانه لوجیاژو هست و سبب تبدیل این میدان به نقطه </a:t>
            </a:r>
            <a:r>
              <a:rPr lang="fa-IR" dirty="0" err="1">
                <a:solidFill>
                  <a:prstClr val="white"/>
                </a:solidFill>
                <a:latin typeface="Calibri"/>
                <a:ea typeface="Calibri"/>
                <a:cs typeface="2  Kamran" pitchFamily="2" charset="-78"/>
              </a:rPr>
              <a:t>عطفی</a:t>
            </a:r>
            <a:r>
              <a:rPr lang="fa-IR" dirty="0">
                <a:solidFill>
                  <a:prstClr val="white"/>
                </a:solidFill>
                <a:latin typeface="Calibri"/>
                <a:ea typeface="Calibri"/>
                <a:cs typeface="2  Kamran" pitchFamily="2" charset="-78"/>
              </a:rPr>
              <a:t> متمایز در منطقه شده است.468 متر ارتفاع و 11کره با قطر های مختلف دارد</a:t>
            </a:r>
            <a:endParaRPr lang="en-US" dirty="0">
              <a:solidFill>
                <a:prstClr val="white"/>
              </a:solidFill>
              <a:cs typeface="2  Kamran" pitchFamily="2" charset="-78"/>
            </a:endParaRPr>
          </a:p>
        </p:txBody>
      </p:sp>
      <p:sp>
        <p:nvSpPr>
          <p:cNvPr id="52" name="Rectangle 51"/>
          <p:cNvSpPr/>
          <p:nvPr/>
        </p:nvSpPr>
        <p:spPr>
          <a:xfrm>
            <a:off x="4162066" y="4028954"/>
            <a:ext cx="1771531" cy="1477328"/>
          </a:xfrm>
          <a:prstGeom prst="rect">
            <a:avLst/>
          </a:prstGeom>
        </p:spPr>
        <p:txBody>
          <a:bodyPr wrap="square">
            <a:spAutoFit/>
          </a:bodyPr>
          <a:lstStyle/>
          <a:p>
            <a:r>
              <a:rPr lang="fa-IR" dirty="0">
                <a:solidFill>
                  <a:prstClr val="white"/>
                </a:solidFill>
                <a:latin typeface="Calibri"/>
                <a:ea typeface="Calibri"/>
                <a:cs typeface="2  Kamran" pitchFamily="2" charset="-78"/>
              </a:rPr>
              <a:t>آسمان </a:t>
            </a:r>
            <a:r>
              <a:rPr lang="fa-IR" dirty="0" err="1">
                <a:solidFill>
                  <a:prstClr val="white"/>
                </a:solidFill>
                <a:latin typeface="Calibri"/>
                <a:ea typeface="Calibri"/>
                <a:cs typeface="2  Kamran" pitchFamily="2" charset="-78"/>
              </a:rPr>
              <a:t>خراشی</a:t>
            </a:r>
            <a:r>
              <a:rPr lang="fa-IR" dirty="0">
                <a:solidFill>
                  <a:prstClr val="white"/>
                </a:solidFill>
                <a:latin typeface="Calibri"/>
                <a:ea typeface="Calibri"/>
                <a:cs typeface="2  Kamran" pitchFamily="2" charset="-78"/>
              </a:rPr>
              <a:t>  با 88طبقه در خیابان </a:t>
            </a:r>
            <a:r>
              <a:rPr lang="fa-IR" dirty="0" err="1">
                <a:solidFill>
                  <a:prstClr val="white"/>
                </a:solidFill>
                <a:latin typeface="Calibri"/>
                <a:ea typeface="Calibri"/>
                <a:cs typeface="2  Kamran" pitchFamily="2" charset="-78"/>
              </a:rPr>
              <a:t>سنچوری</a:t>
            </a:r>
            <a:r>
              <a:rPr lang="fa-IR" dirty="0">
                <a:solidFill>
                  <a:prstClr val="white"/>
                </a:solidFill>
                <a:latin typeface="Calibri"/>
                <a:ea typeface="Calibri"/>
                <a:cs typeface="2  Kamran" pitchFamily="2" charset="-78"/>
              </a:rPr>
              <a:t> </a:t>
            </a:r>
            <a:r>
              <a:rPr lang="fa-IR" dirty="0" err="1">
                <a:solidFill>
                  <a:prstClr val="white"/>
                </a:solidFill>
                <a:latin typeface="Calibri"/>
                <a:ea typeface="Calibri"/>
                <a:cs typeface="2  Kamran" pitchFamily="2" charset="-78"/>
              </a:rPr>
              <a:t>ونزدیک</a:t>
            </a:r>
            <a:r>
              <a:rPr lang="fa-IR" dirty="0">
                <a:solidFill>
                  <a:prstClr val="white"/>
                </a:solidFill>
                <a:latin typeface="Calibri"/>
                <a:ea typeface="Calibri"/>
                <a:cs typeface="2  Kamran" pitchFamily="2" charset="-78"/>
              </a:rPr>
              <a:t> میدان لوجیاژو قرار دارد مرکز خرید، ادارات، هتل گراند هایت شانگهای است</a:t>
            </a:r>
            <a:endParaRPr lang="en-US" dirty="0">
              <a:solidFill>
                <a:prstClr val="white"/>
              </a:solidFill>
              <a:latin typeface="Calibri"/>
              <a:ea typeface="Calibri"/>
              <a:cs typeface="2  Kamran" pitchFamily="2" charset="-78"/>
            </a:endParaRPr>
          </a:p>
        </p:txBody>
      </p:sp>
      <p:sp>
        <p:nvSpPr>
          <p:cNvPr id="53" name="Rectangle 52"/>
          <p:cNvSpPr/>
          <p:nvPr/>
        </p:nvSpPr>
        <p:spPr>
          <a:xfrm>
            <a:off x="1884138" y="3733801"/>
            <a:ext cx="1379804" cy="2585323"/>
          </a:xfrm>
          <a:prstGeom prst="rect">
            <a:avLst/>
          </a:prstGeom>
        </p:spPr>
        <p:txBody>
          <a:bodyPr wrap="square">
            <a:spAutoFit/>
          </a:bodyPr>
          <a:lstStyle/>
          <a:p>
            <a:pPr algn="just"/>
            <a:r>
              <a:rPr lang="ar-SA" b="1" dirty="0">
                <a:solidFill>
                  <a:prstClr val="white"/>
                </a:solidFill>
                <a:latin typeface="Cambria"/>
                <a:ea typeface="Times New Roman"/>
                <a:cs typeface="2  Kamran" pitchFamily="2" charset="-78"/>
              </a:rPr>
              <a:t>یک </a:t>
            </a:r>
            <a:r>
              <a:rPr lang="fa-IR" dirty="0">
                <a:solidFill>
                  <a:prstClr val="white"/>
                </a:solidFill>
                <a:latin typeface="Calibri"/>
                <a:ea typeface="Calibri"/>
                <a:cs typeface="2  Kamran" pitchFamily="2" charset="-78"/>
              </a:rPr>
              <a:t>آسمان خراش در منطقه پودانگ شانگهای چین می باشد. توسط </a:t>
            </a:r>
            <a:r>
              <a:rPr lang="fa-IR" dirty="0" err="1">
                <a:solidFill>
                  <a:prstClr val="white"/>
                </a:solidFill>
                <a:latin typeface="Calibri"/>
                <a:ea typeface="Calibri"/>
                <a:cs typeface="2  Kamran" pitchFamily="2" charset="-78"/>
              </a:rPr>
              <a:t>کوهن</a:t>
            </a:r>
            <a:r>
              <a:rPr lang="fa-IR" dirty="0">
                <a:solidFill>
                  <a:prstClr val="white"/>
                </a:solidFill>
                <a:latin typeface="Calibri"/>
                <a:ea typeface="Calibri"/>
                <a:cs typeface="2  Kamran" pitchFamily="2" charset="-78"/>
              </a:rPr>
              <a:t> </a:t>
            </a:r>
            <a:r>
              <a:rPr lang="fa-IR" dirty="0" err="1">
                <a:solidFill>
                  <a:prstClr val="white"/>
                </a:solidFill>
                <a:latin typeface="Calibri"/>
                <a:ea typeface="Calibri"/>
                <a:cs typeface="2  Kamran" pitchFamily="2" charset="-78"/>
              </a:rPr>
              <a:t>پدرسن</a:t>
            </a:r>
            <a:r>
              <a:rPr lang="fa-IR" dirty="0">
                <a:solidFill>
                  <a:prstClr val="white"/>
                </a:solidFill>
                <a:latin typeface="Calibri"/>
                <a:ea typeface="Calibri"/>
                <a:cs typeface="2  Kamran" pitchFamily="2" charset="-78"/>
              </a:rPr>
              <a:t> فاکس طراحی شد </a:t>
            </a:r>
            <a:r>
              <a:rPr lang="fa-IR" dirty="0" err="1">
                <a:solidFill>
                  <a:prstClr val="white"/>
                </a:solidFill>
                <a:latin typeface="Calibri"/>
                <a:ea typeface="Calibri"/>
                <a:cs typeface="2  Kamran" pitchFamily="2" charset="-78"/>
              </a:rPr>
              <a:t>وتوسط</a:t>
            </a:r>
            <a:r>
              <a:rPr lang="fa-IR" dirty="0">
                <a:solidFill>
                  <a:prstClr val="white"/>
                </a:solidFill>
                <a:latin typeface="Calibri"/>
                <a:ea typeface="Calibri"/>
                <a:cs typeface="2  Kamran" pitchFamily="2" charset="-78"/>
              </a:rPr>
              <a:t> شرکت ساختمانی موری با </a:t>
            </a:r>
            <a:r>
              <a:rPr lang="fa-IR" dirty="0" err="1">
                <a:solidFill>
                  <a:prstClr val="white"/>
                </a:solidFill>
                <a:latin typeface="Calibri"/>
                <a:ea typeface="Calibri"/>
                <a:cs typeface="2  Kamran" pitchFamily="2" charset="-78"/>
              </a:rPr>
              <a:t>لسلی</a:t>
            </a:r>
            <a:r>
              <a:rPr lang="fa-IR" dirty="0">
                <a:solidFill>
                  <a:prstClr val="white"/>
                </a:solidFill>
                <a:latin typeface="Calibri"/>
                <a:ea typeface="Calibri"/>
                <a:cs typeface="2  Kamran" pitchFamily="2" charset="-78"/>
              </a:rPr>
              <a:t> ای توسعه داده شد</a:t>
            </a:r>
            <a:r>
              <a:rPr lang="fa-IR" dirty="0">
                <a:solidFill>
                  <a:prstClr val="white"/>
                </a:solidFill>
                <a:latin typeface="Calibri"/>
                <a:ea typeface="Calibri"/>
                <a:cs typeface="B Nazanin"/>
              </a:rPr>
              <a:t>.</a:t>
            </a:r>
            <a:endParaRPr lang="en-US" dirty="0">
              <a:solidFill>
                <a:prstClr val="white"/>
              </a:solidFill>
            </a:endParaRPr>
          </a:p>
        </p:txBody>
      </p:sp>
      <p:cxnSp>
        <p:nvCxnSpPr>
          <p:cNvPr id="30" name="Straight Connector 29"/>
          <p:cNvCxnSpPr>
            <a:endCxn id="1027" idx="0"/>
          </p:cNvCxnSpPr>
          <p:nvPr/>
        </p:nvCxnSpPr>
        <p:spPr>
          <a:xfrm>
            <a:off x="2293914" y="473849"/>
            <a:ext cx="6382640" cy="38100"/>
          </a:xfrm>
          <a:prstGeom prst="line">
            <a:avLst/>
          </a:prstGeom>
          <a:ln>
            <a:solidFill>
              <a:srgbClr val="B6206B"/>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087852" y="488689"/>
            <a:ext cx="0" cy="466725"/>
          </a:xfrm>
          <a:prstGeom prst="line">
            <a:avLst/>
          </a:prstGeom>
          <a:ln>
            <a:solidFill>
              <a:srgbClr val="B6206B"/>
            </a:solidFill>
          </a:ln>
        </p:spPr>
        <p:style>
          <a:lnRef idx="1">
            <a:schemeClr val="accent1"/>
          </a:lnRef>
          <a:fillRef idx="0">
            <a:schemeClr val="accent1"/>
          </a:fillRef>
          <a:effectRef idx="0">
            <a:schemeClr val="accent1"/>
          </a:effectRef>
          <a:fontRef idx="minor">
            <a:schemeClr val="tx1"/>
          </a:fontRef>
        </p:style>
      </p:cxnSp>
      <p:pic>
        <p:nvPicPr>
          <p:cNvPr id="1026" name="Picture 2" descr="http://www.shanghaiguide.org/UploadFiles/ImageBase/Lujiazui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43991" y="1585614"/>
            <a:ext cx="2312005" cy="270856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70204" y="511950"/>
            <a:ext cx="12700" cy="249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1" name="Straight Connector 10"/>
          <p:cNvCxnSpPr/>
          <p:nvPr/>
        </p:nvCxnSpPr>
        <p:spPr>
          <a:xfrm>
            <a:off x="9067801" y="1247802"/>
            <a:ext cx="444197" cy="175371"/>
          </a:xfrm>
          <a:prstGeom prst="line">
            <a:avLst/>
          </a:prstGeom>
          <a:ln>
            <a:solidFill>
              <a:srgbClr val="B6206B"/>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7848601" y="1247801"/>
            <a:ext cx="507395" cy="121626"/>
          </a:xfrm>
          <a:prstGeom prst="line">
            <a:avLst/>
          </a:prstGeom>
          <a:ln>
            <a:solidFill>
              <a:srgbClr val="B6206B"/>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28954" y="5943601"/>
            <a:ext cx="15240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233498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75675" y="2064"/>
            <a:ext cx="1766830" cy="369332"/>
          </a:xfrm>
          <a:prstGeom prst="rect">
            <a:avLst/>
          </a:prstGeom>
        </p:spPr>
        <p:txBody>
          <a:bodyPr wrap="none">
            <a:spAutoFit/>
          </a:bodyPr>
          <a:lstStyle/>
          <a:p>
            <a:r>
              <a:rPr lang="fa-IR" b="1" dirty="0">
                <a:solidFill>
                  <a:prstClr val="white"/>
                </a:solidFill>
                <a:latin typeface="Calibri"/>
                <a:ea typeface="Calibri"/>
                <a:cs typeface="2  Kamran" pitchFamily="2" charset="-78"/>
              </a:rPr>
              <a:t>عناصر اصلی</a:t>
            </a:r>
            <a:r>
              <a:rPr lang="en-US" b="1" dirty="0">
                <a:solidFill>
                  <a:prstClr val="white"/>
                </a:solidFill>
                <a:latin typeface="Calibri"/>
                <a:ea typeface="Calibri"/>
                <a:cs typeface="2  Kamran" pitchFamily="2" charset="-78"/>
              </a:rPr>
              <a:t> </a:t>
            </a:r>
            <a:r>
              <a:rPr lang="fa-IR" b="1" dirty="0">
                <a:solidFill>
                  <a:prstClr val="white"/>
                </a:solidFill>
                <a:latin typeface="Calibri"/>
                <a:ea typeface="Calibri"/>
                <a:cs typeface="2  Kamran" pitchFamily="2" charset="-78"/>
              </a:rPr>
              <a:t>میدان لوجیاژو </a:t>
            </a:r>
            <a:endParaRPr lang="en-US" b="1" dirty="0">
              <a:solidFill>
                <a:prstClr val="white"/>
              </a:solidFill>
              <a:cs typeface="2  Kamran" pitchFamily="2" charset="-78"/>
            </a:endParaRPr>
          </a:p>
        </p:txBody>
      </p:sp>
      <p:sp>
        <p:nvSpPr>
          <p:cNvPr id="8" name="Rectangle 7"/>
          <p:cNvSpPr/>
          <p:nvPr/>
        </p:nvSpPr>
        <p:spPr>
          <a:xfrm>
            <a:off x="4513968" y="1037510"/>
            <a:ext cx="1354858" cy="369332"/>
          </a:xfrm>
          <a:prstGeom prst="rect">
            <a:avLst/>
          </a:prstGeom>
        </p:spPr>
        <p:txBody>
          <a:bodyPr wrap="none">
            <a:spAutoFit/>
          </a:bodyPr>
          <a:lstStyle/>
          <a:p>
            <a:pPr algn="l" rtl="0"/>
            <a:r>
              <a:rPr lang="fa-IR" b="1" dirty="0">
                <a:solidFill>
                  <a:prstClr val="white"/>
                </a:solidFill>
                <a:latin typeface="Calibri"/>
                <a:ea typeface="Calibri"/>
                <a:cs typeface="2  Kamran" pitchFamily="2" charset="-78"/>
              </a:rPr>
              <a:t>مرکز خرید سوپر برند</a:t>
            </a:r>
            <a:r>
              <a:rPr lang="fa-IR" b="1" dirty="0">
                <a:solidFill>
                  <a:srgbClr val="4F81BD"/>
                </a:solidFill>
                <a:latin typeface="Cambria"/>
                <a:ea typeface="Times New Roman"/>
                <a:cs typeface="Times New Roman"/>
              </a:rPr>
              <a:t> </a:t>
            </a:r>
            <a:endParaRPr lang="en-US" b="1" dirty="0">
              <a:solidFill>
                <a:prstClr val="white"/>
              </a:solidFill>
            </a:endParaRPr>
          </a:p>
        </p:txBody>
      </p:sp>
      <p:sp>
        <p:nvSpPr>
          <p:cNvPr id="9" name="Rectangle 8"/>
          <p:cNvSpPr/>
          <p:nvPr/>
        </p:nvSpPr>
        <p:spPr>
          <a:xfrm>
            <a:off x="7924801" y="1000840"/>
            <a:ext cx="1340761" cy="584775"/>
          </a:xfrm>
          <a:prstGeom prst="rect">
            <a:avLst/>
          </a:prstGeom>
        </p:spPr>
        <p:txBody>
          <a:bodyPr wrap="square">
            <a:spAutoFit/>
          </a:bodyPr>
          <a:lstStyle/>
          <a:p>
            <a:pPr algn="l" rtl="0"/>
            <a:r>
              <a:rPr lang="fa-IR" sz="1600" b="1" dirty="0">
                <a:solidFill>
                  <a:prstClr val="white"/>
                </a:solidFill>
                <a:latin typeface="Calibri"/>
                <a:ea typeface="Calibri"/>
                <a:cs typeface="2  Kamran" pitchFamily="2" charset="-78"/>
              </a:rPr>
              <a:t>مرکز بین المللی )</a:t>
            </a:r>
            <a:r>
              <a:rPr lang="en-US" sz="1600" b="1" dirty="0">
                <a:solidFill>
                  <a:prstClr val="white"/>
                </a:solidFill>
                <a:latin typeface="Calibri"/>
                <a:ea typeface="Calibri"/>
                <a:cs typeface="2  Kamran" pitchFamily="2" charset="-78"/>
              </a:rPr>
              <a:t>IFC</a:t>
            </a:r>
            <a:r>
              <a:rPr lang="fa-IR" sz="1600" b="1" dirty="0">
                <a:solidFill>
                  <a:prstClr val="white"/>
                </a:solidFill>
                <a:latin typeface="Calibri"/>
                <a:ea typeface="Calibri"/>
                <a:cs typeface="2  Kamran" pitchFamily="2" charset="-78"/>
              </a:rPr>
              <a:t>مالی شانگهای( </a:t>
            </a:r>
            <a:endParaRPr lang="en-US" sz="1600" b="1" dirty="0">
              <a:solidFill>
                <a:prstClr val="white"/>
              </a:solidFill>
              <a:latin typeface="Calibri"/>
              <a:ea typeface="Calibri"/>
              <a:cs typeface="2  Kamran" pitchFamily="2" charset="-78"/>
            </a:endParaRPr>
          </a:p>
        </p:txBody>
      </p:sp>
      <p:cxnSp>
        <p:nvCxnSpPr>
          <p:cNvPr id="13" name="Straight Connector 12"/>
          <p:cNvCxnSpPr/>
          <p:nvPr/>
        </p:nvCxnSpPr>
        <p:spPr>
          <a:xfrm flipH="1">
            <a:off x="6462959" y="316647"/>
            <a:ext cx="1" cy="195302"/>
          </a:xfrm>
          <a:prstGeom prst="line">
            <a:avLst/>
          </a:prstGeom>
          <a:ln>
            <a:solidFill>
              <a:srgbClr val="B6206B"/>
            </a:solidFill>
          </a:ln>
        </p:spPr>
        <p:style>
          <a:lnRef idx="1">
            <a:schemeClr val="accent1"/>
          </a:lnRef>
          <a:fillRef idx="0">
            <a:schemeClr val="accent1"/>
          </a:fillRef>
          <a:effectRef idx="0">
            <a:schemeClr val="accent1"/>
          </a:effectRef>
          <a:fontRef idx="minor">
            <a:schemeClr val="tx1"/>
          </a:fontRef>
        </p:style>
      </p:cxnSp>
      <p:pic>
        <p:nvPicPr>
          <p:cNvPr id="27" name="Picture 26" descr="Super Brand Mall Shanghai 20130617 IMG 1187 by Emha.jpg">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4219406" y="1480887"/>
            <a:ext cx="1973409" cy="2660609"/>
          </a:xfrm>
          <a:prstGeom prst="rect">
            <a:avLst/>
          </a:prstGeom>
          <a:noFill/>
          <a:ln>
            <a:solidFill>
              <a:srgbClr val="C0504D"/>
            </a:solidFill>
          </a:ln>
        </p:spPr>
      </p:pic>
      <p:cxnSp>
        <p:nvCxnSpPr>
          <p:cNvPr id="32" name="Straight Connector 31"/>
          <p:cNvCxnSpPr/>
          <p:nvPr/>
        </p:nvCxnSpPr>
        <p:spPr>
          <a:xfrm flipH="1">
            <a:off x="2321750" y="456803"/>
            <a:ext cx="2455" cy="426164"/>
          </a:xfrm>
          <a:prstGeom prst="line">
            <a:avLst/>
          </a:prstGeom>
          <a:ln>
            <a:solidFill>
              <a:srgbClr val="B6206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293922" y="496015"/>
            <a:ext cx="0" cy="504825"/>
          </a:xfrm>
          <a:prstGeom prst="line">
            <a:avLst/>
          </a:prstGeom>
          <a:ln>
            <a:solidFill>
              <a:srgbClr val="B6206B"/>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8595180" y="530642"/>
            <a:ext cx="0" cy="391239"/>
          </a:xfrm>
          <a:prstGeom prst="line">
            <a:avLst/>
          </a:prstGeom>
          <a:ln>
            <a:solidFill>
              <a:srgbClr val="B6206B"/>
            </a:solidFill>
          </a:ln>
        </p:spPr>
        <p:style>
          <a:lnRef idx="1">
            <a:schemeClr val="accent1"/>
          </a:lnRef>
          <a:fillRef idx="0">
            <a:schemeClr val="accent1"/>
          </a:fillRef>
          <a:effectRef idx="0">
            <a:schemeClr val="accent1"/>
          </a:effectRef>
          <a:fontRef idx="minor">
            <a:schemeClr val="tx1"/>
          </a:fontRef>
        </p:style>
      </p:cxnSp>
      <p:pic>
        <p:nvPicPr>
          <p:cNvPr id="37" name="Picture 36" descr="Shanghai tower dec 26, 2014.jpg"/>
          <p:cNvPicPr/>
          <p:nvPr/>
        </p:nvPicPr>
        <p:blipFill>
          <a:blip r:embed="rId4">
            <a:extLst>
              <a:ext uri="{28A0092B-C50C-407E-A947-70E740481C1C}">
                <a14:useLocalDpi xmlns:a14="http://schemas.microsoft.com/office/drawing/2010/main" val="0"/>
              </a:ext>
            </a:extLst>
          </a:blip>
          <a:srcRect/>
          <a:stretch>
            <a:fillRect/>
          </a:stretch>
        </p:blipFill>
        <p:spPr bwMode="auto">
          <a:xfrm>
            <a:off x="2087801" y="1454722"/>
            <a:ext cx="1724789" cy="2176544"/>
          </a:xfrm>
          <a:prstGeom prst="rect">
            <a:avLst/>
          </a:prstGeom>
          <a:noFill/>
          <a:ln>
            <a:noFill/>
          </a:ln>
        </p:spPr>
      </p:pic>
      <p:sp>
        <p:nvSpPr>
          <p:cNvPr id="38" name="TextBox 37"/>
          <p:cNvSpPr txBox="1"/>
          <p:nvPr/>
        </p:nvSpPr>
        <p:spPr>
          <a:xfrm>
            <a:off x="2443581" y="1108560"/>
            <a:ext cx="933269" cy="369332"/>
          </a:xfrm>
          <a:prstGeom prst="rect">
            <a:avLst/>
          </a:prstGeom>
          <a:noFill/>
        </p:spPr>
        <p:txBody>
          <a:bodyPr wrap="none" rtlCol="0">
            <a:spAutoFit/>
          </a:bodyPr>
          <a:lstStyle/>
          <a:p>
            <a:pPr algn="l" rtl="0"/>
            <a:r>
              <a:rPr lang="fa-IR" b="1" dirty="0">
                <a:solidFill>
                  <a:prstClr val="white"/>
                </a:solidFill>
                <a:cs typeface="2  Kamran" pitchFamily="2" charset="-78"/>
              </a:rPr>
              <a:t>برج شانگهای</a:t>
            </a:r>
            <a:endParaRPr lang="en-US" b="1" dirty="0">
              <a:solidFill>
                <a:prstClr val="white"/>
              </a:solidFill>
              <a:cs typeface="2  Kamran" pitchFamily="2" charset="-78"/>
            </a:endParaRPr>
          </a:p>
        </p:txBody>
      </p:sp>
      <p:sp>
        <p:nvSpPr>
          <p:cNvPr id="54" name="Rectangle 53"/>
          <p:cNvSpPr/>
          <p:nvPr/>
        </p:nvSpPr>
        <p:spPr>
          <a:xfrm>
            <a:off x="4440484" y="4294919"/>
            <a:ext cx="1482969" cy="2308324"/>
          </a:xfrm>
          <a:prstGeom prst="rect">
            <a:avLst/>
          </a:prstGeom>
        </p:spPr>
        <p:txBody>
          <a:bodyPr wrap="square">
            <a:spAutoFit/>
          </a:bodyPr>
          <a:lstStyle/>
          <a:p>
            <a:r>
              <a:rPr lang="fa-IR" dirty="0">
                <a:solidFill>
                  <a:prstClr val="white"/>
                </a:solidFill>
                <a:latin typeface="Calibri"/>
                <a:ea typeface="Calibri"/>
                <a:cs typeface="2  Kamran" pitchFamily="2" charset="-78"/>
              </a:rPr>
              <a:t>به عنوان معتبر ترین مراکز خرید در شرق چین هست که به خوبی توسط مصرف کنندگان مدرن و  برای عملکرد فوق العاده توسط دولت و مقامات شناخته شده است.</a:t>
            </a:r>
            <a:endParaRPr lang="en-US" dirty="0">
              <a:solidFill>
                <a:prstClr val="white"/>
              </a:solidFill>
              <a:cs typeface="2  Kamran" pitchFamily="2" charset="-78"/>
            </a:endParaRPr>
          </a:p>
        </p:txBody>
      </p:sp>
      <p:sp>
        <p:nvSpPr>
          <p:cNvPr id="55" name="Rectangle 54"/>
          <p:cNvSpPr/>
          <p:nvPr/>
        </p:nvSpPr>
        <p:spPr>
          <a:xfrm>
            <a:off x="6983449" y="4764063"/>
            <a:ext cx="2921032" cy="1200329"/>
          </a:xfrm>
          <a:prstGeom prst="rect">
            <a:avLst/>
          </a:prstGeom>
        </p:spPr>
        <p:txBody>
          <a:bodyPr wrap="square">
            <a:spAutoFit/>
          </a:bodyPr>
          <a:lstStyle/>
          <a:p>
            <a:r>
              <a:rPr lang="fa-IR" dirty="0">
                <a:solidFill>
                  <a:prstClr val="white"/>
                </a:solidFill>
                <a:latin typeface="Calibri"/>
                <a:ea typeface="Calibri"/>
                <a:cs typeface="2  Kamran" pitchFamily="2" charset="-78"/>
              </a:rPr>
              <a:t>این مکان یک موقعیت برجسته در جنوب شرقی میدان لوجیاژو  ایجاد نموده همچنین در مجاورت خط 2 مترو قرار دارد و می توان به طور مستقیم از ایستگاه تونل زیر زمینی به آن دسترسی داشت.</a:t>
            </a:r>
            <a:r>
              <a:rPr lang="fa-IR" dirty="0">
                <a:solidFill>
                  <a:prstClr val="white"/>
                </a:solidFill>
                <a:latin typeface="Calibri"/>
                <a:ea typeface="Calibri"/>
                <a:cs typeface="B Nazanin"/>
              </a:rPr>
              <a:t> </a:t>
            </a:r>
            <a:endParaRPr lang="en-US" dirty="0">
              <a:solidFill>
                <a:prstClr val="white"/>
              </a:solidFill>
            </a:endParaRPr>
          </a:p>
        </p:txBody>
      </p:sp>
      <p:sp>
        <p:nvSpPr>
          <p:cNvPr id="57" name="TextBox 56"/>
          <p:cNvSpPr txBox="1"/>
          <p:nvPr/>
        </p:nvSpPr>
        <p:spPr>
          <a:xfrm>
            <a:off x="1907590" y="3620789"/>
            <a:ext cx="1905000" cy="2862322"/>
          </a:xfrm>
          <a:prstGeom prst="rect">
            <a:avLst/>
          </a:prstGeom>
          <a:noFill/>
        </p:spPr>
        <p:txBody>
          <a:bodyPr wrap="square" rtlCol="0">
            <a:spAutoFit/>
          </a:bodyPr>
          <a:lstStyle/>
          <a:p>
            <a:r>
              <a:rPr lang="fa-IR" dirty="0">
                <a:solidFill>
                  <a:prstClr val="white"/>
                </a:solidFill>
                <a:cs typeface="2  Kamran" pitchFamily="2" charset="-78"/>
              </a:rPr>
              <a:t>آسمان </a:t>
            </a:r>
            <a:r>
              <a:rPr lang="fa-IR" dirty="0" err="1">
                <a:solidFill>
                  <a:prstClr val="white"/>
                </a:solidFill>
                <a:cs typeface="2  Kamran" pitchFamily="2" charset="-78"/>
              </a:rPr>
              <a:t>خراشی</a:t>
            </a:r>
            <a:r>
              <a:rPr lang="fa-IR" dirty="0">
                <a:solidFill>
                  <a:prstClr val="white"/>
                </a:solidFill>
                <a:cs typeface="2  Kamran" pitchFamily="2" charset="-78"/>
              </a:rPr>
              <a:t> در حال ساخت  و متعلق به یک کنسرسیوم از شرکتهای دولتی چین بوده با 632متر و128طبقه یکی از سه ساختمان مرتفع شانگهای می باشد کاربری هایی چون دفاتر اداری متعدد، خرده فروشی، فراغت وتفریح درآن جریان خواهد داشت ودر اواسط 2015 آغاز به کار خواهد کرد</a:t>
            </a:r>
            <a:endParaRPr lang="en-US" dirty="0">
              <a:solidFill>
                <a:prstClr val="white"/>
              </a:solidFill>
              <a:cs typeface="2  Kamran" pitchFamily="2" charset="-78"/>
            </a:endParaRPr>
          </a:p>
        </p:txBody>
      </p:sp>
      <p:cxnSp>
        <p:nvCxnSpPr>
          <p:cNvPr id="30" name="Straight Connector 29"/>
          <p:cNvCxnSpPr/>
          <p:nvPr/>
        </p:nvCxnSpPr>
        <p:spPr>
          <a:xfrm>
            <a:off x="2293914" y="473849"/>
            <a:ext cx="6301266" cy="76200"/>
          </a:xfrm>
          <a:prstGeom prst="line">
            <a:avLst/>
          </a:prstGeom>
          <a:ln>
            <a:solidFill>
              <a:srgbClr val="B6206B"/>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7559749" y="6431656"/>
            <a:ext cx="1677062" cy="369332"/>
          </a:xfrm>
          <a:prstGeom prst="rect">
            <a:avLst/>
          </a:prstGeom>
          <a:noFill/>
        </p:spPr>
        <p:txBody>
          <a:bodyPr wrap="none" rtlCol="0">
            <a:spAutoFit/>
          </a:bodyPr>
          <a:lstStyle/>
          <a:p>
            <a:pPr algn="l" rtl="0"/>
            <a:r>
              <a:rPr lang="fa-IR" dirty="0">
                <a:solidFill>
                  <a:prstClr val="white"/>
                </a:solidFill>
                <a:cs typeface="2  Kamran" pitchFamily="2" charset="-78"/>
              </a:rPr>
              <a:t>تمامی عکس ها از ویکی پدیا</a:t>
            </a:r>
            <a:endParaRPr lang="en-US" dirty="0">
              <a:solidFill>
                <a:prstClr val="white"/>
              </a:solidFill>
              <a:cs typeface="2  Kamran" pitchFamily="2" charset="-78"/>
            </a:endParaRP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7150" y="1560215"/>
            <a:ext cx="4260850" cy="2493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48413" y="4068167"/>
            <a:ext cx="2189163" cy="64225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539244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057401" y="304800"/>
            <a:ext cx="7788061" cy="1569660"/>
          </a:xfrm>
          <a:prstGeom prst="rect">
            <a:avLst/>
          </a:prstGeom>
          <a:noFill/>
        </p:spPr>
        <p:txBody>
          <a:bodyPr wrap="square" rtlCol="0">
            <a:spAutoFit/>
          </a:bodyPr>
          <a:lstStyle/>
          <a:p>
            <a:r>
              <a:rPr lang="fa-IR" sz="2400" dirty="0">
                <a:solidFill>
                  <a:prstClr val="white"/>
                </a:solidFill>
                <a:cs typeface="2  Kamran" pitchFamily="2" charset="-78"/>
              </a:rPr>
              <a:t>نظر شخصی</a:t>
            </a:r>
          </a:p>
          <a:p>
            <a:r>
              <a:rPr lang="fa-IR" sz="2400" dirty="0">
                <a:solidFill>
                  <a:prstClr val="white"/>
                </a:solidFill>
                <a:cs typeface="2  Kamran" pitchFamily="2" charset="-78"/>
              </a:rPr>
              <a:t>وجود تقاطع غیر هم سطح و در نظر گرفتن دسترسی های مناسب از میدان به سایر نقاط منطقه و بالعکس بیشترین اثر را در برقراری ارتباط مناسب افراد ، پیاده یا سواره با مکان های موجود در منطقه داشته است. برج های ساخته شده نیز در شاخص شدن میدان موثر هستند. </a:t>
            </a:r>
            <a:endParaRPr lang="en-US" sz="2400" dirty="0">
              <a:solidFill>
                <a:prstClr val="white"/>
              </a:solidFill>
              <a:cs typeface="2  Kamran" pitchFamily="2" charset="-78"/>
            </a:endParaRPr>
          </a:p>
        </p:txBody>
      </p:sp>
    </p:spTree>
    <p:extLst>
      <p:ext uri="{BB962C8B-B14F-4D97-AF65-F5344CB8AC3E}">
        <p14:creationId xmlns:p14="http://schemas.microsoft.com/office/powerpoint/2010/main" val="2730374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629401" y="609601"/>
            <a:ext cx="5763491" cy="646331"/>
          </a:xfrm>
          <a:prstGeom prst="rect">
            <a:avLst/>
          </a:prstGeom>
          <a:noFill/>
        </p:spPr>
        <p:txBody>
          <a:bodyPr wrap="square" rtlCol="0">
            <a:spAutoFit/>
          </a:bodyPr>
          <a:lstStyle/>
          <a:p>
            <a:pPr algn="ctr"/>
            <a:r>
              <a:rPr lang="fa-IR" sz="3600" b="1" dirty="0">
                <a:solidFill>
                  <a:prstClr val="white"/>
                </a:solidFill>
                <a:cs typeface="B Homa" panose="00000400000000000000" pitchFamily="2" charset="-78"/>
              </a:rPr>
              <a:t>فهرست</a:t>
            </a:r>
            <a:endParaRPr lang="fa-IR" sz="2800" b="1" dirty="0">
              <a:solidFill>
                <a:prstClr val="white"/>
              </a:solidFill>
              <a:cs typeface="B Homa" panose="00000400000000000000" pitchFamily="2" charset="-78"/>
            </a:endParaRPr>
          </a:p>
        </p:txBody>
      </p:sp>
      <p:sp>
        <p:nvSpPr>
          <p:cNvPr id="3" name="TextBox 2"/>
          <p:cNvSpPr txBox="1"/>
          <p:nvPr/>
        </p:nvSpPr>
        <p:spPr>
          <a:xfrm>
            <a:off x="3352801" y="2057400"/>
            <a:ext cx="5763491" cy="2677656"/>
          </a:xfrm>
          <a:prstGeom prst="rect">
            <a:avLst/>
          </a:prstGeom>
          <a:noFill/>
        </p:spPr>
        <p:txBody>
          <a:bodyPr wrap="square" rtlCol="0">
            <a:spAutoFit/>
          </a:bodyPr>
          <a:lstStyle/>
          <a:p>
            <a:r>
              <a:rPr lang="fa-IR" sz="2800" b="1" dirty="0">
                <a:solidFill>
                  <a:prstClr val="white"/>
                </a:solidFill>
                <a:cs typeface="B Homa" panose="00000400000000000000" pitchFamily="2" charset="-78"/>
              </a:rPr>
              <a:t>تاریخچه</a:t>
            </a:r>
          </a:p>
          <a:p>
            <a:r>
              <a:rPr lang="fa-IR" sz="2800" b="1" dirty="0">
                <a:solidFill>
                  <a:prstClr val="white"/>
                </a:solidFill>
                <a:cs typeface="B Homa" panose="00000400000000000000" pitchFamily="2" charset="-78"/>
              </a:rPr>
              <a:t>روند توسعه</a:t>
            </a:r>
          </a:p>
          <a:p>
            <a:r>
              <a:rPr lang="fa-IR" sz="2800" b="1" dirty="0">
                <a:solidFill>
                  <a:prstClr val="white"/>
                </a:solidFill>
                <a:cs typeface="B Homa" panose="00000400000000000000" pitchFamily="2" charset="-78"/>
              </a:rPr>
              <a:t>دستور ال عمل های طراحی</a:t>
            </a:r>
          </a:p>
          <a:p>
            <a:r>
              <a:rPr lang="fa-IR" sz="2800" b="1" dirty="0">
                <a:solidFill>
                  <a:prstClr val="white"/>
                </a:solidFill>
                <a:cs typeface="B Homa" panose="00000400000000000000" pitchFamily="2" charset="-78"/>
              </a:rPr>
              <a:t>عوامل توسعه و پیشرفت</a:t>
            </a:r>
          </a:p>
          <a:p>
            <a:r>
              <a:rPr lang="fa-IR" sz="2800" b="1" dirty="0">
                <a:solidFill>
                  <a:prstClr val="white"/>
                </a:solidFill>
                <a:cs typeface="B Homa" panose="00000400000000000000" pitchFamily="2" charset="-78"/>
              </a:rPr>
              <a:t>میدان لوجیاژو</a:t>
            </a:r>
          </a:p>
          <a:p>
            <a:r>
              <a:rPr lang="fa-IR" sz="2800" b="1" smtClean="0">
                <a:solidFill>
                  <a:prstClr val="white"/>
                </a:solidFill>
                <a:cs typeface="B Homa" panose="00000400000000000000" pitchFamily="2" charset="-78"/>
              </a:rPr>
              <a:t>عناصر </a:t>
            </a:r>
            <a:r>
              <a:rPr lang="fa-IR" sz="2800" b="1" dirty="0">
                <a:solidFill>
                  <a:prstClr val="white"/>
                </a:solidFill>
                <a:cs typeface="B Homa" panose="00000400000000000000" pitchFamily="2" charset="-78"/>
              </a:rPr>
              <a:t>اصلی میدان</a:t>
            </a:r>
            <a:endParaRPr lang="fa-IR" sz="2000" b="1" dirty="0">
              <a:solidFill>
                <a:prstClr val="white"/>
              </a:solidFill>
              <a:cs typeface="B Homa" panose="00000400000000000000" pitchFamily="2" charset="-78"/>
            </a:endParaRPr>
          </a:p>
        </p:txBody>
      </p:sp>
    </p:spTree>
    <p:extLst>
      <p:ext uri="{BB962C8B-B14F-4D97-AF65-F5344CB8AC3E}">
        <p14:creationId xmlns:p14="http://schemas.microsoft.com/office/powerpoint/2010/main" val="4033615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Adel\Desktop\Captur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8416" y="2535381"/>
            <a:ext cx="7459663" cy="4204129"/>
          </a:xfrm>
          <a:prstGeom prst="rect">
            <a:avLst/>
          </a:prstGeom>
          <a:noFill/>
          <a:extLst>
            <a:ext uri="{909E8E84-426E-40DD-AFC4-6F175D3DCCD1}">
              <a14:hiddenFill xmlns:a14="http://schemas.microsoft.com/office/drawing/2010/main">
                <a:solidFill>
                  <a:srgbClr val="FFFFFF"/>
                </a:solidFill>
              </a14:hiddenFill>
            </a:ext>
          </a:extLst>
        </p:spPr>
      </p:pic>
      <p:sp>
        <p:nvSpPr>
          <p:cNvPr id="10" name="Donut 9"/>
          <p:cNvSpPr/>
          <p:nvPr/>
        </p:nvSpPr>
        <p:spPr>
          <a:xfrm>
            <a:off x="6858001" y="4897491"/>
            <a:ext cx="813953" cy="762000"/>
          </a:xfrm>
          <a:prstGeom prst="donut">
            <a:avLst>
              <a:gd name="adj" fmla="val 12121"/>
            </a:avLst>
          </a:prstGeom>
          <a:solidFill>
            <a:srgbClr val="FF66CC"/>
          </a:solidFill>
          <a:ln>
            <a:solidFill>
              <a:srgbClr val="FF0000"/>
            </a:solidFill>
          </a:ln>
        </p:spPr>
        <p:style>
          <a:lnRef idx="1">
            <a:schemeClr val="accent3"/>
          </a:lnRef>
          <a:fillRef idx="3">
            <a:schemeClr val="accent3"/>
          </a:fillRef>
          <a:effectRef idx="2">
            <a:schemeClr val="accent3"/>
          </a:effectRef>
          <a:fontRef idx="minor">
            <a:schemeClr val="lt1"/>
          </a:fontRef>
        </p:style>
        <p:txBody>
          <a:bodyPr rtlCol="0" anchor="ctr"/>
          <a:lstStyle/>
          <a:p>
            <a:pPr algn="ctr" rtl="0"/>
            <a:endParaRPr lang="en-US">
              <a:solidFill>
                <a:prstClr val="white"/>
              </a:solidFill>
            </a:endParaRPr>
          </a:p>
        </p:txBody>
      </p:sp>
      <p:sp>
        <p:nvSpPr>
          <p:cNvPr id="17" name="Left Arrow 16"/>
          <p:cNvSpPr/>
          <p:nvPr/>
        </p:nvSpPr>
        <p:spPr>
          <a:xfrm>
            <a:off x="7741225" y="4703709"/>
            <a:ext cx="1524000" cy="955782"/>
          </a:xfrm>
          <a:prstGeom prst="leftArrow">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400" dirty="0">
                <a:solidFill>
                  <a:prstClr val="black"/>
                </a:solidFill>
                <a:cs typeface="2  Kamran" pitchFamily="2" charset="-78"/>
              </a:rPr>
              <a:t>مرکز پودانگ</a:t>
            </a:r>
            <a:endParaRPr lang="en-US" sz="2400" dirty="0">
              <a:solidFill>
                <a:prstClr val="black"/>
              </a:solidFill>
              <a:cs typeface="2  Kamran" pitchFamily="2" charset="-78"/>
            </a:endParaRPr>
          </a:p>
        </p:txBody>
      </p:sp>
      <p:sp>
        <p:nvSpPr>
          <p:cNvPr id="20" name="TextBox 19"/>
          <p:cNvSpPr txBox="1"/>
          <p:nvPr/>
        </p:nvSpPr>
        <p:spPr>
          <a:xfrm rot="20632378">
            <a:off x="6087676" y="3694843"/>
            <a:ext cx="1223412" cy="400110"/>
          </a:xfrm>
          <a:prstGeom prst="rect">
            <a:avLst/>
          </a:prstGeom>
          <a:noFill/>
        </p:spPr>
        <p:txBody>
          <a:bodyPr wrap="none" rtlCol="0">
            <a:spAutoFit/>
          </a:bodyPr>
          <a:lstStyle/>
          <a:p>
            <a:pPr algn="l" rtl="0"/>
            <a:r>
              <a:rPr lang="fa-IR" sz="2000" b="1" dirty="0">
                <a:solidFill>
                  <a:prstClr val="black"/>
                </a:solidFill>
                <a:cs typeface="2  Kamran" pitchFamily="2" charset="-78"/>
              </a:rPr>
              <a:t>رودخانه هوانگپو</a:t>
            </a:r>
            <a:endParaRPr lang="en-US" sz="2000" b="1" dirty="0">
              <a:solidFill>
                <a:prstClr val="black"/>
              </a:solidFill>
              <a:cs typeface="2  Kamran" pitchFamily="2" charset="-78"/>
            </a:endParaRPr>
          </a:p>
        </p:txBody>
      </p:sp>
      <p:sp>
        <p:nvSpPr>
          <p:cNvPr id="21" name="Donut 20"/>
          <p:cNvSpPr/>
          <p:nvPr/>
        </p:nvSpPr>
        <p:spPr>
          <a:xfrm rot="20565267">
            <a:off x="6060737" y="3713576"/>
            <a:ext cx="1277291" cy="419586"/>
          </a:xfrm>
          <a:prstGeom prst="donut">
            <a:avLst>
              <a:gd name="adj" fmla="val 8858"/>
            </a:avLst>
          </a:prstGeom>
          <a:solidFill>
            <a:srgbClr val="00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30" name="Picture 29" descr="http://www.topchinatravel.com/pic/city/shanghai/attractions/lujiazui-01.jpg"/>
          <p:cNvPicPr/>
          <p:nvPr/>
        </p:nvPicPr>
        <p:blipFill>
          <a:blip r:embed="rId3">
            <a:extLst>
              <a:ext uri="{28A0092B-C50C-407E-A947-70E740481C1C}">
                <a14:useLocalDpi xmlns:a14="http://schemas.microsoft.com/office/drawing/2010/main" val="0"/>
              </a:ext>
            </a:extLst>
          </a:blip>
          <a:srcRect/>
          <a:stretch>
            <a:fillRect/>
          </a:stretch>
        </p:blipFill>
        <p:spPr bwMode="auto">
          <a:xfrm>
            <a:off x="2309731" y="2218994"/>
            <a:ext cx="2414749" cy="1675904"/>
          </a:xfrm>
          <a:prstGeom prst="rect">
            <a:avLst/>
          </a:prstGeom>
          <a:noFill/>
          <a:ln>
            <a:noFill/>
          </a:ln>
        </p:spPr>
      </p:pic>
      <p:pic>
        <p:nvPicPr>
          <p:cNvPr id="31" name="Picture 30" descr="http://img.timeoutshanghai.com/201307/20130718072250214_Medium.jpg"/>
          <p:cNvPicPr/>
          <p:nvPr/>
        </p:nvPicPr>
        <p:blipFill>
          <a:blip r:embed="rId4">
            <a:extLst>
              <a:ext uri="{28A0092B-C50C-407E-A947-70E740481C1C}">
                <a14:useLocalDpi xmlns:a14="http://schemas.microsoft.com/office/drawing/2010/main" val="0"/>
              </a:ext>
            </a:extLst>
          </a:blip>
          <a:srcRect/>
          <a:stretch>
            <a:fillRect/>
          </a:stretch>
        </p:blipFill>
        <p:spPr bwMode="auto">
          <a:xfrm>
            <a:off x="2362201" y="5410200"/>
            <a:ext cx="1951355" cy="1259840"/>
          </a:xfrm>
          <a:prstGeom prst="rect">
            <a:avLst/>
          </a:prstGeom>
          <a:noFill/>
          <a:ln>
            <a:noFill/>
          </a:ln>
        </p:spPr>
      </p:pic>
      <p:sp>
        <p:nvSpPr>
          <p:cNvPr id="27" name="Right Arrow 26"/>
          <p:cNvSpPr/>
          <p:nvPr/>
        </p:nvSpPr>
        <p:spPr>
          <a:xfrm rot="17562805">
            <a:off x="3671807" y="4847857"/>
            <a:ext cx="1283494" cy="533400"/>
          </a:xfrm>
          <a:prstGeom prst="rightArrow">
            <a:avLst/>
          </a:prstGeom>
          <a:solidFill>
            <a:srgbClr val="FFCC99"/>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dirty="0">
                <a:solidFill>
                  <a:prstClr val="black"/>
                </a:solidFill>
                <a:cs typeface="2  Kamran" pitchFamily="2" charset="-78"/>
              </a:rPr>
              <a:t>میدان لوجیا ژو</a:t>
            </a:r>
            <a:endParaRPr lang="en-US" sz="2000" dirty="0">
              <a:solidFill>
                <a:prstClr val="black"/>
              </a:solidFill>
              <a:cs typeface="2  Kamran" pitchFamily="2" charset="-78"/>
            </a:endParaRPr>
          </a:p>
        </p:txBody>
      </p:sp>
      <p:sp>
        <p:nvSpPr>
          <p:cNvPr id="28" name="Oval 27"/>
          <p:cNvSpPr/>
          <p:nvPr/>
        </p:nvSpPr>
        <p:spPr>
          <a:xfrm>
            <a:off x="3517106" y="4359893"/>
            <a:ext cx="685800" cy="537598"/>
          </a:xfrm>
          <a:prstGeom prst="ellipse">
            <a:avLst/>
          </a:prstGeom>
          <a:solidFill>
            <a:srgbClr val="FFCCFF">
              <a:alpha val="37000"/>
            </a:srgbClr>
          </a:solidFill>
          <a:ln>
            <a:solidFill>
              <a:srgbClr val="FF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000" b="1" dirty="0">
                <a:solidFill>
                  <a:prstClr val="black"/>
                </a:solidFill>
                <a:cs typeface="2  Kamran" pitchFamily="2" charset="-78"/>
              </a:rPr>
              <a:t>بوند</a:t>
            </a:r>
            <a:endParaRPr lang="en-US" sz="2000" b="1" dirty="0">
              <a:solidFill>
                <a:prstClr val="black"/>
              </a:solidFill>
              <a:cs typeface="2  Kamran" pitchFamily="2" charset="-78"/>
            </a:endParaRPr>
          </a:p>
        </p:txBody>
      </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38400" y="152400"/>
            <a:ext cx="3124200" cy="2251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Donut 17"/>
          <p:cNvSpPr/>
          <p:nvPr/>
        </p:nvSpPr>
        <p:spPr>
          <a:xfrm>
            <a:off x="3707606" y="1277979"/>
            <a:ext cx="495300" cy="432551"/>
          </a:xfrm>
          <a:prstGeom prst="donut">
            <a:avLst>
              <a:gd name="adj" fmla="val 13235"/>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ot="0" spcFirstLastPara="0" vert="horz" wrap="square" lIns="91440" tIns="45720" rIns="91440" bIns="45720" numCol="1" spcCol="0" rtlCol="0" fromWordArt="0" anchor="ctr" anchorCtr="0" forceAA="0" compatLnSpc="1">
            <a:prstTxWarp prst="textNoShape">
              <a:avLst/>
            </a:prstTxWarp>
            <a:noAutofit/>
          </a:bodyPr>
          <a:lstStyle/>
          <a:p>
            <a:pPr algn="l" rtl="0">
              <a:defRPr/>
            </a:pPr>
            <a:endParaRPr lang="en-US" kern="0">
              <a:solidFill>
                <a:sysClr val="window" lastClr="FFFFFF"/>
              </a:solidFill>
              <a:latin typeface="Calibri"/>
            </a:endParaRPr>
          </a:p>
        </p:txBody>
      </p:sp>
      <p:sp>
        <p:nvSpPr>
          <p:cNvPr id="19" name="Donut 18"/>
          <p:cNvSpPr/>
          <p:nvPr/>
        </p:nvSpPr>
        <p:spPr>
          <a:xfrm>
            <a:off x="4609721" y="1387517"/>
            <a:ext cx="395287" cy="323013"/>
          </a:xfrm>
          <a:prstGeom prst="donut">
            <a:avLst>
              <a:gd name="adj" fmla="val 0"/>
            </a:avLst>
          </a:prstGeom>
          <a:solidFill>
            <a:srgbClr val="4F81BD"/>
          </a:solidFill>
          <a:ln w="25400" cap="flat" cmpd="sng" algn="ctr">
            <a:solidFill>
              <a:srgbClr val="FFFF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l" rtl="0">
              <a:defRPr/>
            </a:pPr>
            <a:endParaRPr lang="en-US" kern="0">
              <a:solidFill>
                <a:sysClr val="window" lastClr="FFFFFF"/>
              </a:solidFill>
              <a:latin typeface="Calibri"/>
            </a:endParaRPr>
          </a:p>
        </p:txBody>
      </p:sp>
      <p:pic>
        <p:nvPicPr>
          <p:cNvPr id="1027" name="Picture 3" descr="C:\Users\Adel\Desktop\Captur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26101" y="152400"/>
            <a:ext cx="2045853" cy="2251156"/>
          </a:xfrm>
          <a:prstGeom prst="rect">
            <a:avLst/>
          </a:prstGeom>
          <a:noFill/>
          <a:extLst>
            <a:ext uri="{909E8E84-426E-40DD-AFC4-6F175D3DCCD1}">
              <a14:hiddenFill xmlns:a14="http://schemas.microsoft.com/office/drawing/2010/main">
                <a:solidFill>
                  <a:srgbClr val="FFFFFF"/>
                </a:solidFill>
              </a14:hiddenFill>
            </a:ext>
          </a:extLst>
        </p:spPr>
      </p:pic>
      <p:sp>
        <p:nvSpPr>
          <p:cNvPr id="2" name="Donut 1"/>
          <p:cNvSpPr/>
          <p:nvPr/>
        </p:nvSpPr>
        <p:spPr>
          <a:xfrm>
            <a:off x="6249108" y="715548"/>
            <a:ext cx="457200" cy="427453"/>
          </a:xfrm>
          <a:prstGeom prst="donut">
            <a:avLst>
              <a:gd name="adj" fmla="val 4113"/>
            </a:avLst>
          </a:prstGeom>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1028" name="Picture 4" descr="C:\Users\Adel\Desktop\C11111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91466" y="156584"/>
            <a:ext cx="2647934" cy="2246972"/>
          </a:xfrm>
          <a:prstGeom prst="rect">
            <a:avLst/>
          </a:prstGeom>
          <a:noFill/>
          <a:extLst>
            <a:ext uri="{909E8E84-426E-40DD-AFC4-6F175D3DCCD1}">
              <a14:hiddenFill xmlns:a14="http://schemas.microsoft.com/office/drawing/2010/main">
                <a:solidFill>
                  <a:srgbClr val="FFFFFF"/>
                </a:solidFill>
              </a14:hiddenFill>
            </a:ext>
          </a:extLst>
        </p:spPr>
      </p:pic>
      <p:sp>
        <p:nvSpPr>
          <p:cNvPr id="3" name="Donut 2"/>
          <p:cNvSpPr/>
          <p:nvPr/>
        </p:nvSpPr>
        <p:spPr>
          <a:xfrm>
            <a:off x="9211378" y="987152"/>
            <a:ext cx="533400" cy="561870"/>
          </a:xfrm>
          <a:prstGeom prst="donut">
            <a:avLst>
              <a:gd name="adj" fmla="val 7048"/>
            </a:avLst>
          </a:prstGeom>
          <a:solidFill>
            <a:schemeClr val="accent3">
              <a:lumMod val="40000"/>
              <a:lumOff val="6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cxnSp>
        <p:nvCxnSpPr>
          <p:cNvPr id="5" name="Straight Arrow Connector 4"/>
          <p:cNvCxnSpPr/>
          <p:nvPr/>
        </p:nvCxnSpPr>
        <p:spPr>
          <a:xfrm flipV="1">
            <a:off x="5081208" y="1008223"/>
            <a:ext cx="743239" cy="543695"/>
          </a:xfrm>
          <a:prstGeom prst="straightConnector1">
            <a:avLst/>
          </a:prstGeom>
          <a:ln>
            <a:solidFill>
              <a:srgbClr val="FF6600"/>
            </a:solidFill>
            <a:tailEnd type="arrow"/>
          </a:ln>
        </p:spPr>
        <p:style>
          <a:lnRef idx="1">
            <a:schemeClr val="accent1"/>
          </a:lnRef>
          <a:fillRef idx="0">
            <a:schemeClr val="accent1"/>
          </a:fillRef>
          <a:effectRef idx="0">
            <a:schemeClr val="accent1"/>
          </a:effectRef>
          <a:fontRef idx="minor">
            <a:schemeClr val="tx1"/>
          </a:fontRef>
        </p:style>
      </p:cxnSp>
      <p:sp>
        <p:nvSpPr>
          <p:cNvPr id="22" name="Donut 21"/>
          <p:cNvSpPr/>
          <p:nvPr/>
        </p:nvSpPr>
        <p:spPr>
          <a:xfrm>
            <a:off x="8027549" y="1268088"/>
            <a:ext cx="640776" cy="548729"/>
          </a:xfrm>
          <a:prstGeom prst="donut">
            <a:avLst>
              <a:gd name="adj" fmla="val 4113"/>
            </a:avLst>
          </a:prstGeom>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Tree>
    <p:extLst>
      <p:ext uri="{BB962C8B-B14F-4D97-AF65-F5344CB8AC3E}">
        <p14:creationId xmlns:p14="http://schemas.microsoft.com/office/powerpoint/2010/main" val="185076037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arn(inVertic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arn(inVertical)">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randombar(horizontal)">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heel(1)">
                                      <p:cBhvr>
                                        <p:cTn id="35" dur="20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1000" fill="hold"/>
                                        <p:tgtEl>
                                          <p:spTgt spid="10"/>
                                        </p:tgtEl>
                                        <p:attrNameLst>
                                          <p:attrName>ppt_w</p:attrName>
                                        </p:attrNameLst>
                                      </p:cBhvr>
                                      <p:tavLst>
                                        <p:tav tm="0">
                                          <p:val>
                                            <p:fltVal val="0"/>
                                          </p:val>
                                        </p:tav>
                                        <p:tav tm="100000">
                                          <p:val>
                                            <p:strVal val="#ppt_w"/>
                                          </p:val>
                                        </p:tav>
                                      </p:tavLst>
                                    </p:anim>
                                    <p:anim calcmode="lin" valueType="num">
                                      <p:cBhvr>
                                        <p:cTn id="41" dur="1000" fill="hold"/>
                                        <p:tgtEl>
                                          <p:spTgt spid="10"/>
                                        </p:tgtEl>
                                        <p:attrNameLst>
                                          <p:attrName>ppt_h</p:attrName>
                                        </p:attrNameLst>
                                      </p:cBhvr>
                                      <p:tavLst>
                                        <p:tav tm="0">
                                          <p:val>
                                            <p:fltVal val="0"/>
                                          </p:val>
                                        </p:tav>
                                        <p:tav tm="100000">
                                          <p:val>
                                            <p:strVal val="#ppt_h"/>
                                          </p:val>
                                        </p:tav>
                                      </p:tavLst>
                                    </p:anim>
                                    <p:anim calcmode="lin" valueType="num">
                                      <p:cBhvr>
                                        <p:cTn id="42" dur="1000" fill="hold"/>
                                        <p:tgtEl>
                                          <p:spTgt spid="10"/>
                                        </p:tgtEl>
                                        <p:attrNameLst>
                                          <p:attrName>style.rotation</p:attrName>
                                        </p:attrNameLst>
                                      </p:cBhvr>
                                      <p:tavLst>
                                        <p:tav tm="0">
                                          <p:val>
                                            <p:fltVal val="90"/>
                                          </p:val>
                                        </p:tav>
                                        <p:tav tm="100000">
                                          <p:val>
                                            <p:fltVal val="0"/>
                                          </p:val>
                                        </p:tav>
                                      </p:tavLst>
                                    </p:anim>
                                    <p:animEffect transition="in" filter="fade">
                                      <p:cBhvr>
                                        <p:cTn id="43" dur="1000"/>
                                        <p:tgtEl>
                                          <p:spTgt spid="1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1000" fill="hold"/>
                                        <p:tgtEl>
                                          <p:spTgt spid="17"/>
                                        </p:tgtEl>
                                        <p:attrNameLst>
                                          <p:attrName>ppt_w</p:attrName>
                                        </p:attrNameLst>
                                      </p:cBhvr>
                                      <p:tavLst>
                                        <p:tav tm="0">
                                          <p:val>
                                            <p:fltVal val="0"/>
                                          </p:val>
                                        </p:tav>
                                        <p:tav tm="100000">
                                          <p:val>
                                            <p:strVal val="#ppt_w"/>
                                          </p:val>
                                        </p:tav>
                                      </p:tavLst>
                                    </p:anim>
                                    <p:anim calcmode="lin" valueType="num">
                                      <p:cBhvr>
                                        <p:cTn id="47" dur="1000" fill="hold"/>
                                        <p:tgtEl>
                                          <p:spTgt spid="17"/>
                                        </p:tgtEl>
                                        <p:attrNameLst>
                                          <p:attrName>ppt_h</p:attrName>
                                        </p:attrNameLst>
                                      </p:cBhvr>
                                      <p:tavLst>
                                        <p:tav tm="0">
                                          <p:val>
                                            <p:fltVal val="0"/>
                                          </p:val>
                                        </p:tav>
                                        <p:tav tm="100000">
                                          <p:val>
                                            <p:strVal val="#ppt_h"/>
                                          </p:val>
                                        </p:tav>
                                      </p:tavLst>
                                    </p:anim>
                                    <p:anim calcmode="lin" valueType="num">
                                      <p:cBhvr>
                                        <p:cTn id="48" dur="1000" fill="hold"/>
                                        <p:tgtEl>
                                          <p:spTgt spid="17"/>
                                        </p:tgtEl>
                                        <p:attrNameLst>
                                          <p:attrName>style.rotation</p:attrName>
                                        </p:attrNameLst>
                                      </p:cBhvr>
                                      <p:tavLst>
                                        <p:tav tm="0">
                                          <p:val>
                                            <p:fltVal val="90"/>
                                          </p:val>
                                        </p:tav>
                                        <p:tav tm="100000">
                                          <p:val>
                                            <p:fltVal val="0"/>
                                          </p:val>
                                        </p:tav>
                                      </p:tavLst>
                                    </p:anim>
                                    <p:animEffect transition="in" filter="fade">
                                      <p:cBhvr>
                                        <p:cTn id="49" dur="10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nodeType="click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circle(in)">
                                      <p:cBhvr>
                                        <p:cTn id="62" dur="2000"/>
                                        <p:tgtEl>
                                          <p:spTgt spid="30"/>
                                        </p:tgtEl>
                                      </p:cBhvr>
                                    </p:animEffect>
                                  </p:childTnLst>
                                </p:cTn>
                              </p:par>
                              <p:par>
                                <p:cTn id="63" presetID="6" presetClass="entr" presetSubtype="16"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circle(in)">
                                      <p:cBhvr>
                                        <p:cTn id="65"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animBg="1"/>
      <p:bldP spid="21" grpId="0" animBg="1"/>
      <p:bldP spid="27" grpId="0" animBg="1"/>
      <p:bldP spid="28" grpId="0" animBg="1"/>
      <p:bldP spid="18" grpId="0" animBg="1"/>
      <p:bldP spid="19" grpId="0" animBg="1"/>
      <p:bldP spid="2" grpId="0" animBg="1"/>
      <p:bldP spid="3" grpId="0" animBg="1"/>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609601"/>
            <a:ext cx="4445000" cy="173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descr="http://www.nyhuaren.net/uploadfile/2013/0112/20130112045820535.jpg"/>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4191000" y="3124200"/>
            <a:ext cx="2733675" cy="2713990"/>
          </a:xfrm>
          <a:prstGeom prst="snip2DiagRect">
            <a:avLst/>
          </a:prstGeom>
          <a:solidFill>
            <a:srgbClr val="FFFFFF">
              <a:shade val="85000"/>
            </a:srgbClr>
          </a:solidFill>
          <a:ln w="57150" cap="sq">
            <a:solidFill>
              <a:srgbClr val="C0504D"/>
            </a:solidFill>
            <a:prstDash val="dash"/>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9" name="Rectangle 8"/>
          <p:cNvSpPr/>
          <p:nvPr/>
        </p:nvSpPr>
        <p:spPr>
          <a:xfrm>
            <a:off x="2286001" y="2335825"/>
            <a:ext cx="960519" cy="369332"/>
          </a:xfrm>
          <a:prstGeom prst="rect">
            <a:avLst/>
          </a:prstGeom>
        </p:spPr>
        <p:txBody>
          <a:bodyPr wrap="none">
            <a:spAutoFit/>
          </a:bodyPr>
          <a:lstStyle/>
          <a:p>
            <a:pPr algn="l" rtl="0"/>
            <a:r>
              <a:rPr lang="en-US" dirty="0">
                <a:solidFill>
                  <a:srgbClr val="252525"/>
                </a:solidFill>
              </a:rPr>
              <a:t> </a:t>
            </a:r>
            <a:r>
              <a:rPr lang="en-US" sz="1100" b="1" dirty="0">
                <a:ln>
                  <a:solidFill>
                    <a:srgbClr val="FF6600"/>
                  </a:solidFill>
                </a:ln>
                <a:solidFill>
                  <a:srgbClr val="FF6600"/>
                </a:solidFill>
                <a:cs typeface="2  Kamran" pitchFamily="2" charset="-78"/>
              </a:rPr>
              <a:t>Wikipedia</a:t>
            </a:r>
          </a:p>
        </p:txBody>
      </p:sp>
      <p:sp>
        <p:nvSpPr>
          <p:cNvPr id="3" name="TextBox 2"/>
          <p:cNvSpPr txBox="1"/>
          <p:nvPr/>
        </p:nvSpPr>
        <p:spPr>
          <a:xfrm>
            <a:off x="3617766" y="5899297"/>
            <a:ext cx="1234633" cy="261610"/>
          </a:xfrm>
          <a:prstGeom prst="rect">
            <a:avLst/>
          </a:prstGeom>
          <a:noFill/>
        </p:spPr>
        <p:txBody>
          <a:bodyPr wrap="none" rtlCol="0">
            <a:spAutoFit/>
          </a:bodyPr>
          <a:lstStyle/>
          <a:p>
            <a:pPr algn="l" rtl="0"/>
            <a:r>
              <a:rPr lang="en-US" sz="1100" b="1" dirty="0">
                <a:ln>
                  <a:solidFill>
                    <a:srgbClr val="FF6600"/>
                  </a:solidFill>
                </a:ln>
                <a:solidFill>
                  <a:srgbClr val="FF6600"/>
                </a:solidFill>
                <a:cs typeface="2  Kamran" pitchFamily="2" charset="-78"/>
              </a:rPr>
              <a:t>Wikimedia.org</a:t>
            </a:r>
          </a:p>
        </p:txBody>
      </p:sp>
      <p:pic>
        <p:nvPicPr>
          <p:cNvPr id="10" name="Picture 9" descr="http://www.bricoleurbanism.org/wp-content/uploads/2011/01/Pudong-Bund_Shanghai-1990vs2010-web.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76401" y="2980690"/>
            <a:ext cx="2362199" cy="2819400"/>
          </a:xfrm>
          <a:prstGeom prst="rect">
            <a:avLst/>
          </a:prstGeom>
          <a:noFill/>
          <a:ln>
            <a:noFill/>
          </a:ln>
        </p:spPr>
      </p:pic>
      <p:sp>
        <p:nvSpPr>
          <p:cNvPr id="2" name="Rectangle 1"/>
          <p:cNvSpPr/>
          <p:nvPr/>
        </p:nvSpPr>
        <p:spPr>
          <a:xfrm>
            <a:off x="6781800" y="76200"/>
            <a:ext cx="3743326" cy="6250942"/>
          </a:xfrm>
          <a:prstGeom prst="rect">
            <a:avLst/>
          </a:prstGeom>
        </p:spPr>
        <p:txBody>
          <a:bodyPr wrap="square">
            <a:spAutoFit/>
          </a:bodyPr>
          <a:lstStyle/>
          <a:p>
            <a:pPr>
              <a:lnSpc>
                <a:spcPct val="115000"/>
              </a:lnSpc>
              <a:spcBef>
                <a:spcPts val="2400"/>
              </a:spcBef>
            </a:pPr>
            <a:r>
              <a:rPr lang="fa-IR" sz="2800" b="1" kern="0" dirty="0">
                <a:solidFill>
                  <a:prstClr val="white"/>
                </a:solidFill>
                <a:latin typeface="Cambria"/>
                <a:ea typeface="Times New Roman"/>
                <a:cs typeface="2  Kamran" pitchFamily="2" charset="-78"/>
              </a:rPr>
              <a:t>تاریخچه</a:t>
            </a:r>
            <a:endParaRPr lang="en-US" sz="2800" b="1" kern="0" dirty="0">
              <a:solidFill>
                <a:prstClr val="white"/>
              </a:solidFill>
              <a:latin typeface="Cambria"/>
              <a:ea typeface="Times New Roman"/>
              <a:cs typeface="2  Kamran" pitchFamily="2" charset="-78"/>
            </a:endParaRPr>
          </a:p>
          <a:p>
            <a:pPr>
              <a:lnSpc>
                <a:spcPct val="115000"/>
              </a:lnSpc>
              <a:spcAft>
                <a:spcPts val="1000"/>
              </a:spcAft>
            </a:pPr>
            <a:r>
              <a:rPr lang="fa-IR" sz="2000" dirty="0">
                <a:solidFill>
                  <a:prstClr val="white"/>
                </a:solidFill>
                <a:latin typeface="Calibri"/>
                <a:ea typeface="Calibri"/>
                <a:cs typeface="2  Kamran" pitchFamily="2" charset="-78"/>
              </a:rPr>
              <a:t>بخشی از پودانگ اراضی سبز مربوط به کشاورزی بود، ولی فعالیت های دیگری نیز نظیر کشتی سازی،کارخانه ی پتروشیمی وصنایع دیگر هم در امتداد رودخانه هوانگپو وجود داشت. مالکیت زمین دولتی است. در آوریل سال 1990 دولت جمهوری خلق چین برنامه ی خود را برسر توسعه ی منطقه ی جدید پودانگ به عنوان بخشی از برنامه اصلاحات اقتصادی خود برای جذب سرمایه ی خارجی اعلام کرد. هدف توسعه این بود که شانگهای را به یک مرکز تجاری جهانی(با ایجاد یک بخش از ساختمان های آبرومند مدرن و فضاهای باز تزئین شده همراه با زیر ساخت ها ی هماهنگ و شبکه ی ارتباطات ) تبدیل کند. گفته می شود که یکصد و هشتاد و دو شهر چین نیز امیدوارند به چنین مقصودی نائل شوند ولی این امکان تنها برای شهر های بزرگ وجود خواهد داشت. شانگهای  در مقایسه با رقبای خود از موقعیت بهتری برای دستیابی به این اهداف برخوردار بود.(لنگ،1387،ص308)</a:t>
            </a:r>
            <a:endParaRPr lang="en-US" sz="2000" dirty="0">
              <a:solidFill>
                <a:prstClr val="white"/>
              </a:solidFill>
              <a:latin typeface="Calibri"/>
              <a:ea typeface="Calibri"/>
              <a:cs typeface="2  Kamran" pitchFamily="2" charset="-78"/>
            </a:endParaRPr>
          </a:p>
        </p:txBody>
      </p:sp>
    </p:spTree>
    <p:extLst>
      <p:ext uri="{BB962C8B-B14F-4D97-AF65-F5344CB8AC3E}">
        <p14:creationId xmlns:p14="http://schemas.microsoft.com/office/powerpoint/2010/main" val="47255203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0" y="330502"/>
            <a:ext cx="3810000" cy="6019800"/>
          </a:xfrm>
        </p:spPr>
        <p:txBody>
          <a:bodyPr>
            <a:normAutofit fontScale="90000"/>
          </a:bodyPr>
          <a:lstStyle/>
          <a:p>
            <a:pPr algn="just" rtl="1"/>
            <a:r>
              <a:rPr lang="fa-IR" sz="2700" dirty="0">
                <a:latin typeface="Calibri"/>
                <a:ea typeface="Calibri"/>
                <a:cs typeface="2  Kamran" pitchFamily="2" charset="-78"/>
              </a:rPr>
              <a:t/>
            </a:r>
            <a:br>
              <a:rPr lang="fa-IR" sz="2700" dirty="0">
                <a:latin typeface="Calibri"/>
                <a:ea typeface="Calibri"/>
                <a:cs typeface="2  Kamran" pitchFamily="2" charset="-78"/>
              </a:rPr>
            </a:br>
            <a:r>
              <a:rPr lang="fa-IR" sz="2700" dirty="0">
                <a:latin typeface="Calibri"/>
                <a:ea typeface="Calibri"/>
                <a:cs typeface="2  Kamran" pitchFamily="2" charset="-78"/>
              </a:rPr>
              <a:t>لوجیاژو منطقه ای به وسعت 6.8کیلو متر مربع (4مایل مربع ) بوده، این منطقه برای سازمان های مالی ، اطلاعاتی و مشاور ملکی در نظر گرفته شد. علاوه بر این ، پروژه بخشی از طرحی بود که قرار بود پودانگ را به پوکسی (که بخشی از شهر در غرب رودخانه بوده و بازسازی های شهری زیادی در آن در جریان بود) متصل کند. فعالیت اصلی در لو جیاژو از سال 1992 شروع شد. در این زمان دولت شانگهای با رهبری شهردار آن یک کمیته ارشد مشاوران (اس.سی.سی) تشکیل داد و پروژه را در دست گرفت. کمیته از تعدادی مسئولان و متخصصان محلی و همچنین چهار گروه طراحی خارجی تشکیل شد.گروه خارجی از کشور های فرانسه (دو مینگ پیرال)، انگلستان(سر ریچارد راجرز)، ایتالیا (ماسیمیلیانو فوکساس) و ژاپن(تو یو ایتو) تشکیل شد. انستیتوی شهرسازی و طراحی شانگهای طرح پنجم را ارائه داد.(لنگ،1387،ص309)</a:t>
            </a:r>
            <a:r>
              <a:rPr lang="fa-IR" sz="3200" dirty="0">
                <a:latin typeface="Calibri"/>
                <a:ea typeface="Calibri"/>
                <a:cs typeface="2  Kamran" pitchFamily="2" charset="-78"/>
              </a:rPr>
              <a:t/>
            </a:r>
            <a:br>
              <a:rPr lang="fa-IR" sz="3200" dirty="0">
                <a:latin typeface="Calibri"/>
                <a:ea typeface="Calibri"/>
                <a:cs typeface="2  Kamran" pitchFamily="2" charset="-78"/>
              </a:rPr>
            </a:br>
            <a:endParaRPr lang="en-US" sz="2400" dirty="0">
              <a:cs typeface="2  Kamran" pitchFamily="2" charset="-78"/>
            </a:endParaRPr>
          </a:p>
        </p:txBody>
      </p:sp>
      <p:pic>
        <p:nvPicPr>
          <p:cNvPr id="13" name="Picture 12" descr="File:Lujiazui Square.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38360" y="208290"/>
            <a:ext cx="2768600" cy="2076450"/>
          </a:xfrm>
          <a:prstGeom prst="rect">
            <a:avLst/>
          </a:prstGeom>
          <a:noFill/>
          <a:ln w="28575">
            <a:solidFill>
              <a:srgbClr val="C0504D">
                <a:lumMod val="75000"/>
              </a:srgbClr>
            </a:solidFill>
            <a:prstDash val="sysDash"/>
          </a:ln>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9666" y="2655064"/>
            <a:ext cx="1673225" cy="1490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4" descr="http://upload.wikimedia.org/wikipedia/commons/thumb/7/72/Shanghai_Tower_Construction-08-28-2011.jpg/90px-Shanghai_Tower_Construction-08-28-2011.jpg">
            <a:hlinkClick r:id="rId4"/>
          </p:cNvPr>
          <p:cNvPicPr/>
          <p:nvPr/>
        </p:nvPicPr>
        <p:blipFill>
          <a:blip r:embed="rId5">
            <a:extLst>
              <a:ext uri="{28A0092B-C50C-407E-A947-70E740481C1C}">
                <a14:useLocalDpi xmlns:a14="http://schemas.microsoft.com/office/drawing/2010/main" val="0"/>
              </a:ext>
            </a:extLst>
          </a:blip>
          <a:srcRect/>
          <a:stretch>
            <a:fillRect/>
          </a:stretch>
        </p:blipFill>
        <p:spPr bwMode="auto">
          <a:xfrm>
            <a:off x="1860729" y="2648483"/>
            <a:ext cx="1295400" cy="1481137"/>
          </a:xfrm>
          <a:prstGeom prst="rect">
            <a:avLst/>
          </a:prstGeom>
          <a:noFill/>
          <a:ln w="28575">
            <a:solidFill>
              <a:srgbClr val="F79646">
                <a:lumMod val="75000"/>
              </a:srgbClr>
            </a:solidFill>
            <a:prstDash val="lgDashDotDot"/>
          </a:ln>
        </p:spPr>
      </p:pic>
      <p:pic>
        <p:nvPicPr>
          <p:cNvPr id="16" name="Picture 15" descr="http://www.autoracing1.com/images/2001Misc/Shanghai/Central%20Green%20of%20Lujiazui.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54431" y="4407202"/>
            <a:ext cx="2705099" cy="1981200"/>
          </a:xfrm>
          <a:prstGeom prst="rect">
            <a:avLst/>
          </a:prstGeom>
          <a:noFill/>
          <a:ln w="19050">
            <a:solidFill>
              <a:srgbClr val="FF6699"/>
            </a:solidFill>
            <a:prstDash val="lgDashDotDot"/>
          </a:ln>
        </p:spPr>
      </p:pic>
      <p:sp>
        <p:nvSpPr>
          <p:cNvPr id="3" name="TextBox 2"/>
          <p:cNvSpPr txBox="1"/>
          <p:nvPr/>
        </p:nvSpPr>
        <p:spPr>
          <a:xfrm>
            <a:off x="1664058" y="2272040"/>
            <a:ext cx="1165704" cy="261610"/>
          </a:xfrm>
          <a:prstGeom prst="rect">
            <a:avLst/>
          </a:prstGeom>
          <a:noFill/>
        </p:spPr>
        <p:txBody>
          <a:bodyPr wrap="none" rtlCol="0">
            <a:spAutoFit/>
          </a:bodyPr>
          <a:lstStyle/>
          <a:p>
            <a:pPr algn="l" rtl="0"/>
            <a:r>
              <a:rPr lang="en-US" sz="1100" dirty="0">
                <a:ln>
                  <a:solidFill>
                    <a:srgbClr val="FF6600"/>
                  </a:solidFill>
                </a:ln>
                <a:solidFill>
                  <a:srgbClr val="FF6600"/>
                </a:solidFill>
                <a:cs typeface="2  Kamran" pitchFamily="2" charset="-78"/>
              </a:rPr>
              <a:t>Wikimedia.org</a:t>
            </a:r>
          </a:p>
        </p:txBody>
      </p:sp>
      <p:sp>
        <p:nvSpPr>
          <p:cNvPr id="8" name="TextBox 7"/>
          <p:cNvSpPr txBox="1"/>
          <p:nvPr/>
        </p:nvSpPr>
        <p:spPr>
          <a:xfrm>
            <a:off x="3494265" y="4129619"/>
            <a:ext cx="1165704" cy="261610"/>
          </a:xfrm>
          <a:prstGeom prst="rect">
            <a:avLst/>
          </a:prstGeom>
          <a:noFill/>
        </p:spPr>
        <p:txBody>
          <a:bodyPr wrap="none" rtlCol="0">
            <a:spAutoFit/>
          </a:bodyPr>
          <a:lstStyle/>
          <a:p>
            <a:pPr algn="l" rtl="0"/>
            <a:r>
              <a:rPr lang="en-US" sz="1100" dirty="0">
                <a:ln>
                  <a:solidFill>
                    <a:srgbClr val="FF6600"/>
                  </a:solidFill>
                </a:ln>
                <a:solidFill>
                  <a:srgbClr val="FF6600"/>
                </a:solidFill>
                <a:cs typeface="2  Kamran" pitchFamily="2" charset="-78"/>
              </a:rPr>
              <a:t>Wikimedia.org</a:t>
            </a:r>
          </a:p>
        </p:txBody>
      </p:sp>
      <p:sp>
        <p:nvSpPr>
          <p:cNvPr id="9" name="TextBox 8"/>
          <p:cNvSpPr txBox="1"/>
          <p:nvPr/>
        </p:nvSpPr>
        <p:spPr>
          <a:xfrm>
            <a:off x="1860729" y="4128430"/>
            <a:ext cx="1165704" cy="261610"/>
          </a:xfrm>
          <a:prstGeom prst="rect">
            <a:avLst/>
          </a:prstGeom>
          <a:noFill/>
        </p:spPr>
        <p:txBody>
          <a:bodyPr wrap="none" rtlCol="0">
            <a:spAutoFit/>
          </a:bodyPr>
          <a:lstStyle/>
          <a:p>
            <a:pPr algn="l" rtl="0"/>
            <a:r>
              <a:rPr lang="en-US" sz="1100" dirty="0">
                <a:ln>
                  <a:solidFill>
                    <a:srgbClr val="FF6600"/>
                  </a:solidFill>
                </a:ln>
                <a:solidFill>
                  <a:srgbClr val="FF6600"/>
                </a:solidFill>
                <a:cs typeface="2  Kamran" pitchFamily="2" charset="-78"/>
              </a:rPr>
              <a:t>Wikimedia.org</a:t>
            </a:r>
          </a:p>
        </p:txBody>
      </p:sp>
      <p:sp>
        <p:nvSpPr>
          <p:cNvPr id="4" name="TextBox 3"/>
          <p:cNvSpPr txBox="1"/>
          <p:nvPr/>
        </p:nvSpPr>
        <p:spPr>
          <a:xfrm>
            <a:off x="2203629" y="6388402"/>
            <a:ext cx="1645002" cy="261610"/>
          </a:xfrm>
          <a:prstGeom prst="rect">
            <a:avLst/>
          </a:prstGeom>
          <a:noFill/>
        </p:spPr>
        <p:txBody>
          <a:bodyPr wrap="none" rtlCol="0">
            <a:spAutoFit/>
          </a:bodyPr>
          <a:lstStyle/>
          <a:p>
            <a:pPr algn="l" rtl="0"/>
            <a:r>
              <a:rPr lang="en-US" sz="1100" dirty="0">
                <a:ln>
                  <a:solidFill>
                    <a:srgbClr val="FF6600"/>
                  </a:solidFill>
                </a:ln>
                <a:solidFill>
                  <a:srgbClr val="FF6600"/>
                </a:solidFill>
                <a:cs typeface="2  Kamran" pitchFamily="2" charset="-78"/>
              </a:rPr>
              <a:t>www.autoracing1.com</a:t>
            </a:r>
          </a:p>
        </p:txBody>
      </p:sp>
      <p:sp>
        <p:nvSpPr>
          <p:cNvPr id="5" name="TextBox 4"/>
          <p:cNvSpPr txBox="1"/>
          <p:nvPr/>
        </p:nvSpPr>
        <p:spPr>
          <a:xfrm>
            <a:off x="9324238" y="239356"/>
            <a:ext cx="1356462" cy="584775"/>
          </a:xfrm>
          <a:prstGeom prst="rect">
            <a:avLst/>
          </a:prstGeom>
          <a:noFill/>
        </p:spPr>
        <p:txBody>
          <a:bodyPr wrap="none" rtlCol="0">
            <a:spAutoFit/>
          </a:bodyPr>
          <a:lstStyle/>
          <a:p>
            <a:pPr algn="l" rtl="0"/>
            <a:r>
              <a:rPr lang="fa-IR" sz="3200" b="1" dirty="0">
                <a:solidFill>
                  <a:prstClr val="white"/>
                </a:solidFill>
                <a:latin typeface="Calibri"/>
                <a:ea typeface="Calibri"/>
                <a:cs typeface="2  Kamran" pitchFamily="2" charset="-78"/>
              </a:rPr>
              <a:t>روند توسعه</a:t>
            </a:r>
            <a:endParaRPr lang="en-US" sz="3200" b="1" dirty="0">
              <a:solidFill>
                <a:prstClr val="white"/>
              </a:solidFill>
              <a:latin typeface="Calibri"/>
              <a:ea typeface="Calibri"/>
              <a:cs typeface="2  Kamran" pitchFamily="2" charset="-78"/>
            </a:endParaRPr>
          </a:p>
        </p:txBody>
      </p:sp>
    </p:spTree>
    <p:extLst>
      <p:ext uri="{BB962C8B-B14F-4D97-AF65-F5344CB8AC3E}">
        <p14:creationId xmlns:p14="http://schemas.microsoft.com/office/powerpoint/2010/main" val="814685316"/>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1" y="803275"/>
            <a:ext cx="3462337" cy="2280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1" y="803275"/>
            <a:ext cx="2298700" cy="2309813"/>
          </a:xfrm>
          <a:prstGeom prst="rect">
            <a:avLst/>
          </a:prstGeom>
          <a:noFill/>
          <a:ln w="28575">
            <a:solidFill>
              <a:srgbClr val="FF3300"/>
            </a:solidFill>
            <a:prstDash val="lgDash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601" y="815975"/>
            <a:ext cx="2216151" cy="2297113"/>
          </a:xfrm>
          <a:prstGeom prst="rect">
            <a:avLst/>
          </a:prstGeom>
          <a:noFill/>
          <a:ln w="28575">
            <a:solidFill>
              <a:srgbClr val="FF3300"/>
            </a:solidFill>
            <a:prstDash val="lgDash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945564" y="4343401"/>
            <a:ext cx="3957736" cy="1872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2"/>
          <p:cNvSpPr txBox="1">
            <a:spLocks noChangeArrowheads="1"/>
          </p:cNvSpPr>
          <p:nvPr/>
        </p:nvSpPr>
        <p:spPr bwMode="auto">
          <a:xfrm>
            <a:off x="4094164" y="285224"/>
            <a:ext cx="554037" cy="413801"/>
          </a:xfrm>
          <a:prstGeom prst="rect">
            <a:avLst/>
          </a:prstGeom>
          <a:solidFill>
            <a:sysClr val="window" lastClr="FFFFFF"/>
          </a:solidFill>
          <a:ln w="25400" cap="flat" cmpd="sng" algn="ctr">
            <a:solidFill>
              <a:srgbClr val="8064A2"/>
            </a:solidFill>
            <a:prstDash val="solid"/>
            <a:headEnd/>
            <a:tailEnd/>
          </a:ln>
          <a:effectLst/>
        </p:spPr>
        <p:txBody>
          <a:bodyPr rot="0" vert="horz" wrap="square" lIns="91440" tIns="45720" rIns="91440" bIns="45720" anchor="t" anchorCtr="0">
            <a:noAutofit/>
          </a:bodyPr>
          <a:lstStyle/>
          <a:p>
            <a:pPr algn="ctr" rtl="0">
              <a:lnSpc>
                <a:spcPct val="115000"/>
              </a:lnSpc>
              <a:spcAft>
                <a:spcPts val="1000"/>
              </a:spcAft>
              <a:defRPr/>
            </a:pPr>
            <a:r>
              <a:rPr lang="fa-IR" sz="2000" b="1" kern="0" dirty="0">
                <a:solidFill>
                  <a:sysClr val="windowText" lastClr="000000"/>
                </a:solidFill>
                <a:latin typeface="Calibri"/>
                <a:ea typeface="Calibri"/>
                <a:cs typeface="2  Kamran" pitchFamily="2" charset="-78"/>
              </a:rPr>
              <a:t>ب</a:t>
            </a:r>
            <a:endParaRPr lang="en-US" sz="2000" kern="0" dirty="0">
              <a:solidFill>
                <a:sysClr val="windowText" lastClr="000000"/>
              </a:solidFill>
              <a:latin typeface="Calibri"/>
              <a:ea typeface="Calibri"/>
              <a:cs typeface="2  Kamran" pitchFamily="2" charset="-78"/>
            </a:endParaRPr>
          </a:p>
        </p:txBody>
      </p:sp>
      <p:sp>
        <p:nvSpPr>
          <p:cNvPr id="10" name="Text Box 2"/>
          <p:cNvSpPr txBox="1">
            <a:spLocks noChangeArrowheads="1"/>
          </p:cNvSpPr>
          <p:nvPr/>
        </p:nvSpPr>
        <p:spPr bwMode="auto">
          <a:xfrm>
            <a:off x="8216827" y="254521"/>
            <a:ext cx="685800" cy="428626"/>
          </a:xfrm>
          <a:prstGeom prst="rect">
            <a:avLst/>
          </a:prstGeom>
          <a:solidFill>
            <a:sysClr val="window" lastClr="FFFFFF"/>
          </a:solidFill>
          <a:ln w="25400" cap="flat" cmpd="sng" algn="ctr">
            <a:solidFill>
              <a:srgbClr val="C0504D"/>
            </a:solidFill>
            <a:prstDash val="solid"/>
            <a:headEnd/>
            <a:tailEnd/>
          </a:ln>
          <a:effectLst/>
        </p:spPr>
        <p:txBody>
          <a:bodyPr rot="0" vert="horz" wrap="square" lIns="91440" tIns="45720" rIns="91440" bIns="45720" anchor="t" anchorCtr="0">
            <a:noAutofit/>
          </a:bodyPr>
          <a:lstStyle/>
          <a:p>
            <a:pPr algn="ctr" rtl="0">
              <a:lnSpc>
                <a:spcPct val="115000"/>
              </a:lnSpc>
              <a:spcAft>
                <a:spcPts val="1000"/>
              </a:spcAft>
              <a:defRPr/>
            </a:pPr>
            <a:r>
              <a:rPr lang="fa-IR" sz="2000" b="1" kern="0" dirty="0">
                <a:solidFill>
                  <a:sysClr val="windowText" lastClr="000000"/>
                </a:solidFill>
                <a:latin typeface="Calibri"/>
                <a:ea typeface="Calibri"/>
                <a:cs typeface="2  Kamran" pitchFamily="2" charset="-78"/>
              </a:rPr>
              <a:t>الف</a:t>
            </a:r>
            <a:endParaRPr lang="en-US" sz="2000" kern="0" dirty="0">
              <a:solidFill>
                <a:sysClr val="windowText" lastClr="000000"/>
              </a:solidFill>
              <a:latin typeface="Calibri"/>
              <a:ea typeface="Calibri"/>
              <a:cs typeface="2  Kamran" pitchFamily="2" charset="-78"/>
            </a:endParaRPr>
          </a:p>
        </p:txBody>
      </p:sp>
      <p:sp>
        <p:nvSpPr>
          <p:cNvPr id="11" name="Text Box 2"/>
          <p:cNvSpPr txBox="1">
            <a:spLocks noChangeArrowheads="1"/>
          </p:cNvSpPr>
          <p:nvPr/>
        </p:nvSpPr>
        <p:spPr bwMode="auto">
          <a:xfrm>
            <a:off x="3446463" y="3657600"/>
            <a:ext cx="685800" cy="609600"/>
          </a:xfrm>
          <a:prstGeom prst="rect">
            <a:avLst/>
          </a:prstGeom>
          <a:solidFill>
            <a:sysClr val="window" lastClr="FFFFFF"/>
          </a:solidFill>
          <a:ln w="25400" cap="flat" cmpd="sng" algn="ctr">
            <a:solidFill>
              <a:srgbClr val="9BBB59"/>
            </a:solidFill>
            <a:prstDash val="solid"/>
            <a:headEnd/>
            <a:tailEnd/>
          </a:ln>
          <a:effectLst/>
        </p:spPr>
        <p:txBody>
          <a:bodyPr rot="0" vert="horz" wrap="square" lIns="91440" tIns="45720" rIns="91440" bIns="45720" anchor="t" anchorCtr="0">
            <a:noAutofit/>
          </a:bodyPr>
          <a:lstStyle/>
          <a:p>
            <a:pPr algn="ctr" rtl="0">
              <a:lnSpc>
                <a:spcPct val="115000"/>
              </a:lnSpc>
              <a:spcAft>
                <a:spcPts val="1000"/>
              </a:spcAft>
            </a:pPr>
            <a:r>
              <a:rPr lang="fa-IR" sz="2800" b="1" kern="0" dirty="0">
                <a:solidFill>
                  <a:sysClr val="windowText" lastClr="000000"/>
                </a:solidFill>
                <a:latin typeface="Calibri"/>
                <a:ea typeface="Calibri"/>
                <a:cs typeface="2  Kamran" pitchFamily="2" charset="-78"/>
              </a:rPr>
              <a:t>ج</a:t>
            </a:r>
            <a:endParaRPr lang="en-US" sz="2800" b="1" kern="0" dirty="0">
              <a:solidFill>
                <a:sysClr val="windowText" lastClr="000000"/>
              </a:solidFill>
              <a:latin typeface="Calibri"/>
              <a:ea typeface="Calibri"/>
              <a:cs typeface="2  Kamran" pitchFamily="2" charset="-78"/>
            </a:endParaRPr>
          </a:p>
        </p:txBody>
      </p:sp>
      <p:sp>
        <p:nvSpPr>
          <p:cNvPr id="4" name="Rectangle 3"/>
          <p:cNvSpPr/>
          <p:nvPr/>
        </p:nvSpPr>
        <p:spPr>
          <a:xfrm>
            <a:off x="6477001" y="3733802"/>
            <a:ext cx="3636963" cy="3065455"/>
          </a:xfrm>
          <a:prstGeom prst="rect">
            <a:avLst/>
          </a:prstGeom>
        </p:spPr>
        <p:txBody>
          <a:bodyPr wrap="square">
            <a:spAutoFit/>
          </a:bodyPr>
          <a:lstStyle/>
          <a:p>
            <a:pPr algn="ctr" rtl="0">
              <a:lnSpc>
                <a:spcPct val="115000"/>
              </a:lnSpc>
              <a:spcAft>
                <a:spcPts val="1000"/>
              </a:spcAft>
            </a:pPr>
            <a:r>
              <a:rPr lang="fa-IR" sz="2800" b="1" kern="0" dirty="0">
                <a:solidFill>
                  <a:prstClr val="white"/>
                </a:solidFill>
                <a:latin typeface="Calibri"/>
                <a:ea typeface="Calibri"/>
                <a:cs typeface="2  Kamran" pitchFamily="2" charset="-78"/>
              </a:rPr>
              <a:t>در عکس های فوق سه پیشنهاد از پنج پیشنهاد ارائه شده برای لوجیاژو دیده می شود.(الف) طرح ریچارد راجرز (ب) طرح </a:t>
            </a:r>
            <a:r>
              <a:rPr lang="fa-IR" sz="2800" b="1" kern="0" dirty="0" err="1">
                <a:solidFill>
                  <a:prstClr val="white"/>
                </a:solidFill>
                <a:latin typeface="Calibri"/>
                <a:ea typeface="Calibri"/>
                <a:cs typeface="2  Kamran" pitchFamily="2" charset="-78"/>
              </a:rPr>
              <a:t>دامینگ</a:t>
            </a:r>
            <a:r>
              <a:rPr lang="fa-IR" sz="2800" b="1" kern="0" dirty="0">
                <a:solidFill>
                  <a:prstClr val="white"/>
                </a:solidFill>
                <a:latin typeface="Calibri"/>
                <a:ea typeface="Calibri"/>
                <a:cs typeface="2  Kamran" pitchFamily="2" charset="-78"/>
              </a:rPr>
              <a:t> پیرال(ج) طرح موسسه شهرسازی و طراحی </a:t>
            </a:r>
            <a:r>
              <a:rPr lang="fa-IR" sz="2800" b="1" kern="0" dirty="0" err="1">
                <a:solidFill>
                  <a:prstClr val="white"/>
                </a:solidFill>
                <a:latin typeface="Calibri"/>
                <a:ea typeface="Calibri"/>
                <a:cs typeface="2  Kamran" pitchFamily="2" charset="-78"/>
              </a:rPr>
              <a:t>شانگهای</a:t>
            </a:r>
            <a:r>
              <a:rPr lang="fa-IR" sz="2800" b="1" kern="0" dirty="0">
                <a:solidFill>
                  <a:prstClr val="white"/>
                </a:solidFill>
                <a:latin typeface="Calibri"/>
                <a:ea typeface="Calibri"/>
                <a:cs typeface="2  Kamran" pitchFamily="2" charset="-78"/>
              </a:rPr>
              <a:t>(لنگ،1387،ص310) </a:t>
            </a:r>
            <a:endParaRPr lang="en-US" sz="2800" b="1" kern="0" dirty="0">
              <a:solidFill>
                <a:prstClr val="white"/>
              </a:solidFill>
              <a:latin typeface="Calibri"/>
              <a:ea typeface="Calibri"/>
              <a:cs typeface="2  Kamran" pitchFamily="2" charset="-78"/>
            </a:endParaRPr>
          </a:p>
        </p:txBody>
      </p:sp>
      <p:sp>
        <p:nvSpPr>
          <p:cNvPr id="2" name="TextBox 1"/>
          <p:cNvSpPr txBox="1"/>
          <p:nvPr/>
        </p:nvSpPr>
        <p:spPr>
          <a:xfrm>
            <a:off x="4648200" y="6216135"/>
            <a:ext cx="1311578" cy="369332"/>
          </a:xfrm>
          <a:prstGeom prst="rect">
            <a:avLst/>
          </a:prstGeom>
          <a:noFill/>
        </p:spPr>
        <p:txBody>
          <a:bodyPr wrap="none" rtlCol="0">
            <a:spAutoFit/>
          </a:bodyPr>
          <a:lstStyle/>
          <a:p>
            <a:pPr algn="l" rtl="0"/>
            <a:r>
              <a:rPr lang="fa-IR" dirty="0">
                <a:ln>
                  <a:solidFill>
                    <a:srgbClr val="FF6600"/>
                  </a:solidFill>
                </a:ln>
                <a:solidFill>
                  <a:srgbClr val="FF6600"/>
                </a:solidFill>
                <a:cs typeface="2  Kamran" pitchFamily="2" charset="-78"/>
              </a:rPr>
              <a:t>لنگ،1387،ص 310</a:t>
            </a:r>
            <a:endParaRPr lang="en-US" dirty="0">
              <a:ln>
                <a:solidFill>
                  <a:srgbClr val="FF6600"/>
                </a:solidFill>
              </a:ln>
              <a:solidFill>
                <a:srgbClr val="FF6600"/>
              </a:solidFill>
              <a:cs typeface="2  Kamran" pitchFamily="2" charset="-78"/>
            </a:endParaRPr>
          </a:p>
        </p:txBody>
      </p:sp>
      <p:sp>
        <p:nvSpPr>
          <p:cNvPr id="13" name="TextBox 12"/>
          <p:cNvSpPr txBox="1"/>
          <p:nvPr/>
        </p:nvSpPr>
        <p:spPr>
          <a:xfrm>
            <a:off x="2113037" y="3083512"/>
            <a:ext cx="1358827" cy="461665"/>
          </a:xfrm>
          <a:prstGeom prst="rect">
            <a:avLst/>
          </a:prstGeom>
          <a:noFill/>
        </p:spPr>
        <p:txBody>
          <a:bodyPr wrap="square" rtlCol="0">
            <a:spAutoFit/>
          </a:bodyPr>
          <a:lstStyle/>
          <a:p>
            <a:pPr algn="l" rtl="0"/>
            <a:r>
              <a:rPr lang="en-US" sz="1200" dirty="0">
                <a:ln>
                  <a:solidFill>
                    <a:srgbClr val="FF6600"/>
                  </a:solidFill>
                </a:ln>
                <a:solidFill>
                  <a:srgbClr val="FF6600"/>
                </a:solidFill>
                <a:cs typeface="2  Kamran" pitchFamily="2" charset="-78"/>
              </a:rPr>
              <a:t>Movingcities.org</a:t>
            </a:r>
          </a:p>
        </p:txBody>
      </p:sp>
      <p:sp>
        <p:nvSpPr>
          <p:cNvPr id="3" name="TextBox 2"/>
          <p:cNvSpPr txBox="1"/>
          <p:nvPr/>
        </p:nvSpPr>
        <p:spPr>
          <a:xfrm>
            <a:off x="6858001" y="3040421"/>
            <a:ext cx="1976567" cy="276999"/>
          </a:xfrm>
          <a:prstGeom prst="rect">
            <a:avLst/>
          </a:prstGeom>
          <a:noFill/>
        </p:spPr>
        <p:txBody>
          <a:bodyPr wrap="none" rtlCol="0">
            <a:spAutoFit/>
          </a:bodyPr>
          <a:lstStyle/>
          <a:p>
            <a:pPr algn="l" rtl="0"/>
            <a:r>
              <a:rPr lang="en-US" sz="1200" dirty="0">
                <a:ln>
                  <a:solidFill>
                    <a:srgbClr val="FF6600"/>
                  </a:solidFill>
                </a:ln>
                <a:solidFill>
                  <a:srgbClr val="FF6600"/>
                </a:solidFill>
                <a:cs typeface="2  Kamran" pitchFamily="2" charset="-78"/>
              </a:rPr>
              <a:t>www.richardrogers.co.uk</a:t>
            </a:r>
          </a:p>
        </p:txBody>
      </p:sp>
      <p:pic>
        <p:nvPicPr>
          <p:cNvPr id="205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29700" y="-55563"/>
            <a:ext cx="1663700" cy="858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791074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27700" y="698500"/>
            <a:ext cx="5762458" cy="6595652"/>
          </a:xfrm>
          <a:prstGeom prst="rect">
            <a:avLst/>
          </a:prstGeom>
        </p:spPr>
        <p:txBody>
          <a:bodyPr wrap="square">
            <a:spAutoFit/>
          </a:bodyPr>
          <a:lstStyle/>
          <a:p>
            <a:pPr algn="just">
              <a:lnSpc>
                <a:spcPct val="115000"/>
              </a:lnSpc>
              <a:spcAft>
                <a:spcPts val="1000"/>
              </a:spcAft>
            </a:pPr>
            <a:r>
              <a:rPr lang="fa-IR" b="1" dirty="0">
                <a:solidFill>
                  <a:prstClr val="white"/>
                </a:solidFill>
                <a:latin typeface="Calibri"/>
                <a:ea typeface="Calibri"/>
                <a:cs typeface="B Nazanin" panose="00000400000000000000" pitchFamily="2" charset="-78"/>
              </a:rPr>
              <a:t>طرح جامع لوجیاژو که توسط موسسه شهرسازی و طراحی شانگهای تهیه شده </a:t>
            </a:r>
            <a:r>
              <a:rPr lang="fa-IR" b="1" dirty="0" err="1">
                <a:solidFill>
                  <a:prstClr val="white"/>
                </a:solidFill>
                <a:latin typeface="Calibri"/>
                <a:ea typeface="Calibri"/>
                <a:cs typeface="B Nazanin" panose="00000400000000000000" pitchFamily="2" charset="-78"/>
              </a:rPr>
              <a:t>است.پنج</a:t>
            </a:r>
            <a:r>
              <a:rPr lang="fa-IR" b="1" dirty="0">
                <a:solidFill>
                  <a:prstClr val="white"/>
                </a:solidFill>
                <a:latin typeface="Calibri"/>
                <a:ea typeface="Calibri"/>
                <a:cs typeface="B Nazanin" panose="00000400000000000000" pitchFamily="2" charset="-78"/>
              </a:rPr>
              <a:t> طرح به عنوان ایده های بالقوه برای پروژه به اس.سی.سی. ارئه شد. اس.سی.سی. پس از بررسی طرح ها پیشنهادهای زیر را ارائه داد:</a:t>
            </a:r>
            <a:endParaRPr lang="en-US" b="1" dirty="0">
              <a:solidFill>
                <a:prstClr val="white"/>
              </a:solidFill>
              <a:latin typeface="Calibri"/>
              <a:ea typeface="Calibri"/>
              <a:cs typeface="B Nazanin" panose="00000400000000000000" pitchFamily="2" charset="-78"/>
            </a:endParaRPr>
          </a:p>
          <a:p>
            <a:pPr marL="342900" indent="-342900" algn="just">
              <a:lnSpc>
                <a:spcPct val="115000"/>
              </a:lnSpc>
              <a:spcAft>
                <a:spcPts val="1000"/>
              </a:spcAft>
              <a:buFont typeface="+mj-lt"/>
              <a:buAutoNum type="arabicPeriod"/>
            </a:pPr>
            <a:r>
              <a:rPr lang="fa-IR" b="1" dirty="0" err="1">
                <a:solidFill>
                  <a:prstClr val="white"/>
                </a:solidFill>
                <a:latin typeface="Calibri"/>
                <a:ea typeface="Calibri"/>
                <a:cs typeface="B Nazanin" panose="00000400000000000000" pitchFamily="2" charset="-78"/>
              </a:rPr>
              <a:t>ایجادیک</a:t>
            </a:r>
            <a:r>
              <a:rPr lang="fa-IR" b="1" dirty="0">
                <a:solidFill>
                  <a:prstClr val="white"/>
                </a:solidFill>
                <a:latin typeface="Calibri"/>
                <a:ea typeface="Calibri"/>
                <a:cs typeface="B Nazanin" panose="00000400000000000000" pitchFamily="2" charset="-78"/>
              </a:rPr>
              <a:t> زیر ساخت حمل ونقل بزرگ با تونل های جدید در آنطرف رودخانه و یک شبکه راه آهن زیر زمینی،</a:t>
            </a:r>
            <a:endParaRPr lang="en-US" b="1" dirty="0">
              <a:solidFill>
                <a:prstClr val="white"/>
              </a:solidFill>
              <a:latin typeface="Calibri"/>
              <a:ea typeface="Calibri"/>
              <a:cs typeface="B Nazanin" panose="00000400000000000000" pitchFamily="2" charset="-78"/>
            </a:endParaRPr>
          </a:p>
          <a:p>
            <a:pPr marL="342900" indent="-342900" algn="just">
              <a:lnSpc>
                <a:spcPct val="115000"/>
              </a:lnSpc>
              <a:spcAft>
                <a:spcPts val="1000"/>
              </a:spcAft>
              <a:buFont typeface="+mj-lt"/>
              <a:buAutoNum type="arabicPeriod"/>
            </a:pPr>
            <a:r>
              <a:rPr lang="fa-IR" b="1" dirty="0">
                <a:solidFill>
                  <a:prstClr val="white"/>
                </a:solidFill>
                <a:latin typeface="Calibri"/>
                <a:ea typeface="Calibri"/>
                <a:cs typeface="B Nazanin" panose="00000400000000000000" pitchFamily="2" charset="-78"/>
              </a:rPr>
              <a:t>توسعه ی پارک در امتداد رودخانه،</a:t>
            </a:r>
            <a:endParaRPr lang="en-US" b="1" dirty="0">
              <a:solidFill>
                <a:prstClr val="white"/>
              </a:solidFill>
              <a:latin typeface="Calibri"/>
              <a:ea typeface="Calibri"/>
              <a:cs typeface="B Nazanin" panose="00000400000000000000" pitchFamily="2" charset="-78"/>
            </a:endParaRPr>
          </a:p>
          <a:p>
            <a:pPr marL="342900" indent="-342900" algn="just">
              <a:lnSpc>
                <a:spcPct val="115000"/>
              </a:lnSpc>
              <a:spcAft>
                <a:spcPts val="1000"/>
              </a:spcAft>
              <a:buFont typeface="+mj-lt"/>
              <a:buAutoNum type="arabicPeriod"/>
            </a:pPr>
            <a:r>
              <a:rPr lang="fa-IR" b="1" dirty="0">
                <a:solidFill>
                  <a:prstClr val="white"/>
                </a:solidFill>
                <a:latin typeface="Calibri"/>
                <a:ea typeface="Calibri"/>
                <a:cs typeface="B Nazanin" panose="00000400000000000000" pitchFamily="2" charset="-78"/>
              </a:rPr>
              <a:t>ساختمان های بسیار شاخص باید در منطقه ی مرکزی و ساختمان های کم ارتفاع نزدیک رودخانه قرار گیرند،</a:t>
            </a:r>
            <a:endParaRPr lang="en-US" b="1" dirty="0">
              <a:solidFill>
                <a:prstClr val="white"/>
              </a:solidFill>
              <a:latin typeface="Calibri"/>
              <a:ea typeface="Calibri"/>
              <a:cs typeface="B Nazanin" panose="00000400000000000000" pitchFamily="2" charset="-78"/>
            </a:endParaRPr>
          </a:p>
          <a:p>
            <a:pPr marL="342900" indent="-342900" algn="just">
              <a:lnSpc>
                <a:spcPct val="115000"/>
              </a:lnSpc>
              <a:spcAft>
                <a:spcPts val="1000"/>
              </a:spcAft>
              <a:buFont typeface="+mj-lt"/>
              <a:buAutoNum type="arabicPeriod"/>
            </a:pPr>
            <a:r>
              <a:rPr lang="fa-IR" b="1" dirty="0">
                <a:solidFill>
                  <a:prstClr val="white"/>
                </a:solidFill>
                <a:latin typeface="Calibri"/>
                <a:ea typeface="Calibri"/>
                <a:cs typeface="B Nazanin" panose="00000400000000000000" pitchFamily="2" charset="-78"/>
              </a:rPr>
              <a:t>ساخت زیر ساخت ها باید به گونه ای مرحله بندی شود که هر گونه پیشنهاد توسعه بدون نیاز به منابع مالی بیشتر و یا مواجه شدن با تاخیر ،پیش برود.  </a:t>
            </a:r>
          </a:p>
          <a:p>
            <a:pPr algn="just">
              <a:lnSpc>
                <a:spcPct val="115000"/>
              </a:lnSpc>
              <a:spcAft>
                <a:spcPts val="1000"/>
              </a:spcAft>
            </a:pPr>
            <a:r>
              <a:rPr lang="fa-IR" b="1" dirty="0">
                <a:solidFill>
                  <a:prstClr val="white"/>
                </a:solidFill>
                <a:latin typeface="Calibri"/>
                <a:ea typeface="Calibri"/>
                <a:cs typeface="B Nazanin" panose="00000400000000000000" pitchFamily="2" charset="-78"/>
              </a:rPr>
              <a:t>  در سال 1994 شهرداری شانگهای و یک شرکت جدید به نام شرکت توسعه ی منطقه تجاری </a:t>
            </a:r>
            <a:r>
              <a:rPr lang="fa-IR" b="1" dirty="0" err="1">
                <a:solidFill>
                  <a:prstClr val="white"/>
                </a:solidFill>
                <a:latin typeface="Calibri"/>
                <a:ea typeface="Calibri"/>
                <a:cs typeface="B Nazanin" panose="00000400000000000000" pitchFamily="2" charset="-78"/>
              </a:rPr>
              <a:t>ومالی</a:t>
            </a:r>
            <a:r>
              <a:rPr lang="fa-IR" b="1" dirty="0">
                <a:solidFill>
                  <a:prstClr val="white"/>
                </a:solidFill>
                <a:latin typeface="Calibri"/>
                <a:ea typeface="Calibri"/>
                <a:cs typeface="B Nazanin" panose="00000400000000000000" pitchFamily="2" charset="-78"/>
              </a:rPr>
              <a:t> لوجیاژو از موسسه ی شهرسازی </a:t>
            </a:r>
            <a:r>
              <a:rPr lang="fa-IR" b="1" dirty="0" err="1">
                <a:solidFill>
                  <a:prstClr val="white"/>
                </a:solidFill>
                <a:latin typeface="Calibri"/>
                <a:ea typeface="Calibri"/>
                <a:cs typeface="B Nazanin" panose="00000400000000000000" pitchFamily="2" charset="-78"/>
              </a:rPr>
              <a:t>وطراحی</a:t>
            </a:r>
            <a:r>
              <a:rPr lang="fa-IR" b="1" dirty="0">
                <a:solidFill>
                  <a:prstClr val="white"/>
                </a:solidFill>
                <a:latin typeface="Calibri"/>
                <a:ea typeface="Calibri"/>
                <a:cs typeface="B Nazanin" panose="00000400000000000000" pitchFamily="2" charset="-78"/>
              </a:rPr>
              <a:t> شهری شانگهای دعوت کرد با استفاده از پنج پیشنهادی که به اس.سی.سی ارائه شده بود، طرحی را برای منطقه تهیه کند. نتیجه شکلی از مدل خود موسسه بود.(لنگ،1387،ص311)</a:t>
            </a:r>
            <a:endParaRPr lang="en-US" b="1" dirty="0">
              <a:solidFill>
                <a:prstClr val="white"/>
              </a:solidFill>
              <a:latin typeface="Calibri"/>
              <a:ea typeface="Calibri"/>
              <a:cs typeface="B Nazanin" panose="00000400000000000000" pitchFamily="2" charset="-78"/>
            </a:endParaRPr>
          </a:p>
          <a:p>
            <a:pPr algn="just">
              <a:lnSpc>
                <a:spcPct val="115000"/>
              </a:lnSpc>
              <a:spcAft>
                <a:spcPts val="1000"/>
              </a:spcAft>
            </a:pPr>
            <a:r>
              <a:rPr lang="fa-IR" dirty="0">
                <a:solidFill>
                  <a:prstClr val="white"/>
                </a:solidFill>
                <a:latin typeface="Calibri"/>
                <a:ea typeface="Calibri"/>
                <a:cs typeface="B Nazanin" panose="00000400000000000000" pitchFamily="2" charset="-78"/>
              </a:rPr>
              <a:t>                                                                                                                             </a:t>
            </a:r>
          </a:p>
        </p:txBody>
      </p:sp>
      <p:pic>
        <p:nvPicPr>
          <p:cNvPr id="6" name="Picture 5" descr="E:\narges\lu jia zui\aks ketab\IMG_20150321_114759.jpg"/>
          <p:cNvPicPr/>
          <p:nvPr/>
        </p:nvPicPr>
        <p:blipFill rotWithShape="1">
          <a:blip r:embed="rId2" cstate="print">
            <a:extLst>
              <a:ext uri="{BEBA8EAE-BF5A-486C-A8C5-ECC9F3942E4B}">
                <a14:imgProps xmlns:a14="http://schemas.microsoft.com/office/drawing/2010/main">
                  <a14:imgLayer r:embed="rId3">
                    <a14:imgEffect>
                      <a14:sharpenSoften amount="50000"/>
                    </a14:imgEffect>
                    <a14:imgEffect>
                      <a14:brightnessContrast bright="20000" contrast="20000"/>
                    </a14:imgEffect>
                  </a14:imgLayer>
                </a14:imgProps>
              </a:ext>
              <a:ext uri="{28A0092B-C50C-407E-A947-70E740481C1C}">
                <a14:useLocalDpi xmlns:a14="http://schemas.microsoft.com/office/drawing/2010/main" val="0"/>
              </a:ext>
            </a:extLst>
          </a:blip>
          <a:srcRect l="961" t="5769" r="5609" b="2137"/>
          <a:stretch/>
        </p:blipFill>
        <p:spPr bwMode="auto">
          <a:xfrm>
            <a:off x="1917700" y="381001"/>
            <a:ext cx="3614737" cy="2265045"/>
          </a:xfrm>
          <a:prstGeom prst="rect">
            <a:avLst/>
          </a:prstGeom>
          <a:noFill/>
          <a:ln w="28575">
            <a:solidFill>
              <a:srgbClr val="FF6699"/>
            </a:solidFill>
            <a:prstDash val="sysDot"/>
          </a:ln>
          <a:extLst>
            <a:ext uri="{53640926-AAD7-44D8-BBD7-CCE9431645EC}">
              <a14:shadowObscured xmlns:a14="http://schemas.microsoft.com/office/drawing/2010/main"/>
            </a:ext>
          </a:extLst>
        </p:spPr>
      </p:pic>
      <p:cxnSp>
        <p:nvCxnSpPr>
          <p:cNvPr id="7" name="Straight Arrow Connector 6"/>
          <p:cNvCxnSpPr/>
          <p:nvPr/>
        </p:nvCxnSpPr>
        <p:spPr>
          <a:xfrm flipH="1">
            <a:off x="5189536" y="1069022"/>
            <a:ext cx="685800" cy="381000"/>
          </a:xfrm>
          <a:prstGeom prst="straightConnector1">
            <a:avLst/>
          </a:prstGeom>
          <a:ln>
            <a:solidFill>
              <a:schemeClr val="accent5"/>
            </a:solidFill>
            <a:headEnd type="arrow"/>
            <a:tailEnd type="arrow"/>
          </a:ln>
        </p:spPr>
        <p:style>
          <a:lnRef idx="3">
            <a:schemeClr val="accent1"/>
          </a:lnRef>
          <a:fillRef idx="0">
            <a:schemeClr val="accent1"/>
          </a:fillRef>
          <a:effectRef idx="2">
            <a:schemeClr val="accent1"/>
          </a:effectRef>
          <a:fontRef idx="minor">
            <a:schemeClr val="tx1"/>
          </a:fontRef>
        </p:style>
      </p:cxnSp>
      <p:sp>
        <p:nvSpPr>
          <p:cNvPr id="12" name="TextBox 11"/>
          <p:cNvSpPr txBox="1"/>
          <p:nvPr/>
        </p:nvSpPr>
        <p:spPr>
          <a:xfrm>
            <a:off x="3978277" y="2646045"/>
            <a:ext cx="1444627" cy="369332"/>
          </a:xfrm>
          <a:prstGeom prst="rect">
            <a:avLst/>
          </a:prstGeom>
          <a:noFill/>
        </p:spPr>
        <p:txBody>
          <a:bodyPr wrap="none" rtlCol="0">
            <a:spAutoFit/>
          </a:bodyPr>
          <a:lstStyle/>
          <a:p>
            <a:r>
              <a:rPr lang="fa-IR" b="1" dirty="0">
                <a:solidFill>
                  <a:srgbClr val="FF6600"/>
                </a:solidFill>
                <a:cs typeface="2  Kamran" pitchFamily="2" charset="-78"/>
              </a:rPr>
              <a:t>(لنگ،1387،ص311)</a:t>
            </a:r>
            <a:endParaRPr lang="en-US" b="1" dirty="0">
              <a:solidFill>
                <a:srgbClr val="FF6600"/>
              </a:solidFill>
              <a:cs typeface="2  Kamran" pitchFamily="2" charset="-78"/>
            </a:endParaRPr>
          </a:p>
        </p:txBody>
      </p:sp>
      <p:sp>
        <p:nvSpPr>
          <p:cNvPr id="13" name="TextBox 12"/>
          <p:cNvSpPr txBox="1"/>
          <p:nvPr/>
        </p:nvSpPr>
        <p:spPr>
          <a:xfrm>
            <a:off x="1524001" y="6477001"/>
            <a:ext cx="1314051" cy="430887"/>
          </a:xfrm>
          <a:prstGeom prst="rect">
            <a:avLst/>
          </a:prstGeom>
          <a:noFill/>
        </p:spPr>
        <p:txBody>
          <a:bodyPr wrap="square" rtlCol="0">
            <a:spAutoFit/>
          </a:bodyPr>
          <a:lstStyle/>
          <a:p>
            <a:pPr algn="l" rtl="0"/>
            <a:r>
              <a:rPr lang="en-US" sz="1100" b="1" dirty="0">
                <a:ln>
                  <a:solidFill>
                    <a:srgbClr val="FF6600"/>
                  </a:solidFill>
                </a:ln>
                <a:solidFill>
                  <a:srgbClr val="FF6600"/>
                </a:solidFill>
                <a:cs typeface="2  Kamran" pitchFamily="2" charset="-78"/>
              </a:rPr>
              <a:t>Movingcities.org</a:t>
            </a:r>
          </a:p>
        </p:txBody>
      </p:sp>
      <p:pic>
        <p:nvPicPr>
          <p:cNvPr id="9" name="Picture 8" descr="http://www.chinaodysseytours.com/shanghai/photo2/pics-of-attractions/lujiazui/7.jpg"/>
          <p:cNvPicPr/>
          <p:nvPr/>
        </p:nvPicPr>
        <p:blipFill>
          <a:blip r:embed="rId4">
            <a:extLst>
              <a:ext uri="{28A0092B-C50C-407E-A947-70E740481C1C}">
                <a14:useLocalDpi xmlns:a14="http://schemas.microsoft.com/office/drawing/2010/main" val="0"/>
              </a:ext>
            </a:extLst>
          </a:blip>
          <a:srcRect/>
          <a:stretch>
            <a:fillRect/>
          </a:stretch>
        </p:blipFill>
        <p:spPr bwMode="auto">
          <a:xfrm>
            <a:off x="1714503" y="4495801"/>
            <a:ext cx="2329496" cy="1959605"/>
          </a:xfrm>
          <a:prstGeom prst="rect">
            <a:avLst/>
          </a:prstGeom>
          <a:noFill/>
          <a:ln w="38100">
            <a:solidFill>
              <a:schemeClr val="bg1"/>
            </a:solidFill>
          </a:ln>
        </p:spPr>
      </p:pic>
      <p:pic>
        <p:nvPicPr>
          <p:cNvPr id="11" name="Picture 10" descr="Pudong Lujiazui CBD Skyline | Shanghai Urban Planning Exhibition Centre"/>
          <p:cNvPicPr/>
          <p:nvPr/>
        </p:nvPicPr>
        <p:blipFill>
          <a:blip r:embed="rId5">
            <a:extLst>
              <a:ext uri="{28A0092B-C50C-407E-A947-70E740481C1C}">
                <a14:useLocalDpi xmlns:a14="http://schemas.microsoft.com/office/drawing/2010/main" val="0"/>
              </a:ext>
            </a:extLst>
          </a:blip>
          <a:srcRect/>
          <a:stretch>
            <a:fillRect/>
          </a:stretch>
        </p:blipFill>
        <p:spPr bwMode="auto">
          <a:xfrm>
            <a:off x="1714504" y="3015377"/>
            <a:ext cx="4000497" cy="1312382"/>
          </a:xfrm>
          <a:prstGeom prst="rect">
            <a:avLst/>
          </a:prstGeom>
          <a:noFill/>
          <a:ln>
            <a:noFill/>
          </a:ln>
        </p:spPr>
      </p:pic>
      <p:cxnSp>
        <p:nvCxnSpPr>
          <p:cNvPr id="3" name="Straight Arrow Connector 2"/>
          <p:cNvCxnSpPr/>
          <p:nvPr/>
        </p:nvCxnSpPr>
        <p:spPr>
          <a:xfrm>
            <a:off x="4419600" y="5943600"/>
            <a:ext cx="1219200" cy="0"/>
          </a:xfrm>
          <a:prstGeom prst="straightConnector1">
            <a:avLst/>
          </a:prstGeom>
          <a:ln>
            <a:tailEnd type="arrow"/>
          </a:ln>
        </p:spPr>
        <p:style>
          <a:lnRef idx="1">
            <a:schemeClr val="accent6"/>
          </a:lnRef>
          <a:fillRef idx="0">
            <a:schemeClr val="accent6"/>
          </a:fillRef>
          <a:effectRef idx="0">
            <a:schemeClr val="accent6"/>
          </a:effectRef>
          <a:fontRef idx="minor">
            <a:schemeClr val="tx1"/>
          </a:fontRef>
        </p:style>
      </p:cxnSp>
      <p:cxnSp>
        <p:nvCxnSpPr>
          <p:cNvPr id="8" name="Straight Connector 7"/>
          <p:cNvCxnSpPr/>
          <p:nvPr/>
        </p:nvCxnSpPr>
        <p:spPr>
          <a:xfrm>
            <a:off x="5029200" y="4800600"/>
            <a:ext cx="0" cy="1143000"/>
          </a:xfrm>
          <a:prstGeom prst="line">
            <a:avLst/>
          </a:prstGeom>
        </p:spPr>
        <p:style>
          <a:lnRef idx="1">
            <a:schemeClr val="accent6"/>
          </a:lnRef>
          <a:fillRef idx="0">
            <a:schemeClr val="accent6"/>
          </a:fillRef>
          <a:effectRef idx="0">
            <a:schemeClr val="accent6"/>
          </a:effectRef>
          <a:fontRef idx="minor">
            <a:schemeClr val="tx1"/>
          </a:fontRef>
        </p:style>
      </p:cxnSp>
      <p:pic>
        <p:nvPicPr>
          <p:cNvPr id="307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31379" y="-48418"/>
            <a:ext cx="1663700" cy="858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15182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8382000" y="181926"/>
            <a:ext cx="2149594" cy="656274"/>
          </a:xfrm>
          <a:prstGeom prst="round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dirty="0">
                <a:ln>
                  <a:solidFill>
                    <a:srgbClr val="FF6600"/>
                  </a:solidFill>
                </a:ln>
                <a:solidFill>
                  <a:prstClr val="black"/>
                </a:solidFill>
                <a:cs typeface="2  Kamran" pitchFamily="2" charset="-78"/>
              </a:rPr>
              <a:t>یکی از مناطق فرعی پیشنهادی منطقه لوجیاژو بود که شامل :</a:t>
            </a:r>
            <a:endParaRPr lang="en-US" dirty="0">
              <a:ln>
                <a:solidFill>
                  <a:srgbClr val="FF6600"/>
                </a:solidFill>
              </a:ln>
              <a:solidFill>
                <a:prstClr val="black"/>
              </a:solidFill>
              <a:cs typeface="2  Kamran" pitchFamily="2" charset="-78"/>
            </a:endParaRPr>
          </a:p>
        </p:txBody>
      </p:sp>
      <p:sp>
        <p:nvSpPr>
          <p:cNvPr id="9" name="Rectangle 8"/>
          <p:cNvSpPr/>
          <p:nvPr/>
        </p:nvSpPr>
        <p:spPr>
          <a:xfrm>
            <a:off x="8938588" y="3447534"/>
            <a:ext cx="1090363" cy="369332"/>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dirty="0">
                <a:ln>
                  <a:solidFill>
                    <a:srgbClr val="FF6600"/>
                  </a:solidFill>
                </a:ln>
                <a:solidFill>
                  <a:prstClr val="black"/>
                </a:solidFill>
                <a:cs typeface="2  Kamran" pitchFamily="2" charset="-78"/>
              </a:rPr>
              <a:t>2-بخش ساحلی </a:t>
            </a:r>
            <a:endParaRPr lang="en-US" dirty="0">
              <a:ln>
                <a:solidFill>
                  <a:srgbClr val="FF6600"/>
                </a:solidFill>
              </a:ln>
              <a:solidFill>
                <a:prstClr val="black"/>
              </a:solidFill>
              <a:cs typeface="2  Kamran" pitchFamily="2" charset="-78"/>
            </a:endParaRPr>
          </a:p>
        </p:txBody>
      </p:sp>
      <p:sp>
        <p:nvSpPr>
          <p:cNvPr id="11" name="Rectangle 10"/>
          <p:cNvSpPr/>
          <p:nvPr/>
        </p:nvSpPr>
        <p:spPr>
          <a:xfrm>
            <a:off x="6786811" y="290128"/>
            <a:ext cx="1185295" cy="598872"/>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dirty="0">
                <a:ln>
                  <a:solidFill>
                    <a:srgbClr val="FF6600"/>
                  </a:solidFill>
                </a:ln>
                <a:solidFill>
                  <a:prstClr val="black"/>
                </a:solidFill>
                <a:cs typeface="2  Kamran" pitchFamily="2" charset="-78"/>
              </a:rPr>
              <a:t>1- خیابان مرکزی(</a:t>
            </a:r>
            <a:r>
              <a:rPr lang="fa-IR" dirty="0" err="1">
                <a:ln>
                  <a:solidFill>
                    <a:srgbClr val="FF6600"/>
                  </a:solidFill>
                </a:ln>
                <a:solidFill>
                  <a:prstClr val="black"/>
                </a:solidFill>
                <a:cs typeface="2  Kamran" pitchFamily="2" charset="-78"/>
              </a:rPr>
              <a:t>سنچوری</a:t>
            </a:r>
            <a:r>
              <a:rPr lang="fa-IR" dirty="0">
                <a:ln>
                  <a:solidFill>
                    <a:srgbClr val="FF6600"/>
                  </a:solidFill>
                </a:ln>
                <a:solidFill>
                  <a:prstClr val="black"/>
                </a:solidFill>
                <a:cs typeface="2  Kamran" pitchFamily="2" charset="-78"/>
              </a:rPr>
              <a:t>) </a:t>
            </a:r>
            <a:endParaRPr lang="en-US" dirty="0">
              <a:ln>
                <a:solidFill>
                  <a:srgbClr val="FF6600"/>
                </a:solidFill>
              </a:ln>
              <a:solidFill>
                <a:prstClr val="black"/>
              </a:solidFill>
              <a:cs typeface="2  Kamran" pitchFamily="2" charset="-78"/>
            </a:endParaRPr>
          </a:p>
        </p:txBody>
      </p:sp>
      <p:pic>
        <p:nvPicPr>
          <p:cNvPr id="46" name="Picture 45" descr="http://upload.wikimedia.org/wikipedia/commons/8/8f/Shanghai_Lujiazui_20070630.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81864" y="1066800"/>
            <a:ext cx="2580483" cy="1866898"/>
          </a:xfrm>
          <a:prstGeom prst="rect">
            <a:avLst/>
          </a:prstGeom>
          <a:noFill/>
          <a:ln>
            <a:noFill/>
          </a:ln>
        </p:spPr>
      </p:pic>
      <p:pic>
        <p:nvPicPr>
          <p:cNvPr id="50" name="Picture 49" descr="http://www.chinadaily.com.cn/business/2006-04/13/xin_4804031309198141347113.jpg"/>
          <p:cNvPicPr/>
          <p:nvPr/>
        </p:nvPicPr>
        <p:blipFill>
          <a:blip r:embed="rId3">
            <a:extLst>
              <a:ext uri="{28A0092B-C50C-407E-A947-70E740481C1C}">
                <a14:useLocalDpi xmlns:a14="http://schemas.microsoft.com/office/drawing/2010/main" val="0"/>
              </a:ext>
            </a:extLst>
          </a:blip>
          <a:srcRect/>
          <a:stretch>
            <a:fillRect/>
          </a:stretch>
        </p:blipFill>
        <p:spPr bwMode="auto">
          <a:xfrm>
            <a:off x="7190500" y="4010239"/>
            <a:ext cx="2838450" cy="1901190"/>
          </a:xfrm>
          <a:prstGeom prst="rect">
            <a:avLst/>
          </a:prstGeom>
          <a:noFill/>
          <a:ln>
            <a:noFill/>
          </a:ln>
        </p:spPr>
      </p:pic>
      <p:sp>
        <p:nvSpPr>
          <p:cNvPr id="2" name="Rectangle 1"/>
          <p:cNvSpPr/>
          <p:nvPr/>
        </p:nvSpPr>
        <p:spPr>
          <a:xfrm>
            <a:off x="2218055" y="290128"/>
            <a:ext cx="4267200" cy="923330"/>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dirty="0">
                <a:ln>
                  <a:solidFill>
                    <a:srgbClr val="FF6600"/>
                  </a:solidFill>
                </a:ln>
                <a:solidFill>
                  <a:prstClr val="black"/>
                </a:solidFill>
                <a:cs typeface="2  Kamran" pitchFamily="2" charset="-78"/>
              </a:rPr>
              <a:t>خیابان مرکزی عنصر قدرتمند هماهنگ کننده ی لو جیا </a:t>
            </a:r>
            <a:r>
              <a:rPr lang="fa-IR" dirty="0" err="1">
                <a:ln>
                  <a:solidFill>
                    <a:srgbClr val="FF6600"/>
                  </a:solidFill>
                </a:ln>
                <a:solidFill>
                  <a:prstClr val="black"/>
                </a:solidFill>
                <a:cs typeface="2  Kamran" pitchFamily="2" charset="-78"/>
              </a:rPr>
              <a:t>ژو</a:t>
            </a:r>
            <a:r>
              <a:rPr lang="fa-IR" dirty="0">
                <a:ln>
                  <a:solidFill>
                    <a:srgbClr val="FF6600"/>
                  </a:solidFill>
                </a:ln>
                <a:solidFill>
                  <a:prstClr val="black"/>
                </a:solidFill>
                <a:cs typeface="2  Kamran" pitchFamily="2" charset="-78"/>
              </a:rPr>
              <a:t> است یک </a:t>
            </a:r>
            <a:r>
              <a:rPr lang="fa-IR" dirty="0" err="1">
                <a:ln>
                  <a:solidFill>
                    <a:srgbClr val="FF6600"/>
                  </a:solidFill>
                </a:ln>
                <a:solidFill>
                  <a:prstClr val="black"/>
                </a:solidFill>
                <a:cs typeface="2  Kamran" pitchFamily="2" charset="-78"/>
              </a:rPr>
              <a:t>بلوار</a:t>
            </a:r>
            <a:r>
              <a:rPr lang="fa-IR" dirty="0">
                <a:ln>
                  <a:solidFill>
                    <a:srgbClr val="FF6600"/>
                  </a:solidFill>
                </a:ln>
                <a:solidFill>
                  <a:prstClr val="black"/>
                </a:solidFill>
                <a:cs typeface="2  Kamran" pitchFamily="2" charset="-78"/>
              </a:rPr>
              <a:t> شریانی دو طرفه مشتمل بر هشت خط، یک جداکننده از درخت وچمن در وسط وعناصری از فواره </a:t>
            </a:r>
            <a:r>
              <a:rPr lang="fa-IR" dirty="0" err="1">
                <a:ln>
                  <a:solidFill>
                    <a:srgbClr val="FF6600"/>
                  </a:solidFill>
                </a:ln>
                <a:solidFill>
                  <a:prstClr val="black"/>
                </a:solidFill>
                <a:cs typeface="2  Kamran" pitchFamily="2" charset="-78"/>
              </a:rPr>
              <a:t>وآبنما</a:t>
            </a:r>
            <a:r>
              <a:rPr lang="fa-IR" dirty="0">
                <a:ln>
                  <a:solidFill>
                    <a:srgbClr val="FF6600"/>
                  </a:solidFill>
                </a:ln>
                <a:solidFill>
                  <a:prstClr val="black"/>
                </a:solidFill>
                <a:cs typeface="2  Kamran" pitchFamily="2" charset="-78"/>
              </a:rPr>
              <a:t> در امتداد آن است . </a:t>
            </a:r>
            <a:endParaRPr lang="en-US" dirty="0">
              <a:ln>
                <a:solidFill>
                  <a:srgbClr val="FF6600"/>
                </a:solidFill>
              </a:ln>
              <a:solidFill>
                <a:prstClr val="black"/>
              </a:solidFill>
              <a:cs typeface="2  Kamran" pitchFamily="2" charset="-78"/>
            </a:endParaRPr>
          </a:p>
        </p:txBody>
      </p:sp>
      <p:cxnSp>
        <p:nvCxnSpPr>
          <p:cNvPr id="5" name="Straight Arrow Connector 4"/>
          <p:cNvCxnSpPr>
            <a:stCxn id="4" idx="1"/>
          </p:cNvCxnSpPr>
          <p:nvPr/>
        </p:nvCxnSpPr>
        <p:spPr>
          <a:xfrm flipH="1">
            <a:off x="7972106" y="510063"/>
            <a:ext cx="409895" cy="0"/>
          </a:xfrm>
          <a:prstGeom prst="straightConnector1">
            <a:avLst/>
          </a:prstGeom>
          <a:ln>
            <a:solidFill>
              <a:srgbClr val="FFCC99"/>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9601200" y="838200"/>
            <a:ext cx="0" cy="2609334"/>
          </a:xfrm>
          <a:prstGeom prst="straightConnector1">
            <a:avLst/>
          </a:prstGeom>
          <a:ln>
            <a:solidFill>
              <a:srgbClr val="FFCC99"/>
            </a:solidFill>
            <a:tailEnd type="arrow"/>
          </a:ln>
        </p:spPr>
        <p:style>
          <a:lnRef idx="1">
            <a:schemeClr val="accent1"/>
          </a:lnRef>
          <a:fillRef idx="0">
            <a:schemeClr val="accent1"/>
          </a:fillRef>
          <a:effectRef idx="0">
            <a:schemeClr val="accent1"/>
          </a:effectRef>
          <a:fontRef idx="minor">
            <a:schemeClr val="tx1"/>
          </a:fontRef>
        </p:style>
      </p:cxnSp>
      <p:pic>
        <p:nvPicPr>
          <p:cNvPr id="22" name="Picture 21" descr="http://www.artonfile.com/images/Shanghai-3-17.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51656" y="1616651"/>
            <a:ext cx="2141855" cy="1682180"/>
          </a:xfrm>
          <a:prstGeom prst="rect">
            <a:avLst/>
          </a:prstGeom>
          <a:noFill/>
          <a:ln>
            <a:noFill/>
          </a:ln>
        </p:spPr>
      </p:pic>
      <p:sp>
        <p:nvSpPr>
          <p:cNvPr id="23" name="Rectangle 22"/>
          <p:cNvSpPr/>
          <p:nvPr/>
        </p:nvSpPr>
        <p:spPr>
          <a:xfrm>
            <a:off x="2157302" y="1379068"/>
            <a:ext cx="1811731" cy="369332"/>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dirty="0">
                <a:ln>
                  <a:solidFill>
                    <a:srgbClr val="FF6600"/>
                  </a:solidFill>
                </a:ln>
                <a:solidFill>
                  <a:prstClr val="black"/>
                </a:solidFill>
                <a:cs typeface="2  Kamran" pitchFamily="2" charset="-78"/>
              </a:rPr>
              <a:t>ایستگاه بزرگ حمل و نقل </a:t>
            </a:r>
            <a:endParaRPr lang="en-US" dirty="0">
              <a:ln>
                <a:solidFill>
                  <a:srgbClr val="FF6600"/>
                </a:solidFill>
              </a:ln>
              <a:solidFill>
                <a:prstClr val="black"/>
              </a:solidFill>
              <a:cs typeface="2  Kamran" pitchFamily="2" charset="-78"/>
            </a:endParaRPr>
          </a:p>
        </p:txBody>
      </p:sp>
      <p:sp>
        <p:nvSpPr>
          <p:cNvPr id="24" name="Rectangle 23"/>
          <p:cNvSpPr/>
          <p:nvPr/>
        </p:nvSpPr>
        <p:spPr>
          <a:xfrm>
            <a:off x="2085873" y="3768447"/>
            <a:ext cx="2148344" cy="369332"/>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dirty="0">
                <a:ln>
                  <a:solidFill>
                    <a:srgbClr val="FF6600"/>
                  </a:solidFill>
                </a:ln>
                <a:solidFill>
                  <a:prstClr val="black"/>
                </a:solidFill>
                <a:cs typeface="2  Kamran" pitchFamily="2" charset="-78"/>
              </a:rPr>
              <a:t>متصل کننده ساحل به پارک مرکزی </a:t>
            </a:r>
            <a:endParaRPr lang="en-US" dirty="0">
              <a:ln>
                <a:solidFill>
                  <a:srgbClr val="FF6600"/>
                </a:solidFill>
              </a:ln>
              <a:solidFill>
                <a:prstClr val="black"/>
              </a:solidFill>
              <a:cs typeface="2  Kamran" pitchFamily="2" charset="-78"/>
            </a:endParaRPr>
          </a:p>
        </p:txBody>
      </p:sp>
      <p:pic>
        <p:nvPicPr>
          <p:cNvPr id="25" name="Picture 24" descr="Lujiazui Station Line 2 Platform.jpg"/>
          <p:cNvPicPr/>
          <p:nvPr/>
        </p:nvPicPr>
        <p:blipFill>
          <a:blip r:embed="rId5">
            <a:extLst>
              <a:ext uri="{28A0092B-C50C-407E-A947-70E740481C1C}">
                <a14:useLocalDpi xmlns:a14="http://schemas.microsoft.com/office/drawing/2010/main" val="0"/>
              </a:ext>
            </a:extLst>
          </a:blip>
          <a:srcRect/>
          <a:stretch>
            <a:fillRect/>
          </a:stretch>
        </p:blipFill>
        <p:spPr bwMode="auto">
          <a:xfrm>
            <a:off x="2019198" y="1783565"/>
            <a:ext cx="2133600" cy="1684659"/>
          </a:xfrm>
          <a:prstGeom prst="rect">
            <a:avLst/>
          </a:prstGeom>
          <a:noFill/>
          <a:ln>
            <a:noFill/>
          </a:ln>
        </p:spPr>
      </p:pic>
      <p:pic>
        <p:nvPicPr>
          <p:cNvPr id="26" name="Picture 25" descr="http://www.expo2010china.hu/albumok/ma/radai_photos/Lujiazui_Green_Land%20_from_Tin_Mao_Observation_Floor.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85873" y="4191001"/>
            <a:ext cx="2000250" cy="2339975"/>
          </a:xfrm>
          <a:prstGeom prst="rect">
            <a:avLst/>
          </a:prstGeom>
          <a:noFill/>
          <a:ln>
            <a:noFill/>
          </a:ln>
        </p:spPr>
      </p:pic>
      <p:sp>
        <p:nvSpPr>
          <p:cNvPr id="27" name="Rectangle 26"/>
          <p:cNvSpPr/>
          <p:nvPr/>
        </p:nvSpPr>
        <p:spPr>
          <a:xfrm>
            <a:off x="5102742" y="4456687"/>
            <a:ext cx="1937221" cy="923330"/>
          </a:xfrm>
          <a:prstGeom prst="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dirty="0">
                <a:ln>
                  <a:solidFill>
                    <a:srgbClr val="FF6600"/>
                  </a:solidFill>
                </a:ln>
                <a:solidFill>
                  <a:prstClr val="black"/>
                </a:solidFill>
                <a:cs typeface="2  Kamran" pitchFamily="2" charset="-78"/>
              </a:rPr>
              <a:t>تسهیلات فرهنگی و تفریحی ، فروشگاه های هدیه و برج شرقی تلویزیون پیرل </a:t>
            </a:r>
            <a:endParaRPr lang="en-US" dirty="0">
              <a:ln>
                <a:solidFill>
                  <a:srgbClr val="FF6600"/>
                </a:solidFill>
              </a:ln>
              <a:solidFill>
                <a:prstClr val="black"/>
              </a:solidFill>
              <a:cs typeface="2  Kamran" pitchFamily="2" charset="-78"/>
            </a:endParaRPr>
          </a:p>
        </p:txBody>
      </p:sp>
      <p:sp>
        <p:nvSpPr>
          <p:cNvPr id="15" name="Explosion 1 14"/>
          <p:cNvSpPr/>
          <p:nvPr/>
        </p:nvSpPr>
        <p:spPr>
          <a:xfrm>
            <a:off x="6186066" y="889000"/>
            <a:ext cx="304800" cy="408416"/>
          </a:xfrm>
          <a:prstGeom prst="irregularSeal1">
            <a:avLst/>
          </a:prstGeom>
          <a:solidFill>
            <a:srgbClr val="B6206B"/>
          </a:solidFill>
          <a:ln>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29" name="Explosion 1 28"/>
          <p:cNvSpPr/>
          <p:nvPr/>
        </p:nvSpPr>
        <p:spPr>
          <a:xfrm>
            <a:off x="1975838" y="3582793"/>
            <a:ext cx="304800" cy="408416"/>
          </a:xfrm>
          <a:prstGeom prst="irregularSeal1">
            <a:avLst/>
          </a:prstGeom>
          <a:solidFill>
            <a:srgbClr val="B6206B"/>
          </a:solidFill>
          <a:ln>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31" name="Explosion 1 30"/>
          <p:cNvSpPr/>
          <p:nvPr/>
        </p:nvSpPr>
        <p:spPr>
          <a:xfrm>
            <a:off x="3845989" y="1226158"/>
            <a:ext cx="304800" cy="408416"/>
          </a:xfrm>
          <a:prstGeom prst="irregularSeal1">
            <a:avLst/>
          </a:prstGeom>
          <a:solidFill>
            <a:srgbClr val="B6206B"/>
          </a:solidFill>
          <a:ln>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16" name="Oval 15"/>
          <p:cNvSpPr/>
          <p:nvPr/>
        </p:nvSpPr>
        <p:spPr>
          <a:xfrm>
            <a:off x="9917269" y="3247743"/>
            <a:ext cx="271453" cy="335050"/>
          </a:xfrm>
          <a:prstGeom prst="ellipse">
            <a:avLst/>
          </a:prstGeom>
          <a:gradFill flip="none" rotWithShape="1">
            <a:gsLst>
              <a:gs pos="0">
                <a:srgbClr val="CD77E5">
                  <a:shade val="30000"/>
                  <a:satMod val="115000"/>
                </a:srgbClr>
              </a:gs>
              <a:gs pos="50000">
                <a:srgbClr val="CD77E5">
                  <a:shade val="67500"/>
                  <a:satMod val="115000"/>
                </a:srgbClr>
              </a:gs>
              <a:gs pos="100000">
                <a:srgbClr val="CD77E5">
                  <a:shade val="100000"/>
                  <a:satMod val="115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33" name="Explosion 1 32"/>
          <p:cNvSpPr/>
          <p:nvPr/>
        </p:nvSpPr>
        <p:spPr>
          <a:xfrm>
            <a:off x="6656771" y="219449"/>
            <a:ext cx="260080" cy="290615"/>
          </a:xfrm>
          <a:prstGeom prst="irregularSeal1">
            <a:avLst/>
          </a:prstGeom>
          <a:solidFill>
            <a:srgbClr val="B6206B"/>
          </a:solidFill>
          <a:ln>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34" name="Oval 33"/>
          <p:cNvSpPr/>
          <p:nvPr/>
        </p:nvSpPr>
        <p:spPr>
          <a:xfrm>
            <a:off x="6823317" y="4344880"/>
            <a:ext cx="271453" cy="335050"/>
          </a:xfrm>
          <a:prstGeom prst="ellipse">
            <a:avLst/>
          </a:prstGeom>
          <a:gradFill flip="none" rotWithShape="1">
            <a:gsLst>
              <a:gs pos="0">
                <a:srgbClr val="CD77E5">
                  <a:shade val="30000"/>
                  <a:satMod val="115000"/>
                </a:srgbClr>
              </a:gs>
              <a:gs pos="50000">
                <a:srgbClr val="CD77E5">
                  <a:shade val="67500"/>
                  <a:satMod val="115000"/>
                </a:srgbClr>
              </a:gs>
              <a:gs pos="100000">
                <a:srgbClr val="CD77E5">
                  <a:shade val="100000"/>
                  <a:satMod val="115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28" name="TextBox 27"/>
          <p:cNvSpPr txBox="1"/>
          <p:nvPr/>
        </p:nvSpPr>
        <p:spPr>
          <a:xfrm>
            <a:off x="2031899" y="6502393"/>
            <a:ext cx="1314051" cy="430887"/>
          </a:xfrm>
          <a:prstGeom prst="rect">
            <a:avLst/>
          </a:prstGeom>
          <a:noFill/>
        </p:spPr>
        <p:txBody>
          <a:bodyPr wrap="square" rtlCol="0">
            <a:spAutoFit/>
          </a:bodyPr>
          <a:lstStyle/>
          <a:p>
            <a:pPr algn="l" rtl="0"/>
            <a:r>
              <a:rPr lang="en-US" sz="1100" b="1" dirty="0">
                <a:ln>
                  <a:solidFill>
                    <a:srgbClr val="FF6600"/>
                  </a:solidFill>
                </a:ln>
                <a:solidFill>
                  <a:srgbClr val="FF6600"/>
                </a:solidFill>
                <a:cs typeface="2  Kamran" pitchFamily="2" charset="-78"/>
              </a:rPr>
              <a:t>Movingcities.org</a:t>
            </a:r>
          </a:p>
        </p:txBody>
      </p:sp>
      <p:sp>
        <p:nvSpPr>
          <p:cNvPr id="30" name="TextBox 29"/>
          <p:cNvSpPr txBox="1"/>
          <p:nvPr/>
        </p:nvSpPr>
        <p:spPr>
          <a:xfrm>
            <a:off x="4757302" y="3298832"/>
            <a:ext cx="1314051" cy="430887"/>
          </a:xfrm>
          <a:prstGeom prst="rect">
            <a:avLst/>
          </a:prstGeom>
          <a:noFill/>
        </p:spPr>
        <p:txBody>
          <a:bodyPr wrap="square" rtlCol="0">
            <a:spAutoFit/>
          </a:bodyPr>
          <a:lstStyle/>
          <a:p>
            <a:pPr algn="l" rtl="0"/>
            <a:r>
              <a:rPr lang="en-US" sz="1100" b="1" dirty="0">
                <a:ln>
                  <a:solidFill>
                    <a:srgbClr val="FF6600"/>
                  </a:solidFill>
                </a:ln>
                <a:solidFill>
                  <a:srgbClr val="FF6600"/>
                </a:solidFill>
                <a:cs typeface="2  Kamran" pitchFamily="2" charset="-78"/>
              </a:rPr>
              <a:t>Movingcities.org</a:t>
            </a:r>
          </a:p>
        </p:txBody>
      </p:sp>
      <p:sp>
        <p:nvSpPr>
          <p:cNvPr id="35" name="Rectangle 34"/>
          <p:cNvSpPr/>
          <p:nvPr/>
        </p:nvSpPr>
        <p:spPr>
          <a:xfrm>
            <a:off x="7496219" y="2888830"/>
            <a:ext cx="960519" cy="369332"/>
          </a:xfrm>
          <a:prstGeom prst="rect">
            <a:avLst/>
          </a:prstGeom>
        </p:spPr>
        <p:txBody>
          <a:bodyPr wrap="none">
            <a:spAutoFit/>
          </a:bodyPr>
          <a:lstStyle/>
          <a:p>
            <a:pPr algn="l" rtl="0"/>
            <a:r>
              <a:rPr lang="en-US" dirty="0">
                <a:solidFill>
                  <a:srgbClr val="252525"/>
                </a:solidFill>
              </a:rPr>
              <a:t> </a:t>
            </a:r>
            <a:r>
              <a:rPr lang="en-US" sz="1100" b="1" dirty="0">
                <a:ln>
                  <a:solidFill>
                    <a:srgbClr val="FF6600"/>
                  </a:solidFill>
                </a:ln>
                <a:solidFill>
                  <a:srgbClr val="FF6600"/>
                </a:solidFill>
                <a:cs typeface="2  Kamran" pitchFamily="2" charset="-78"/>
              </a:rPr>
              <a:t>Wikipedia</a:t>
            </a:r>
          </a:p>
        </p:txBody>
      </p:sp>
      <p:sp>
        <p:nvSpPr>
          <p:cNvPr id="36" name="Rectangle 35"/>
          <p:cNvSpPr/>
          <p:nvPr/>
        </p:nvSpPr>
        <p:spPr>
          <a:xfrm>
            <a:off x="1950287" y="3283557"/>
            <a:ext cx="960519" cy="369332"/>
          </a:xfrm>
          <a:prstGeom prst="rect">
            <a:avLst/>
          </a:prstGeom>
        </p:spPr>
        <p:txBody>
          <a:bodyPr wrap="none">
            <a:spAutoFit/>
          </a:bodyPr>
          <a:lstStyle/>
          <a:p>
            <a:pPr algn="l" rtl="0"/>
            <a:r>
              <a:rPr lang="en-US" dirty="0">
                <a:solidFill>
                  <a:srgbClr val="252525"/>
                </a:solidFill>
              </a:rPr>
              <a:t> </a:t>
            </a:r>
            <a:r>
              <a:rPr lang="en-US" sz="1100" b="1" dirty="0">
                <a:ln>
                  <a:solidFill>
                    <a:srgbClr val="FF6600"/>
                  </a:solidFill>
                </a:ln>
                <a:solidFill>
                  <a:srgbClr val="FF6600"/>
                </a:solidFill>
                <a:cs typeface="2  Kamran" pitchFamily="2" charset="-78"/>
              </a:rPr>
              <a:t>Wikipedia</a:t>
            </a:r>
          </a:p>
        </p:txBody>
      </p:sp>
      <p:sp>
        <p:nvSpPr>
          <p:cNvPr id="37" name="TextBox 36"/>
          <p:cNvSpPr txBox="1"/>
          <p:nvPr/>
        </p:nvSpPr>
        <p:spPr>
          <a:xfrm>
            <a:off x="7196885" y="5989597"/>
            <a:ext cx="1757212" cy="261610"/>
          </a:xfrm>
          <a:prstGeom prst="rect">
            <a:avLst/>
          </a:prstGeom>
          <a:noFill/>
        </p:spPr>
        <p:txBody>
          <a:bodyPr wrap="none" rtlCol="0">
            <a:spAutoFit/>
          </a:bodyPr>
          <a:lstStyle/>
          <a:p>
            <a:pPr algn="l" rtl="0"/>
            <a:r>
              <a:rPr lang="en-US" sz="1100" b="1" dirty="0">
                <a:ln>
                  <a:solidFill>
                    <a:srgbClr val="FF6600"/>
                  </a:solidFill>
                </a:ln>
                <a:solidFill>
                  <a:srgbClr val="FF6600"/>
                </a:solidFill>
                <a:cs typeface="2  Kamran" pitchFamily="2" charset="-78"/>
              </a:rPr>
              <a:t>www.autoracing1.com</a:t>
            </a:r>
          </a:p>
        </p:txBody>
      </p:sp>
    </p:spTree>
    <p:extLst>
      <p:ext uri="{BB962C8B-B14F-4D97-AF65-F5344CB8AC3E}">
        <p14:creationId xmlns:p14="http://schemas.microsoft.com/office/powerpoint/2010/main" val="40616062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http://upload.wikimedia.org/wikipedia/commons/thumb/6/68/Super_Brand_Mall.jpg/220px-Super_Brand_Mall.jpg">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5233810" y="1047176"/>
            <a:ext cx="2400302" cy="2738484"/>
          </a:xfrm>
          <a:prstGeom prst="rect">
            <a:avLst/>
          </a:prstGeom>
          <a:noFill/>
          <a:ln>
            <a:noFill/>
          </a:ln>
        </p:spPr>
      </p:pic>
      <p:sp>
        <p:nvSpPr>
          <p:cNvPr id="18" name="Rectangle 17"/>
          <p:cNvSpPr/>
          <p:nvPr/>
        </p:nvSpPr>
        <p:spPr>
          <a:xfrm>
            <a:off x="7696200" y="368975"/>
            <a:ext cx="2335896" cy="369332"/>
          </a:xfrm>
          <a:prstGeom prst="rect">
            <a:avLst/>
          </a:prstGeom>
          <a:solidFill>
            <a:schemeClr val="tx1"/>
          </a:solidFill>
        </p:spPr>
        <p:txBody>
          <a:bodyPr wrap="none">
            <a:spAutoFit/>
          </a:bodyPr>
          <a:lstStyle/>
          <a:p>
            <a:pPr algn="l" rtl="0"/>
            <a:r>
              <a:rPr lang="fa-IR" b="1" dirty="0">
                <a:ln>
                  <a:solidFill>
                    <a:srgbClr val="FF6600"/>
                  </a:solidFill>
                </a:ln>
                <a:solidFill>
                  <a:prstClr val="white"/>
                </a:solidFill>
                <a:cs typeface="2  Kamran" pitchFamily="2" charset="-78"/>
              </a:rPr>
              <a:t>3- بخش تجاری در غرب خیابان مرکزی </a:t>
            </a:r>
            <a:endParaRPr lang="en-US" b="1" dirty="0">
              <a:ln>
                <a:solidFill>
                  <a:srgbClr val="FF6600"/>
                </a:solidFill>
              </a:ln>
              <a:solidFill>
                <a:prstClr val="white"/>
              </a:solidFill>
              <a:cs typeface="2  Kamran" pitchFamily="2" charset="-78"/>
            </a:endParaRPr>
          </a:p>
        </p:txBody>
      </p:sp>
      <p:pic>
        <p:nvPicPr>
          <p:cNvPr id="19" name="Picture 18" descr="http://d1xejl9xcsndu9.cloudfront.net/wp-content/uploads/2014/06/shanghai-pudong-lujiazui-636x431.jpg"/>
          <p:cNvPicPr/>
          <p:nvPr/>
        </p:nvPicPr>
        <p:blipFill>
          <a:blip r:embed="rId4">
            <a:extLst>
              <a:ext uri="{28A0092B-C50C-407E-A947-70E740481C1C}">
                <a14:useLocalDpi xmlns:a14="http://schemas.microsoft.com/office/drawing/2010/main" val="0"/>
              </a:ext>
            </a:extLst>
          </a:blip>
          <a:srcRect/>
          <a:stretch>
            <a:fillRect/>
          </a:stretch>
        </p:blipFill>
        <p:spPr bwMode="auto">
          <a:xfrm>
            <a:off x="5463054" y="4267200"/>
            <a:ext cx="3633390" cy="2094465"/>
          </a:xfrm>
          <a:prstGeom prst="rect">
            <a:avLst/>
          </a:prstGeom>
          <a:noFill/>
          <a:ln>
            <a:noFill/>
          </a:ln>
        </p:spPr>
      </p:pic>
      <p:pic>
        <p:nvPicPr>
          <p:cNvPr id="21" name="Picture 20" descr="Super Brand Mall Shanghai 20130617 IMG 1187 by Emha.jpg">
            <a:hlinkClick r:id="rId5"/>
          </p:cNvPr>
          <p:cNvPicPr/>
          <p:nvPr/>
        </p:nvPicPr>
        <p:blipFill>
          <a:blip r:embed="rId6">
            <a:extLst>
              <a:ext uri="{28A0092B-C50C-407E-A947-70E740481C1C}">
                <a14:useLocalDpi xmlns:a14="http://schemas.microsoft.com/office/drawing/2010/main" val="0"/>
              </a:ext>
            </a:extLst>
          </a:blip>
          <a:srcRect/>
          <a:stretch>
            <a:fillRect/>
          </a:stretch>
        </p:blipFill>
        <p:spPr bwMode="auto">
          <a:xfrm>
            <a:off x="2543317" y="725607"/>
            <a:ext cx="2409685" cy="2955906"/>
          </a:xfrm>
          <a:prstGeom prst="rect">
            <a:avLst/>
          </a:prstGeom>
          <a:noFill/>
          <a:ln>
            <a:solidFill>
              <a:srgbClr val="C0504D"/>
            </a:solidFill>
          </a:ln>
        </p:spPr>
      </p:pic>
      <p:sp>
        <p:nvSpPr>
          <p:cNvPr id="24" name="Rectangle 23"/>
          <p:cNvSpPr/>
          <p:nvPr/>
        </p:nvSpPr>
        <p:spPr>
          <a:xfrm>
            <a:off x="7968447" y="1272064"/>
            <a:ext cx="1616148" cy="369332"/>
          </a:xfrm>
          <a:prstGeom prst="rect">
            <a:avLst/>
          </a:prstGeom>
          <a:solidFill>
            <a:schemeClr val="tx1"/>
          </a:solidFill>
        </p:spPr>
        <p:txBody>
          <a:bodyPr wrap="none">
            <a:spAutoFit/>
          </a:bodyPr>
          <a:lstStyle/>
          <a:p>
            <a:pPr algn="l" rtl="0"/>
            <a:r>
              <a:rPr lang="fa-IR" b="1" dirty="0">
                <a:ln>
                  <a:solidFill>
                    <a:srgbClr val="FF6600"/>
                  </a:solidFill>
                </a:ln>
                <a:solidFill>
                  <a:prstClr val="white"/>
                </a:solidFill>
                <a:cs typeface="2  Kamran" pitchFamily="2" charset="-78"/>
              </a:rPr>
              <a:t> مرکز خرید سوپر برند مال </a:t>
            </a:r>
            <a:endParaRPr lang="en-US" b="1" dirty="0">
              <a:ln>
                <a:solidFill>
                  <a:srgbClr val="FF6600"/>
                </a:solidFill>
              </a:ln>
              <a:solidFill>
                <a:prstClr val="white"/>
              </a:solidFill>
              <a:cs typeface="2  Kamran" pitchFamily="2" charset="-78"/>
            </a:endParaRPr>
          </a:p>
        </p:txBody>
      </p:sp>
      <p:sp>
        <p:nvSpPr>
          <p:cNvPr id="25" name="Rectangle 24"/>
          <p:cNvSpPr/>
          <p:nvPr/>
        </p:nvSpPr>
        <p:spPr>
          <a:xfrm>
            <a:off x="9109145" y="3718667"/>
            <a:ext cx="1026243" cy="369332"/>
          </a:xfrm>
          <a:prstGeom prst="rect">
            <a:avLst/>
          </a:prstGeom>
          <a:solidFill>
            <a:schemeClr val="tx1"/>
          </a:solidFill>
        </p:spPr>
        <p:txBody>
          <a:bodyPr wrap="none">
            <a:spAutoFit/>
          </a:bodyPr>
          <a:lstStyle/>
          <a:p>
            <a:pPr algn="l" rtl="0"/>
            <a:r>
              <a:rPr lang="fa-IR" b="1" dirty="0">
                <a:ln>
                  <a:solidFill>
                    <a:srgbClr val="FF6600"/>
                  </a:solidFill>
                </a:ln>
                <a:solidFill>
                  <a:prstClr val="white"/>
                </a:solidFill>
                <a:cs typeface="2  Kamran" pitchFamily="2" charset="-78"/>
              </a:rPr>
              <a:t>4- پارک مرکزی </a:t>
            </a:r>
            <a:endParaRPr lang="en-US" b="1" dirty="0">
              <a:ln>
                <a:solidFill>
                  <a:srgbClr val="FF6600"/>
                </a:solidFill>
              </a:ln>
              <a:solidFill>
                <a:prstClr val="white"/>
              </a:solidFill>
              <a:cs typeface="2  Kamran" pitchFamily="2" charset="-78"/>
            </a:endParaRPr>
          </a:p>
        </p:txBody>
      </p:sp>
      <p:sp>
        <p:nvSpPr>
          <p:cNvPr id="28" name="Sun 27"/>
          <p:cNvSpPr/>
          <p:nvPr/>
        </p:nvSpPr>
        <p:spPr>
          <a:xfrm>
            <a:off x="9619678" y="1344662"/>
            <a:ext cx="256778" cy="381000"/>
          </a:xfrm>
          <a:prstGeom prst="sun">
            <a:avLst/>
          </a:prstGeom>
          <a:solidFill>
            <a:schemeClr val="accent3">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29" name="Sun 28"/>
          <p:cNvSpPr/>
          <p:nvPr/>
        </p:nvSpPr>
        <p:spPr>
          <a:xfrm>
            <a:off x="10209881" y="547807"/>
            <a:ext cx="256778" cy="381000"/>
          </a:xfrm>
          <a:prstGeom prst="sun">
            <a:avLst/>
          </a:prstGeom>
          <a:solidFill>
            <a:schemeClr val="accent3">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23" name="Rectangle 22"/>
          <p:cNvSpPr/>
          <p:nvPr/>
        </p:nvSpPr>
        <p:spPr>
          <a:xfrm>
            <a:off x="5221111" y="3804046"/>
            <a:ext cx="960519" cy="369332"/>
          </a:xfrm>
          <a:prstGeom prst="rect">
            <a:avLst/>
          </a:prstGeom>
        </p:spPr>
        <p:txBody>
          <a:bodyPr wrap="none">
            <a:spAutoFit/>
          </a:bodyPr>
          <a:lstStyle/>
          <a:p>
            <a:pPr algn="l" rtl="0"/>
            <a:r>
              <a:rPr lang="en-US" dirty="0">
                <a:solidFill>
                  <a:srgbClr val="252525"/>
                </a:solidFill>
              </a:rPr>
              <a:t> </a:t>
            </a:r>
            <a:r>
              <a:rPr lang="en-US" sz="1100" b="1" dirty="0">
                <a:ln>
                  <a:solidFill>
                    <a:srgbClr val="FF6600"/>
                  </a:solidFill>
                </a:ln>
                <a:solidFill>
                  <a:srgbClr val="FF6600"/>
                </a:solidFill>
                <a:cs typeface="2  Kamran" pitchFamily="2" charset="-78"/>
              </a:rPr>
              <a:t>Wikipedia</a:t>
            </a:r>
          </a:p>
        </p:txBody>
      </p:sp>
      <p:sp>
        <p:nvSpPr>
          <p:cNvPr id="30" name="Rectangle 29"/>
          <p:cNvSpPr/>
          <p:nvPr/>
        </p:nvSpPr>
        <p:spPr>
          <a:xfrm>
            <a:off x="2590230" y="3600994"/>
            <a:ext cx="960519" cy="369332"/>
          </a:xfrm>
          <a:prstGeom prst="rect">
            <a:avLst/>
          </a:prstGeom>
        </p:spPr>
        <p:txBody>
          <a:bodyPr wrap="none">
            <a:spAutoFit/>
          </a:bodyPr>
          <a:lstStyle/>
          <a:p>
            <a:pPr algn="l" rtl="0"/>
            <a:r>
              <a:rPr lang="en-US" dirty="0">
                <a:solidFill>
                  <a:srgbClr val="252525"/>
                </a:solidFill>
              </a:rPr>
              <a:t> </a:t>
            </a:r>
            <a:r>
              <a:rPr lang="en-US" sz="1100" b="1" dirty="0">
                <a:ln>
                  <a:solidFill>
                    <a:srgbClr val="FF6600"/>
                  </a:solidFill>
                </a:ln>
                <a:solidFill>
                  <a:srgbClr val="FF6600"/>
                </a:solidFill>
                <a:cs typeface="2  Kamran" pitchFamily="2" charset="-78"/>
              </a:rPr>
              <a:t>Wikipedia</a:t>
            </a:r>
          </a:p>
        </p:txBody>
      </p:sp>
      <p:sp>
        <p:nvSpPr>
          <p:cNvPr id="32" name="TextBox 31"/>
          <p:cNvSpPr txBox="1"/>
          <p:nvPr/>
        </p:nvSpPr>
        <p:spPr>
          <a:xfrm>
            <a:off x="6262316" y="6361666"/>
            <a:ext cx="1314051" cy="430887"/>
          </a:xfrm>
          <a:prstGeom prst="rect">
            <a:avLst/>
          </a:prstGeom>
          <a:noFill/>
        </p:spPr>
        <p:txBody>
          <a:bodyPr wrap="square" rtlCol="0">
            <a:spAutoFit/>
          </a:bodyPr>
          <a:lstStyle/>
          <a:p>
            <a:pPr algn="l" rtl="0"/>
            <a:r>
              <a:rPr lang="en-US" sz="1100" b="1" dirty="0">
                <a:ln>
                  <a:solidFill>
                    <a:srgbClr val="FF6600"/>
                  </a:solidFill>
                </a:ln>
                <a:solidFill>
                  <a:srgbClr val="FF6600"/>
                </a:solidFill>
                <a:cs typeface="2  Kamran" pitchFamily="2" charset="-78"/>
              </a:rPr>
              <a:t>Movingcities.org</a:t>
            </a:r>
          </a:p>
        </p:txBody>
      </p:sp>
      <p:sp>
        <p:nvSpPr>
          <p:cNvPr id="33" name="TextBox 32"/>
          <p:cNvSpPr txBox="1"/>
          <p:nvPr/>
        </p:nvSpPr>
        <p:spPr>
          <a:xfrm>
            <a:off x="2779091" y="6383261"/>
            <a:ext cx="1314051" cy="430887"/>
          </a:xfrm>
          <a:prstGeom prst="rect">
            <a:avLst/>
          </a:prstGeom>
          <a:noFill/>
        </p:spPr>
        <p:txBody>
          <a:bodyPr wrap="square" rtlCol="0">
            <a:spAutoFit/>
          </a:bodyPr>
          <a:lstStyle/>
          <a:p>
            <a:pPr algn="l" rtl="0"/>
            <a:r>
              <a:rPr lang="en-US" sz="1100" b="1" dirty="0">
                <a:ln>
                  <a:solidFill>
                    <a:srgbClr val="FF6600"/>
                  </a:solidFill>
                </a:ln>
                <a:solidFill>
                  <a:srgbClr val="FF6600"/>
                </a:solidFill>
                <a:cs typeface="2  Kamran" pitchFamily="2" charset="-78"/>
              </a:rPr>
              <a:t>Movingcities.org</a:t>
            </a:r>
          </a:p>
        </p:txBody>
      </p:sp>
      <p:pic>
        <p:nvPicPr>
          <p:cNvPr id="34" name="Picture 33" descr="http://pudong.ca/images/pudongparks.jpg"/>
          <p:cNvPicPr/>
          <p:nvPr/>
        </p:nvPicPr>
        <p:blipFill>
          <a:blip r:embed="rId7">
            <a:extLst>
              <a:ext uri="{28A0092B-C50C-407E-A947-70E740481C1C}">
                <a14:useLocalDpi xmlns:a14="http://schemas.microsoft.com/office/drawing/2010/main" val="0"/>
              </a:ext>
            </a:extLst>
          </a:blip>
          <a:srcRect/>
          <a:stretch>
            <a:fillRect/>
          </a:stretch>
        </p:blipFill>
        <p:spPr bwMode="auto">
          <a:xfrm>
            <a:off x="1764632" y="4086939"/>
            <a:ext cx="3035968" cy="2274726"/>
          </a:xfrm>
          <a:prstGeom prst="rect">
            <a:avLst/>
          </a:prstGeom>
          <a:noFill/>
          <a:ln>
            <a:noFill/>
          </a:ln>
        </p:spPr>
      </p:pic>
    </p:spTree>
    <p:extLst>
      <p:ext uri="{BB962C8B-B14F-4D97-AF65-F5344CB8AC3E}">
        <p14:creationId xmlns:p14="http://schemas.microsoft.com/office/powerpoint/2010/main" val="63996666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otalTime>1</TotalTime>
  <Words>1291</Words>
  <Application>Microsoft Office PowerPoint</Application>
  <PresentationFormat>Widescreen</PresentationFormat>
  <Paragraphs>112</Paragraphs>
  <Slides>15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15</vt:i4>
      </vt:variant>
    </vt:vector>
  </HeadingPairs>
  <TitlesOfParts>
    <vt:vector size="25" baseType="lpstr">
      <vt:lpstr>2  Kamran</vt:lpstr>
      <vt:lpstr>Arial</vt:lpstr>
      <vt:lpstr>B Homa</vt:lpstr>
      <vt:lpstr>B Nazanin</vt:lpstr>
      <vt:lpstr>Bookman Old Style</vt:lpstr>
      <vt:lpstr>Calibri</vt:lpstr>
      <vt:lpstr>Cambria</vt:lpstr>
      <vt:lpstr>Rockwell</vt:lpstr>
      <vt:lpstr>Times New Roman</vt:lpstr>
      <vt:lpstr>Damask</vt:lpstr>
      <vt:lpstr>PowerPoint Presentation</vt:lpstr>
      <vt:lpstr>PowerPoint Presentation</vt:lpstr>
      <vt:lpstr>PowerPoint Presentation</vt:lpstr>
      <vt:lpstr>PowerPoint Presentation</vt:lpstr>
      <vt:lpstr> لوجیاژو منطقه ای به وسعت 6.8کیلو متر مربع (4مایل مربع ) بوده، این منطقه برای سازمان های مالی ، اطلاعاتی و مشاور ملکی در نظر گرفته شد. علاوه بر این ، پروژه بخشی از طرحی بود که قرار بود پودانگ را به پوکسی (که بخشی از شهر در غرب رودخانه بوده و بازسازی های شهری زیادی در آن در جریان بود) متصل کند. فعالیت اصلی در لو جیاژو از سال 1992 شروع شد. در این زمان دولت شانگهای با رهبری شهردار آن یک کمیته ارشد مشاوران (اس.سی.سی) تشکیل داد و پروژه را در دست گرفت. کمیته از تعدادی مسئولان و متخصصان محلی و همچنین چهار گروه طراحی خارجی تشکیل شد.گروه خارجی از کشور های فرانسه (دو مینگ پیرال)، انگلستان(سر ریچارد راجرز)، ایتالیا (ماسیمیلیانو فوکساس) و ژاپن(تو یو ایتو) تشکیل شد. انستیتوی شهرسازی و طراحی شانگهای طرح پنجم را ارائه داد.(لنگ،1387،ص309)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pedram shm</cp:lastModifiedBy>
  <cp:revision>2</cp:revision>
  <dcterms:created xsi:type="dcterms:W3CDTF">2019-12-13T13:18:43Z</dcterms:created>
  <dcterms:modified xsi:type="dcterms:W3CDTF">2019-12-16T14:42:54Z</dcterms:modified>
</cp:coreProperties>
</file>