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9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338552-869C-45A2-976B-078CC63FE742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881287-C53A-4ED2-BCA4-C3561841400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7947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1287-C53A-4ED2-BCA4-C35618414008}" type="slidenum">
              <a:rPr lang="fa-IR" smtClean="0"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5652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108755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872280"/>
            <a:ext cx="824607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5257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E77AF-5F4F-422C-BEFF-E8D70F539429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7F29F-7C8C-48AB-913F-D0D0EE09CFBD}" type="datetime1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A18F-A363-4337-86D0-A65D6F179A2C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6AFD-3D2B-4678-AFA9-A707539D1165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4"/>
            <a:ext cx="8229600" cy="4428445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41243-FF1C-4A99-A973-6648C2BDC8E9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ADCB-1524-4769-845B-F51A48F39B4F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61A4-24D2-45AF-9AD0-8014B5824E2C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027C6-AB16-4171-8451-8221DE255D33}" type="datetime1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9AAB-21FB-4FE2-AB65-4E685D06AC32}" type="datetime1">
              <a:rPr lang="en-US" smtClean="0"/>
              <a:t>10/27/2019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D1D5-3FF4-4B6D-809A-A3C847D33635}" type="datetime1">
              <a:rPr lang="en-US" smtClean="0"/>
              <a:t>10/27/2019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A406-039E-454F-82A2-2C0548110A62}" type="datetime1">
              <a:rPr lang="en-US" smtClean="0"/>
              <a:t>10/27/2019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1517-2602-419A-8703-AB4A8815C8EA}" type="datetime1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9500A-C8E6-4B38-BBF3-D93C04DA92FE}" type="datetime1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36" y="0"/>
            <a:ext cx="916613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8572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1"/>
            <a:r>
              <a:rPr lang="fa-IR" sz="6000" dirty="0" smtClean="0">
                <a:cs typeface="B Homa" panose="00000400000000000000" pitchFamily="2" charset="-78"/>
              </a:rPr>
              <a:t>باغ و عمارت صدری تفت</a:t>
            </a:r>
            <a:endParaRPr lang="en-US" sz="6000" dirty="0">
              <a:cs typeface="B Homa" panose="00000400000000000000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5890" y="3429000"/>
            <a:ext cx="663811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اين باغ در ميان انبوهي از نخلستان‌هاست و </a:t>
            </a:r>
            <a:r>
              <a:rPr lang="fa-IR" sz="21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ساختمان دو طبقه‌اي 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وسط آن قرار دارد كه </a:t>
            </a:r>
            <a:r>
              <a:rPr lang="fa-IR" sz="21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محل اقامت و استراحت خان 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بوده است</a:t>
            </a:r>
            <a:r>
              <a:rPr lang="en-US" sz="2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sz="2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هنگام ورود به </a:t>
            </a:r>
            <a:r>
              <a:rPr lang="fa-IR" sz="21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هشتي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به </a:t>
            </a:r>
            <a:r>
              <a:rPr lang="fa-IR" sz="21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جوي آبي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مي‌رسيم كه از اين مكان تحت عنوان </a:t>
            </a:r>
            <a:r>
              <a:rPr lang="fa-IR" sz="21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خنك‌جا </a:t>
            </a:r>
            <a:r>
              <a:rPr lang="fa-IR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استفاده مي‌شده است</a:t>
            </a:r>
            <a:r>
              <a:rPr lang="en-US" sz="21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طبقه‌ي دوم اين بنا با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ستون‌هاي </a:t>
            </a:r>
            <a:r>
              <a:rPr lang="fa-IR" sz="21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استوانه‌اي</a:t>
            </a:r>
            <a:r>
              <a:rPr lang="fa-IR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‌شكل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زيبا بنا شده است كه بخش‌هاي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اتصال آن به سقف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آجرهاي مربع‌شكل دالبري و هلالي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تزيين شده‌اند</a:t>
            </a:r>
            <a:r>
              <a:rPr lang="en-US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قسمتي از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سقف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پوششي از جنس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چوب و الياف خرما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به‌جاي آهن استفاده شده است</a:t>
            </a:r>
            <a:r>
              <a:rPr lang="en-US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قسمت اندروني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 نيز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30 اتاق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از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مصالح خشت و گل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وجود دارند كه محل زندگي رعيت‌هايي بوده‌اند كه براي خان كار مي‌كردند</a:t>
            </a:r>
            <a:endParaRPr lang="fa-IR" sz="2100" dirty="0">
              <a:cs typeface="B Nazanin" panose="000004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743273" cy="33025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273" y="2"/>
            <a:ext cx="4400727" cy="3350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505"/>
            <a:ext cx="2370330" cy="35554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7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24705" y="1138425"/>
            <a:ext cx="426659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مرمت و احیای باغ </a:t>
            </a:r>
            <a:r>
              <a:rPr lang="fa-IR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صدری:</a:t>
            </a:r>
          </a:p>
          <a:p>
            <a:pPr algn="just" rtl="1"/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rtl="1"/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باغ صدری </a:t>
            </a:r>
            <a:r>
              <a:rPr lang="fa-I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از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سال 81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 سازمان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میراث فرهنگی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واگذار شد. از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اواخر همان سال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مرمت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باغ آغاز شد. عملیات ساخت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فضاهای میان‌افزا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شامل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آشپزخانه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موتورخانه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بام‌سازی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مرمت فضاها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دستور کار قرار گرفت. سپس باغ تاریخی صدری طی قراردادی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22 ساله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بیست و هشتم اردیبهشت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1387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برای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مرمت تکمیلی، احیا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تجهیز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بهره‌برداری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با کاربری مرکز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سیاحتی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اقامتی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پذیرایی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فرهنگی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به سرمایه‌گذار بخش خصوصی واگذار </a:t>
            </a:r>
            <a:r>
              <a:rPr lang="fa-I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شد. این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مجموعه پس از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پنج سال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 هزینه‌ای بالغ بر یک میلیارد ریال به بهره‌برداری رسید.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" y="374900"/>
            <a:ext cx="4575882" cy="28370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" y="3581704"/>
            <a:ext cx="4575882" cy="28582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" y="-6654"/>
            <a:ext cx="4307471" cy="297753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9" y="3887115"/>
            <a:ext cx="4275864" cy="2955690"/>
          </a:xfrm>
        </p:spPr>
      </p:pic>
      <p:sp>
        <p:nvSpPr>
          <p:cNvPr id="11" name="Rectangle 10"/>
          <p:cNvSpPr/>
          <p:nvPr/>
        </p:nvSpPr>
        <p:spPr>
          <a:xfrm>
            <a:off x="4496534" y="1224847"/>
            <a:ext cx="4572000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/>
            <a:r>
              <a:rPr lang="fa-IR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افتتاح مجموعه باغ </a:t>
            </a:r>
            <a:r>
              <a:rPr lang="fa-IR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صدری:</a:t>
            </a:r>
          </a:p>
          <a:p>
            <a:pPr algn="just" rtl="1"/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rtl="1"/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پس از اتمام مراحل مرمت و بازسازی باغ و بنای </a:t>
            </a:r>
            <a:r>
              <a:rPr lang="fa-I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آن،مرداد </a:t>
            </a:r>
            <a:r>
              <a:rPr lang="fa-IR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سال93</a:t>
            </a:r>
            <a:r>
              <a:rPr lang="fa-I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سفر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رئیس میراث فرهنگی، صنایع‌دستی و گردشگری کشور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 استان یزد، در نهایت مجموعه باغ صدری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افتتاح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شد. در این افتتاحیه از لوح یادبود آیین احیاء بهره‌برداری از باغ صدری تفت پرده‌برداری شد. مسعود سلطانی‌فر، رئیس سازمان میراث فرهنگی که در مراسم افتتاحیه این مجموعه سخنرانی می‌کرد، گریزی به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بناها و آثار تاریخی استان یزد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زد که تعدادشان حدود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1500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اثر است که به گفته او تنها </a:t>
            </a:r>
            <a:r>
              <a:rPr lang="fa-IR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یک درصد </a:t>
            </a:r>
            <a:r>
              <a:rPr lang="fa-IR" sz="2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از این آثار مرمت و احیا شده‌ است.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98" y="2818180"/>
            <a:ext cx="1972945" cy="30353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0" y="-1"/>
            <a:ext cx="4876236" cy="6852553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86" y="0"/>
            <a:ext cx="4286250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1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69"/>
            <a:ext cx="4636790" cy="7133523"/>
          </a:xfrm>
        </p:spPr>
      </p:pic>
      <p:sp>
        <p:nvSpPr>
          <p:cNvPr id="8" name="TextBox 7"/>
          <p:cNvSpPr txBox="1"/>
          <p:nvPr/>
        </p:nvSpPr>
        <p:spPr>
          <a:xfrm>
            <a:off x="5640935" y="2207360"/>
            <a:ext cx="2748690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5400" dirty="0" smtClean="0">
                <a:cs typeface="B Homa" panose="00000400000000000000" pitchFamily="2" charset="-78"/>
              </a:rPr>
              <a:t>با تشکر از همراهی </a:t>
            </a:r>
            <a:r>
              <a:rPr lang="fa-IR" sz="5400" dirty="0" smtClean="0">
                <a:solidFill>
                  <a:srgbClr val="FFFF00"/>
                </a:solidFill>
                <a:cs typeface="B Homa" panose="00000400000000000000" pitchFamily="2" charset="-78"/>
              </a:rPr>
              <a:t>شما</a:t>
            </a:r>
            <a:endParaRPr lang="fa-IR" sz="5400" dirty="0">
              <a:solidFill>
                <a:srgbClr val="FFFF00"/>
              </a:solidFill>
              <a:cs typeface="B Homa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4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575" y="1536338"/>
            <a:ext cx="1815990" cy="610820"/>
          </a:xfrm>
        </p:spPr>
        <p:txBody>
          <a:bodyPr>
            <a:noAutofit/>
          </a:bodyPr>
          <a:lstStyle/>
          <a:p>
            <a:pPr algn="r" rtl="1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فهرست</a:t>
            </a:r>
            <a:endParaRPr lang="fa-I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1476507"/>
            <a:ext cx="2748690" cy="1068936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anose="00000400000000000000" pitchFamily="2" charset="-78"/>
              </a:rPr>
              <a:t>شماره اسلاید</a:t>
            </a:r>
            <a:endParaRPr lang="fa-I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260" y="2360065"/>
            <a:ext cx="855148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مقدمه ......................................................3</a:t>
            </a:r>
          </a:p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معرفی پلان باغ و عمارت صدری ..................5</a:t>
            </a:r>
          </a:p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معرفی اجزای عمارت صدری .........................6</a:t>
            </a:r>
          </a:p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معرفی باغ صدری ........................................9</a:t>
            </a:r>
          </a:p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مرمت و احیای باغ صدری ............................11</a:t>
            </a:r>
          </a:p>
          <a:p>
            <a:pPr algn="r" rtl="1"/>
            <a:r>
              <a:rPr lang="fa-IR" sz="4000" dirty="0" smtClean="0">
                <a:cs typeface="B Homa" panose="00000400000000000000" pitchFamily="2" charset="-78"/>
              </a:rPr>
              <a:t>افتتاح مجموعه باغ صدری ..........................12</a:t>
            </a:r>
            <a:endParaRPr lang="fa-IR" sz="4000" dirty="0">
              <a:cs typeface="B Homa" panose="00000400000000000000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4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89" y="0"/>
            <a:ext cx="5292111" cy="3811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1" y="3120845"/>
            <a:ext cx="4926334" cy="36649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5136051" y="4215831"/>
            <a:ext cx="396816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3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عمارت و باغ صدری ( نمیر ) تفت </a:t>
            </a:r>
            <a:r>
              <a:rPr lang="fa-IR" sz="23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یکی از دیدنی‌ها و از باغ‌های زیبا در خیابان امام خمینی (ره)، محله باغ گلابدان شهرستان تفت </a:t>
            </a:r>
            <a:r>
              <a:rPr lang="fa-IR" sz="23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(در20کیلومتری) </a:t>
            </a:r>
            <a:r>
              <a:rPr lang="fa-IR" sz="23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استان یزد است که مربوط به </a:t>
            </a:r>
            <a:r>
              <a:rPr lang="fa-IR" sz="23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اواخر دوره زند</a:t>
            </a:r>
            <a:r>
              <a:rPr lang="fa-IR" sz="23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است و به دستور «</a:t>
            </a:r>
            <a:r>
              <a:rPr lang="fa-IR" sz="23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صدر العلما</a:t>
            </a:r>
            <a:r>
              <a:rPr lang="fa-IR" sz="23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» ساخته شده است و در دوره‌های بعد بازسازی و نوسازی شده است. </a:t>
            </a:r>
            <a:endParaRPr lang="fa-IR" sz="2300" dirty="0"/>
          </a:p>
        </p:txBody>
      </p:sp>
      <p:sp>
        <p:nvSpPr>
          <p:cNvPr id="12" name="Rectangle 11"/>
          <p:cNvSpPr/>
          <p:nvPr/>
        </p:nvSpPr>
        <p:spPr>
          <a:xfrm>
            <a:off x="103781" y="69490"/>
            <a:ext cx="365577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وجود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بناهای جالب و دیدنی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همراه </a:t>
            </a:r>
            <a:r>
              <a:rPr lang="fa-IR" sz="21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باغی سرسبز </a:t>
            </a:r>
            <a:r>
              <a:rPr lang="fa-IR" sz="21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زیبا بالقوه یکی از نقاط گردشگری شهرستان تفت به شمار </a:t>
            </a:r>
            <a:r>
              <a:rPr lang="fa-IR" sz="21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می‌رود.</a:t>
            </a:r>
            <a:r>
              <a:rPr lang="fa-IR" sz="2100" dirty="0">
                <a:cs typeface="B Nazanin" panose="00000400000000000000" pitchFamily="2" charset="-78"/>
              </a:rPr>
              <a:t> این باغ که در حال حاضر در دست </a:t>
            </a:r>
            <a:r>
              <a:rPr lang="fa-IR" sz="2100" dirty="0">
                <a:solidFill>
                  <a:srgbClr val="FFFF00"/>
                </a:solidFill>
                <a:cs typeface="B Nazanin" panose="00000400000000000000" pitchFamily="2" charset="-78"/>
              </a:rPr>
              <a:t>بخش خصوصی </a:t>
            </a:r>
            <a:r>
              <a:rPr lang="fa-IR" sz="2100" dirty="0">
                <a:cs typeface="B Nazanin" panose="00000400000000000000" pitchFamily="2" charset="-78"/>
              </a:rPr>
              <a:t>و سرمایه‌گذار جهت تبدیل به مجموعه اقامتی تفریحی و گردشگری است در </a:t>
            </a:r>
            <a:r>
              <a:rPr lang="fa-IR" sz="2100" dirty="0">
                <a:solidFill>
                  <a:srgbClr val="FFFF00"/>
                </a:solidFill>
                <a:cs typeface="B Nazanin" panose="00000400000000000000" pitchFamily="2" charset="-78"/>
              </a:rPr>
              <a:t>سال 1379</a:t>
            </a:r>
            <a:r>
              <a:rPr lang="fa-IR" sz="2100" dirty="0">
                <a:cs typeface="B Nazanin" panose="00000400000000000000" pitchFamily="2" charset="-78"/>
              </a:rPr>
              <a:t> به همت میراث فرهنگی به شماره ثبتی 2898 به ثبت </a:t>
            </a:r>
            <a:r>
              <a:rPr lang="fa-IR" sz="2100" dirty="0">
                <a:solidFill>
                  <a:srgbClr val="FFFF00"/>
                </a:solidFill>
                <a:cs typeface="B Nazanin" panose="00000400000000000000" pitchFamily="2" charset="-78"/>
              </a:rPr>
              <a:t>آثار ملی </a:t>
            </a:r>
            <a:r>
              <a:rPr lang="fa-IR" sz="2100" dirty="0">
                <a:cs typeface="B Nazanin" panose="00000400000000000000" pitchFamily="2" charset="-78"/>
              </a:rPr>
              <a:t>کشور رسیده </a:t>
            </a:r>
            <a:r>
              <a:rPr lang="fa-IR" sz="2100" dirty="0" smtClean="0">
                <a:cs typeface="B Nazanin" panose="00000400000000000000" pitchFamily="2" charset="-78"/>
              </a:rPr>
              <a:t>است.</a:t>
            </a:r>
            <a:endParaRPr lang="fa-IR" sz="2100" dirty="0">
              <a:cs typeface="B Nazanin" panose="000004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63202" y="3811477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2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مقدمه:</a:t>
            </a:r>
            <a:endParaRPr lang="fa-IR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741" y="0"/>
            <a:ext cx="7572259" cy="54141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12490" y="5430241"/>
            <a:ext cx="79315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این باغ که به گفته اهالی </a:t>
            </a:r>
            <a:r>
              <a:rPr lang="fa-IR" sz="22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۴۰۰سال قدمت </a:t>
            </a:r>
            <a:r>
              <a:rPr lang="fa-IR" sz="2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دارد، همزمان با </a:t>
            </a:r>
            <a:r>
              <a:rPr lang="fa-IR" sz="22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مسجد شاه ولی</a:t>
            </a:r>
            <a:r>
              <a:rPr lang="fa-IR" sz="22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تفت احداث و با اندکی تغییرات در دوران قبل ازانقلاب یک بار مرمت شده است </a:t>
            </a:r>
            <a:r>
              <a:rPr lang="fa-IR" sz="22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r>
              <a:rPr lang="fa-IR" sz="2200" dirty="0">
                <a:cs typeface="B Nazanin" panose="00000400000000000000" pitchFamily="2" charset="-78"/>
              </a:rPr>
              <a:t> باغ صدری تفت در میان مردم تفت به باغ </a:t>
            </a:r>
            <a:r>
              <a:rPr lang="fa-IR" sz="2200" dirty="0">
                <a:solidFill>
                  <a:srgbClr val="FFFF00"/>
                </a:solidFill>
                <a:cs typeface="B Nazanin" panose="00000400000000000000" pitchFamily="2" charset="-78"/>
              </a:rPr>
              <a:t>نمیر تفتی </a:t>
            </a:r>
            <a:r>
              <a:rPr lang="fa-IR" sz="2200" dirty="0">
                <a:cs typeface="B Nazanin" panose="00000400000000000000" pitchFamily="2" charset="-78"/>
              </a:rPr>
              <a:t>معروف است از آن روی که یکی از </a:t>
            </a:r>
            <a:r>
              <a:rPr lang="fa-IR" sz="2200" dirty="0">
                <a:solidFill>
                  <a:srgbClr val="FFFF00"/>
                </a:solidFill>
                <a:cs typeface="B Nazanin" panose="00000400000000000000" pitchFamily="2" charset="-78"/>
              </a:rPr>
              <a:t>زرتشتیان</a:t>
            </a:r>
            <a:r>
              <a:rPr lang="fa-IR" sz="2200" dirty="0">
                <a:cs typeface="B Nazanin" panose="00000400000000000000" pitchFamily="2" charset="-78"/>
              </a:rPr>
              <a:t> </a:t>
            </a:r>
            <a:r>
              <a:rPr lang="fa-IR" sz="2200" dirty="0" smtClean="0">
                <a:cs typeface="B Nazanin" panose="00000400000000000000" pitchFamily="2" charset="-78"/>
              </a:rPr>
              <a:t>و شکسته‌بندهای </a:t>
            </a:r>
            <a:r>
              <a:rPr lang="fa-IR" sz="2200" dirty="0">
                <a:cs typeface="B Nazanin" panose="00000400000000000000" pitchFamily="2" charset="-78"/>
              </a:rPr>
              <a:t>معروف یزد به نام </a:t>
            </a:r>
            <a:r>
              <a:rPr lang="fa-IR" sz="2200" dirty="0">
                <a:solidFill>
                  <a:srgbClr val="FFFF00"/>
                </a:solidFill>
                <a:cs typeface="B Nazanin" panose="00000400000000000000" pitchFamily="2" charset="-78"/>
              </a:rPr>
              <a:t>ارباب نمیر تفتی </a:t>
            </a:r>
            <a:r>
              <a:rPr lang="fa-IR" sz="2200" dirty="0">
                <a:cs typeface="B Nazanin" panose="00000400000000000000" pitchFamily="2" charset="-78"/>
              </a:rPr>
              <a:t>در این باغ زندگی </a:t>
            </a:r>
            <a:r>
              <a:rPr lang="fa-IR" sz="2200" dirty="0" smtClean="0">
                <a:cs typeface="B Nazanin" panose="00000400000000000000" pitchFamily="2" charset="-78"/>
              </a:rPr>
              <a:t>می‌کرد.</a:t>
            </a:r>
            <a:endParaRPr lang="fa-IR" sz="2200" dirty="0">
              <a:cs typeface="B Nazanin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65" y="2048609"/>
            <a:ext cx="5610310" cy="4809391"/>
          </a:xfrm>
        </p:spPr>
      </p:pic>
      <p:sp>
        <p:nvSpPr>
          <p:cNvPr id="7" name="Rectangle 6"/>
          <p:cNvSpPr/>
          <p:nvPr/>
        </p:nvSpPr>
        <p:spPr>
          <a:xfrm>
            <a:off x="120834" y="1595021"/>
            <a:ext cx="33595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این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 باوسعتی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ده هزار متر مربع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با پلانی تقریبا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مربع مستطیل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عناصر زیبا و منحصر بفرد معماری واز جمله </a:t>
            </a:r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بادگیر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تالار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حوض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فواره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،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آسیاب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و غیره را در خود جای داده است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شمال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غربی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باغ، ساختمانی مشتمل بر 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تالار بزرگ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به ابعاد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12*10متر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است که با طاق نماهای محرابی تزئین شده است. علاوه بر فضای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بادگیر در پشت تالار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دو اتاق سه دری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از دیگر فضاهای مرتبط در این قسمت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می‌باشد.</a:t>
            </a:r>
            <a:endParaRPr lang="fa-IR" sz="2400" dirty="0"/>
          </a:p>
        </p:txBody>
      </p:sp>
      <p:sp>
        <p:nvSpPr>
          <p:cNvPr id="2" name="Rectangle 1"/>
          <p:cNvSpPr/>
          <p:nvPr/>
        </p:nvSpPr>
        <p:spPr>
          <a:xfrm>
            <a:off x="5052347" y="1226025"/>
            <a:ext cx="4100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معرفی پلان </a:t>
            </a:r>
            <a:r>
              <a:rPr lang="fa-IR" sz="2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 و عمارت صدری: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0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35525" y="1901950"/>
            <a:ext cx="36557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ارتفاع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بنای این باغ با احتساب بادگیر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22.5 متر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 و از خصوصیات برجسته آن داشتن 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تالار </a:t>
            </a:r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دهنه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12.5 متر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 است.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ازشاخص‌ترین نشانه‌های این باغ وجود بادگیر دو طبقه بر روی تالارعمارت است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 بادگیر علاوه بر ابهت و زیبایی بخشیدن به ساختمان نقش بسیار موثری در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تهویه فضای درونی بنا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را دارد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در </a:t>
            </a:r>
            <a:r>
              <a:rPr lang="fa-IR" sz="2400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انتها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باغ 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آسیاب آبی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قدیمی دیده میشود. این باغ از منظر معماری و پوشش گیاهی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الگوی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یک باغ ایرانی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است. </a:t>
            </a:r>
            <a:endParaRPr lang="fa-IR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152"/>
            <a:ext cx="5182820" cy="68931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42238" y="1291130"/>
            <a:ext cx="3642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2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معرفی اجزای عمارت صدری:</a:t>
            </a:r>
            <a:endParaRPr lang="fa-IR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56237" y="1291130"/>
            <a:ext cx="32877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دو طرف تالار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بعد از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راهرو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های پهنی که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اتاق‌ها را به تالار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مرتبط می‌کنند. دو اتاق سه دری قرار دارد و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پشت هر سه دری، دو اتاق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دیگر ساخته شده که به سه دری‌ها و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فضای پشت تالار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راه دارد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 rtl="1"/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زیرزمین زیر تالار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روکار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آجر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ساخته شده است.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کف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بنا تماماً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آجر فرش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است.</a:t>
            </a:r>
            <a:r>
              <a:rPr lang="fa-IR" sz="2400" dirty="0">
                <a:cs typeface="B Nazanin" panose="00000400000000000000" pitchFamily="2" charset="-78"/>
              </a:rPr>
              <a:t> در </a:t>
            </a:r>
            <a:r>
              <a:rPr lang="fa-IR" sz="2400" dirty="0" smtClean="0">
                <a:cs typeface="B Nazanin" panose="00000400000000000000" pitchFamily="2" charset="-78"/>
              </a:rPr>
              <a:t>قسمتی از </a:t>
            </a:r>
            <a:r>
              <a:rPr lang="fa-IR" sz="2400" dirty="0" smtClean="0">
                <a:solidFill>
                  <a:srgbClr val="FFFF00"/>
                </a:solidFill>
                <a:cs typeface="B Nazanin" panose="00000400000000000000" pitchFamily="2" charset="-78"/>
              </a:rPr>
              <a:t>بدنه‌ي بادگير </a:t>
            </a:r>
            <a:r>
              <a:rPr lang="fa-IR" sz="2400" dirty="0" smtClean="0">
                <a:cs typeface="B Nazanin" panose="00000400000000000000" pitchFamily="2" charset="-78"/>
              </a:rPr>
              <a:t>که دیوار تالار را تشکیل می دهد، </a:t>
            </a:r>
            <a:r>
              <a:rPr lang="fa-IR" sz="2400" dirty="0">
                <a:solidFill>
                  <a:srgbClr val="FFFF00"/>
                </a:solidFill>
                <a:cs typeface="B Nazanin" panose="00000400000000000000" pitchFamily="2" charset="-78"/>
              </a:rPr>
              <a:t>سرو</a:t>
            </a:r>
            <a:r>
              <a:rPr lang="fa-IR" sz="2400" dirty="0">
                <a:cs typeface="B Nazanin" panose="00000400000000000000" pitchFamily="2" charset="-78"/>
              </a:rPr>
              <a:t>ي‌ست كه به شيوه زيبايي گچ‌بري شده و در دو سويش نقشي از </a:t>
            </a:r>
            <a:r>
              <a:rPr lang="fa-IR" sz="2400" dirty="0">
                <a:solidFill>
                  <a:srgbClr val="FFFF00"/>
                </a:solidFill>
                <a:cs typeface="B Nazanin" panose="00000400000000000000" pitchFamily="2" charset="-78"/>
              </a:rPr>
              <a:t>اهورا مزدا </a:t>
            </a:r>
            <a:r>
              <a:rPr lang="fa-IR" sz="2400" dirty="0">
                <a:cs typeface="B Nazanin" panose="00000400000000000000" pitchFamily="2" charset="-78"/>
              </a:rPr>
              <a:t>ديده </a:t>
            </a:r>
            <a:r>
              <a:rPr lang="fa-IR" sz="2400" dirty="0" smtClean="0">
                <a:cs typeface="B Nazanin" panose="00000400000000000000" pitchFamily="2" charset="-78"/>
              </a:rPr>
              <a:t>مي‌شود. </a:t>
            </a:r>
            <a:endParaRPr lang="fa-IR" sz="2400" dirty="0">
              <a:cs typeface="B Nazanin" panose="00000400000000000000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47087" cy="28181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0" y="2818178"/>
            <a:ext cx="2833615" cy="4359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343" y="2818180"/>
            <a:ext cx="2823744" cy="4344222"/>
          </a:xfrm>
          <a:prstGeom prst="rect">
            <a:avLst/>
          </a:prstGeom>
        </p:spPr>
      </p:pic>
      <p:sp>
        <p:nvSpPr>
          <p:cNvPr id="2" name="Bent-Up Arrow 1"/>
          <p:cNvSpPr/>
          <p:nvPr/>
        </p:nvSpPr>
        <p:spPr>
          <a:xfrm>
            <a:off x="1976015" y="2348573"/>
            <a:ext cx="1047328" cy="305410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02288" y="2366749"/>
            <a:ext cx="12216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انتهای بادگیر</a:t>
            </a:r>
            <a:endParaRPr lang="fa-IR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5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251756" cy="4688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21" y="4270371"/>
            <a:ext cx="3961180" cy="27381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706" y="89538"/>
            <a:ext cx="2635249" cy="39298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764640" y="4192525"/>
            <a:ext cx="32762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همچنین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ضلع جنوب شرقی انتهای باغ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، 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آسیاب آبی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قرار دارد.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بادگير بلند بيست و سه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متري،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ديواره سنگي يك تيكه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تالار با دهانه وسيع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مي باشد كه در نوع خود بي نظير بوده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است. </a:t>
            </a:r>
            <a:endParaRPr lang="fa-IR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421" y="0"/>
            <a:ext cx="4960579" cy="3429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5715000" cy="38481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1020794"/>
            <a:ext cx="41138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ازدیگر شاخص‌های منحصر به فرد این بنا می‌توان به وجود یک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حوض سنگی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جلوی ساختمان، به وسعت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500 متر مربع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 قرارگیری حدود </a:t>
            </a:r>
            <a:r>
              <a:rPr lang="fa-IR" sz="24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95 فواره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آب درآن اشاره کرد. </a:t>
            </a:r>
            <a:endParaRPr lang="fa-IR" sz="2400" dirty="0"/>
          </a:p>
        </p:txBody>
      </p:sp>
      <p:sp>
        <p:nvSpPr>
          <p:cNvPr id="2" name="Rectangle 1"/>
          <p:cNvSpPr/>
          <p:nvPr/>
        </p:nvSpPr>
        <p:spPr>
          <a:xfrm>
            <a:off x="6557165" y="3492219"/>
            <a:ext cx="23711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fa-IR" sz="28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معرفی باغ صدری:</a:t>
            </a:r>
            <a:endParaRPr lang="fa-IR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927</Words>
  <Application>Microsoft Office PowerPoint</Application>
  <PresentationFormat>On-screen Show (4:3)</PresentationFormat>
  <Paragraphs>51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 Homa</vt:lpstr>
      <vt:lpstr>B Nazanin</vt:lpstr>
      <vt:lpstr>Calibri</vt:lpstr>
      <vt:lpstr>Times New Roman</vt:lpstr>
      <vt:lpstr>Office Theme</vt:lpstr>
      <vt:lpstr>باغ و عمارت صدری تفت</vt:lpstr>
      <vt:lpstr>فهرست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61</cp:revision>
  <dcterms:created xsi:type="dcterms:W3CDTF">2013-08-21T19:17:07Z</dcterms:created>
  <dcterms:modified xsi:type="dcterms:W3CDTF">2019-10-27T00:54:51Z</dcterms:modified>
</cp:coreProperties>
</file>