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62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3" r:id="rId13"/>
    <p:sldId id="322" r:id="rId14"/>
    <p:sldId id="324" r:id="rId15"/>
    <p:sldId id="325" r:id="rId16"/>
    <p:sldId id="326" r:id="rId17"/>
    <p:sldId id="327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BB9"/>
    <a:srgbClr val="FFC5FE"/>
    <a:srgbClr val="FF89FC"/>
    <a:srgbClr val="FFB9FD"/>
    <a:srgbClr val="FFAFFD"/>
    <a:srgbClr val="FFD5FE"/>
    <a:srgbClr val="FF8989"/>
    <a:srgbClr val="FFBDFD"/>
    <a:srgbClr val="FFE1FE"/>
    <a:srgbClr val="FFE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B5BA0-7ED9-4E96-937A-F4BAC90FD48F}" type="doc">
      <dgm:prSet loTypeId="urn:microsoft.com/office/officeart/2005/8/layout/process1" loCatId="process" qsTypeId="urn:microsoft.com/office/officeart/2005/8/quickstyle/simple4" qsCatId="simple" csTypeId="urn:microsoft.com/office/officeart/2005/8/colors/colorful3" csCatId="colorful" phldr="1"/>
      <dgm:spPr/>
    </dgm:pt>
    <dgm:pt modelId="{A66653F0-4000-44C1-9FD3-3E2A74E52699}">
      <dgm:prSet phldrT="[Text]" custT="1"/>
      <dgm:spPr/>
      <dgm:t>
        <a:bodyPr/>
        <a:lstStyle/>
        <a:p>
          <a:pPr rtl="1"/>
          <a:r>
            <a:rPr lang="fa-IR" sz="3600" b="1" dirty="0" smtClean="0">
              <a:solidFill>
                <a:schemeClr val="tx1"/>
              </a:solidFill>
              <a:cs typeface="B Tabassom" panose="00000400000000000000" pitchFamily="2" charset="-78"/>
            </a:rPr>
            <a:t>هدف</a:t>
          </a:r>
          <a:endParaRPr lang="fa-IR" sz="3600" b="1" dirty="0">
            <a:solidFill>
              <a:schemeClr val="tx1"/>
            </a:solidFill>
            <a:cs typeface="B Tabassom" panose="00000400000000000000" pitchFamily="2" charset="-78"/>
          </a:endParaRPr>
        </a:p>
      </dgm:t>
    </dgm:pt>
    <dgm:pt modelId="{B6B66EED-7217-462F-A48F-77357FC8B5ED}" type="parTrans" cxnId="{DD19CBE6-CDC4-40E8-BD42-B78C664D08D2}">
      <dgm:prSet/>
      <dgm:spPr/>
      <dgm:t>
        <a:bodyPr/>
        <a:lstStyle/>
        <a:p>
          <a:pPr rtl="1"/>
          <a:endParaRPr lang="fa-IR"/>
        </a:p>
      </dgm:t>
    </dgm:pt>
    <dgm:pt modelId="{FEF2E6EF-322B-451A-AB6F-D8E2BDA0948C}" type="sibTrans" cxnId="{DD19CBE6-CDC4-40E8-BD42-B78C664D08D2}">
      <dgm:prSet/>
      <dgm:spPr/>
      <dgm:t>
        <a:bodyPr/>
        <a:lstStyle/>
        <a:p>
          <a:pPr rtl="1"/>
          <a:endParaRPr lang="fa-IR"/>
        </a:p>
      </dgm:t>
    </dgm:pt>
    <dgm:pt modelId="{70F873A0-04B5-4B7D-82EE-BD1CB16FFE2A}">
      <dgm:prSet phldrT="[Text]" custT="1"/>
      <dgm:spPr/>
      <dgm:t>
        <a:bodyPr/>
        <a:lstStyle/>
        <a:p>
          <a:pPr rtl="1"/>
          <a:r>
            <a:rPr lang="fa-IR" sz="2400" b="0" dirty="0" smtClean="0">
              <a:cs typeface="B Tabassom" panose="00000400000000000000" pitchFamily="2" charset="-78"/>
            </a:rPr>
            <a:t>تأمین کار برای جویندگان کار نسل جوان و رقابتی کردن اقتصاد فرانسه</a:t>
          </a:r>
          <a:endParaRPr lang="fa-IR" sz="2400" b="0" dirty="0"/>
        </a:p>
      </dgm:t>
    </dgm:pt>
    <dgm:pt modelId="{0788E8EC-D394-4EB8-88CA-1774F62C8D1E}" type="parTrans" cxnId="{E7E05699-D375-4D28-B380-E6F9E442AA7B}">
      <dgm:prSet/>
      <dgm:spPr/>
      <dgm:t>
        <a:bodyPr/>
        <a:lstStyle/>
        <a:p>
          <a:pPr rtl="1"/>
          <a:endParaRPr lang="fa-IR"/>
        </a:p>
      </dgm:t>
    </dgm:pt>
    <dgm:pt modelId="{DA0236BD-2AB9-4217-83A4-B270627F1E6F}" type="sibTrans" cxnId="{E7E05699-D375-4D28-B380-E6F9E442AA7B}">
      <dgm:prSet/>
      <dgm:spPr/>
      <dgm:t>
        <a:bodyPr/>
        <a:lstStyle/>
        <a:p>
          <a:pPr rtl="1"/>
          <a:endParaRPr lang="fa-IR"/>
        </a:p>
      </dgm:t>
    </dgm:pt>
    <dgm:pt modelId="{9B1F5A2E-64AF-4F28-8DF5-1E708DBA89B5}" type="pres">
      <dgm:prSet presAssocID="{37EB5BA0-7ED9-4E96-937A-F4BAC90FD48F}" presName="Name0" presStyleCnt="0">
        <dgm:presLayoutVars>
          <dgm:dir/>
          <dgm:resizeHandles val="exact"/>
        </dgm:presLayoutVars>
      </dgm:prSet>
      <dgm:spPr/>
    </dgm:pt>
    <dgm:pt modelId="{97CEB312-0D01-4CEE-B9C6-7E273914745A}" type="pres">
      <dgm:prSet presAssocID="{A66653F0-4000-44C1-9FD3-3E2A74E5269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08318A-57FA-4DED-8AB1-E4931972CCD9}" type="pres">
      <dgm:prSet presAssocID="{FEF2E6EF-322B-451A-AB6F-D8E2BDA0948C}" presName="sibTrans" presStyleLbl="sibTrans2D1" presStyleIdx="0" presStyleCnt="1"/>
      <dgm:spPr/>
      <dgm:t>
        <a:bodyPr/>
        <a:lstStyle/>
        <a:p>
          <a:pPr rtl="1"/>
          <a:endParaRPr lang="fa-IR"/>
        </a:p>
      </dgm:t>
    </dgm:pt>
    <dgm:pt modelId="{7743B7BC-C1D7-41D6-9C69-7C5BC3B77553}" type="pres">
      <dgm:prSet presAssocID="{FEF2E6EF-322B-451A-AB6F-D8E2BDA0948C}" presName="connectorText" presStyleLbl="sibTrans2D1" presStyleIdx="0" presStyleCnt="1"/>
      <dgm:spPr/>
      <dgm:t>
        <a:bodyPr/>
        <a:lstStyle/>
        <a:p>
          <a:pPr rtl="1"/>
          <a:endParaRPr lang="fa-IR"/>
        </a:p>
      </dgm:t>
    </dgm:pt>
    <dgm:pt modelId="{18BE2769-AEF9-481D-ADFC-1DD3CBA23ED0}" type="pres">
      <dgm:prSet presAssocID="{70F873A0-04B5-4B7D-82EE-BD1CB16FFE2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BE564D1-B061-479A-A16D-42C5BDD438FD}" type="presOf" srcId="{FEF2E6EF-322B-451A-AB6F-D8E2BDA0948C}" destId="{7743B7BC-C1D7-41D6-9C69-7C5BC3B77553}" srcOrd="1" destOrd="0" presId="urn:microsoft.com/office/officeart/2005/8/layout/process1"/>
    <dgm:cxn modelId="{6D7E60B0-FC74-43E1-A853-BFDCDBA37CA9}" type="presOf" srcId="{FEF2E6EF-322B-451A-AB6F-D8E2BDA0948C}" destId="{CB08318A-57FA-4DED-8AB1-E4931972CCD9}" srcOrd="0" destOrd="0" presId="urn:microsoft.com/office/officeart/2005/8/layout/process1"/>
    <dgm:cxn modelId="{B726E556-BC59-4D7D-89D0-D75006D34BDD}" type="presOf" srcId="{37EB5BA0-7ED9-4E96-937A-F4BAC90FD48F}" destId="{9B1F5A2E-64AF-4F28-8DF5-1E708DBA89B5}" srcOrd="0" destOrd="0" presId="urn:microsoft.com/office/officeart/2005/8/layout/process1"/>
    <dgm:cxn modelId="{D16476C4-4A23-45CA-B94C-003BCBF92021}" type="presOf" srcId="{A66653F0-4000-44C1-9FD3-3E2A74E52699}" destId="{97CEB312-0D01-4CEE-B9C6-7E273914745A}" srcOrd="0" destOrd="0" presId="urn:microsoft.com/office/officeart/2005/8/layout/process1"/>
    <dgm:cxn modelId="{35D02BD6-9F97-46CC-87BF-C465C59E3B8A}" type="presOf" srcId="{70F873A0-04B5-4B7D-82EE-BD1CB16FFE2A}" destId="{18BE2769-AEF9-481D-ADFC-1DD3CBA23ED0}" srcOrd="0" destOrd="0" presId="urn:microsoft.com/office/officeart/2005/8/layout/process1"/>
    <dgm:cxn modelId="{E7E05699-D375-4D28-B380-E6F9E442AA7B}" srcId="{37EB5BA0-7ED9-4E96-937A-F4BAC90FD48F}" destId="{70F873A0-04B5-4B7D-82EE-BD1CB16FFE2A}" srcOrd="1" destOrd="0" parTransId="{0788E8EC-D394-4EB8-88CA-1774F62C8D1E}" sibTransId="{DA0236BD-2AB9-4217-83A4-B270627F1E6F}"/>
    <dgm:cxn modelId="{DD19CBE6-CDC4-40E8-BD42-B78C664D08D2}" srcId="{37EB5BA0-7ED9-4E96-937A-F4BAC90FD48F}" destId="{A66653F0-4000-44C1-9FD3-3E2A74E52699}" srcOrd="0" destOrd="0" parTransId="{B6B66EED-7217-462F-A48F-77357FC8B5ED}" sibTransId="{FEF2E6EF-322B-451A-AB6F-D8E2BDA0948C}"/>
    <dgm:cxn modelId="{2EAAADCA-361D-4008-93F6-99B0504CDEF5}" type="presParOf" srcId="{9B1F5A2E-64AF-4F28-8DF5-1E708DBA89B5}" destId="{97CEB312-0D01-4CEE-B9C6-7E273914745A}" srcOrd="0" destOrd="0" presId="urn:microsoft.com/office/officeart/2005/8/layout/process1"/>
    <dgm:cxn modelId="{7C294A5E-5303-4798-BA95-B4454F8B92BF}" type="presParOf" srcId="{9B1F5A2E-64AF-4F28-8DF5-1E708DBA89B5}" destId="{CB08318A-57FA-4DED-8AB1-E4931972CCD9}" srcOrd="1" destOrd="0" presId="urn:microsoft.com/office/officeart/2005/8/layout/process1"/>
    <dgm:cxn modelId="{5C04CB89-D329-4609-A409-ECD467CED493}" type="presParOf" srcId="{CB08318A-57FA-4DED-8AB1-E4931972CCD9}" destId="{7743B7BC-C1D7-41D6-9C69-7C5BC3B77553}" srcOrd="0" destOrd="0" presId="urn:microsoft.com/office/officeart/2005/8/layout/process1"/>
    <dgm:cxn modelId="{62212B3E-5BD2-4092-9B60-0F6390A08B1C}" type="presParOf" srcId="{9B1F5A2E-64AF-4F28-8DF5-1E708DBA89B5}" destId="{18BE2769-AEF9-481D-ADFC-1DD3CBA23ED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B5BA0-7ED9-4E96-937A-F4BAC90FD48F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</dgm:pt>
    <dgm:pt modelId="{A66653F0-4000-44C1-9FD3-3E2A74E52699}">
      <dgm:prSet phldrT="[Text]" custT="1"/>
      <dgm:spPr/>
      <dgm:t>
        <a:bodyPr/>
        <a:lstStyle/>
        <a:p>
          <a:pPr rtl="1"/>
          <a:r>
            <a:rPr lang="fa-IR" sz="3600" b="1" dirty="0" smtClean="0">
              <a:cs typeface="B Tabassom" panose="00000400000000000000" pitchFamily="2" charset="-78"/>
            </a:rPr>
            <a:t>اقدام</a:t>
          </a:r>
          <a:endParaRPr lang="fa-IR" sz="3600" b="1" dirty="0">
            <a:cs typeface="B Tabassom" panose="00000400000000000000" pitchFamily="2" charset="-78"/>
          </a:endParaRPr>
        </a:p>
      </dgm:t>
    </dgm:pt>
    <dgm:pt modelId="{B6B66EED-7217-462F-A48F-77357FC8B5ED}" type="parTrans" cxnId="{DD19CBE6-CDC4-40E8-BD42-B78C664D08D2}">
      <dgm:prSet/>
      <dgm:spPr/>
      <dgm:t>
        <a:bodyPr/>
        <a:lstStyle/>
        <a:p>
          <a:pPr rtl="1"/>
          <a:endParaRPr lang="fa-IR"/>
        </a:p>
      </dgm:t>
    </dgm:pt>
    <dgm:pt modelId="{FEF2E6EF-322B-451A-AB6F-D8E2BDA0948C}" type="sibTrans" cxnId="{DD19CBE6-CDC4-40E8-BD42-B78C664D08D2}">
      <dgm:prSet/>
      <dgm:spPr/>
      <dgm:t>
        <a:bodyPr/>
        <a:lstStyle/>
        <a:p>
          <a:pPr rtl="1"/>
          <a:endParaRPr lang="fa-IR"/>
        </a:p>
      </dgm:t>
    </dgm:pt>
    <dgm:pt modelId="{70F873A0-04B5-4B7D-82EE-BD1CB16FFE2A}">
      <dgm:prSet phldrT="[Text]" custT="1"/>
      <dgm:spPr/>
      <dgm:t>
        <a:bodyPr/>
        <a:lstStyle/>
        <a:p>
          <a:pPr rtl="1"/>
          <a:r>
            <a:rPr lang="fa-IR" sz="2400" b="0" dirty="0" smtClean="0">
              <a:cs typeface="B Tabassom" panose="00000400000000000000" pitchFamily="2" charset="-78"/>
            </a:rPr>
            <a:t>پول فرانسه ثابت و تراز پرداخت ها دارای مازاد گردد.</a:t>
          </a:r>
          <a:endParaRPr lang="fa-IR" sz="2400" b="0" dirty="0"/>
        </a:p>
      </dgm:t>
    </dgm:pt>
    <dgm:pt modelId="{0788E8EC-D394-4EB8-88CA-1774F62C8D1E}" type="parTrans" cxnId="{E7E05699-D375-4D28-B380-E6F9E442AA7B}">
      <dgm:prSet/>
      <dgm:spPr/>
      <dgm:t>
        <a:bodyPr/>
        <a:lstStyle/>
        <a:p>
          <a:pPr rtl="1"/>
          <a:endParaRPr lang="fa-IR"/>
        </a:p>
      </dgm:t>
    </dgm:pt>
    <dgm:pt modelId="{DA0236BD-2AB9-4217-83A4-B270627F1E6F}" type="sibTrans" cxnId="{E7E05699-D375-4D28-B380-E6F9E442AA7B}">
      <dgm:prSet/>
      <dgm:spPr/>
      <dgm:t>
        <a:bodyPr/>
        <a:lstStyle/>
        <a:p>
          <a:pPr rtl="1"/>
          <a:endParaRPr lang="fa-IR"/>
        </a:p>
      </dgm:t>
    </dgm:pt>
    <dgm:pt modelId="{9B1F5A2E-64AF-4F28-8DF5-1E708DBA89B5}" type="pres">
      <dgm:prSet presAssocID="{37EB5BA0-7ED9-4E96-937A-F4BAC90FD48F}" presName="Name0" presStyleCnt="0">
        <dgm:presLayoutVars>
          <dgm:dir/>
          <dgm:resizeHandles val="exact"/>
        </dgm:presLayoutVars>
      </dgm:prSet>
      <dgm:spPr/>
    </dgm:pt>
    <dgm:pt modelId="{97CEB312-0D01-4CEE-B9C6-7E273914745A}" type="pres">
      <dgm:prSet presAssocID="{A66653F0-4000-44C1-9FD3-3E2A74E5269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08318A-57FA-4DED-8AB1-E4931972CCD9}" type="pres">
      <dgm:prSet presAssocID="{FEF2E6EF-322B-451A-AB6F-D8E2BDA0948C}" presName="sibTrans" presStyleLbl="sibTrans2D1" presStyleIdx="0" presStyleCnt="1"/>
      <dgm:spPr/>
      <dgm:t>
        <a:bodyPr/>
        <a:lstStyle/>
        <a:p>
          <a:pPr rtl="1"/>
          <a:endParaRPr lang="fa-IR"/>
        </a:p>
      </dgm:t>
    </dgm:pt>
    <dgm:pt modelId="{7743B7BC-C1D7-41D6-9C69-7C5BC3B77553}" type="pres">
      <dgm:prSet presAssocID="{FEF2E6EF-322B-451A-AB6F-D8E2BDA0948C}" presName="connectorText" presStyleLbl="sibTrans2D1" presStyleIdx="0" presStyleCnt="1"/>
      <dgm:spPr/>
      <dgm:t>
        <a:bodyPr/>
        <a:lstStyle/>
        <a:p>
          <a:pPr rtl="1"/>
          <a:endParaRPr lang="fa-IR"/>
        </a:p>
      </dgm:t>
    </dgm:pt>
    <dgm:pt modelId="{18BE2769-AEF9-481D-ADFC-1DD3CBA23ED0}" type="pres">
      <dgm:prSet presAssocID="{70F873A0-04B5-4B7D-82EE-BD1CB16FFE2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E7E05699-D375-4D28-B380-E6F9E442AA7B}" srcId="{37EB5BA0-7ED9-4E96-937A-F4BAC90FD48F}" destId="{70F873A0-04B5-4B7D-82EE-BD1CB16FFE2A}" srcOrd="1" destOrd="0" parTransId="{0788E8EC-D394-4EB8-88CA-1774F62C8D1E}" sibTransId="{DA0236BD-2AB9-4217-83A4-B270627F1E6F}"/>
    <dgm:cxn modelId="{AB4E7B2A-A175-4253-A9EA-B84CE1A0EC71}" type="presOf" srcId="{FEF2E6EF-322B-451A-AB6F-D8E2BDA0948C}" destId="{CB08318A-57FA-4DED-8AB1-E4931972CCD9}" srcOrd="0" destOrd="0" presId="urn:microsoft.com/office/officeart/2005/8/layout/process1"/>
    <dgm:cxn modelId="{8D4F8742-6370-4C79-AA4B-AD9431A2D7EA}" type="presOf" srcId="{A66653F0-4000-44C1-9FD3-3E2A74E52699}" destId="{97CEB312-0D01-4CEE-B9C6-7E273914745A}" srcOrd="0" destOrd="0" presId="urn:microsoft.com/office/officeart/2005/8/layout/process1"/>
    <dgm:cxn modelId="{BB05D03B-8A1A-4C42-AD5D-0A2F10AFB468}" type="presOf" srcId="{70F873A0-04B5-4B7D-82EE-BD1CB16FFE2A}" destId="{18BE2769-AEF9-481D-ADFC-1DD3CBA23ED0}" srcOrd="0" destOrd="0" presId="urn:microsoft.com/office/officeart/2005/8/layout/process1"/>
    <dgm:cxn modelId="{DD19CBE6-CDC4-40E8-BD42-B78C664D08D2}" srcId="{37EB5BA0-7ED9-4E96-937A-F4BAC90FD48F}" destId="{A66653F0-4000-44C1-9FD3-3E2A74E52699}" srcOrd="0" destOrd="0" parTransId="{B6B66EED-7217-462F-A48F-77357FC8B5ED}" sibTransId="{FEF2E6EF-322B-451A-AB6F-D8E2BDA0948C}"/>
    <dgm:cxn modelId="{84CB40BF-C844-41D5-8DE8-B05E2039146F}" type="presOf" srcId="{FEF2E6EF-322B-451A-AB6F-D8E2BDA0948C}" destId="{7743B7BC-C1D7-41D6-9C69-7C5BC3B77553}" srcOrd="1" destOrd="0" presId="urn:microsoft.com/office/officeart/2005/8/layout/process1"/>
    <dgm:cxn modelId="{EB42215F-FF99-44AE-9B0E-15EC196E14AD}" type="presOf" srcId="{37EB5BA0-7ED9-4E96-937A-F4BAC90FD48F}" destId="{9B1F5A2E-64AF-4F28-8DF5-1E708DBA89B5}" srcOrd="0" destOrd="0" presId="urn:microsoft.com/office/officeart/2005/8/layout/process1"/>
    <dgm:cxn modelId="{7B75F1FE-D1C6-4177-9C71-904524A203C8}" type="presParOf" srcId="{9B1F5A2E-64AF-4F28-8DF5-1E708DBA89B5}" destId="{97CEB312-0D01-4CEE-B9C6-7E273914745A}" srcOrd="0" destOrd="0" presId="urn:microsoft.com/office/officeart/2005/8/layout/process1"/>
    <dgm:cxn modelId="{5BED4840-780C-4E03-A2F2-E76B4648E37F}" type="presParOf" srcId="{9B1F5A2E-64AF-4F28-8DF5-1E708DBA89B5}" destId="{CB08318A-57FA-4DED-8AB1-E4931972CCD9}" srcOrd="1" destOrd="0" presId="urn:microsoft.com/office/officeart/2005/8/layout/process1"/>
    <dgm:cxn modelId="{5C136485-C588-471A-BA15-E5C1C597E50C}" type="presParOf" srcId="{CB08318A-57FA-4DED-8AB1-E4931972CCD9}" destId="{7743B7BC-C1D7-41D6-9C69-7C5BC3B77553}" srcOrd="0" destOrd="0" presId="urn:microsoft.com/office/officeart/2005/8/layout/process1"/>
    <dgm:cxn modelId="{F6D95591-3BFA-4999-BDA5-6BAE818DA54E}" type="presParOf" srcId="{9B1F5A2E-64AF-4F28-8DF5-1E708DBA89B5}" destId="{18BE2769-AEF9-481D-ADFC-1DD3CBA23ED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10C637-054E-4232-B898-9FE3C6EED0FA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fa-IR"/>
        </a:p>
      </dgm:t>
    </dgm:pt>
    <dgm:pt modelId="{1D23358E-D8E4-4837-B724-0E2898B63485}">
      <dgm:prSet phldrT="[Text]" custT="1"/>
      <dgm:spPr/>
      <dgm:t>
        <a:bodyPr/>
        <a:lstStyle/>
        <a:p>
          <a:pPr rtl="1"/>
          <a:r>
            <a:rPr lang="fa-IR" sz="3000" b="1" dirty="0" smtClean="0">
              <a:cs typeface="B Tabassom" panose="00000400000000000000" pitchFamily="2" charset="-78"/>
            </a:rPr>
            <a:t>اقدامات</a:t>
          </a:r>
          <a:endParaRPr lang="fa-IR" sz="3000" b="1" dirty="0">
            <a:cs typeface="B Tabassom" panose="00000400000000000000" pitchFamily="2" charset="-78"/>
          </a:endParaRPr>
        </a:p>
      </dgm:t>
    </dgm:pt>
    <dgm:pt modelId="{3E0A47F3-6656-4CF7-B74C-48D4FD9682C3}" type="parTrans" cxnId="{CFEBD7E9-E59A-4648-B904-B9F986D37B61}">
      <dgm:prSet/>
      <dgm:spPr/>
      <dgm:t>
        <a:bodyPr/>
        <a:lstStyle/>
        <a:p>
          <a:pPr rtl="1"/>
          <a:endParaRPr lang="fa-IR"/>
        </a:p>
      </dgm:t>
    </dgm:pt>
    <dgm:pt modelId="{91DB5287-F85C-4182-8E25-F2B13673E5BC}" type="sibTrans" cxnId="{CFEBD7E9-E59A-4648-B904-B9F986D37B61}">
      <dgm:prSet/>
      <dgm:spPr/>
      <dgm:t>
        <a:bodyPr/>
        <a:lstStyle/>
        <a:p>
          <a:pPr rtl="1"/>
          <a:endParaRPr lang="fa-IR"/>
        </a:p>
      </dgm:t>
    </dgm:pt>
    <dgm:pt modelId="{BA25B71A-F5B4-4459-875B-1EBFE3BFEC4D}">
      <dgm:prSet phldrT="[Text]"/>
      <dgm:spPr/>
      <dgm:t>
        <a:bodyPr/>
        <a:lstStyle/>
        <a:p>
          <a:pPr rtl="1"/>
          <a:r>
            <a:rPr lang="fa-IR" b="0" dirty="0" smtClean="0">
              <a:cs typeface="B Tabassom" panose="00000400000000000000" pitchFamily="2" charset="-78"/>
            </a:rPr>
            <a:t>افزایش تولید ناخالص داخلی</a:t>
          </a:r>
          <a:endParaRPr lang="fa-IR" b="0" dirty="0"/>
        </a:p>
      </dgm:t>
    </dgm:pt>
    <dgm:pt modelId="{2BC2452C-1E37-42B6-A78E-85CAAF94039C}" type="parTrans" cxnId="{9F69E08B-F6B1-4B0A-A00B-8546F88C3F7F}">
      <dgm:prSet/>
      <dgm:spPr/>
      <dgm:t>
        <a:bodyPr/>
        <a:lstStyle/>
        <a:p>
          <a:pPr rtl="1"/>
          <a:endParaRPr lang="fa-IR"/>
        </a:p>
      </dgm:t>
    </dgm:pt>
    <dgm:pt modelId="{EFABA224-BC9E-4270-A839-FB206A8D052A}" type="sibTrans" cxnId="{9F69E08B-F6B1-4B0A-A00B-8546F88C3F7F}">
      <dgm:prSet/>
      <dgm:spPr/>
      <dgm:t>
        <a:bodyPr/>
        <a:lstStyle/>
        <a:p>
          <a:pPr rtl="1"/>
          <a:endParaRPr lang="fa-IR"/>
        </a:p>
      </dgm:t>
    </dgm:pt>
    <dgm:pt modelId="{FA4A68B2-BF14-483C-9B92-130483C906FB}">
      <dgm:prSet phldrT="[Text]"/>
      <dgm:spPr/>
      <dgm:t>
        <a:bodyPr/>
        <a:lstStyle/>
        <a:p>
          <a:pPr rtl="1"/>
          <a:r>
            <a:rPr lang="fa-IR" b="0" dirty="0" smtClean="0">
              <a:cs typeface="B Tabassom" panose="00000400000000000000" pitchFamily="2" charset="-78"/>
            </a:rPr>
            <a:t>فراهم آوردن موجبات توسعه مناطق محروم</a:t>
          </a:r>
          <a:endParaRPr lang="fa-IR" dirty="0"/>
        </a:p>
      </dgm:t>
    </dgm:pt>
    <dgm:pt modelId="{D753D57E-B63E-4FD9-B2C5-E0E1F5E05A5E}" type="parTrans" cxnId="{3881D280-5C67-48EA-9AB8-B0B10FD15F7E}">
      <dgm:prSet/>
      <dgm:spPr/>
      <dgm:t>
        <a:bodyPr/>
        <a:lstStyle/>
        <a:p>
          <a:pPr rtl="1"/>
          <a:endParaRPr lang="fa-IR"/>
        </a:p>
      </dgm:t>
    </dgm:pt>
    <dgm:pt modelId="{DB5880A6-FE1D-4919-B3F8-E4BFD54F686E}" type="sibTrans" cxnId="{3881D280-5C67-48EA-9AB8-B0B10FD15F7E}">
      <dgm:prSet/>
      <dgm:spPr/>
      <dgm:t>
        <a:bodyPr/>
        <a:lstStyle/>
        <a:p>
          <a:pPr rtl="1"/>
          <a:endParaRPr lang="fa-IR"/>
        </a:p>
      </dgm:t>
    </dgm:pt>
    <dgm:pt modelId="{189BC1DF-530D-4C6D-90EB-B98CBA07292A}">
      <dgm:prSet phldrT="[Text]"/>
      <dgm:spPr/>
      <dgm:t>
        <a:bodyPr/>
        <a:lstStyle/>
        <a:p>
          <a:pPr rtl="1"/>
          <a:r>
            <a:rPr lang="fa-IR" b="0" dirty="0" smtClean="0">
              <a:cs typeface="B Tabassom" panose="00000400000000000000" pitchFamily="2" charset="-78"/>
            </a:rPr>
            <a:t>افزایش سرمایه گذاری و مصرف بخش عمومی</a:t>
          </a:r>
          <a:endParaRPr lang="fa-IR" dirty="0"/>
        </a:p>
      </dgm:t>
    </dgm:pt>
    <dgm:pt modelId="{D05AE869-8847-4697-B259-92CE04D9B479}" type="parTrans" cxnId="{90057515-23FA-4413-A233-25A805A485AA}">
      <dgm:prSet/>
      <dgm:spPr/>
      <dgm:t>
        <a:bodyPr/>
        <a:lstStyle/>
        <a:p>
          <a:pPr rtl="1"/>
          <a:endParaRPr lang="fa-IR"/>
        </a:p>
      </dgm:t>
    </dgm:pt>
    <dgm:pt modelId="{3E4CAFB0-19ED-44F2-8277-1D2FF960538B}" type="sibTrans" cxnId="{90057515-23FA-4413-A233-25A805A485AA}">
      <dgm:prSet/>
      <dgm:spPr/>
      <dgm:t>
        <a:bodyPr/>
        <a:lstStyle/>
        <a:p>
          <a:pPr rtl="1"/>
          <a:endParaRPr lang="fa-IR"/>
        </a:p>
      </dgm:t>
    </dgm:pt>
    <dgm:pt modelId="{E79A88E7-C071-40E7-88E4-797857EB539D}">
      <dgm:prSet phldrT="[Text]"/>
      <dgm:spPr/>
      <dgm:t>
        <a:bodyPr/>
        <a:lstStyle/>
        <a:p>
          <a:pPr rtl="1"/>
          <a:r>
            <a:rPr lang="fa-IR" b="0" dirty="0" smtClean="0">
              <a:cs typeface="B Tabassom" panose="00000400000000000000" pitchFamily="2" charset="-78"/>
            </a:rPr>
            <a:t>تحکیم تعادل تراز پرداخت ها</a:t>
          </a:r>
          <a:endParaRPr lang="fa-IR" dirty="0"/>
        </a:p>
      </dgm:t>
    </dgm:pt>
    <dgm:pt modelId="{02E0B1CA-5492-4548-8136-50280B8D1D18}" type="parTrans" cxnId="{D7BB88A5-425B-4BBF-892E-2D91C9AE601E}">
      <dgm:prSet/>
      <dgm:spPr/>
      <dgm:t>
        <a:bodyPr/>
        <a:lstStyle/>
        <a:p>
          <a:pPr rtl="1"/>
          <a:endParaRPr lang="fa-IR"/>
        </a:p>
      </dgm:t>
    </dgm:pt>
    <dgm:pt modelId="{6485CBFA-38AE-486C-8DA4-8CFDFEF93344}" type="sibTrans" cxnId="{D7BB88A5-425B-4BBF-892E-2D91C9AE601E}">
      <dgm:prSet/>
      <dgm:spPr/>
      <dgm:t>
        <a:bodyPr/>
        <a:lstStyle/>
        <a:p>
          <a:pPr rtl="1"/>
          <a:endParaRPr lang="fa-IR"/>
        </a:p>
      </dgm:t>
    </dgm:pt>
    <dgm:pt modelId="{3CF61C5E-78C4-44D9-AA6C-680EE6D63353}">
      <dgm:prSet phldrT="[Text]"/>
      <dgm:spPr/>
      <dgm:t>
        <a:bodyPr/>
        <a:lstStyle/>
        <a:p>
          <a:pPr rtl="1"/>
          <a:r>
            <a:rPr lang="fa-IR" b="0" dirty="0" smtClean="0">
              <a:cs typeface="B Tabassom" panose="00000400000000000000" pitchFamily="2" charset="-78"/>
            </a:rPr>
            <a:t>تأکید بر توسعه تجهیزات و تسهیلات اجتماعی</a:t>
          </a:r>
          <a:endParaRPr lang="fa-IR" dirty="0"/>
        </a:p>
      </dgm:t>
    </dgm:pt>
    <dgm:pt modelId="{0CABEE0D-906D-48B5-9D8E-06BDA48A326C}" type="parTrans" cxnId="{D296E603-698E-44F6-8CB7-32465A835A9D}">
      <dgm:prSet/>
      <dgm:spPr/>
      <dgm:t>
        <a:bodyPr/>
        <a:lstStyle/>
        <a:p>
          <a:pPr rtl="1"/>
          <a:endParaRPr lang="fa-IR"/>
        </a:p>
      </dgm:t>
    </dgm:pt>
    <dgm:pt modelId="{CDFA86B1-8649-4109-A13F-13448FB5F3FE}" type="sibTrans" cxnId="{D296E603-698E-44F6-8CB7-32465A835A9D}">
      <dgm:prSet/>
      <dgm:spPr/>
      <dgm:t>
        <a:bodyPr/>
        <a:lstStyle/>
        <a:p>
          <a:pPr rtl="1"/>
          <a:endParaRPr lang="fa-IR"/>
        </a:p>
      </dgm:t>
    </dgm:pt>
    <dgm:pt modelId="{81F1A4C5-82F7-48DC-862E-29AD446D5CC3}" type="pres">
      <dgm:prSet presAssocID="{1610C637-054E-4232-B898-9FE3C6EED0F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2E658C8-CCD5-4EB0-8B85-09D8E8566A83}" type="pres">
      <dgm:prSet presAssocID="{1D23358E-D8E4-4837-B724-0E2898B63485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4B47FCEE-A2A9-4D8A-93B5-33A90C2696C9}" type="pres">
      <dgm:prSet presAssocID="{2BC2452C-1E37-42B6-A78E-85CAAF94039C}" presName="parTrans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0F12F1DE-A8FB-4CCB-9552-2CEE943EA022}" type="pres">
      <dgm:prSet presAssocID="{2BC2452C-1E37-42B6-A78E-85CAAF94039C}" presName="connectorText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30B3511C-1A2B-405A-8CB1-A481F6D13A60}" type="pres">
      <dgm:prSet presAssocID="{BA25B71A-F5B4-4459-875B-1EBFE3BFEC4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3A2E637-49CE-451B-AF87-3C13A78EA7CC}" type="pres">
      <dgm:prSet presAssocID="{D753D57E-B63E-4FD9-B2C5-E0E1F5E05A5E}" presName="parTrans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8D491B9C-E958-4D23-A6B4-0A761E289899}" type="pres">
      <dgm:prSet presAssocID="{D753D57E-B63E-4FD9-B2C5-E0E1F5E05A5E}" presName="connectorText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BB0ECF2E-ADEA-4174-8507-C5749F71221F}" type="pres">
      <dgm:prSet presAssocID="{FA4A68B2-BF14-483C-9B92-130483C906F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8BDB62D-AD4B-49B2-A8EE-4DC89E562056}" type="pres">
      <dgm:prSet presAssocID="{D05AE869-8847-4697-B259-92CE04D9B479}" presName="parTrans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81358999-2460-4960-9A43-3BDC2302B439}" type="pres">
      <dgm:prSet presAssocID="{D05AE869-8847-4697-B259-92CE04D9B479}" presName="connectorText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33086286-2F4D-402F-925B-ECFE78AB311B}" type="pres">
      <dgm:prSet presAssocID="{189BC1DF-530D-4C6D-90EB-B98CBA07292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0179B8A-8C6A-4EF0-9EA2-C16051224F6C}" type="pres">
      <dgm:prSet presAssocID="{02E0B1CA-5492-4548-8136-50280B8D1D18}" presName="parTrans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ADCEB886-E5B2-4D75-AE9C-F5F4C51EF2F9}" type="pres">
      <dgm:prSet presAssocID="{02E0B1CA-5492-4548-8136-50280B8D1D18}" presName="connectorText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8EFC9BF6-4A62-44C4-A7D6-94F448CBE482}" type="pres">
      <dgm:prSet presAssocID="{E79A88E7-C071-40E7-88E4-797857EB539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317BAD4-B0FD-4196-A2F9-08395FD545CE}" type="pres">
      <dgm:prSet presAssocID="{0CABEE0D-906D-48B5-9D8E-06BDA48A326C}" presName="parTrans" presStyleLbl="sibTrans2D1" presStyleIdx="4" presStyleCnt="5"/>
      <dgm:spPr/>
      <dgm:t>
        <a:bodyPr/>
        <a:lstStyle/>
        <a:p>
          <a:pPr rtl="1"/>
          <a:endParaRPr lang="fa-IR"/>
        </a:p>
      </dgm:t>
    </dgm:pt>
    <dgm:pt modelId="{6F4918C1-D4CA-4595-8A54-05D587EBAFDD}" type="pres">
      <dgm:prSet presAssocID="{0CABEE0D-906D-48B5-9D8E-06BDA48A326C}" presName="connectorText" presStyleLbl="sibTrans2D1" presStyleIdx="4" presStyleCnt="5"/>
      <dgm:spPr/>
      <dgm:t>
        <a:bodyPr/>
        <a:lstStyle/>
        <a:p>
          <a:pPr rtl="1"/>
          <a:endParaRPr lang="fa-IR"/>
        </a:p>
      </dgm:t>
    </dgm:pt>
    <dgm:pt modelId="{A0AA7E82-5721-4578-A742-80316D424A42}" type="pres">
      <dgm:prSet presAssocID="{3CF61C5E-78C4-44D9-AA6C-680EE6D6335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9F69E08B-F6B1-4B0A-A00B-8546F88C3F7F}" srcId="{1D23358E-D8E4-4837-B724-0E2898B63485}" destId="{BA25B71A-F5B4-4459-875B-1EBFE3BFEC4D}" srcOrd="0" destOrd="0" parTransId="{2BC2452C-1E37-42B6-A78E-85CAAF94039C}" sibTransId="{EFABA224-BC9E-4270-A839-FB206A8D052A}"/>
    <dgm:cxn modelId="{FFF0C003-B9F0-46DD-8D41-3EDFC5EB4778}" type="presOf" srcId="{FA4A68B2-BF14-483C-9B92-130483C906FB}" destId="{BB0ECF2E-ADEA-4174-8507-C5749F71221F}" srcOrd="0" destOrd="0" presId="urn:microsoft.com/office/officeart/2005/8/layout/radial5"/>
    <dgm:cxn modelId="{6AAE86FB-0772-48D9-87B1-405ADD20EA78}" type="presOf" srcId="{BA25B71A-F5B4-4459-875B-1EBFE3BFEC4D}" destId="{30B3511C-1A2B-405A-8CB1-A481F6D13A60}" srcOrd="0" destOrd="0" presId="urn:microsoft.com/office/officeart/2005/8/layout/radial5"/>
    <dgm:cxn modelId="{9D265E31-D75B-48C1-8EF1-16FB7A4FF026}" type="presOf" srcId="{1D23358E-D8E4-4837-B724-0E2898B63485}" destId="{C2E658C8-CCD5-4EB0-8B85-09D8E8566A83}" srcOrd="0" destOrd="0" presId="urn:microsoft.com/office/officeart/2005/8/layout/radial5"/>
    <dgm:cxn modelId="{B9EB3760-122B-4F6F-BF23-32F7AB62094C}" type="presOf" srcId="{3CF61C5E-78C4-44D9-AA6C-680EE6D63353}" destId="{A0AA7E82-5721-4578-A742-80316D424A42}" srcOrd="0" destOrd="0" presId="urn:microsoft.com/office/officeart/2005/8/layout/radial5"/>
    <dgm:cxn modelId="{D646B6FD-9E7F-43E4-BC7A-AC02FE055D11}" type="presOf" srcId="{02E0B1CA-5492-4548-8136-50280B8D1D18}" destId="{ADCEB886-E5B2-4D75-AE9C-F5F4C51EF2F9}" srcOrd="1" destOrd="0" presId="urn:microsoft.com/office/officeart/2005/8/layout/radial5"/>
    <dgm:cxn modelId="{99BBDB93-F62F-4265-A5D4-8C38592127C1}" type="presOf" srcId="{0CABEE0D-906D-48B5-9D8E-06BDA48A326C}" destId="{6F4918C1-D4CA-4595-8A54-05D587EBAFDD}" srcOrd="1" destOrd="0" presId="urn:microsoft.com/office/officeart/2005/8/layout/radial5"/>
    <dgm:cxn modelId="{ED9DA364-7FB8-4137-9F81-0C55FE786A54}" type="presOf" srcId="{D05AE869-8847-4697-B259-92CE04D9B479}" destId="{E8BDB62D-AD4B-49B2-A8EE-4DC89E562056}" srcOrd="0" destOrd="0" presId="urn:microsoft.com/office/officeart/2005/8/layout/radial5"/>
    <dgm:cxn modelId="{D296E603-698E-44F6-8CB7-32465A835A9D}" srcId="{1D23358E-D8E4-4837-B724-0E2898B63485}" destId="{3CF61C5E-78C4-44D9-AA6C-680EE6D63353}" srcOrd="4" destOrd="0" parTransId="{0CABEE0D-906D-48B5-9D8E-06BDA48A326C}" sibTransId="{CDFA86B1-8649-4109-A13F-13448FB5F3FE}"/>
    <dgm:cxn modelId="{B7BE3DC2-0D35-45C6-AEBD-14CDBC862E49}" type="presOf" srcId="{D753D57E-B63E-4FD9-B2C5-E0E1F5E05A5E}" destId="{F3A2E637-49CE-451B-AF87-3C13A78EA7CC}" srcOrd="0" destOrd="0" presId="urn:microsoft.com/office/officeart/2005/8/layout/radial5"/>
    <dgm:cxn modelId="{47353304-0AA3-4742-873C-19F627C98D4B}" type="presOf" srcId="{E79A88E7-C071-40E7-88E4-797857EB539D}" destId="{8EFC9BF6-4A62-44C4-A7D6-94F448CBE482}" srcOrd="0" destOrd="0" presId="urn:microsoft.com/office/officeart/2005/8/layout/radial5"/>
    <dgm:cxn modelId="{94F52DBA-527F-4E83-8F0B-58EF58A7E711}" type="presOf" srcId="{02E0B1CA-5492-4548-8136-50280B8D1D18}" destId="{A0179B8A-8C6A-4EF0-9EA2-C16051224F6C}" srcOrd="0" destOrd="0" presId="urn:microsoft.com/office/officeart/2005/8/layout/radial5"/>
    <dgm:cxn modelId="{A284762A-3B0C-492A-AD54-C7E6697D307A}" type="presOf" srcId="{D05AE869-8847-4697-B259-92CE04D9B479}" destId="{81358999-2460-4960-9A43-3BDC2302B439}" srcOrd="1" destOrd="0" presId="urn:microsoft.com/office/officeart/2005/8/layout/radial5"/>
    <dgm:cxn modelId="{11578ADD-BFE5-4F3A-91FE-3871931FCBDC}" type="presOf" srcId="{2BC2452C-1E37-42B6-A78E-85CAAF94039C}" destId="{4B47FCEE-A2A9-4D8A-93B5-33A90C2696C9}" srcOrd="0" destOrd="0" presId="urn:microsoft.com/office/officeart/2005/8/layout/radial5"/>
    <dgm:cxn modelId="{4DD52ADE-96F4-4B4E-99BD-265BD621CEAA}" type="presOf" srcId="{189BC1DF-530D-4C6D-90EB-B98CBA07292A}" destId="{33086286-2F4D-402F-925B-ECFE78AB311B}" srcOrd="0" destOrd="0" presId="urn:microsoft.com/office/officeart/2005/8/layout/radial5"/>
    <dgm:cxn modelId="{90057515-23FA-4413-A233-25A805A485AA}" srcId="{1D23358E-D8E4-4837-B724-0E2898B63485}" destId="{189BC1DF-530D-4C6D-90EB-B98CBA07292A}" srcOrd="2" destOrd="0" parTransId="{D05AE869-8847-4697-B259-92CE04D9B479}" sibTransId="{3E4CAFB0-19ED-44F2-8277-1D2FF960538B}"/>
    <dgm:cxn modelId="{BDFF5505-6621-46CC-8339-9DF038B3D656}" type="presOf" srcId="{1610C637-054E-4232-B898-9FE3C6EED0FA}" destId="{81F1A4C5-82F7-48DC-862E-29AD446D5CC3}" srcOrd="0" destOrd="0" presId="urn:microsoft.com/office/officeart/2005/8/layout/radial5"/>
    <dgm:cxn modelId="{CFEBD7E9-E59A-4648-B904-B9F986D37B61}" srcId="{1610C637-054E-4232-B898-9FE3C6EED0FA}" destId="{1D23358E-D8E4-4837-B724-0E2898B63485}" srcOrd="0" destOrd="0" parTransId="{3E0A47F3-6656-4CF7-B74C-48D4FD9682C3}" sibTransId="{91DB5287-F85C-4182-8E25-F2B13673E5BC}"/>
    <dgm:cxn modelId="{3881D280-5C67-48EA-9AB8-B0B10FD15F7E}" srcId="{1D23358E-D8E4-4837-B724-0E2898B63485}" destId="{FA4A68B2-BF14-483C-9B92-130483C906FB}" srcOrd="1" destOrd="0" parTransId="{D753D57E-B63E-4FD9-B2C5-E0E1F5E05A5E}" sibTransId="{DB5880A6-FE1D-4919-B3F8-E4BFD54F686E}"/>
    <dgm:cxn modelId="{F3BEDD73-978C-43BC-BC25-17556AE111D5}" type="presOf" srcId="{D753D57E-B63E-4FD9-B2C5-E0E1F5E05A5E}" destId="{8D491B9C-E958-4D23-A6B4-0A761E289899}" srcOrd="1" destOrd="0" presId="urn:microsoft.com/office/officeart/2005/8/layout/radial5"/>
    <dgm:cxn modelId="{4DC21EEE-7F4D-4FCB-91FD-59E446B9625C}" type="presOf" srcId="{2BC2452C-1E37-42B6-A78E-85CAAF94039C}" destId="{0F12F1DE-A8FB-4CCB-9552-2CEE943EA022}" srcOrd="1" destOrd="0" presId="urn:microsoft.com/office/officeart/2005/8/layout/radial5"/>
    <dgm:cxn modelId="{D7BB88A5-425B-4BBF-892E-2D91C9AE601E}" srcId="{1D23358E-D8E4-4837-B724-0E2898B63485}" destId="{E79A88E7-C071-40E7-88E4-797857EB539D}" srcOrd="3" destOrd="0" parTransId="{02E0B1CA-5492-4548-8136-50280B8D1D18}" sibTransId="{6485CBFA-38AE-486C-8DA4-8CFDFEF93344}"/>
    <dgm:cxn modelId="{87101F00-BD2F-4D8D-8B23-682378DB6AEA}" type="presOf" srcId="{0CABEE0D-906D-48B5-9D8E-06BDA48A326C}" destId="{8317BAD4-B0FD-4196-A2F9-08395FD545CE}" srcOrd="0" destOrd="0" presId="urn:microsoft.com/office/officeart/2005/8/layout/radial5"/>
    <dgm:cxn modelId="{A2DD4D13-4076-47BA-B7CE-DCC655E9D9D6}" type="presParOf" srcId="{81F1A4C5-82F7-48DC-862E-29AD446D5CC3}" destId="{C2E658C8-CCD5-4EB0-8B85-09D8E8566A83}" srcOrd="0" destOrd="0" presId="urn:microsoft.com/office/officeart/2005/8/layout/radial5"/>
    <dgm:cxn modelId="{DFAFFEB0-D76C-4EF7-961E-608285794752}" type="presParOf" srcId="{81F1A4C5-82F7-48DC-862E-29AD446D5CC3}" destId="{4B47FCEE-A2A9-4D8A-93B5-33A90C2696C9}" srcOrd="1" destOrd="0" presId="urn:microsoft.com/office/officeart/2005/8/layout/radial5"/>
    <dgm:cxn modelId="{FD25B95D-D022-4960-8E5C-003847A3479A}" type="presParOf" srcId="{4B47FCEE-A2A9-4D8A-93B5-33A90C2696C9}" destId="{0F12F1DE-A8FB-4CCB-9552-2CEE943EA022}" srcOrd="0" destOrd="0" presId="urn:microsoft.com/office/officeart/2005/8/layout/radial5"/>
    <dgm:cxn modelId="{50540D4B-8E7B-4FB1-8479-2BE0457468D8}" type="presParOf" srcId="{81F1A4C5-82F7-48DC-862E-29AD446D5CC3}" destId="{30B3511C-1A2B-405A-8CB1-A481F6D13A60}" srcOrd="2" destOrd="0" presId="urn:microsoft.com/office/officeart/2005/8/layout/radial5"/>
    <dgm:cxn modelId="{1F458D24-AAF0-4C10-8B58-709BAA0BAE94}" type="presParOf" srcId="{81F1A4C5-82F7-48DC-862E-29AD446D5CC3}" destId="{F3A2E637-49CE-451B-AF87-3C13A78EA7CC}" srcOrd="3" destOrd="0" presId="urn:microsoft.com/office/officeart/2005/8/layout/radial5"/>
    <dgm:cxn modelId="{CF879287-F427-448B-9732-B08EA401A2F3}" type="presParOf" srcId="{F3A2E637-49CE-451B-AF87-3C13A78EA7CC}" destId="{8D491B9C-E958-4D23-A6B4-0A761E289899}" srcOrd="0" destOrd="0" presId="urn:microsoft.com/office/officeart/2005/8/layout/radial5"/>
    <dgm:cxn modelId="{1AAD9269-8D70-4ADE-A70C-9CD300B3195B}" type="presParOf" srcId="{81F1A4C5-82F7-48DC-862E-29AD446D5CC3}" destId="{BB0ECF2E-ADEA-4174-8507-C5749F71221F}" srcOrd="4" destOrd="0" presId="urn:microsoft.com/office/officeart/2005/8/layout/radial5"/>
    <dgm:cxn modelId="{10F439EA-96CE-42C9-A70D-E37A07000CDD}" type="presParOf" srcId="{81F1A4C5-82F7-48DC-862E-29AD446D5CC3}" destId="{E8BDB62D-AD4B-49B2-A8EE-4DC89E562056}" srcOrd="5" destOrd="0" presId="urn:microsoft.com/office/officeart/2005/8/layout/radial5"/>
    <dgm:cxn modelId="{DA0FC8FE-B76F-4E31-BBD8-2CC5615C5FFF}" type="presParOf" srcId="{E8BDB62D-AD4B-49B2-A8EE-4DC89E562056}" destId="{81358999-2460-4960-9A43-3BDC2302B439}" srcOrd="0" destOrd="0" presId="urn:microsoft.com/office/officeart/2005/8/layout/radial5"/>
    <dgm:cxn modelId="{649EE83D-C86E-4BC5-973E-A0DB90F58CAD}" type="presParOf" srcId="{81F1A4C5-82F7-48DC-862E-29AD446D5CC3}" destId="{33086286-2F4D-402F-925B-ECFE78AB311B}" srcOrd="6" destOrd="0" presId="urn:microsoft.com/office/officeart/2005/8/layout/radial5"/>
    <dgm:cxn modelId="{42C91778-253D-418F-A22A-B51E689BFD4C}" type="presParOf" srcId="{81F1A4C5-82F7-48DC-862E-29AD446D5CC3}" destId="{A0179B8A-8C6A-4EF0-9EA2-C16051224F6C}" srcOrd="7" destOrd="0" presId="urn:microsoft.com/office/officeart/2005/8/layout/radial5"/>
    <dgm:cxn modelId="{79825601-2308-40A6-9740-2A3B7A916A74}" type="presParOf" srcId="{A0179B8A-8C6A-4EF0-9EA2-C16051224F6C}" destId="{ADCEB886-E5B2-4D75-AE9C-F5F4C51EF2F9}" srcOrd="0" destOrd="0" presId="urn:microsoft.com/office/officeart/2005/8/layout/radial5"/>
    <dgm:cxn modelId="{8F3F677B-EB60-492B-9DC9-9BE1C2C5C8BA}" type="presParOf" srcId="{81F1A4C5-82F7-48DC-862E-29AD446D5CC3}" destId="{8EFC9BF6-4A62-44C4-A7D6-94F448CBE482}" srcOrd="8" destOrd="0" presId="urn:microsoft.com/office/officeart/2005/8/layout/radial5"/>
    <dgm:cxn modelId="{98511B43-F0E7-46E1-858B-148A77B434A7}" type="presParOf" srcId="{81F1A4C5-82F7-48DC-862E-29AD446D5CC3}" destId="{8317BAD4-B0FD-4196-A2F9-08395FD545CE}" srcOrd="9" destOrd="0" presId="urn:microsoft.com/office/officeart/2005/8/layout/radial5"/>
    <dgm:cxn modelId="{985B79D2-1CFC-4EC7-8E6C-A786F5733445}" type="presParOf" srcId="{8317BAD4-B0FD-4196-A2F9-08395FD545CE}" destId="{6F4918C1-D4CA-4595-8A54-05D587EBAFDD}" srcOrd="0" destOrd="0" presId="urn:microsoft.com/office/officeart/2005/8/layout/radial5"/>
    <dgm:cxn modelId="{B0B01A00-14DD-4F06-A865-3635DBE2713E}" type="presParOf" srcId="{81F1A4C5-82F7-48DC-862E-29AD446D5CC3}" destId="{A0AA7E82-5721-4578-A742-80316D424A42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EB312-0D01-4CEE-B9C6-7E273914745A}">
      <dsp:nvSpPr>
        <dsp:cNvPr id="0" name=""/>
        <dsp:cNvSpPr/>
      </dsp:nvSpPr>
      <dsp:spPr>
        <a:xfrm>
          <a:off x="1567" y="86647"/>
          <a:ext cx="3341834" cy="20051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solidFill>
                <a:schemeClr val="tx1"/>
              </a:solidFill>
              <a:cs typeface="B Tabassom" panose="00000400000000000000" pitchFamily="2" charset="-78"/>
            </a:rPr>
            <a:t>هدف</a:t>
          </a:r>
          <a:endParaRPr lang="fa-IR" sz="3600" b="1" kern="1200" dirty="0">
            <a:solidFill>
              <a:schemeClr val="tx1"/>
            </a:solidFill>
            <a:cs typeface="B Tabassom" panose="00000400000000000000" pitchFamily="2" charset="-78"/>
          </a:endParaRPr>
        </a:p>
      </dsp:txBody>
      <dsp:txXfrm>
        <a:off x="60294" y="145374"/>
        <a:ext cx="3224380" cy="1887646"/>
      </dsp:txXfrm>
    </dsp:sp>
    <dsp:sp modelId="{CB08318A-57FA-4DED-8AB1-E4931972CCD9}">
      <dsp:nvSpPr>
        <dsp:cNvPr id="0" name=""/>
        <dsp:cNvSpPr/>
      </dsp:nvSpPr>
      <dsp:spPr>
        <a:xfrm>
          <a:off x="3677585" y="674809"/>
          <a:ext cx="708469" cy="8287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3700" kern="1200"/>
        </a:p>
      </dsp:txBody>
      <dsp:txXfrm>
        <a:off x="3677585" y="840564"/>
        <a:ext cx="495928" cy="497265"/>
      </dsp:txXfrm>
    </dsp:sp>
    <dsp:sp modelId="{18BE2769-AEF9-481D-ADFC-1DD3CBA23ED0}">
      <dsp:nvSpPr>
        <dsp:cNvPr id="0" name=""/>
        <dsp:cNvSpPr/>
      </dsp:nvSpPr>
      <dsp:spPr>
        <a:xfrm>
          <a:off x="4680135" y="86647"/>
          <a:ext cx="3341834" cy="20051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cs typeface="B Tabassom" panose="00000400000000000000" pitchFamily="2" charset="-78"/>
            </a:rPr>
            <a:t>تأمین کار برای جویندگان کار نسل جوان و رقابتی کردن اقتصاد فرانسه</a:t>
          </a:r>
          <a:endParaRPr lang="fa-IR" sz="2400" b="0" kern="1200" dirty="0"/>
        </a:p>
      </dsp:txBody>
      <dsp:txXfrm>
        <a:off x="4738862" y="145374"/>
        <a:ext cx="3224380" cy="18876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EB312-0D01-4CEE-B9C6-7E273914745A}">
      <dsp:nvSpPr>
        <dsp:cNvPr id="0" name=""/>
        <dsp:cNvSpPr/>
      </dsp:nvSpPr>
      <dsp:spPr>
        <a:xfrm>
          <a:off x="1567" y="86647"/>
          <a:ext cx="3341834" cy="20051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Tabassom" panose="00000400000000000000" pitchFamily="2" charset="-78"/>
            </a:rPr>
            <a:t>اقدام</a:t>
          </a:r>
          <a:endParaRPr lang="fa-IR" sz="3600" b="1" kern="1200" dirty="0">
            <a:cs typeface="B Tabassom" panose="00000400000000000000" pitchFamily="2" charset="-78"/>
          </a:endParaRPr>
        </a:p>
      </dsp:txBody>
      <dsp:txXfrm>
        <a:off x="60294" y="145374"/>
        <a:ext cx="3224380" cy="1887646"/>
      </dsp:txXfrm>
    </dsp:sp>
    <dsp:sp modelId="{CB08318A-57FA-4DED-8AB1-E4931972CCD9}">
      <dsp:nvSpPr>
        <dsp:cNvPr id="0" name=""/>
        <dsp:cNvSpPr/>
      </dsp:nvSpPr>
      <dsp:spPr>
        <a:xfrm>
          <a:off x="3677585" y="674809"/>
          <a:ext cx="708469" cy="8287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3700" kern="1200"/>
        </a:p>
      </dsp:txBody>
      <dsp:txXfrm>
        <a:off x="3677585" y="840564"/>
        <a:ext cx="495928" cy="497265"/>
      </dsp:txXfrm>
    </dsp:sp>
    <dsp:sp modelId="{18BE2769-AEF9-481D-ADFC-1DD3CBA23ED0}">
      <dsp:nvSpPr>
        <dsp:cNvPr id="0" name=""/>
        <dsp:cNvSpPr/>
      </dsp:nvSpPr>
      <dsp:spPr>
        <a:xfrm>
          <a:off x="4680135" y="86647"/>
          <a:ext cx="3341834" cy="20051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cs typeface="B Tabassom" panose="00000400000000000000" pitchFamily="2" charset="-78"/>
            </a:rPr>
            <a:t>پول فرانسه ثابت و تراز پرداخت ها دارای مازاد گردد.</a:t>
          </a:r>
          <a:endParaRPr lang="fa-IR" sz="2400" b="0" kern="1200" dirty="0"/>
        </a:p>
      </dsp:txBody>
      <dsp:txXfrm>
        <a:off x="4738862" y="145374"/>
        <a:ext cx="3224380" cy="18876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E658C8-CCD5-4EB0-8B85-09D8E8566A83}">
      <dsp:nvSpPr>
        <dsp:cNvPr id="0" name=""/>
        <dsp:cNvSpPr/>
      </dsp:nvSpPr>
      <dsp:spPr>
        <a:xfrm>
          <a:off x="3371274" y="2151386"/>
          <a:ext cx="1533591" cy="1533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b="1" kern="1200" dirty="0" smtClean="0">
              <a:cs typeface="B Tabassom" panose="00000400000000000000" pitchFamily="2" charset="-78"/>
            </a:rPr>
            <a:t>اقدامات</a:t>
          </a:r>
          <a:endParaRPr lang="fa-IR" sz="3000" b="1" kern="1200" dirty="0">
            <a:cs typeface="B Tabassom" panose="00000400000000000000" pitchFamily="2" charset="-78"/>
          </a:endParaRPr>
        </a:p>
      </dsp:txBody>
      <dsp:txXfrm>
        <a:off x="3595863" y="2375975"/>
        <a:ext cx="1084413" cy="1084413"/>
      </dsp:txXfrm>
    </dsp:sp>
    <dsp:sp modelId="{4B47FCEE-A2A9-4D8A-93B5-33A90C2696C9}">
      <dsp:nvSpPr>
        <dsp:cNvPr id="0" name=""/>
        <dsp:cNvSpPr/>
      </dsp:nvSpPr>
      <dsp:spPr>
        <a:xfrm rot="16200000">
          <a:off x="3975536" y="1593207"/>
          <a:ext cx="325068" cy="521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600" kern="1200"/>
        </a:p>
      </dsp:txBody>
      <dsp:txXfrm>
        <a:off x="4024296" y="1746251"/>
        <a:ext cx="227548" cy="312853"/>
      </dsp:txXfrm>
    </dsp:sp>
    <dsp:sp modelId="{30B3511C-1A2B-405A-8CB1-A481F6D13A60}">
      <dsp:nvSpPr>
        <dsp:cNvPr id="0" name=""/>
        <dsp:cNvSpPr/>
      </dsp:nvSpPr>
      <dsp:spPr>
        <a:xfrm>
          <a:off x="3371274" y="4458"/>
          <a:ext cx="1533591" cy="15335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0" kern="1200" dirty="0" smtClean="0">
              <a:cs typeface="B Tabassom" panose="00000400000000000000" pitchFamily="2" charset="-78"/>
            </a:rPr>
            <a:t>افزایش تولید ناخالص داخلی</a:t>
          </a:r>
          <a:endParaRPr lang="fa-IR" sz="1600" b="0" kern="1200" dirty="0"/>
        </a:p>
      </dsp:txBody>
      <dsp:txXfrm>
        <a:off x="3595863" y="229047"/>
        <a:ext cx="1084413" cy="1084413"/>
      </dsp:txXfrm>
    </dsp:sp>
    <dsp:sp modelId="{F3A2E637-49CE-451B-AF87-3C13A78EA7CC}">
      <dsp:nvSpPr>
        <dsp:cNvPr id="0" name=""/>
        <dsp:cNvSpPr/>
      </dsp:nvSpPr>
      <dsp:spPr>
        <a:xfrm rot="20520000">
          <a:off x="4987711" y="2328596"/>
          <a:ext cx="325068" cy="521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600" kern="1200"/>
        </a:p>
      </dsp:txBody>
      <dsp:txXfrm>
        <a:off x="4990097" y="2447948"/>
        <a:ext cx="227548" cy="312853"/>
      </dsp:txXfrm>
    </dsp:sp>
    <dsp:sp modelId="{BB0ECF2E-ADEA-4174-8507-C5749F71221F}">
      <dsp:nvSpPr>
        <dsp:cNvPr id="0" name=""/>
        <dsp:cNvSpPr/>
      </dsp:nvSpPr>
      <dsp:spPr>
        <a:xfrm>
          <a:off x="5413124" y="1487949"/>
          <a:ext cx="1533591" cy="1533591"/>
        </a:xfrm>
        <a:prstGeom prst="ellips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0" kern="1200" dirty="0" smtClean="0">
              <a:cs typeface="B Tabassom" panose="00000400000000000000" pitchFamily="2" charset="-78"/>
            </a:rPr>
            <a:t>فراهم آوردن موجبات توسعه مناطق محروم</a:t>
          </a:r>
          <a:endParaRPr lang="fa-IR" sz="1600" kern="1200" dirty="0"/>
        </a:p>
      </dsp:txBody>
      <dsp:txXfrm>
        <a:off x="5637713" y="1712538"/>
        <a:ext cx="1084413" cy="1084413"/>
      </dsp:txXfrm>
    </dsp:sp>
    <dsp:sp modelId="{E8BDB62D-AD4B-49B2-A8EE-4DC89E562056}">
      <dsp:nvSpPr>
        <dsp:cNvPr id="0" name=""/>
        <dsp:cNvSpPr/>
      </dsp:nvSpPr>
      <dsp:spPr>
        <a:xfrm rot="3240000">
          <a:off x="4601095" y="3518479"/>
          <a:ext cx="325068" cy="521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600" kern="1200"/>
        </a:p>
      </dsp:txBody>
      <dsp:txXfrm>
        <a:off x="4621195" y="3583315"/>
        <a:ext cx="227548" cy="312853"/>
      </dsp:txXfrm>
    </dsp:sp>
    <dsp:sp modelId="{33086286-2F4D-402F-925B-ECFE78AB311B}">
      <dsp:nvSpPr>
        <dsp:cNvPr id="0" name=""/>
        <dsp:cNvSpPr/>
      </dsp:nvSpPr>
      <dsp:spPr>
        <a:xfrm>
          <a:off x="4633207" y="3888288"/>
          <a:ext cx="1533591" cy="1533591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0" kern="1200" dirty="0" smtClean="0">
              <a:cs typeface="B Tabassom" panose="00000400000000000000" pitchFamily="2" charset="-78"/>
            </a:rPr>
            <a:t>افزایش سرمایه گذاری و مصرف بخش عمومی</a:t>
          </a:r>
          <a:endParaRPr lang="fa-IR" sz="1600" kern="1200" dirty="0"/>
        </a:p>
      </dsp:txBody>
      <dsp:txXfrm>
        <a:off x="4857796" y="4112877"/>
        <a:ext cx="1084413" cy="1084413"/>
      </dsp:txXfrm>
    </dsp:sp>
    <dsp:sp modelId="{A0179B8A-8C6A-4EF0-9EA2-C16051224F6C}">
      <dsp:nvSpPr>
        <dsp:cNvPr id="0" name=""/>
        <dsp:cNvSpPr/>
      </dsp:nvSpPr>
      <dsp:spPr>
        <a:xfrm rot="7560000">
          <a:off x="3349977" y="3518479"/>
          <a:ext cx="325068" cy="521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600" kern="1200"/>
        </a:p>
      </dsp:txBody>
      <dsp:txXfrm rot="10800000">
        <a:off x="3427397" y="3583315"/>
        <a:ext cx="227548" cy="312853"/>
      </dsp:txXfrm>
    </dsp:sp>
    <dsp:sp modelId="{8EFC9BF6-4A62-44C4-A7D6-94F448CBE482}">
      <dsp:nvSpPr>
        <dsp:cNvPr id="0" name=""/>
        <dsp:cNvSpPr/>
      </dsp:nvSpPr>
      <dsp:spPr>
        <a:xfrm>
          <a:off x="2109341" y="3888288"/>
          <a:ext cx="1533591" cy="1533591"/>
        </a:xfrm>
        <a:prstGeom prst="ellips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0" kern="1200" dirty="0" smtClean="0">
              <a:cs typeface="B Tabassom" panose="00000400000000000000" pitchFamily="2" charset="-78"/>
            </a:rPr>
            <a:t>تحکیم تعادل تراز پرداخت ها</a:t>
          </a:r>
          <a:endParaRPr lang="fa-IR" sz="1600" kern="1200" dirty="0"/>
        </a:p>
      </dsp:txBody>
      <dsp:txXfrm>
        <a:off x="2333930" y="4112877"/>
        <a:ext cx="1084413" cy="1084413"/>
      </dsp:txXfrm>
    </dsp:sp>
    <dsp:sp modelId="{8317BAD4-B0FD-4196-A2F9-08395FD545CE}">
      <dsp:nvSpPr>
        <dsp:cNvPr id="0" name=""/>
        <dsp:cNvSpPr/>
      </dsp:nvSpPr>
      <dsp:spPr>
        <a:xfrm rot="11880000">
          <a:off x="2963360" y="2328596"/>
          <a:ext cx="325068" cy="5214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600" kern="1200"/>
        </a:p>
      </dsp:txBody>
      <dsp:txXfrm rot="10800000">
        <a:off x="3058494" y="2447948"/>
        <a:ext cx="227548" cy="312853"/>
      </dsp:txXfrm>
    </dsp:sp>
    <dsp:sp modelId="{A0AA7E82-5721-4578-A742-80316D424A42}">
      <dsp:nvSpPr>
        <dsp:cNvPr id="0" name=""/>
        <dsp:cNvSpPr/>
      </dsp:nvSpPr>
      <dsp:spPr>
        <a:xfrm>
          <a:off x="1329424" y="1487949"/>
          <a:ext cx="1533591" cy="1533591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0" kern="1200" dirty="0" smtClean="0">
              <a:cs typeface="B Tabassom" panose="00000400000000000000" pitchFamily="2" charset="-78"/>
            </a:rPr>
            <a:t>تأکید بر توسعه تجهیزات و تسهیلات اجتماعی</a:t>
          </a:r>
          <a:endParaRPr lang="fa-IR" sz="1600" kern="1200" dirty="0"/>
        </a:p>
      </dsp:txBody>
      <dsp:txXfrm>
        <a:off x="1554013" y="1712538"/>
        <a:ext cx="1084413" cy="108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1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9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4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9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9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6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3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1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0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23F27-820F-4EA0-A606-136E3383FA23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73CF5-E069-4166-8801-BCF630841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6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44829" y="1398626"/>
            <a:ext cx="1077961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99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بسمه تعالی</a:t>
            </a:r>
            <a:endParaRPr lang="en-US" sz="199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H="1">
            <a:off x="11524445" y="141669"/>
            <a:ext cx="0" cy="6503831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 rot="16200000">
            <a:off x="6606863" y="759850"/>
            <a:ext cx="0" cy="107925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 rot="16200000">
            <a:off x="5999410" y="-4829580"/>
            <a:ext cx="0" cy="10509164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 flipH="1">
            <a:off x="897228" y="141669"/>
            <a:ext cx="0" cy="6503831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476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8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هفتم (80-1976)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950856" y="3299791"/>
            <a:ext cx="2279374" cy="173603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Tabassom" panose="00000400000000000000" pitchFamily="2" charset="-78"/>
              </a:rPr>
              <a:t>کاستن نابرابریهای اقتصادی</a:t>
            </a:r>
            <a:endParaRPr lang="fa-IR" sz="2000" dirty="0">
              <a:cs typeface="B Tabassom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518730" y="4202362"/>
            <a:ext cx="2279374" cy="17360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Tabassom" panose="00000400000000000000" pitchFamily="2" charset="-78"/>
              </a:rPr>
              <a:t>بکار گرفتن سیاست فعال اقتصادی</a:t>
            </a:r>
            <a:endParaRPr lang="fa-IR" sz="2000" dirty="0">
              <a:cs typeface="B Tabassom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60502" y="3295497"/>
            <a:ext cx="2279374" cy="173603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Tabassom" panose="00000400000000000000" pitchFamily="2" charset="-78"/>
              </a:rPr>
              <a:t>دستیابی به بالاترین رشد ممکن</a:t>
            </a:r>
            <a:endParaRPr lang="fa-IR" sz="2000" dirty="0">
              <a:cs typeface="B Tabassom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02273" y="4202362"/>
            <a:ext cx="2279374" cy="17360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Tabassom" panose="00000400000000000000" pitchFamily="2" charset="-78"/>
              </a:rPr>
              <a:t>آرایش بهتر فضا از طریق آمایش سرزمین</a:t>
            </a:r>
            <a:endParaRPr lang="fa-IR" sz="2000" dirty="0">
              <a:cs typeface="B Tabassom" panose="00000400000000000000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09868" y="1714298"/>
            <a:ext cx="3039415" cy="94994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چهار رکن استراتژی برنامه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cxnSp>
        <p:nvCxnSpPr>
          <p:cNvPr id="5" name="Straight Arrow Connector 4"/>
          <p:cNvCxnSpPr>
            <a:stCxn id="19" idx="2"/>
          </p:cNvCxnSpPr>
          <p:nvPr/>
        </p:nvCxnSpPr>
        <p:spPr>
          <a:xfrm flipH="1">
            <a:off x="4636394" y="2664242"/>
            <a:ext cx="993182" cy="6312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9" idx="2"/>
            <a:endCxn id="18" idx="0"/>
          </p:cNvCxnSpPr>
          <p:nvPr/>
        </p:nvCxnSpPr>
        <p:spPr>
          <a:xfrm flipH="1">
            <a:off x="1941960" y="2664242"/>
            <a:ext cx="3687616" cy="153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9" idx="2"/>
            <a:endCxn id="3" idx="0"/>
          </p:cNvCxnSpPr>
          <p:nvPr/>
        </p:nvCxnSpPr>
        <p:spPr>
          <a:xfrm>
            <a:off x="5629576" y="2664242"/>
            <a:ext cx="3460967" cy="635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2"/>
            <a:endCxn id="16" idx="0"/>
          </p:cNvCxnSpPr>
          <p:nvPr/>
        </p:nvCxnSpPr>
        <p:spPr>
          <a:xfrm>
            <a:off x="5629576" y="2664242"/>
            <a:ext cx="1028841" cy="153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06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9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هشتم (85-1981)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65822" y="2514473"/>
            <a:ext cx="9207814" cy="2057527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fa-IR" sz="24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در حد پروژه باقی ماند چرا که موفقیت سوسیالیست ها در انتخابات ریاست جمهوری جریان برنامه را متوقف کرد در این برنامه نیز همانند برنامه ششم اولویت با بخش صنعت بود.</a:t>
            </a:r>
            <a:endParaRPr lang="en-GB" sz="24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086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10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نهم (88-1984)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2" name="Oval 1"/>
          <p:cNvSpPr/>
          <p:nvPr/>
        </p:nvSpPr>
        <p:spPr>
          <a:xfrm>
            <a:off x="7147775" y="1281510"/>
            <a:ext cx="2343955" cy="185455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Tabassom" panose="00000400000000000000" pitchFamily="2" charset="-78"/>
              </a:rPr>
              <a:t>هدف:</a:t>
            </a:r>
          </a:p>
          <a:p>
            <a:pPr algn="ctr"/>
            <a:endParaRPr lang="fa-IR" sz="1050" dirty="0">
              <a:cs typeface="B Tabassom" panose="00000400000000000000" pitchFamily="2" charset="-78"/>
            </a:endParaRPr>
          </a:p>
          <a:p>
            <a:pPr algn="ctr"/>
            <a:r>
              <a:rPr lang="fa-IR" sz="2400" dirty="0" smtClean="0">
                <a:cs typeface="B Tabassom" panose="00000400000000000000" pitchFamily="2" charset="-78"/>
              </a:rPr>
              <a:t>دگرگونی جامعه</a:t>
            </a:r>
            <a:endParaRPr lang="fa-IR" sz="2400" dirty="0">
              <a:cs typeface="B Tabassom" panose="00000400000000000000" pitchFamily="2" charset="-78"/>
            </a:endParaRPr>
          </a:p>
        </p:txBody>
      </p:sp>
      <p:sp>
        <p:nvSpPr>
          <p:cNvPr id="3" name="Chevron 2"/>
          <p:cNvSpPr/>
          <p:nvPr/>
        </p:nvSpPr>
        <p:spPr>
          <a:xfrm flipH="1">
            <a:off x="6406873" y="1555154"/>
            <a:ext cx="669701" cy="1307267"/>
          </a:xfrm>
          <a:prstGeom prst="chevr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89779" y="1675117"/>
            <a:ext cx="4453158" cy="10673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اشتغال، آینده جوانان، همبستگی و کاهش نابرابری ها</a:t>
            </a:r>
          </a:p>
        </p:txBody>
      </p:sp>
      <p:sp>
        <p:nvSpPr>
          <p:cNvPr id="5" name="Striped Right Arrow 4"/>
          <p:cNvSpPr/>
          <p:nvPr/>
        </p:nvSpPr>
        <p:spPr>
          <a:xfrm rot="5400000">
            <a:off x="7907628" y="2938846"/>
            <a:ext cx="824248" cy="1529467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 15"/>
          <p:cNvSpPr/>
          <p:nvPr/>
        </p:nvSpPr>
        <p:spPr>
          <a:xfrm>
            <a:off x="6935651" y="4271092"/>
            <a:ext cx="2768202" cy="10673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برنامه اقتصادی، اجتماعی و فرهنگی</a:t>
            </a:r>
          </a:p>
        </p:txBody>
      </p:sp>
      <p:sp>
        <p:nvSpPr>
          <p:cNvPr id="17" name="Chevron 16"/>
          <p:cNvSpPr/>
          <p:nvPr/>
        </p:nvSpPr>
        <p:spPr>
          <a:xfrm flipH="1">
            <a:off x="6173649" y="4453092"/>
            <a:ext cx="669701" cy="703339"/>
          </a:xfrm>
          <a:prstGeom prst="chevr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791395" y="2895349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کمک به توسعه ی جهان سوم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790637" y="5177239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بهبود زندگی روزمره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791395" y="5177239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کمک به جوانان برای ساختن آینده خود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785678" y="2895349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نوسازی صنایع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767505" y="2902692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ایجاد پویایی و انعطاف در رفتارهای مالی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73070" y="5178167"/>
            <a:ext cx="1902522" cy="14554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abassom" panose="00000400000000000000" pitchFamily="2" charset="-78"/>
              </a:rPr>
              <a:t>دنبال کردن سیاست فراگیر اشتغال</a:t>
            </a:r>
            <a:endParaRPr lang="fa-IR" dirty="0">
              <a:cs typeface="B Tabassom" panose="00000400000000000000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16077" y="4350800"/>
            <a:ext cx="4453158" cy="8337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اقدامات برنامه</a:t>
            </a:r>
          </a:p>
        </p:txBody>
      </p:sp>
    </p:spTree>
    <p:extLst>
      <p:ext uri="{BB962C8B-B14F-4D97-AF65-F5344CB8AC3E}">
        <p14:creationId xmlns:p14="http://schemas.microsoft.com/office/powerpoint/2010/main" val="145301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11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دهم (92-1989)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68969" y="1691898"/>
            <a:ext cx="5411485" cy="2068733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دستیابی به سطح بالای اشتغال</a:t>
            </a: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46993" y="3956433"/>
            <a:ext cx="5411485" cy="2068733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جستجوی همبستگی اجتماعی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5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12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یازدهم (97-1993)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03065" y="1988112"/>
            <a:ext cx="4677389" cy="3627077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توسعه روستایی، </a:t>
            </a:r>
          </a:p>
          <a:p>
            <a:pPr marL="342900" indent="-342900" algn="just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آموزش و پرورش،</a:t>
            </a:r>
          </a:p>
          <a:p>
            <a:pPr marL="342900" indent="-342900" algn="just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 زیرساخت های حمل و نقل و</a:t>
            </a:r>
          </a:p>
          <a:p>
            <a:pPr marL="342900" indent="-342900" algn="just" rtl="1">
              <a:buFont typeface="Wingdings" panose="05000000000000000000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 رقابت اقتصادی</a:t>
            </a: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2" name="Chevron 1"/>
          <p:cNvSpPr/>
          <p:nvPr/>
        </p:nvSpPr>
        <p:spPr>
          <a:xfrm flipH="1">
            <a:off x="4062564" y="2685210"/>
            <a:ext cx="785611" cy="223287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55300" y="3391140"/>
            <a:ext cx="2552375" cy="821019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عدم رضایت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501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13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cs typeface="+mj-cs"/>
              </a:rPr>
              <a:t>Data City</a:t>
            </a:r>
            <a:endParaRPr lang="fa-IR" sz="3200" b="1" dirty="0">
              <a:cs typeface="+mj-cs"/>
            </a:endParaRPr>
          </a:p>
        </p:txBody>
      </p:sp>
      <p:sp>
        <p:nvSpPr>
          <p:cNvPr id="16" name="Down Arrow Callout 15"/>
          <p:cNvSpPr/>
          <p:nvPr/>
        </p:nvSpPr>
        <p:spPr>
          <a:xfrm>
            <a:off x="10488437" y="296346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کلیات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7" name="Down Arrow Callout 16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623773"/>
              </p:ext>
            </p:extLst>
          </p:nvPr>
        </p:nvGraphicFramePr>
        <p:xfrm>
          <a:off x="1107582" y="1392972"/>
          <a:ext cx="8914540" cy="5079943"/>
        </p:xfrm>
        <a:graphic>
          <a:graphicData uri="http://schemas.openxmlformats.org/drawingml/2006/table">
            <a:tbl>
              <a:tblPr rtl="1" firstRow="1" firstCol="1" bandRow="1">
                <a:tableStyleId>{BDBED569-4797-4DF1-A0F4-6AAB3CD982D8}</a:tableStyleId>
              </a:tblPr>
              <a:tblGrid>
                <a:gridCol w="4456776"/>
                <a:gridCol w="4457764"/>
              </a:tblGrid>
              <a:tr h="269378">
                <a:tc>
                  <a:txBody>
                    <a:bodyPr/>
                    <a:lstStyle/>
                    <a:p>
                      <a:pPr indent="274320" algn="ctr" rtl="1"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اقدامات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4320" algn="ctr" rtl="1">
                        <a:spcAft>
                          <a:spcPts val="0"/>
                        </a:spcAft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توضیحات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538755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درک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جریان توریستی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هدف از این اقدام، حمایت از گزینه‌های توسعه‌ی گردشگری مناطق است.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538755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اطلاعات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انرژی را قابل‌فهم می‌کند.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از طریق کمک مدیران، مصرف انرژی ساختمان‌های عمومی را کاهش دهد.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500242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مدل‌سازی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تأثیر توسعه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ناوگان حمل‌ونقل را برای یک منطقه‌ی خاص اندازه‌گیری می‌کند.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500242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مخازن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زباله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مدل هوش مصنوعی برای پیش‌بینی برنامه جمع‌آوری زباله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750363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بهینه‌سازی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محل کار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بهینه‌سازی فضاهای کار برای بهبود راحتی کارکنان، درواقع در این اقدام هدف تسهیل زندگی روزمره کارمند در فضای کاری او است.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430108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تجزیه‌وتحلیل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استفاده از اتوبوس‌رانی توریستی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بهبود خدمات حمل‌ونقل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269378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ایجاد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یک جامعه‌ی انرژی محلی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ترویج توسعه انرژی تجدید پذیر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500242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کاهش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مصرف انرژی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تنظیم نورپردازی خیابان‌ها در جهت کاهش مصرف انرژی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269378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پیش‌بینی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بهبود و نگهداری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>
                          <a:effectLst/>
                          <a:cs typeface="B Tabassom" panose="00000400000000000000" pitchFamily="2" charset="-78"/>
                        </a:rPr>
                        <a:t>بهینه‌سازی و تعمیر و نگهداری تجهیزات شهری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  <a:tr h="430108"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 smtClean="0">
                          <a:effectLst/>
                          <a:cs typeface="B Tabassom" panose="00000400000000000000" pitchFamily="2" charset="-78"/>
                        </a:rPr>
                        <a:t>پاسخ </a:t>
                      </a: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به نیازها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1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fa-IR" sz="1800" dirty="0">
                          <a:effectLst/>
                          <a:cs typeface="B Tabassom" panose="00000400000000000000" pitchFamily="2" charset="-78"/>
                        </a:rPr>
                        <a:t>اقتباس برنامه‌ریزی برای رفع نیازهای بیان‌شده شهروندان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B Tabassom" panose="00000400000000000000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0488436" y="2884867"/>
            <a:ext cx="1625601" cy="8371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>
                <a:cs typeface="B Tabassom" panose="00000400000000000000" pitchFamily="2" charset="-78"/>
              </a:rPr>
              <a:t>برنامه های کنونی</a:t>
            </a:r>
            <a:endParaRPr lang="en-US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189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6" grpId="0" animBg="1"/>
      <p:bldP spid="17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14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مبارزه با آلودگی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05943" y="2000222"/>
            <a:ext cx="8874511" cy="69146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پیشنهاد وسایل جدید تحرک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05943" y="2980135"/>
            <a:ext cx="8874511" cy="6914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تشویق دوچرخه سواری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05942" y="3960048"/>
            <a:ext cx="8874511" cy="69146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تشویق به ترک وسایل نقلیه شخصی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05941" y="4939961"/>
            <a:ext cx="8874511" cy="6914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تشویق رانندگان برای استفاده از خدمات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88436" y="2884867"/>
            <a:ext cx="1625601" cy="837127"/>
          </a:xfrm>
          <a:prstGeom prst="rec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>
                <a:cs typeface="B Tabassom" panose="00000400000000000000" pitchFamily="2" charset="-78"/>
              </a:rPr>
              <a:t>برنامه های کنونی</a:t>
            </a:r>
            <a:endParaRPr lang="en-US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091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15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تغییرات اقلیمی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05943" y="2000222"/>
            <a:ext cx="8874511" cy="69146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پایتخت دوچرخه سواری بطور 100% تا سال 2020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05943" y="2980135"/>
            <a:ext cx="8874511" cy="6914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بازیافت 100% زباله ها و جمع آوری زباله های مواد غذایی تا سال 2020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05942" y="3960048"/>
            <a:ext cx="8874511" cy="69146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تولید 20% از انرژی از طریق نیروگاه خورشیدی و یک جت گرمایی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05941" y="4939961"/>
            <a:ext cx="8874511" cy="6914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تجدیدپذیری 100% انرژی در سال 2050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5941" y="5918159"/>
            <a:ext cx="8874511" cy="691464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ایجاد اشکال جدید حکومتداری مانند شورای شهروندی دیجیتال تا سال 2020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88436" y="2884867"/>
            <a:ext cx="1625601" cy="837127"/>
          </a:xfrm>
          <a:prstGeom prst="rec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>
                <a:cs typeface="B Tabassom" panose="00000400000000000000" pitchFamily="2" charset="-78"/>
              </a:rPr>
              <a:t>برنامه های کنونی</a:t>
            </a:r>
            <a:endParaRPr lang="en-US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715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9517" y="2422358"/>
            <a:ext cx="8619478" cy="1551309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 w="952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1"/>
            <a:r>
              <a:rPr lang="fa-IR" sz="36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با تشکر از حسن توجه شما استاد ارجمند و دانشجویان گرامی</a:t>
            </a:r>
            <a:r>
              <a:rPr lang="ar-SA" sz="2800" b="1" dirty="0">
                <a:solidFill>
                  <a:schemeClr val="tx1"/>
                </a:solidFill>
                <a:cs typeface="B Tabassom" panose="00000400000000000000" pitchFamily="2" charset="-78"/>
              </a:rPr>
              <a:t> </a:t>
            </a:r>
            <a:endParaRPr lang="en-US" sz="28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pic>
        <p:nvPicPr>
          <p:cNvPr id="3" name="Picture 5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2" y="2422358"/>
            <a:ext cx="2471005" cy="376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 rot="5400000">
            <a:off x="6098685" y="-5363512"/>
            <a:ext cx="0" cy="11886122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04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 flipH="1">
            <a:off x="11524445" y="141669"/>
            <a:ext cx="0" cy="6503831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 rot="16200000">
            <a:off x="6549445" y="741883"/>
            <a:ext cx="0" cy="107925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5" name="TextBox 14"/>
          <p:cNvSpPr txBox="1"/>
          <p:nvPr/>
        </p:nvSpPr>
        <p:spPr>
          <a:xfrm>
            <a:off x="2961100" y="1156984"/>
            <a:ext cx="5681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100" b="1" dirty="0" smtClean="0">
                <a:cs typeface="B Tabassom" panose="00000400000000000000" pitchFamily="2" charset="-78"/>
              </a:rPr>
              <a:t>عنوان درس:</a:t>
            </a:r>
          </a:p>
          <a:p>
            <a:pPr algn="ctr" rtl="1"/>
            <a:endParaRPr lang="en-US" sz="1000" b="1" dirty="0" smtClean="0">
              <a:cs typeface="B Tabassom" panose="00000400000000000000" pitchFamily="2" charset="-78"/>
            </a:endParaRPr>
          </a:p>
          <a:p>
            <a:pPr algn="ctr" rtl="1"/>
            <a:r>
              <a:rPr lang="fa-IR" sz="2100" b="1" dirty="0" smtClean="0">
                <a:cs typeface="B Tabassom" panose="00000400000000000000" pitchFamily="2" charset="-78"/>
              </a:rPr>
              <a:t>برنامه ریزی ملی و منطقه ای در ایران</a:t>
            </a:r>
            <a:endParaRPr lang="en-US" sz="2100" b="1" dirty="0">
              <a:cs typeface="B Tabassom" panose="000004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1100" y="2170927"/>
            <a:ext cx="56815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 smtClean="0">
                <a:cs typeface="B Tabassom" panose="00000400000000000000" pitchFamily="2" charset="-78"/>
              </a:rPr>
              <a:t>عنوان موضوع:</a:t>
            </a:r>
          </a:p>
          <a:p>
            <a:pPr algn="ctr" rtl="1"/>
            <a:endParaRPr lang="en-US" sz="1000" b="1" dirty="0" smtClean="0">
              <a:cs typeface="B Tabassom" panose="00000400000000000000" pitchFamily="2" charset="-78"/>
            </a:endParaRPr>
          </a:p>
          <a:p>
            <a:pPr algn="ctr" rtl="1"/>
            <a:r>
              <a:rPr lang="fa-IR" sz="3200" b="1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3200" b="1" dirty="0">
              <a:cs typeface="B Tabassom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12" y="3387142"/>
            <a:ext cx="2164053" cy="180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2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1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کلیات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96147" y="1333461"/>
            <a:ext cx="4497085" cy="5141279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واقع در اروپای غربی</a:t>
            </a:r>
          </a:p>
          <a:p>
            <a:pPr marL="342900" indent="-342900" algn="just" rtl="1">
              <a:buFontTx/>
              <a:buChar char="-"/>
            </a:pPr>
            <a:endParaRPr lang="fa-IR" sz="2000" dirty="0" smtClean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مساحتی برابر  با یک سوم مساحت ایران</a:t>
            </a:r>
          </a:p>
          <a:p>
            <a:pPr marL="342900" indent="-342900" algn="just" rtl="1">
              <a:buFontTx/>
              <a:buChar char="-"/>
            </a:pP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پایه گذار شهرسازی و برنامه ریزی منطقه ای</a:t>
            </a:r>
          </a:p>
          <a:p>
            <a:pPr marL="342900" indent="-342900" algn="just" rtl="1">
              <a:buFontTx/>
              <a:buChar char="-"/>
            </a:pP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یکی از مهم ترین مراجع شهرسازی، با فراز و نشیب های فراوانی تا به امروز</a:t>
            </a:r>
          </a:p>
          <a:p>
            <a:pPr marL="342900" indent="-342900" algn="just" rtl="1">
              <a:buFontTx/>
              <a:buChar char="-"/>
            </a:pPr>
            <a:endParaRPr lang="fa-IR" sz="2000" dirty="0" smtClean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تأسیس شورای برنامه ی نوسازی و تجهیز</a:t>
            </a:r>
          </a:p>
          <a:p>
            <a:pPr marL="342900" indent="-342900" algn="just" rtl="1">
              <a:buFontTx/>
              <a:buChar char="-"/>
            </a:pP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تغییر برنامه ریزی هم از نظر محتوا و هم روش</a:t>
            </a:r>
          </a:p>
          <a:p>
            <a:pPr marL="342900" indent="-342900" algn="just" rtl="1">
              <a:buFontTx/>
              <a:buChar char="-"/>
            </a:pP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برنامه ریزی فعال</a:t>
            </a:r>
          </a:p>
          <a:p>
            <a:pPr marL="342900" indent="-342900" algn="just" rtl="1">
              <a:buFontTx/>
              <a:buChar char="-"/>
            </a:pP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شروع برنامه ریزی : پس از پایان جنگ جهانی دوم</a:t>
            </a:r>
            <a:endParaRPr lang="fa-IR" sz="20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8" name="Down Arrow Callout 17"/>
          <p:cNvSpPr/>
          <p:nvPr/>
        </p:nvSpPr>
        <p:spPr>
          <a:xfrm>
            <a:off x="10488437" y="296346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کلیات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9" name="Down Arrow Callout 18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43" y="104991"/>
            <a:ext cx="4107680" cy="31594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65" y="3378924"/>
            <a:ext cx="4120458" cy="317903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488436" y="2884867"/>
            <a:ext cx="1625601" cy="8371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>
                <a:cs typeface="B Tabassom" panose="00000400000000000000" pitchFamily="2" charset="-78"/>
              </a:rPr>
              <a:t>برنامه های کنونی</a:t>
            </a:r>
            <a:endParaRPr lang="en-US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706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2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اول (53-1947)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8" name="Down Arrow Callout 17"/>
          <p:cNvSpPr/>
          <p:nvPr/>
        </p:nvSpPr>
        <p:spPr>
          <a:xfrm>
            <a:off x="10488437" y="296346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کلیات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9" name="Down Arrow Callout 18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4" name="Striped Right Arrow 13"/>
          <p:cNvSpPr/>
          <p:nvPr/>
        </p:nvSpPr>
        <p:spPr>
          <a:xfrm rot="5400000">
            <a:off x="7256603" y="698406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هدف اصلی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6550" y="2733417"/>
            <a:ext cx="4497085" cy="1065852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ترمیم خرابی های جنگ و نوسازی اقتصادی فرانسه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7" name="Striped Right Arrow 16"/>
          <p:cNvSpPr/>
          <p:nvPr/>
        </p:nvSpPr>
        <p:spPr>
          <a:xfrm rot="5400000">
            <a:off x="2564283" y="-22683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اقدامات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882830" y="1994566"/>
            <a:ext cx="2074690" cy="19654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کل تولید فرانسه 25 درصد نسبت به سال 1929 افزایش یابد.</a:t>
            </a:r>
            <a:endParaRPr lang="en-GB" sz="20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50531" y="2571842"/>
            <a:ext cx="2074690" cy="19654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تراز پرداخت ها متعادل گردد.</a:t>
            </a:r>
            <a:endParaRPr lang="en-GB" sz="20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885484" y="4055181"/>
            <a:ext cx="2074690" cy="19654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سطح زندگی مردم بهبود یابد.</a:t>
            </a:r>
            <a:endParaRPr lang="en-GB" sz="20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52942" y="4687666"/>
            <a:ext cx="2074690" cy="19654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اشتغال کامل بدست آید.</a:t>
            </a:r>
            <a:endParaRPr lang="en-GB" sz="2000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977000" y="4335237"/>
            <a:ext cx="792734" cy="18931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 flipH="1">
            <a:off x="5099529" y="2961782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42214" y="4335237"/>
            <a:ext cx="2730575" cy="18931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رضایت بخشی برنامه اول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488436" y="2884867"/>
            <a:ext cx="1625601" cy="8371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>
                <a:cs typeface="B Tabassom" panose="00000400000000000000" pitchFamily="2" charset="-78"/>
              </a:rPr>
              <a:t>برنامه های کنونی</a:t>
            </a:r>
            <a:endParaRPr lang="en-US" dirty="0">
              <a:cs typeface="B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234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8" grpId="0" animBg="1"/>
      <p:bldP spid="19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3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دوم (57-1954)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4" name="Striped Right Arrow 13"/>
          <p:cNvSpPr/>
          <p:nvPr/>
        </p:nvSpPr>
        <p:spPr>
          <a:xfrm rot="5400000">
            <a:off x="7256603" y="492342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هدف اصلی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6550" y="2514474"/>
            <a:ext cx="4497085" cy="1065852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بهبود کیفیت تولید و سودآوری (توسعه متعادل کل اقتصاد)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7" name="Striped Right Arrow 16"/>
          <p:cNvSpPr/>
          <p:nvPr/>
        </p:nvSpPr>
        <p:spPr>
          <a:xfrm rot="5400000">
            <a:off x="2398241" y="-99957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اقدامات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6" name="Chevron 5"/>
          <p:cNvSpPr/>
          <p:nvPr/>
        </p:nvSpPr>
        <p:spPr>
          <a:xfrm rot="5400000">
            <a:off x="2570364" y="3725557"/>
            <a:ext cx="792734" cy="18931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 flipH="1">
            <a:off x="5099529" y="2729960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24576" y="4094712"/>
            <a:ext cx="3001031" cy="22743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تولید ملی می بایست (25 تا 30 درصد صنعت، 20 درصد کشاورزی، 60 درصد ساختمان) نسبت به سال 1952 افزایش یابد. و تجارب خارجی (با افزایش 40 درصد صادرات و 25 درصد واردات) متعادل گردد.</a:t>
            </a: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76337" y="1810864"/>
            <a:ext cx="3980790" cy="2353953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گسترش پژوهش های علمی و فنی</a:t>
            </a: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افزایش تخصص و توان سازگاری (انعطاف پذیری) واحدهای صنعتی</a:t>
            </a: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گسترش آموزش فنی و حرفه ای</a:t>
            </a: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ترویج روش های نوین بازاریابی بویژه برای محصولات بخش کشاورزی</a:t>
            </a:r>
          </a:p>
        </p:txBody>
      </p:sp>
      <p:sp>
        <p:nvSpPr>
          <p:cNvPr id="32" name="Chevron 31"/>
          <p:cNvSpPr/>
          <p:nvPr/>
        </p:nvSpPr>
        <p:spPr>
          <a:xfrm rot="16200000" flipH="1">
            <a:off x="7651775" y="3450200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948406" y="5185455"/>
            <a:ext cx="4036649" cy="8676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تحقق کلیه اقدامات بجز واردات</a:t>
            </a:r>
          </a:p>
        </p:txBody>
      </p:sp>
    </p:spTree>
    <p:extLst>
      <p:ext uri="{BB962C8B-B14F-4D97-AF65-F5344CB8AC3E}">
        <p14:creationId xmlns:p14="http://schemas.microsoft.com/office/powerpoint/2010/main" val="205098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4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سوم (61-1958)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1085549048"/>
              </p:ext>
            </p:extLst>
          </p:nvPr>
        </p:nvGraphicFramePr>
        <p:xfrm>
          <a:off x="1484317" y="1601939"/>
          <a:ext cx="8023538" cy="2178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2902916603"/>
              </p:ext>
            </p:extLst>
          </p:nvPr>
        </p:nvGraphicFramePr>
        <p:xfrm>
          <a:off x="1493265" y="4021021"/>
          <a:ext cx="8023538" cy="2178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5248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5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چهارم (65-1962)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4" name="Striped Right Arrow 13"/>
          <p:cNvSpPr/>
          <p:nvPr/>
        </p:nvSpPr>
        <p:spPr>
          <a:xfrm rot="5400000">
            <a:off x="7786199" y="1065912"/>
            <a:ext cx="1034193" cy="2462474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4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هدف اصلی</a:t>
            </a:r>
            <a:endParaRPr lang="en-US" sz="24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20027" y="2913779"/>
            <a:ext cx="2766539" cy="1065852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آمایش سرزمین و اقدامات منطقه ای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795548" y="4633561"/>
            <a:ext cx="3001031" cy="100532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تغییر برنامه نوسازی و  تجهیز به برنامه </a:t>
            </a:r>
            <a:r>
              <a:rPr lang="fa-IR" sz="2000" b="1" dirty="0" smtClean="0">
                <a:solidFill>
                  <a:srgbClr val="FF0000"/>
                </a:solidFill>
                <a:cs typeface="B Tabassom" panose="00000400000000000000" pitchFamily="2" charset="-78"/>
              </a:rPr>
              <a:t>توسعه اقتصادی و اجتماعی</a:t>
            </a: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91401535"/>
              </p:ext>
            </p:extLst>
          </p:nvPr>
        </p:nvGraphicFramePr>
        <p:xfrm>
          <a:off x="-451047" y="768115"/>
          <a:ext cx="8276141" cy="5426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Chevron 18"/>
          <p:cNvSpPr/>
          <p:nvPr/>
        </p:nvSpPr>
        <p:spPr>
          <a:xfrm rot="16200000" flipH="1">
            <a:off x="8203181" y="3972881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4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6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پنجم (70-1966)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4" name="Striped Right Arrow 13"/>
          <p:cNvSpPr/>
          <p:nvPr/>
        </p:nvSpPr>
        <p:spPr>
          <a:xfrm rot="5400000">
            <a:off x="7256603" y="492342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هدف اصلی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6550" y="2514474"/>
            <a:ext cx="4497085" cy="1065852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افزایش توان رقابتی فرانسه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17" name="Striped Right Arrow 16"/>
          <p:cNvSpPr/>
          <p:nvPr/>
        </p:nvSpPr>
        <p:spPr>
          <a:xfrm rot="5400000">
            <a:off x="2172853" y="408110"/>
            <a:ext cx="1646969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مراحل برنامه ریزی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7" name="Chevron 6"/>
          <p:cNvSpPr/>
          <p:nvPr/>
        </p:nvSpPr>
        <p:spPr>
          <a:xfrm flipH="1">
            <a:off x="5099529" y="2729960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24576" y="4094712"/>
            <a:ext cx="3001031" cy="227438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سطح قیمت ها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تعادل مبادلات خارجی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رشد تولید صنعتی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وضع اشتغال</a:t>
            </a: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05943" y="2578869"/>
            <a:ext cx="3980790" cy="3409808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پیش بینی تعادل فیزیکی</a:t>
            </a: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پیش بینی تعادل برحسب ارزش</a:t>
            </a:r>
          </a:p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پیش بینی تعادل مالی</a:t>
            </a:r>
          </a:p>
        </p:txBody>
      </p:sp>
      <p:sp>
        <p:nvSpPr>
          <p:cNvPr id="32" name="Chevron 31"/>
          <p:cNvSpPr/>
          <p:nvPr/>
        </p:nvSpPr>
        <p:spPr>
          <a:xfrm rot="16200000" flipH="1">
            <a:off x="7462749" y="3398655"/>
            <a:ext cx="484113" cy="90800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6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10346033" y="0"/>
            <a:ext cx="0" cy="6858000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592619" y="3095442"/>
            <a:ext cx="586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cs typeface="B Tabassom" panose="00000400000000000000" pitchFamily="2" charset="-78"/>
              </a:rPr>
              <a:t>تجربه ی برنامه ریزی منطقه ای کشور فرانسه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2" y="6369098"/>
            <a:ext cx="6314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Homa" pitchFamily="2" charset="-78"/>
              </a:rPr>
              <a:t>7</a:t>
            </a:r>
            <a:endParaRPr lang="fa-IR" sz="2000" dirty="0">
              <a:cs typeface="B Homa" pitchFamily="2" charset="-78"/>
            </a:endParaRPr>
          </a:p>
        </p:txBody>
      </p:sp>
      <p:sp>
        <p:nvSpPr>
          <p:cNvPr id="27" name="Line 3"/>
          <p:cNvSpPr>
            <a:spLocks noChangeShapeType="1"/>
          </p:cNvSpPr>
          <p:nvPr/>
        </p:nvSpPr>
        <p:spPr bwMode="auto">
          <a:xfrm>
            <a:off x="656166" y="145145"/>
            <a:ext cx="67253" cy="6464478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8" name="Line 3"/>
          <p:cNvSpPr>
            <a:spLocks noChangeShapeType="1"/>
          </p:cNvSpPr>
          <p:nvPr/>
        </p:nvSpPr>
        <p:spPr bwMode="auto">
          <a:xfrm rot="16200000">
            <a:off x="464514" y="5899302"/>
            <a:ext cx="0" cy="749415"/>
          </a:xfrm>
          <a:prstGeom prst="line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round/>
            <a:headEnd/>
            <a:tailEnd type="none"/>
          </a:ln>
          <a:effectLst>
            <a:outerShdw dist="35921" dir="2700000" algn="ctr" rotWithShape="0">
              <a:srgbClr val="CCCCCC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H="1">
            <a:off x="5769734" y="257290"/>
            <a:ext cx="4110720" cy="86883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sz="3600" b="1" dirty="0" smtClean="0">
                <a:cs typeface="B Tabassom" panose="00000400000000000000" pitchFamily="2" charset="-78"/>
              </a:rPr>
              <a:t>برنامه ششم (75-1971)</a:t>
            </a:r>
            <a:endParaRPr lang="fa-IR" sz="3600" b="1" dirty="0">
              <a:cs typeface="B Tabassom" panose="00000400000000000000" pitchFamily="2" charset="-78"/>
            </a:endParaRPr>
          </a:p>
        </p:txBody>
      </p:sp>
      <p:sp>
        <p:nvSpPr>
          <p:cNvPr id="14" name="Striped Right Arrow 13"/>
          <p:cNvSpPr/>
          <p:nvPr/>
        </p:nvSpPr>
        <p:spPr>
          <a:xfrm rot="5400000">
            <a:off x="7256603" y="492342"/>
            <a:ext cx="1136981" cy="2565759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cs typeface="B Tabassom" panose="00000400000000000000" pitchFamily="2" charset="-78"/>
              </a:rPr>
              <a:t>هدف اصلی</a:t>
            </a:r>
            <a:endParaRPr lang="en-US" sz="2800" b="1" dirty="0">
              <a:solidFill>
                <a:schemeClr val="bg1"/>
              </a:solidFill>
              <a:cs typeface="B Tabassom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6550" y="2514473"/>
            <a:ext cx="4497085" cy="3474203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b="1" dirty="0" smtClean="0">
                <a:solidFill>
                  <a:schemeClr val="tx1"/>
                </a:solidFill>
                <a:cs typeface="B Tabassom" panose="00000400000000000000" pitchFamily="2" charset="-78"/>
              </a:rPr>
              <a:t>رشد سریع اقتصادی، توان رقابتی و اولویت در بخش صنعت</a:t>
            </a:r>
            <a:endParaRPr lang="en-GB" sz="2400" b="1" dirty="0">
              <a:solidFill>
                <a:schemeClr val="tx1"/>
              </a:solidFill>
              <a:cs typeface="B Tabassom" panose="00000400000000000000" pitchFamily="2" charset="-78"/>
            </a:endParaRPr>
          </a:p>
        </p:txBody>
      </p:sp>
      <p:sp>
        <p:nvSpPr>
          <p:cNvPr id="7" name="Chevron 6"/>
          <p:cNvSpPr/>
          <p:nvPr/>
        </p:nvSpPr>
        <p:spPr>
          <a:xfrm flipH="1">
            <a:off x="5093719" y="3917859"/>
            <a:ext cx="346632" cy="667430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wn Arrow Callout 29"/>
          <p:cNvSpPr/>
          <p:nvPr/>
        </p:nvSpPr>
        <p:spPr>
          <a:xfrm>
            <a:off x="10488436" y="1601939"/>
            <a:ext cx="1625601" cy="1213701"/>
          </a:xfrm>
          <a:prstGeom prst="downArrowCallout">
            <a:avLst/>
          </a:prstGeom>
          <a:solidFill>
            <a:srgbClr val="FDBBB9"/>
          </a:solidFill>
          <a:ln>
            <a:solidFill>
              <a:srgbClr val="FDBBB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cs typeface="B Tabassom" panose="00000400000000000000" pitchFamily="2" charset="-78"/>
              </a:rPr>
              <a:t>برنامه های پس از جنگ جهانی دوم</a:t>
            </a:r>
            <a:endParaRPr lang="en-US" sz="2000" dirty="0">
              <a:cs typeface="B Tabassom" panose="00000400000000000000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05943" y="2514472"/>
            <a:ext cx="3980790" cy="3474203"/>
          </a:xfrm>
          <a:prstGeom prst="rect">
            <a:avLst/>
          </a:prstGeom>
          <a:solidFill>
            <a:schemeClr val="accent5">
              <a:alpha val="10000"/>
            </a:schemeClr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rtl="1">
              <a:buFontTx/>
              <a:buChar char="-"/>
            </a:pPr>
            <a:r>
              <a:rPr lang="fa-IR" sz="2000" dirty="0" smtClean="0">
                <a:solidFill>
                  <a:schemeClr val="tx1"/>
                </a:solidFill>
                <a:cs typeface="B Tabassom" panose="00000400000000000000" pitchFamily="2" charset="-78"/>
              </a:rPr>
              <a:t>حمایت از صنایعی که موجب اشاعه ی نوآوری فنی هستند.</a:t>
            </a:r>
          </a:p>
        </p:txBody>
      </p:sp>
    </p:spTree>
    <p:extLst>
      <p:ext uri="{BB962C8B-B14F-4D97-AF65-F5344CB8AC3E}">
        <p14:creationId xmlns:p14="http://schemas.microsoft.com/office/powerpoint/2010/main" val="174029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1334</TotalTime>
  <Words>1022</Words>
  <Application>Microsoft Office PowerPoint</Application>
  <PresentationFormat>Widescreen</PresentationFormat>
  <Paragraphs>188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B Homa</vt:lpstr>
      <vt:lpstr>B Tabassom</vt:lpstr>
      <vt:lpstr>Calibri</vt:lpstr>
      <vt:lpstr>Calibri Light</vt:lpstr>
      <vt:lpstr>IranNastaliq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jafarzadeghan</dc:creator>
  <cp:lastModifiedBy>Mohammad</cp:lastModifiedBy>
  <cp:revision>111</cp:revision>
  <dcterms:created xsi:type="dcterms:W3CDTF">2017-12-18T06:53:39Z</dcterms:created>
  <dcterms:modified xsi:type="dcterms:W3CDTF">2019-10-20T07:42:50Z</dcterms:modified>
</cp:coreProperties>
</file>