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0" r:id="rId1"/>
  </p:sldMasterIdLst>
  <p:sldIdLst>
    <p:sldId id="257" r:id="rId2"/>
    <p:sldId id="258" r:id="rId3"/>
    <p:sldId id="272"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820" autoAdjust="0"/>
    <p:restoredTop sz="94660"/>
  </p:normalViewPr>
  <p:slideViewPr>
    <p:cSldViewPr snapToGrid="0">
      <p:cViewPr varScale="1">
        <p:scale>
          <a:sx n="80" d="100"/>
          <a:sy n="80" d="100"/>
        </p:scale>
        <p:origin x="8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911576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B889C8-BE53-4E3C-B332-AE8EA3973A32}"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101059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1015468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35974125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1499259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030081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5086058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796894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156387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603362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4160895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AB889C8-BE53-4E3C-B332-AE8EA3973A32}"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2683596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AB889C8-BE53-4E3C-B332-AE8EA3973A32}" type="datetimeFigureOut">
              <a:rPr lang="fa-IR" smtClean="0"/>
              <a:t>16/04/1441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2074758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460901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427430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7AB889C8-BE53-4E3C-B332-AE8EA3973A32}" type="datetimeFigureOut">
              <a:rPr lang="fa-IR" smtClean="0"/>
              <a:t>16/04/1441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3452895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B889C8-BE53-4E3C-B332-AE8EA3973A32}" type="datetimeFigureOut">
              <a:rPr lang="fa-IR" smtClean="0"/>
              <a:t>16/04/1441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C2DD7F-EBFE-4CCE-8E78-C48DD49C895B}" type="slidenum">
              <a:rPr lang="fa-IR" smtClean="0"/>
              <a:t>‹#›</a:t>
            </a:fld>
            <a:endParaRPr lang="fa-IR"/>
          </a:p>
        </p:txBody>
      </p:sp>
    </p:spTree>
    <p:extLst>
      <p:ext uri="{BB962C8B-B14F-4D97-AF65-F5344CB8AC3E}">
        <p14:creationId xmlns:p14="http://schemas.microsoft.com/office/powerpoint/2010/main" val="1356679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cs typeface="B Homa" panose="00000400000000000000" pitchFamily="2" charset="-78"/>
              </a:defRPr>
            </a:lvl1pPr>
          </a:lstStyle>
          <a:p>
            <a:fld id="{7AB889C8-BE53-4E3C-B332-AE8EA3973A32}" type="datetimeFigureOut">
              <a:rPr lang="fa-IR" smtClean="0"/>
              <a:pPr/>
              <a:t>16/04/1441</a:t>
            </a:fld>
            <a:endParaRPr lang="fa-IR"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cs typeface="B Homa" panose="00000400000000000000" pitchFamily="2" charset="-78"/>
              </a:defRPr>
            </a:lvl1pPr>
          </a:lstStyle>
          <a:p>
            <a:endParaRPr lang="fa-IR" dirty="0"/>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cs typeface="B Homa" panose="00000400000000000000" pitchFamily="2" charset="-78"/>
              </a:defRPr>
            </a:lvl1pPr>
          </a:lstStyle>
          <a:p>
            <a:fld id="{15C2DD7F-EBFE-4CCE-8E78-C48DD49C895B}" type="slidenum">
              <a:rPr lang="fa-IR" smtClean="0"/>
              <a:pPr/>
              <a:t>‹#›</a:t>
            </a:fld>
            <a:endParaRPr lang="fa-IR" dirty="0"/>
          </a:p>
        </p:txBody>
      </p:sp>
    </p:spTree>
    <p:extLst>
      <p:ext uri="{BB962C8B-B14F-4D97-AF65-F5344CB8AC3E}">
        <p14:creationId xmlns:p14="http://schemas.microsoft.com/office/powerpoint/2010/main" val="586242808"/>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4333" y="94990"/>
            <a:ext cx="6620968" cy="3329581"/>
          </a:xfrm>
        </p:spPr>
        <p:txBody>
          <a:bodyPr/>
          <a:lstStyle/>
          <a:p>
            <a:pPr algn="ctr"/>
            <a:r>
              <a:rPr lang="fa-IR" sz="4800" dirty="0" smtClean="0">
                <a:cs typeface="B Homa" panose="00000400000000000000" pitchFamily="2" charset="-78"/>
              </a:rPr>
              <a:t>معرفی و بررسی پارک لاویلت</a:t>
            </a:r>
            <a:endParaRPr lang="en-US" sz="4800" dirty="0">
              <a:cs typeface="B Homa" panose="00000400000000000000" pitchFamily="2" charset="-78"/>
            </a:endParaRPr>
          </a:p>
        </p:txBody>
      </p:sp>
      <p:sp>
        <p:nvSpPr>
          <p:cNvPr id="4" name="Subtitle 3"/>
          <p:cNvSpPr>
            <a:spLocks noGrp="1"/>
          </p:cNvSpPr>
          <p:nvPr>
            <p:ph type="subTitle" idx="1"/>
          </p:nvPr>
        </p:nvSpPr>
        <p:spPr/>
        <p:txBody>
          <a:bodyPr/>
          <a:lstStyle/>
          <a:p>
            <a:endParaRPr lang="fa-IR" dirty="0">
              <a:cs typeface="B Homa" panose="00000400000000000000" pitchFamily="2" charset="-78"/>
            </a:endParaRPr>
          </a:p>
        </p:txBody>
      </p:sp>
    </p:spTree>
    <p:extLst>
      <p:ext uri="{BB962C8B-B14F-4D97-AF65-F5344CB8AC3E}">
        <p14:creationId xmlns:p14="http://schemas.microsoft.com/office/powerpoint/2010/main" val="4287161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03697" y="381000"/>
            <a:ext cx="1523999" cy="533400"/>
          </a:xfrm>
        </p:spPr>
        <p:txBody>
          <a:bodyPr/>
          <a:lstStyle/>
          <a:p>
            <a:r>
              <a:rPr lang="fa-IR" sz="3200" dirty="0">
                <a:cs typeface="B Homa" panose="00000400000000000000" pitchFamily="2" charset="-78"/>
              </a:rPr>
              <a:t>سطوح</a:t>
            </a:r>
            <a:endParaRPr lang="en-US" sz="3200" dirty="0"/>
          </a:p>
        </p:txBody>
      </p:sp>
      <p:sp>
        <p:nvSpPr>
          <p:cNvPr id="3" name="Text Placeholder 2"/>
          <p:cNvSpPr>
            <a:spLocks noGrp="1"/>
          </p:cNvSpPr>
          <p:nvPr>
            <p:ph type="body" idx="1"/>
          </p:nvPr>
        </p:nvSpPr>
        <p:spPr>
          <a:xfrm>
            <a:off x="304800" y="1447800"/>
            <a:ext cx="8534400" cy="3581400"/>
          </a:xfrm>
        </p:spPr>
        <p:txBody>
          <a:bodyPr>
            <a:normAutofit lnSpcReduction="10000"/>
          </a:bodyPr>
          <a:lstStyle/>
          <a:p>
            <a:pPr algn="r" rtl="1"/>
            <a:r>
              <a:rPr lang="fa-IR" dirty="0">
                <a:solidFill>
                  <a:schemeClr val="tx1"/>
                </a:solidFill>
                <a:cs typeface="B Homa" panose="00000400000000000000" pitchFamily="2" charset="-78"/>
              </a:rPr>
              <a:t>محوطه ای عظیم درحدود 7 هکتار در حد فاصل ساختمان علوم </a:t>
            </a:r>
            <a:r>
              <a:rPr lang="en-US" dirty="0">
                <a:solidFill>
                  <a:schemeClr val="tx1"/>
                </a:solidFill>
              </a:rPr>
              <a:t>Cite </a:t>
            </a:r>
            <a:r>
              <a:rPr lang="fa-IR" dirty="0">
                <a:solidFill>
                  <a:schemeClr val="tx1"/>
                </a:solidFill>
                <a:cs typeface="B Homa" panose="00000400000000000000" pitchFamily="2" charset="-78"/>
              </a:rPr>
              <a:t>در شمال پارک و ساختمان تالارهای موسیقی (طرح کریستیان پورزامپارک) که شامل چمنزارهایی دایره ای و چهارضلعی شکل است که بر روی عموم مردم گشوده بوده و فضاهایی برای استراحت، بازی، مطالعه، تاتر روباز و... را فراهم می نماید، سیستم "سطوح" پارک را شکل می دهند.</a:t>
            </a:r>
          </a:p>
          <a:p>
            <a:pPr algn="r" rtl="1"/>
            <a:endParaRPr lang="fa-IR" dirty="0">
              <a:solidFill>
                <a:schemeClr val="tx1"/>
              </a:solidFill>
              <a:cs typeface="B Homa" panose="00000400000000000000" pitchFamily="2" charset="-78"/>
            </a:endParaRPr>
          </a:p>
          <a:p>
            <a:pPr algn="r" rtl="1"/>
            <a:r>
              <a:rPr lang="fa-IR" dirty="0">
                <a:solidFill>
                  <a:schemeClr val="tx1"/>
                </a:solidFill>
                <a:cs typeface="B Homa" panose="00000400000000000000" pitchFamily="2" charset="-78"/>
              </a:rPr>
              <a:t>با طی یک مسیر پیاده روی 90 دقیقه ای، امکان بازدید از اصلی ترین ساختمانها و فضاهای محوطه پارک فراهم می گردد.</a:t>
            </a:r>
          </a:p>
          <a:p>
            <a:pPr algn="r" rtl="1"/>
            <a:r>
              <a:rPr lang="fa-IR" dirty="0">
                <a:solidFill>
                  <a:schemeClr val="tx1"/>
                </a:solidFill>
                <a:cs typeface="B Homa" panose="00000400000000000000" pitchFamily="2" charset="-78"/>
              </a:rPr>
              <a:t>هریک از بناهای موجود همچون فولی ها، ساختمان علوم، موسیقی، کره آسمان نما وباغ ها... جاذب و با جزییات طراحی جالب توجه هستند</a:t>
            </a:r>
            <a:r>
              <a:rPr lang="fa-IR" dirty="0" smtClean="0">
                <a:solidFill>
                  <a:schemeClr val="tx1"/>
                </a:solidFill>
                <a:cs typeface="B Homa" panose="00000400000000000000" pitchFamily="2" charset="-78"/>
              </a:rPr>
              <a:t>.</a:t>
            </a:r>
            <a:endParaRPr lang="en-US" dirty="0" smtClean="0">
              <a:solidFill>
                <a:schemeClr val="tx1"/>
              </a:solidFill>
            </a:endParaRPr>
          </a:p>
          <a:p>
            <a:pPr algn="r" rtl="1"/>
            <a:r>
              <a:rPr lang="en-US" dirty="0" smtClean="0">
                <a:solidFill>
                  <a:schemeClr val="tx1"/>
                </a:solidFill>
              </a:rPr>
              <a:t>(uapg.persianblog.ir)</a:t>
            </a:r>
          </a:p>
          <a:p>
            <a:pPr algn="r" rtl="1"/>
            <a:endParaRPr lang="fa-IR" dirty="0">
              <a:solidFill>
                <a:schemeClr val="tx1"/>
              </a:solidFill>
              <a:cs typeface="B Homa" panose="00000400000000000000" pitchFamily="2" charset="-78"/>
            </a:endParaRPr>
          </a:p>
          <a:p>
            <a:pPr algn="r" rtl="1"/>
            <a:endParaRPr lang="en-US" dirty="0">
              <a:solidFill>
                <a:schemeClr val="tx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168200"/>
            <a:ext cx="41148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56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170"/>
                                        </p:tgtEl>
                                        <p:attrNameLst>
                                          <p:attrName>style.visibility</p:attrName>
                                        </p:attrNameLst>
                                      </p:cBhvr>
                                      <p:to>
                                        <p:strVal val="visible"/>
                                      </p:to>
                                    </p:set>
                                    <p:animEffect transition="in" filter="fade">
                                      <p:cBhvr>
                                        <p:cTn id="27" dur="1000"/>
                                        <p:tgtEl>
                                          <p:spTgt spid="7170"/>
                                        </p:tgtEl>
                                      </p:cBhvr>
                                    </p:animEffect>
                                    <p:anim calcmode="lin" valueType="num">
                                      <p:cBhvr>
                                        <p:cTn id="28" dur="1000" fill="hold"/>
                                        <p:tgtEl>
                                          <p:spTgt spid="7170"/>
                                        </p:tgtEl>
                                        <p:attrNameLst>
                                          <p:attrName>ppt_x</p:attrName>
                                        </p:attrNameLst>
                                      </p:cBhvr>
                                      <p:tavLst>
                                        <p:tav tm="0">
                                          <p:val>
                                            <p:strVal val="#ppt_x"/>
                                          </p:val>
                                        </p:tav>
                                        <p:tav tm="100000">
                                          <p:val>
                                            <p:strVal val="#ppt_x"/>
                                          </p:val>
                                        </p:tav>
                                      </p:tavLst>
                                    </p:anim>
                                    <p:anim calcmode="lin" valueType="num">
                                      <p:cBhvr>
                                        <p:cTn id="2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9792" y="435145"/>
            <a:ext cx="1484313" cy="533400"/>
          </a:xfrm>
        </p:spPr>
        <p:txBody>
          <a:bodyPr/>
          <a:lstStyle/>
          <a:p>
            <a:r>
              <a:rPr lang="fa-IR" sz="3200" dirty="0">
                <a:cs typeface="B Homa" panose="00000400000000000000" pitchFamily="2" charset="-78"/>
              </a:rPr>
              <a:t>باغ ها</a:t>
            </a:r>
            <a:endParaRPr lang="en-US" sz="3200" dirty="0"/>
          </a:p>
        </p:txBody>
      </p:sp>
      <p:sp>
        <p:nvSpPr>
          <p:cNvPr id="3" name="Text Placeholder 2"/>
          <p:cNvSpPr>
            <a:spLocks noGrp="1"/>
          </p:cNvSpPr>
          <p:nvPr>
            <p:ph type="body" idx="1"/>
          </p:nvPr>
        </p:nvSpPr>
        <p:spPr>
          <a:xfrm>
            <a:off x="152402" y="1447800"/>
            <a:ext cx="8686799" cy="5257800"/>
          </a:xfrm>
        </p:spPr>
        <p:txBody>
          <a:bodyPr>
            <a:normAutofit lnSpcReduction="10000"/>
          </a:bodyPr>
          <a:lstStyle/>
          <a:p>
            <a:pPr algn="r" rtl="1"/>
            <a:r>
              <a:rPr lang="fa-IR" dirty="0">
                <a:solidFill>
                  <a:schemeClr val="tx1"/>
                </a:solidFill>
                <a:cs typeface="B Homa" panose="00000400000000000000" pitchFamily="2" charset="-78"/>
              </a:rPr>
              <a:t>در درون این پارک 10 باغ متفاوت قرار دارد</a:t>
            </a:r>
          </a:p>
          <a:p>
            <a:pPr algn="r" rtl="1"/>
            <a:r>
              <a:rPr lang="fa-IR" dirty="0">
                <a:solidFill>
                  <a:schemeClr val="tx1"/>
                </a:solidFill>
                <a:cs typeface="B Homa" panose="00000400000000000000" pitchFamily="2" charset="-78"/>
              </a:rPr>
              <a:t>• باغ آینه</a:t>
            </a:r>
          </a:p>
          <a:p>
            <a:pPr algn="r" rtl="1"/>
            <a:r>
              <a:rPr lang="fa-IR" dirty="0">
                <a:solidFill>
                  <a:schemeClr val="tx1"/>
                </a:solidFill>
                <a:cs typeface="B Homa" panose="00000400000000000000" pitchFamily="2" charset="-78"/>
              </a:rPr>
              <a:t>این باغ از 28 آینه ایستاده تشکیل شده است .</a:t>
            </a:r>
          </a:p>
          <a:p>
            <a:pPr algn="r" rtl="1"/>
            <a:r>
              <a:rPr lang="fa-IR" dirty="0">
                <a:solidFill>
                  <a:schemeClr val="tx1"/>
                </a:solidFill>
                <a:cs typeface="B Homa" panose="00000400000000000000" pitchFamily="2" charset="-78"/>
              </a:rPr>
              <a:t>در این باغ فضا های خاص برای بازی کودکان وجود دارد</a:t>
            </a:r>
          </a:p>
          <a:p>
            <a:pPr algn="r" rtl="1"/>
            <a:r>
              <a:rPr lang="fa-IR" dirty="0">
                <a:solidFill>
                  <a:schemeClr val="tx1"/>
                </a:solidFill>
                <a:cs typeface="B Homa" panose="00000400000000000000" pitchFamily="2" charset="-78"/>
              </a:rPr>
              <a:t>•باغ </a:t>
            </a:r>
            <a:r>
              <a:rPr lang="fa-IR" dirty="0" smtClean="0">
                <a:solidFill>
                  <a:schemeClr val="tx1"/>
                </a:solidFill>
                <a:cs typeface="B Homa" panose="00000400000000000000" pitchFamily="2" charset="-78"/>
              </a:rPr>
              <a:t>ریگ روان</a:t>
            </a:r>
          </a:p>
          <a:p>
            <a:pPr algn="r" rtl="1"/>
            <a:r>
              <a:rPr lang="fa-IR" dirty="0" smtClean="0">
                <a:solidFill>
                  <a:schemeClr val="tx1"/>
                </a:solidFill>
                <a:cs typeface="B Homa" panose="00000400000000000000" pitchFamily="2" charset="-78"/>
              </a:rPr>
              <a:t>• </a:t>
            </a:r>
            <a:r>
              <a:rPr lang="fa-IR" dirty="0">
                <a:solidFill>
                  <a:schemeClr val="tx1"/>
                </a:solidFill>
                <a:cs typeface="B Homa" panose="00000400000000000000" pitchFamily="2" charset="-78"/>
              </a:rPr>
              <a:t>باغ </a:t>
            </a:r>
            <a:r>
              <a:rPr lang="fa-IR" dirty="0" smtClean="0">
                <a:solidFill>
                  <a:schemeClr val="tx1"/>
                </a:solidFill>
                <a:cs typeface="B Homa" panose="00000400000000000000" pitchFamily="2" charset="-78"/>
              </a:rPr>
              <a:t>شبکه</a:t>
            </a:r>
            <a:endParaRPr lang="fa-IR" dirty="0">
              <a:solidFill>
                <a:schemeClr val="tx1"/>
              </a:solidFill>
              <a:cs typeface="B Homa" panose="00000400000000000000" pitchFamily="2" charset="-78"/>
            </a:endParaRPr>
          </a:p>
          <a:p>
            <a:pPr algn="r" rtl="1"/>
            <a:r>
              <a:rPr lang="fa-IR" dirty="0">
                <a:solidFill>
                  <a:schemeClr val="tx1"/>
                </a:solidFill>
                <a:cs typeface="B Homa" panose="00000400000000000000" pitchFamily="2" charset="-78"/>
              </a:rPr>
              <a:t>در این باغ 8 تراس وجود دارد که در درون آنها درختان مو هستند و همچنین 9 فواره و 7 مجسمه نیز در میان آنها است</a:t>
            </a:r>
            <a:r>
              <a:rPr lang="fa-IR" dirty="0" smtClean="0">
                <a:solidFill>
                  <a:schemeClr val="tx1"/>
                </a:solidFill>
                <a:cs typeface="B Homa" panose="00000400000000000000" pitchFamily="2" charset="-78"/>
              </a:rPr>
              <a:t>.</a:t>
            </a:r>
          </a:p>
          <a:p>
            <a:pPr algn="r" rtl="1"/>
            <a:r>
              <a:rPr lang="fa-IR" dirty="0">
                <a:solidFill>
                  <a:schemeClr val="tx1"/>
                </a:solidFill>
                <a:cs typeface="B Homa" panose="00000400000000000000" pitchFamily="2" charset="-78"/>
              </a:rPr>
              <a:t>• باغ بامبو</a:t>
            </a:r>
          </a:p>
          <a:p>
            <a:pPr algn="r" rtl="1"/>
            <a:r>
              <a:rPr lang="fa-IR" dirty="0">
                <a:solidFill>
                  <a:schemeClr val="tx1"/>
                </a:solidFill>
                <a:cs typeface="B Homa" panose="00000400000000000000" pitchFamily="2" charset="-78"/>
              </a:rPr>
              <a:t>این باغ 6 متر پایین تر از سطح باغ است و محل مناسبی برپیاده رویست یه علت منظره های متفاوت و همچنین وجود فواره استوانه ای که صدای جریان آب را در تمام فضای باغ پخش میکند.</a:t>
            </a:r>
          </a:p>
          <a:p>
            <a:pPr algn="r" rtl="1"/>
            <a:r>
              <a:rPr lang="fa-IR" dirty="0">
                <a:solidFill>
                  <a:schemeClr val="tx1"/>
                </a:solidFill>
                <a:cs typeface="B Homa" panose="00000400000000000000" pitchFamily="2" charset="-78"/>
              </a:rPr>
              <a:t>• باغ حرکت</a:t>
            </a:r>
          </a:p>
          <a:p>
            <a:pPr algn="r" rtl="1"/>
            <a:r>
              <a:rPr lang="fa-IR" dirty="0">
                <a:solidFill>
                  <a:schemeClr val="tx1"/>
                </a:solidFill>
                <a:cs typeface="B Homa" panose="00000400000000000000" pitchFamily="2" charset="-78"/>
              </a:rPr>
              <a:t>در این باغ وسایل متفاوت بازی که باعث تحرک میشود وجود دارد .</a:t>
            </a:r>
          </a:p>
          <a:p>
            <a:pPr algn="r" rtl="1"/>
            <a:endParaRPr lang="fa-IR" dirty="0">
              <a:solidFill>
                <a:schemeClr val="tx1"/>
              </a:solidFill>
              <a:cs typeface="B Homa" panose="00000400000000000000" pitchFamily="2" charset="-78"/>
            </a:endParaRPr>
          </a:p>
          <a:p>
            <a:pPr algn="r" rtl="1"/>
            <a:endParaRPr lang="en-US"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971802"/>
            <a:ext cx="3968750" cy="265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166940"/>
            <a:ext cx="381000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2" y="4114802"/>
            <a:ext cx="3567113" cy="238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8664" y="1143002"/>
            <a:ext cx="3024187" cy="279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3077370"/>
            <a:ext cx="33528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778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8194"/>
                                        </p:tgtEl>
                                        <p:attrNameLst>
                                          <p:attrName>style.visibility</p:attrName>
                                        </p:attrNameLst>
                                      </p:cBhvr>
                                      <p:to>
                                        <p:strVal val="visible"/>
                                      </p:to>
                                    </p:set>
                                    <p:animEffect transition="in" filter="fade">
                                      <p:cBhvr>
                                        <p:cTn id="27" dur="1000"/>
                                        <p:tgtEl>
                                          <p:spTgt spid="8194"/>
                                        </p:tgtEl>
                                      </p:cBhvr>
                                    </p:animEffect>
                                    <p:anim calcmode="lin" valueType="num">
                                      <p:cBhvr>
                                        <p:cTn id="28" dur="1000" fill="hold"/>
                                        <p:tgtEl>
                                          <p:spTgt spid="8194"/>
                                        </p:tgtEl>
                                        <p:attrNameLst>
                                          <p:attrName>ppt_x</p:attrName>
                                        </p:attrNameLst>
                                      </p:cBhvr>
                                      <p:tavLst>
                                        <p:tav tm="0">
                                          <p:val>
                                            <p:strVal val="#ppt_x"/>
                                          </p:val>
                                        </p:tav>
                                        <p:tav tm="100000">
                                          <p:val>
                                            <p:strVal val="#ppt_x"/>
                                          </p:val>
                                        </p:tav>
                                      </p:tavLst>
                                    </p:anim>
                                    <p:anim calcmode="lin" valueType="num">
                                      <p:cBhvr>
                                        <p:cTn id="2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xit" presetSubtype="0" fill="hold" nodeType="clickEffect">
                                  <p:stCondLst>
                                    <p:cond delay="0"/>
                                  </p:stCondLst>
                                  <p:childTnLst>
                                    <p:animEffect transition="out" filter="fade">
                                      <p:cBhvr>
                                        <p:cTn id="33" dur="1000"/>
                                        <p:tgtEl>
                                          <p:spTgt spid="8194"/>
                                        </p:tgtEl>
                                      </p:cBhvr>
                                    </p:animEffect>
                                    <p:anim calcmode="lin" valueType="num">
                                      <p:cBhvr>
                                        <p:cTn id="34" dur="1000"/>
                                        <p:tgtEl>
                                          <p:spTgt spid="8194"/>
                                        </p:tgtEl>
                                        <p:attrNameLst>
                                          <p:attrName>ppt_x</p:attrName>
                                        </p:attrNameLst>
                                      </p:cBhvr>
                                      <p:tavLst>
                                        <p:tav tm="0">
                                          <p:val>
                                            <p:strVal val="ppt_x"/>
                                          </p:val>
                                        </p:tav>
                                        <p:tav tm="100000">
                                          <p:val>
                                            <p:strVal val="ppt_x"/>
                                          </p:val>
                                        </p:tav>
                                      </p:tavLst>
                                    </p:anim>
                                    <p:anim calcmode="lin" valueType="num">
                                      <p:cBhvr>
                                        <p:cTn id="35" dur="1000"/>
                                        <p:tgtEl>
                                          <p:spTgt spid="8194"/>
                                        </p:tgtEl>
                                        <p:attrNameLst>
                                          <p:attrName>ppt_y</p:attrName>
                                        </p:attrNameLst>
                                      </p:cBhvr>
                                      <p:tavLst>
                                        <p:tav tm="0">
                                          <p:val>
                                            <p:strVal val="ppt_y"/>
                                          </p:val>
                                        </p:tav>
                                        <p:tav tm="100000">
                                          <p:val>
                                            <p:strVal val="ppt_y+.1"/>
                                          </p:val>
                                        </p:tav>
                                      </p:tavLst>
                                    </p:anim>
                                    <p:set>
                                      <p:cBhvr>
                                        <p:cTn id="36" dur="1" fill="hold">
                                          <p:stCondLst>
                                            <p:cond delay="999"/>
                                          </p:stCondLst>
                                        </p:cTn>
                                        <p:tgtEl>
                                          <p:spTgt spid="8194"/>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8195"/>
                                        </p:tgtEl>
                                        <p:attrNameLst>
                                          <p:attrName>style.visibility</p:attrName>
                                        </p:attrNameLst>
                                      </p:cBhvr>
                                      <p:to>
                                        <p:strVal val="visible"/>
                                      </p:to>
                                    </p:set>
                                    <p:animEffect transition="in" filter="fade">
                                      <p:cBhvr>
                                        <p:cTn id="46" dur="1000"/>
                                        <p:tgtEl>
                                          <p:spTgt spid="8195"/>
                                        </p:tgtEl>
                                      </p:cBhvr>
                                    </p:animEffect>
                                    <p:anim calcmode="lin" valueType="num">
                                      <p:cBhvr>
                                        <p:cTn id="47" dur="1000" fill="hold"/>
                                        <p:tgtEl>
                                          <p:spTgt spid="8195"/>
                                        </p:tgtEl>
                                        <p:attrNameLst>
                                          <p:attrName>ppt_x</p:attrName>
                                        </p:attrNameLst>
                                      </p:cBhvr>
                                      <p:tavLst>
                                        <p:tav tm="0">
                                          <p:val>
                                            <p:strVal val="#ppt_x"/>
                                          </p:val>
                                        </p:tav>
                                        <p:tav tm="100000">
                                          <p:val>
                                            <p:strVal val="#ppt_x"/>
                                          </p:val>
                                        </p:tav>
                                      </p:tavLst>
                                    </p:anim>
                                    <p:anim calcmode="lin" valueType="num">
                                      <p:cBhvr>
                                        <p:cTn id="48"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xit" presetSubtype="0" fill="hold" nodeType="clickEffect">
                                  <p:stCondLst>
                                    <p:cond delay="0"/>
                                  </p:stCondLst>
                                  <p:childTnLst>
                                    <p:animEffect transition="out" filter="fade">
                                      <p:cBhvr>
                                        <p:cTn id="52" dur="1000"/>
                                        <p:tgtEl>
                                          <p:spTgt spid="8195"/>
                                        </p:tgtEl>
                                      </p:cBhvr>
                                    </p:animEffect>
                                    <p:anim calcmode="lin" valueType="num">
                                      <p:cBhvr>
                                        <p:cTn id="53" dur="1000"/>
                                        <p:tgtEl>
                                          <p:spTgt spid="8195"/>
                                        </p:tgtEl>
                                        <p:attrNameLst>
                                          <p:attrName>ppt_x</p:attrName>
                                        </p:attrNameLst>
                                      </p:cBhvr>
                                      <p:tavLst>
                                        <p:tav tm="0">
                                          <p:val>
                                            <p:strVal val="ppt_x"/>
                                          </p:val>
                                        </p:tav>
                                        <p:tav tm="100000">
                                          <p:val>
                                            <p:strVal val="ppt_x"/>
                                          </p:val>
                                        </p:tav>
                                      </p:tavLst>
                                    </p:anim>
                                    <p:anim calcmode="lin" valueType="num">
                                      <p:cBhvr>
                                        <p:cTn id="54" dur="1000"/>
                                        <p:tgtEl>
                                          <p:spTgt spid="8195"/>
                                        </p:tgtEl>
                                        <p:attrNameLst>
                                          <p:attrName>ppt_y</p:attrName>
                                        </p:attrNameLst>
                                      </p:cBhvr>
                                      <p:tavLst>
                                        <p:tav tm="0">
                                          <p:val>
                                            <p:strVal val="ppt_y"/>
                                          </p:val>
                                        </p:tav>
                                        <p:tav tm="100000">
                                          <p:val>
                                            <p:strVal val="ppt_y+.1"/>
                                          </p:val>
                                        </p:tav>
                                      </p:tavLst>
                                    </p:anim>
                                    <p:set>
                                      <p:cBhvr>
                                        <p:cTn id="55" dur="1" fill="hold">
                                          <p:stCondLst>
                                            <p:cond delay="999"/>
                                          </p:stCondLst>
                                        </p:cTn>
                                        <p:tgtEl>
                                          <p:spTgt spid="819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500"/>
                                        <p:tgtEl>
                                          <p:spTgt spid="3">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
                                            <p:txEl>
                                              <p:pRg st="6" end="6"/>
                                            </p:txEl>
                                          </p:spTgt>
                                        </p:tgtEl>
                                        <p:attrNameLst>
                                          <p:attrName>style.visibility</p:attrName>
                                        </p:attrNameLst>
                                      </p:cBhvr>
                                      <p:to>
                                        <p:strVal val="visible"/>
                                      </p:to>
                                    </p:set>
                                    <p:animEffect transition="in" filter="fade">
                                      <p:cBhvr>
                                        <p:cTn id="65" dur="500"/>
                                        <p:tgtEl>
                                          <p:spTgt spid="3">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8196"/>
                                        </p:tgtEl>
                                        <p:attrNameLst>
                                          <p:attrName>style.visibility</p:attrName>
                                        </p:attrNameLst>
                                      </p:cBhvr>
                                      <p:to>
                                        <p:strVal val="visible"/>
                                      </p:to>
                                    </p:set>
                                    <p:animEffect transition="in" filter="fade">
                                      <p:cBhvr>
                                        <p:cTn id="70" dur="1000"/>
                                        <p:tgtEl>
                                          <p:spTgt spid="8196"/>
                                        </p:tgtEl>
                                      </p:cBhvr>
                                    </p:animEffect>
                                    <p:anim calcmode="lin" valueType="num">
                                      <p:cBhvr>
                                        <p:cTn id="71" dur="1000" fill="hold"/>
                                        <p:tgtEl>
                                          <p:spTgt spid="8196"/>
                                        </p:tgtEl>
                                        <p:attrNameLst>
                                          <p:attrName>ppt_x</p:attrName>
                                        </p:attrNameLst>
                                      </p:cBhvr>
                                      <p:tavLst>
                                        <p:tav tm="0">
                                          <p:val>
                                            <p:strVal val="#ppt_x"/>
                                          </p:val>
                                        </p:tav>
                                        <p:tav tm="100000">
                                          <p:val>
                                            <p:strVal val="#ppt_x"/>
                                          </p:val>
                                        </p:tav>
                                      </p:tavLst>
                                    </p:anim>
                                    <p:anim calcmode="lin" valueType="num">
                                      <p:cBhvr>
                                        <p:cTn id="72"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xit" presetSubtype="0" fill="hold" nodeType="clickEffect">
                                  <p:stCondLst>
                                    <p:cond delay="0"/>
                                  </p:stCondLst>
                                  <p:childTnLst>
                                    <p:animEffect transition="out" filter="fade">
                                      <p:cBhvr>
                                        <p:cTn id="76" dur="1000"/>
                                        <p:tgtEl>
                                          <p:spTgt spid="8196"/>
                                        </p:tgtEl>
                                      </p:cBhvr>
                                    </p:animEffect>
                                    <p:anim calcmode="lin" valueType="num">
                                      <p:cBhvr>
                                        <p:cTn id="77" dur="1000"/>
                                        <p:tgtEl>
                                          <p:spTgt spid="8196"/>
                                        </p:tgtEl>
                                        <p:attrNameLst>
                                          <p:attrName>ppt_x</p:attrName>
                                        </p:attrNameLst>
                                      </p:cBhvr>
                                      <p:tavLst>
                                        <p:tav tm="0">
                                          <p:val>
                                            <p:strVal val="ppt_x"/>
                                          </p:val>
                                        </p:tav>
                                        <p:tav tm="100000">
                                          <p:val>
                                            <p:strVal val="ppt_x"/>
                                          </p:val>
                                        </p:tav>
                                      </p:tavLst>
                                    </p:anim>
                                    <p:anim calcmode="lin" valueType="num">
                                      <p:cBhvr>
                                        <p:cTn id="78" dur="1000"/>
                                        <p:tgtEl>
                                          <p:spTgt spid="8196"/>
                                        </p:tgtEl>
                                        <p:attrNameLst>
                                          <p:attrName>ppt_y</p:attrName>
                                        </p:attrNameLst>
                                      </p:cBhvr>
                                      <p:tavLst>
                                        <p:tav tm="0">
                                          <p:val>
                                            <p:strVal val="ppt_y"/>
                                          </p:val>
                                        </p:tav>
                                        <p:tav tm="100000">
                                          <p:val>
                                            <p:strVal val="ppt_y+.1"/>
                                          </p:val>
                                        </p:tav>
                                      </p:tavLst>
                                    </p:anim>
                                    <p:set>
                                      <p:cBhvr>
                                        <p:cTn id="79" dur="1" fill="hold">
                                          <p:stCondLst>
                                            <p:cond delay="999"/>
                                          </p:stCondLst>
                                        </p:cTn>
                                        <p:tgtEl>
                                          <p:spTgt spid="8196"/>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
                                            <p:txEl>
                                              <p:pRg st="7" end="7"/>
                                            </p:txEl>
                                          </p:spTgt>
                                        </p:tgtEl>
                                        <p:attrNameLst>
                                          <p:attrName>style.visibility</p:attrName>
                                        </p:attrNameLst>
                                      </p:cBhvr>
                                      <p:to>
                                        <p:strVal val="visible"/>
                                      </p:to>
                                    </p:set>
                                    <p:animEffect transition="in" filter="fade">
                                      <p:cBhvr>
                                        <p:cTn id="84" dur="500"/>
                                        <p:tgtEl>
                                          <p:spTgt spid="3">
                                            <p:txEl>
                                              <p:pRg st="7" end="7"/>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
                                            <p:txEl>
                                              <p:pRg st="8" end="8"/>
                                            </p:txEl>
                                          </p:spTgt>
                                        </p:tgtEl>
                                        <p:attrNameLst>
                                          <p:attrName>style.visibility</p:attrName>
                                        </p:attrNameLst>
                                      </p:cBhvr>
                                      <p:to>
                                        <p:strVal val="visible"/>
                                      </p:to>
                                    </p:set>
                                    <p:animEffect transition="in" filter="fade">
                                      <p:cBhvr>
                                        <p:cTn id="89" dur="500"/>
                                        <p:tgtEl>
                                          <p:spTgt spid="3">
                                            <p:txEl>
                                              <p:pRg st="8" end="8"/>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8197"/>
                                        </p:tgtEl>
                                        <p:attrNameLst>
                                          <p:attrName>style.visibility</p:attrName>
                                        </p:attrNameLst>
                                      </p:cBhvr>
                                      <p:to>
                                        <p:strVal val="visible"/>
                                      </p:to>
                                    </p:set>
                                    <p:animEffect transition="in" filter="fade">
                                      <p:cBhvr>
                                        <p:cTn id="94" dur="1000"/>
                                        <p:tgtEl>
                                          <p:spTgt spid="8197"/>
                                        </p:tgtEl>
                                      </p:cBhvr>
                                    </p:animEffect>
                                    <p:anim calcmode="lin" valueType="num">
                                      <p:cBhvr>
                                        <p:cTn id="95" dur="1000" fill="hold"/>
                                        <p:tgtEl>
                                          <p:spTgt spid="8197"/>
                                        </p:tgtEl>
                                        <p:attrNameLst>
                                          <p:attrName>ppt_x</p:attrName>
                                        </p:attrNameLst>
                                      </p:cBhvr>
                                      <p:tavLst>
                                        <p:tav tm="0">
                                          <p:val>
                                            <p:strVal val="#ppt_x"/>
                                          </p:val>
                                        </p:tav>
                                        <p:tav tm="100000">
                                          <p:val>
                                            <p:strVal val="#ppt_x"/>
                                          </p:val>
                                        </p:tav>
                                      </p:tavLst>
                                    </p:anim>
                                    <p:anim calcmode="lin" valueType="num">
                                      <p:cBhvr>
                                        <p:cTn id="96"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xit" presetSubtype="0" fill="hold" nodeType="clickEffect">
                                  <p:stCondLst>
                                    <p:cond delay="0"/>
                                  </p:stCondLst>
                                  <p:childTnLst>
                                    <p:animEffect transition="out" filter="fade">
                                      <p:cBhvr>
                                        <p:cTn id="100" dur="1000"/>
                                        <p:tgtEl>
                                          <p:spTgt spid="8197"/>
                                        </p:tgtEl>
                                      </p:cBhvr>
                                    </p:animEffect>
                                    <p:anim calcmode="lin" valueType="num">
                                      <p:cBhvr>
                                        <p:cTn id="101" dur="1000"/>
                                        <p:tgtEl>
                                          <p:spTgt spid="8197"/>
                                        </p:tgtEl>
                                        <p:attrNameLst>
                                          <p:attrName>ppt_x</p:attrName>
                                        </p:attrNameLst>
                                      </p:cBhvr>
                                      <p:tavLst>
                                        <p:tav tm="0">
                                          <p:val>
                                            <p:strVal val="ppt_x"/>
                                          </p:val>
                                        </p:tav>
                                        <p:tav tm="100000">
                                          <p:val>
                                            <p:strVal val="ppt_x"/>
                                          </p:val>
                                        </p:tav>
                                      </p:tavLst>
                                    </p:anim>
                                    <p:anim calcmode="lin" valueType="num">
                                      <p:cBhvr>
                                        <p:cTn id="102" dur="1000"/>
                                        <p:tgtEl>
                                          <p:spTgt spid="8197"/>
                                        </p:tgtEl>
                                        <p:attrNameLst>
                                          <p:attrName>ppt_y</p:attrName>
                                        </p:attrNameLst>
                                      </p:cBhvr>
                                      <p:tavLst>
                                        <p:tav tm="0">
                                          <p:val>
                                            <p:strVal val="ppt_y"/>
                                          </p:val>
                                        </p:tav>
                                        <p:tav tm="100000">
                                          <p:val>
                                            <p:strVal val="ppt_y+.1"/>
                                          </p:val>
                                        </p:tav>
                                      </p:tavLst>
                                    </p:anim>
                                    <p:set>
                                      <p:cBhvr>
                                        <p:cTn id="103" dur="1" fill="hold">
                                          <p:stCondLst>
                                            <p:cond delay="999"/>
                                          </p:stCondLst>
                                        </p:cTn>
                                        <p:tgtEl>
                                          <p:spTgt spid="8197"/>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
                                            <p:txEl>
                                              <p:pRg st="9" end="9"/>
                                            </p:txEl>
                                          </p:spTgt>
                                        </p:tgtEl>
                                        <p:attrNameLst>
                                          <p:attrName>style.visibility</p:attrName>
                                        </p:attrNameLst>
                                      </p:cBhvr>
                                      <p:to>
                                        <p:strVal val="visible"/>
                                      </p:to>
                                    </p:set>
                                    <p:animEffect transition="in" filter="fade">
                                      <p:cBhvr>
                                        <p:cTn id="108" dur="500"/>
                                        <p:tgtEl>
                                          <p:spTgt spid="3">
                                            <p:txEl>
                                              <p:pRg st="9" end="9"/>
                                            </p:txEl>
                                          </p:spTgt>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3">
                                            <p:txEl>
                                              <p:pRg st="10" end="10"/>
                                            </p:txEl>
                                          </p:spTgt>
                                        </p:tgtEl>
                                        <p:attrNameLst>
                                          <p:attrName>style.visibility</p:attrName>
                                        </p:attrNameLst>
                                      </p:cBhvr>
                                      <p:to>
                                        <p:strVal val="visible"/>
                                      </p:to>
                                    </p:set>
                                    <p:animEffect transition="in" filter="fade">
                                      <p:cBhvr>
                                        <p:cTn id="113" dur="500"/>
                                        <p:tgtEl>
                                          <p:spTgt spid="3">
                                            <p:txEl>
                                              <p:pRg st="10" end="10"/>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8198"/>
                                        </p:tgtEl>
                                        <p:attrNameLst>
                                          <p:attrName>style.visibility</p:attrName>
                                        </p:attrNameLst>
                                      </p:cBhvr>
                                      <p:to>
                                        <p:strVal val="visible"/>
                                      </p:to>
                                    </p:set>
                                    <p:animEffect transition="in" filter="fade">
                                      <p:cBhvr>
                                        <p:cTn id="118" dur="1000"/>
                                        <p:tgtEl>
                                          <p:spTgt spid="8198"/>
                                        </p:tgtEl>
                                      </p:cBhvr>
                                    </p:animEffect>
                                    <p:anim calcmode="lin" valueType="num">
                                      <p:cBhvr>
                                        <p:cTn id="119" dur="1000" fill="hold"/>
                                        <p:tgtEl>
                                          <p:spTgt spid="8198"/>
                                        </p:tgtEl>
                                        <p:attrNameLst>
                                          <p:attrName>ppt_x</p:attrName>
                                        </p:attrNameLst>
                                      </p:cBhvr>
                                      <p:tavLst>
                                        <p:tav tm="0">
                                          <p:val>
                                            <p:strVal val="#ppt_x"/>
                                          </p:val>
                                        </p:tav>
                                        <p:tav tm="100000">
                                          <p:val>
                                            <p:strVal val="#ppt_x"/>
                                          </p:val>
                                        </p:tav>
                                      </p:tavLst>
                                    </p:anim>
                                    <p:anim calcmode="lin" valueType="num">
                                      <p:cBhvr>
                                        <p:cTn id="120" dur="1000" fill="hold"/>
                                        <p:tgtEl>
                                          <p:spTgt spid="81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32612" y="1181102"/>
            <a:ext cx="8610599" cy="3276600"/>
          </a:xfrm>
        </p:spPr>
        <p:txBody>
          <a:bodyPr>
            <a:normAutofit/>
          </a:bodyPr>
          <a:lstStyle/>
          <a:p>
            <a:pPr algn="r" rtl="1"/>
            <a:r>
              <a:rPr lang="fa-IR" dirty="0" smtClean="0">
                <a:solidFill>
                  <a:schemeClr val="tx1"/>
                </a:solidFill>
                <a:cs typeface="B Homa" panose="00000400000000000000" pitchFamily="2" charset="-78"/>
              </a:rPr>
              <a:t>در </a:t>
            </a:r>
            <a:r>
              <a:rPr lang="fa-IR" dirty="0">
                <a:solidFill>
                  <a:schemeClr val="tx1"/>
                </a:solidFill>
                <a:cs typeface="B Homa" panose="00000400000000000000" pitchFamily="2" charset="-78"/>
              </a:rPr>
              <a:t>این باغ یک پیاده رو باریک از میان درختان میگذرد که از یک سمت موسیقی وهم آوری شنیده می شود این موسیقی در میان درختان پیچیده شده و فضای خاصی را به وجود می آورد.</a:t>
            </a:r>
          </a:p>
          <a:p>
            <a:pPr algn="r" rtl="1"/>
            <a:r>
              <a:rPr lang="fa-IR" dirty="0">
                <a:solidFill>
                  <a:schemeClr val="tx1"/>
                </a:solidFill>
                <a:cs typeface="B Homa" panose="00000400000000000000" pitchFamily="2" charset="-78"/>
              </a:rPr>
              <a:t>• باغ جزیره</a:t>
            </a:r>
          </a:p>
          <a:p>
            <a:pPr algn="r" rtl="1"/>
            <a:r>
              <a:rPr lang="fa-IR" dirty="0">
                <a:solidFill>
                  <a:schemeClr val="tx1"/>
                </a:solidFill>
                <a:cs typeface="B Homa" panose="00000400000000000000" pitchFamily="2" charset="-78"/>
              </a:rPr>
              <a:t>در باغ مسیر حرکت از مرمر سفید و سیاه کف پوش شده است که از میان درختان می گذرد.</a:t>
            </a:r>
          </a:p>
          <a:p>
            <a:pPr algn="r" rtl="1"/>
            <a:r>
              <a:rPr lang="fa-IR" dirty="0">
                <a:solidFill>
                  <a:schemeClr val="tx1"/>
                </a:solidFill>
                <a:cs typeface="B Homa" panose="00000400000000000000" pitchFamily="2" charset="-78"/>
              </a:rPr>
              <a:t>• باغ اژدها</a:t>
            </a:r>
          </a:p>
          <a:p>
            <a:pPr algn="r" rtl="1"/>
            <a:r>
              <a:rPr lang="fa-IR" dirty="0">
                <a:solidFill>
                  <a:schemeClr val="tx1"/>
                </a:solidFill>
                <a:cs typeface="B Homa" panose="00000400000000000000" pitchFamily="2" charset="-78"/>
              </a:rPr>
              <a:t>در این باغ 80 متر باید از یک اژدها بالا رفت تا به صورتش رسید و می توان هم برای دیدن مناظر وهم بازی از آن استفاده کرد</a:t>
            </a:r>
            <a:r>
              <a:rPr lang="fa-IR" dirty="0" smtClean="0">
                <a:solidFill>
                  <a:schemeClr val="tx1"/>
                </a:solidFill>
                <a:cs typeface="B Homa" panose="00000400000000000000" pitchFamily="2" charset="-78"/>
              </a:rPr>
              <a:t>.</a:t>
            </a:r>
            <a:endParaRPr lang="en-US" dirty="0" smtClean="0">
              <a:solidFill>
                <a:schemeClr val="tx1"/>
              </a:solidFill>
            </a:endParaRPr>
          </a:p>
          <a:p>
            <a:pPr algn="r"/>
            <a:r>
              <a:rPr lang="en-US" dirty="0" smtClean="0">
                <a:solidFill>
                  <a:schemeClr val="tx1"/>
                </a:solidFill>
              </a:rPr>
              <a:t>(uapg.persianblog.ir)</a:t>
            </a:r>
            <a:endParaRPr lang="fa-IR" dirty="0">
              <a:solidFill>
                <a:schemeClr val="tx1"/>
              </a:solidFill>
              <a:cs typeface="B Homa" panose="00000400000000000000" pitchFamily="2" charset="-78"/>
            </a:endParaRPr>
          </a:p>
          <a:p>
            <a:pPr algn="r" rtl="1"/>
            <a:endParaRPr lang="en-US"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291" y="2133602"/>
            <a:ext cx="3511550" cy="2633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2" y="2819402"/>
            <a:ext cx="3603625"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752" y="3450433"/>
            <a:ext cx="42672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254631" y="502207"/>
            <a:ext cx="2648481" cy="461665"/>
          </a:xfrm>
          <a:prstGeom prst="rect">
            <a:avLst/>
          </a:prstGeom>
        </p:spPr>
        <p:txBody>
          <a:bodyPr wrap="none">
            <a:spAutoFit/>
          </a:bodyPr>
          <a:lstStyle/>
          <a:p>
            <a:r>
              <a:rPr lang="fa-IR" sz="2400" dirty="0" smtClean="0">
                <a:solidFill>
                  <a:schemeClr val="tx1"/>
                </a:solidFill>
                <a:cs typeface="B Homa" panose="00000400000000000000" pitchFamily="2" charset="-78"/>
              </a:rPr>
              <a:t> باغ ترس دروران کودکی</a:t>
            </a:r>
            <a:endParaRPr lang="fa-IR" sz="2400" dirty="0">
              <a:solidFill>
                <a:schemeClr val="tx1"/>
              </a:solidFill>
              <a:cs typeface="B Homa" panose="00000400000000000000" pitchFamily="2" charset="-78"/>
            </a:endParaRPr>
          </a:p>
        </p:txBody>
      </p:sp>
    </p:spTree>
    <p:extLst>
      <p:ext uri="{BB962C8B-B14F-4D97-AF65-F5344CB8AC3E}">
        <p14:creationId xmlns:p14="http://schemas.microsoft.com/office/powerpoint/2010/main" val="12909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1000"/>
                                        <p:tgtEl>
                                          <p:spTgt spid="9218"/>
                                        </p:tgtEl>
                                      </p:cBhvr>
                                    </p:animEffect>
                                    <p:anim calcmode="lin" valueType="num">
                                      <p:cBhvr>
                                        <p:cTn id="13" dur="1000" fill="hold"/>
                                        <p:tgtEl>
                                          <p:spTgt spid="9218"/>
                                        </p:tgtEl>
                                        <p:attrNameLst>
                                          <p:attrName>ppt_x</p:attrName>
                                        </p:attrNameLst>
                                      </p:cBhvr>
                                      <p:tavLst>
                                        <p:tav tm="0">
                                          <p:val>
                                            <p:strVal val="#ppt_x"/>
                                          </p:val>
                                        </p:tav>
                                        <p:tav tm="100000">
                                          <p:val>
                                            <p:strVal val="#ppt_x"/>
                                          </p:val>
                                        </p:tav>
                                      </p:tavLst>
                                    </p:anim>
                                    <p:anim calcmode="lin" valueType="num">
                                      <p:cBhvr>
                                        <p:cTn id="14"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nodeType="clickEffect">
                                  <p:stCondLst>
                                    <p:cond delay="0"/>
                                  </p:stCondLst>
                                  <p:childTnLst>
                                    <p:animEffect transition="out" filter="fade">
                                      <p:cBhvr>
                                        <p:cTn id="18" dur="1000"/>
                                        <p:tgtEl>
                                          <p:spTgt spid="9218"/>
                                        </p:tgtEl>
                                      </p:cBhvr>
                                    </p:animEffect>
                                    <p:anim calcmode="lin" valueType="num">
                                      <p:cBhvr>
                                        <p:cTn id="19" dur="1000"/>
                                        <p:tgtEl>
                                          <p:spTgt spid="9218"/>
                                        </p:tgtEl>
                                        <p:attrNameLst>
                                          <p:attrName>ppt_x</p:attrName>
                                        </p:attrNameLst>
                                      </p:cBhvr>
                                      <p:tavLst>
                                        <p:tav tm="0">
                                          <p:val>
                                            <p:strVal val="ppt_x"/>
                                          </p:val>
                                        </p:tav>
                                        <p:tav tm="100000">
                                          <p:val>
                                            <p:strVal val="ppt_x"/>
                                          </p:val>
                                        </p:tav>
                                      </p:tavLst>
                                    </p:anim>
                                    <p:anim calcmode="lin" valueType="num">
                                      <p:cBhvr>
                                        <p:cTn id="20" dur="1000"/>
                                        <p:tgtEl>
                                          <p:spTgt spid="9218"/>
                                        </p:tgtEl>
                                        <p:attrNameLst>
                                          <p:attrName>ppt_y</p:attrName>
                                        </p:attrNameLst>
                                      </p:cBhvr>
                                      <p:tavLst>
                                        <p:tav tm="0">
                                          <p:val>
                                            <p:strVal val="ppt_y"/>
                                          </p:val>
                                        </p:tav>
                                        <p:tav tm="100000">
                                          <p:val>
                                            <p:strVal val="ppt_y+.1"/>
                                          </p:val>
                                        </p:tav>
                                      </p:tavLst>
                                    </p:anim>
                                    <p:set>
                                      <p:cBhvr>
                                        <p:cTn id="21" dur="1" fill="hold">
                                          <p:stCondLst>
                                            <p:cond delay="999"/>
                                          </p:stCondLst>
                                        </p:cTn>
                                        <p:tgtEl>
                                          <p:spTgt spid="92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5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219"/>
                                        </p:tgtEl>
                                        <p:attrNameLst>
                                          <p:attrName>style.visibility</p:attrName>
                                        </p:attrNameLst>
                                      </p:cBhvr>
                                      <p:to>
                                        <p:strVal val="visible"/>
                                      </p:to>
                                    </p:set>
                                    <p:animEffect transition="in" filter="fade">
                                      <p:cBhvr>
                                        <p:cTn id="36" dur="1000"/>
                                        <p:tgtEl>
                                          <p:spTgt spid="9219"/>
                                        </p:tgtEl>
                                      </p:cBhvr>
                                    </p:animEffect>
                                    <p:anim calcmode="lin" valueType="num">
                                      <p:cBhvr>
                                        <p:cTn id="37" dur="1000" fill="hold"/>
                                        <p:tgtEl>
                                          <p:spTgt spid="9219"/>
                                        </p:tgtEl>
                                        <p:attrNameLst>
                                          <p:attrName>ppt_x</p:attrName>
                                        </p:attrNameLst>
                                      </p:cBhvr>
                                      <p:tavLst>
                                        <p:tav tm="0">
                                          <p:val>
                                            <p:strVal val="#ppt_x"/>
                                          </p:val>
                                        </p:tav>
                                        <p:tav tm="100000">
                                          <p:val>
                                            <p:strVal val="#ppt_x"/>
                                          </p:val>
                                        </p:tav>
                                      </p:tavLst>
                                    </p:anim>
                                    <p:anim calcmode="lin" valueType="num">
                                      <p:cBhvr>
                                        <p:cTn id="38"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xit" presetSubtype="0" fill="hold" nodeType="clickEffect">
                                  <p:stCondLst>
                                    <p:cond delay="0"/>
                                  </p:stCondLst>
                                  <p:childTnLst>
                                    <p:animEffect transition="out" filter="fade">
                                      <p:cBhvr>
                                        <p:cTn id="42" dur="1000"/>
                                        <p:tgtEl>
                                          <p:spTgt spid="9219"/>
                                        </p:tgtEl>
                                      </p:cBhvr>
                                    </p:animEffect>
                                    <p:anim calcmode="lin" valueType="num">
                                      <p:cBhvr>
                                        <p:cTn id="43" dur="1000"/>
                                        <p:tgtEl>
                                          <p:spTgt spid="9219"/>
                                        </p:tgtEl>
                                        <p:attrNameLst>
                                          <p:attrName>ppt_x</p:attrName>
                                        </p:attrNameLst>
                                      </p:cBhvr>
                                      <p:tavLst>
                                        <p:tav tm="0">
                                          <p:val>
                                            <p:strVal val="ppt_x"/>
                                          </p:val>
                                        </p:tav>
                                        <p:tav tm="100000">
                                          <p:val>
                                            <p:strVal val="ppt_x"/>
                                          </p:val>
                                        </p:tav>
                                      </p:tavLst>
                                    </p:anim>
                                    <p:anim calcmode="lin" valueType="num">
                                      <p:cBhvr>
                                        <p:cTn id="44" dur="1000"/>
                                        <p:tgtEl>
                                          <p:spTgt spid="9219"/>
                                        </p:tgtEl>
                                        <p:attrNameLst>
                                          <p:attrName>ppt_y</p:attrName>
                                        </p:attrNameLst>
                                      </p:cBhvr>
                                      <p:tavLst>
                                        <p:tav tm="0">
                                          <p:val>
                                            <p:strVal val="ppt_y"/>
                                          </p:val>
                                        </p:tav>
                                        <p:tav tm="100000">
                                          <p:val>
                                            <p:strVal val="ppt_y+.1"/>
                                          </p:val>
                                        </p:tav>
                                      </p:tavLst>
                                    </p:anim>
                                    <p:set>
                                      <p:cBhvr>
                                        <p:cTn id="45" dur="1" fill="hold">
                                          <p:stCondLst>
                                            <p:cond delay="999"/>
                                          </p:stCondLst>
                                        </p:cTn>
                                        <p:tgtEl>
                                          <p:spTgt spid="92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3" end="3"/>
                                            </p:txEl>
                                          </p:spTgt>
                                        </p:tgtEl>
                                        <p:attrNameLst>
                                          <p:attrName>style.visibility</p:attrName>
                                        </p:attrNameLst>
                                      </p:cBhvr>
                                      <p:to>
                                        <p:strVal val="visible"/>
                                      </p:to>
                                    </p:set>
                                    <p:animEffect transition="in" filter="fade">
                                      <p:cBhvr>
                                        <p:cTn id="50" dur="500"/>
                                        <p:tgtEl>
                                          <p:spTgt spid="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fade">
                                      <p:cBhvr>
                                        <p:cTn id="55" dur="500"/>
                                        <p:tgtEl>
                                          <p:spTgt spid="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500"/>
                                        <p:tgtEl>
                                          <p:spTgt spid="3">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9220"/>
                                        </p:tgtEl>
                                        <p:attrNameLst>
                                          <p:attrName>style.visibility</p:attrName>
                                        </p:attrNameLst>
                                      </p:cBhvr>
                                      <p:to>
                                        <p:strVal val="visible"/>
                                      </p:to>
                                    </p:set>
                                    <p:animEffect transition="in" filter="fade">
                                      <p:cBhvr>
                                        <p:cTn id="65" dur="1000"/>
                                        <p:tgtEl>
                                          <p:spTgt spid="9220"/>
                                        </p:tgtEl>
                                      </p:cBhvr>
                                    </p:animEffect>
                                    <p:anim calcmode="lin" valueType="num">
                                      <p:cBhvr>
                                        <p:cTn id="66" dur="1000" fill="hold"/>
                                        <p:tgtEl>
                                          <p:spTgt spid="9220"/>
                                        </p:tgtEl>
                                        <p:attrNameLst>
                                          <p:attrName>ppt_x</p:attrName>
                                        </p:attrNameLst>
                                      </p:cBhvr>
                                      <p:tavLst>
                                        <p:tav tm="0">
                                          <p:val>
                                            <p:strVal val="#ppt_x"/>
                                          </p:val>
                                        </p:tav>
                                        <p:tav tm="100000">
                                          <p:val>
                                            <p:strVal val="#ppt_x"/>
                                          </p:val>
                                        </p:tav>
                                      </p:tavLst>
                                    </p:anim>
                                    <p:anim calcmode="lin" valueType="num">
                                      <p:cBhvr>
                                        <p:cTn id="67"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7896" y="263238"/>
            <a:ext cx="5980113" cy="685800"/>
          </a:xfrm>
        </p:spPr>
        <p:txBody>
          <a:bodyPr/>
          <a:lstStyle/>
          <a:p>
            <a:pPr algn="r"/>
            <a:r>
              <a:rPr lang="fa-IR" sz="3200" dirty="0">
                <a:solidFill>
                  <a:schemeClr val="tx1"/>
                </a:solidFill>
                <a:cs typeface="B Homa" panose="00000400000000000000" pitchFamily="2" charset="-78"/>
              </a:rPr>
              <a:t>ساختمان های معروف پارک</a:t>
            </a:r>
            <a:endParaRPr lang="en-US" sz="3200" dirty="0">
              <a:solidFill>
                <a:schemeClr val="tx1"/>
              </a:solidFill>
            </a:endParaRPr>
          </a:p>
        </p:txBody>
      </p:sp>
      <p:sp>
        <p:nvSpPr>
          <p:cNvPr id="3" name="Text Placeholder 2"/>
          <p:cNvSpPr>
            <a:spLocks noGrp="1"/>
          </p:cNvSpPr>
          <p:nvPr>
            <p:ph type="body" idx="1"/>
          </p:nvPr>
        </p:nvSpPr>
        <p:spPr>
          <a:xfrm>
            <a:off x="381000" y="1600200"/>
            <a:ext cx="8382000" cy="4800600"/>
          </a:xfrm>
        </p:spPr>
        <p:txBody>
          <a:bodyPr/>
          <a:lstStyle/>
          <a:p>
            <a:pPr algn="r" rtl="1"/>
            <a:r>
              <a:rPr lang="fa-IR" dirty="0" smtClean="0">
                <a:solidFill>
                  <a:schemeClr val="tx1"/>
                </a:solidFill>
                <a:cs typeface="B Homa" panose="00000400000000000000" pitchFamily="2" charset="-78"/>
              </a:rPr>
              <a:t>پارک ترکیبی از تسهیلات را در خود جای داده است.</a:t>
            </a:r>
          </a:p>
          <a:p>
            <a:pPr algn="r" rtl="1"/>
            <a:endParaRPr lang="fa-IR" dirty="0" smtClean="0">
              <a:solidFill>
                <a:schemeClr val="tx1"/>
              </a:solidFill>
              <a:cs typeface="B Homa" panose="00000400000000000000" pitchFamily="2" charset="-78"/>
            </a:endParaRPr>
          </a:p>
          <a:p>
            <a:pPr algn="r"/>
            <a:r>
              <a:rPr lang="fa-IR" dirty="0" smtClean="0">
                <a:solidFill>
                  <a:schemeClr val="tx1"/>
                </a:solidFill>
                <a:cs typeface="B Homa" panose="00000400000000000000" pitchFamily="2" charset="-78"/>
              </a:rPr>
              <a:t>1)سیته،د،سیانس (موزه ی علم و فناوری)در محل بزرگترین کشتارگاه ویله ی قدیمی قرار گرفته است.40 متر ارتفاع دارد و 3 هکتار زمین را اشغال کرده است.</a:t>
            </a:r>
          </a:p>
          <a:p>
            <a:pPr algn="r"/>
            <a:r>
              <a:rPr lang="fa-IR" dirty="0" smtClean="0">
                <a:solidFill>
                  <a:schemeClr val="tx1"/>
                </a:solidFill>
                <a:cs typeface="B Homa" panose="00000400000000000000" pitchFamily="2" charset="-78"/>
              </a:rPr>
              <a:t>آدرین فین سیلبر سه عامل مهم را در طراحی خود مورد توجه قرار داده است:</a:t>
            </a:r>
          </a:p>
          <a:p>
            <a:pPr algn="r"/>
            <a:r>
              <a:rPr lang="fa-IR" dirty="0" smtClean="0">
                <a:solidFill>
                  <a:schemeClr val="tx1"/>
                </a:solidFill>
                <a:cs typeface="B Homa" panose="00000400000000000000" pitchFamily="2" charset="-78"/>
              </a:rPr>
              <a:t>الف)آب باید ساختمان را دور بزند </a:t>
            </a:r>
          </a:p>
          <a:p>
            <a:pPr algn="r"/>
            <a:r>
              <a:rPr lang="fa-IR" dirty="0" smtClean="0">
                <a:solidFill>
                  <a:schemeClr val="tx1"/>
                </a:solidFill>
                <a:cs typeface="B Homa" panose="00000400000000000000" pitchFamily="2" charset="-78"/>
              </a:rPr>
              <a:t>ب)پوشش گیاهی باید داخل گلخانه نفوذ کند</a:t>
            </a:r>
          </a:p>
          <a:p>
            <a:pPr algn="r"/>
            <a:r>
              <a:rPr lang="fa-IR" dirty="0" smtClean="0">
                <a:solidFill>
                  <a:schemeClr val="tx1"/>
                </a:solidFill>
                <a:cs typeface="B Homa" panose="00000400000000000000" pitchFamily="2" charset="-78"/>
              </a:rPr>
              <a:t>ج)سقف های گنبدی شکل نور را به داخل هدایت می کنند</a:t>
            </a:r>
          </a:p>
          <a:p>
            <a:pPr algn="r"/>
            <a:endParaRPr lang="fa-IR" dirty="0">
              <a:solidFill>
                <a:schemeClr val="tx1"/>
              </a:solidFill>
              <a:cs typeface="B Homa" panose="00000400000000000000" pitchFamily="2" charset="-78"/>
            </a:endParaRPr>
          </a:p>
          <a:p>
            <a:pPr algn="r"/>
            <a:r>
              <a:rPr lang="fa-IR" dirty="0" smtClean="0">
                <a:solidFill>
                  <a:schemeClr val="tx1"/>
                </a:solidFill>
                <a:cs typeface="B Homa" panose="00000400000000000000" pitchFamily="2" charset="-78"/>
              </a:rPr>
              <a:t>2)بنای گنبدی شکل بسیار بزرگی به نام لاژاد برای تفریحات با یک پرده ی بلند نیم کره ای در پارک واقع است که در آن فیلم هایی به نمایش می گزارند. </a:t>
            </a:r>
            <a:endParaRPr lang="en-US"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2" y="2757057"/>
            <a:ext cx="3133725" cy="20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2" y="2743202"/>
            <a:ext cx="2994025"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373582"/>
            <a:ext cx="4286250" cy="3219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297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028"/>
                                        </p:tgtEl>
                                        <p:attrNameLst>
                                          <p:attrName>style.visibility</p:attrName>
                                        </p:attrNameLst>
                                      </p:cBhvr>
                                      <p:to>
                                        <p:strVal val="visible"/>
                                      </p:to>
                                    </p:set>
                                    <p:animEffect transition="in" filter="fade">
                                      <p:cBhvr>
                                        <p:cTn id="37" dur="1000"/>
                                        <p:tgtEl>
                                          <p:spTgt spid="1028"/>
                                        </p:tgtEl>
                                      </p:cBhvr>
                                    </p:animEffect>
                                    <p:anim calcmode="lin" valueType="num">
                                      <p:cBhvr>
                                        <p:cTn id="38" dur="1000" fill="hold"/>
                                        <p:tgtEl>
                                          <p:spTgt spid="1028"/>
                                        </p:tgtEl>
                                        <p:attrNameLst>
                                          <p:attrName>ppt_x</p:attrName>
                                        </p:attrNameLst>
                                      </p:cBhvr>
                                      <p:tavLst>
                                        <p:tav tm="0">
                                          <p:val>
                                            <p:strVal val="#ppt_x"/>
                                          </p:val>
                                        </p:tav>
                                        <p:tav tm="100000">
                                          <p:val>
                                            <p:strVal val="#ppt_x"/>
                                          </p:val>
                                        </p:tav>
                                      </p:tavLst>
                                    </p:anim>
                                    <p:anim calcmode="lin" valueType="num">
                                      <p:cBhvr>
                                        <p:cTn id="39"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xit" presetSubtype="0" fill="hold" nodeType="clickEffect">
                                  <p:stCondLst>
                                    <p:cond delay="0"/>
                                  </p:stCondLst>
                                  <p:childTnLst>
                                    <p:animEffect transition="out" filter="fade">
                                      <p:cBhvr>
                                        <p:cTn id="43" dur="1000"/>
                                        <p:tgtEl>
                                          <p:spTgt spid="1028"/>
                                        </p:tgtEl>
                                      </p:cBhvr>
                                    </p:animEffect>
                                    <p:anim calcmode="lin" valueType="num">
                                      <p:cBhvr>
                                        <p:cTn id="44" dur="1000"/>
                                        <p:tgtEl>
                                          <p:spTgt spid="1028"/>
                                        </p:tgtEl>
                                        <p:attrNameLst>
                                          <p:attrName>ppt_x</p:attrName>
                                        </p:attrNameLst>
                                      </p:cBhvr>
                                      <p:tavLst>
                                        <p:tav tm="0">
                                          <p:val>
                                            <p:strVal val="ppt_x"/>
                                          </p:val>
                                        </p:tav>
                                        <p:tav tm="100000">
                                          <p:val>
                                            <p:strVal val="ppt_x"/>
                                          </p:val>
                                        </p:tav>
                                      </p:tavLst>
                                    </p:anim>
                                    <p:anim calcmode="lin" valueType="num">
                                      <p:cBhvr>
                                        <p:cTn id="45" dur="1000"/>
                                        <p:tgtEl>
                                          <p:spTgt spid="1028"/>
                                        </p:tgtEl>
                                        <p:attrNameLst>
                                          <p:attrName>ppt_y</p:attrName>
                                        </p:attrNameLst>
                                      </p:cBhvr>
                                      <p:tavLst>
                                        <p:tav tm="0">
                                          <p:val>
                                            <p:strVal val="ppt_y"/>
                                          </p:val>
                                        </p:tav>
                                        <p:tav tm="100000">
                                          <p:val>
                                            <p:strVal val="ppt_y+.1"/>
                                          </p:val>
                                        </p:tav>
                                      </p:tavLst>
                                    </p:anim>
                                    <p:set>
                                      <p:cBhvr>
                                        <p:cTn id="46" dur="1" fill="hold">
                                          <p:stCondLst>
                                            <p:cond delay="999"/>
                                          </p:stCondLst>
                                        </p:cTn>
                                        <p:tgtEl>
                                          <p:spTgt spid="102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500"/>
                                        <p:tgtEl>
                                          <p:spTgt spid="3">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27"/>
                                        </p:tgtEl>
                                        <p:attrNameLst>
                                          <p:attrName>style.visibility</p:attrName>
                                        </p:attrNameLst>
                                      </p:cBhvr>
                                      <p:to>
                                        <p:strVal val="visible"/>
                                      </p:to>
                                    </p:set>
                                    <p:animEffect transition="in" filter="fade">
                                      <p:cBhvr>
                                        <p:cTn id="56" dur="1000"/>
                                        <p:tgtEl>
                                          <p:spTgt spid="1027"/>
                                        </p:tgtEl>
                                      </p:cBhvr>
                                    </p:animEffect>
                                    <p:anim calcmode="lin" valueType="num">
                                      <p:cBhvr>
                                        <p:cTn id="57" dur="1000" fill="hold"/>
                                        <p:tgtEl>
                                          <p:spTgt spid="1027"/>
                                        </p:tgtEl>
                                        <p:attrNameLst>
                                          <p:attrName>ppt_x</p:attrName>
                                        </p:attrNameLst>
                                      </p:cBhvr>
                                      <p:tavLst>
                                        <p:tav tm="0">
                                          <p:val>
                                            <p:strVal val="#ppt_x"/>
                                          </p:val>
                                        </p:tav>
                                        <p:tav tm="100000">
                                          <p:val>
                                            <p:strVal val="#ppt_x"/>
                                          </p:val>
                                        </p:tav>
                                      </p:tavLst>
                                    </p:anim>
                                    <p:anim calcmode="lin" valueType="num">
                                      <p:cBhvr>
                                        <p:cTn id="58"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026"/>
                                        </p:tgtEl>
                                        <p:attrNameLst>
                                          <p:attrName>style.visibility</p:attrName>
                                        </p:attrNameLst>
                                      </p:cBhvr>
                                      <p:to>
                                        <p:strVal val="visible"/>
                                      </p:to>
                                    </p:set>
                                    <p:animEffect transition="in" filter="fade">
                                      <p:cBhvr>
                                        <p:cTn id="63" dur="1000"/>
                                        <p:tgtEl>
                                          <p:spTgt spid="1026"/>
                                        </p:tgtEl>
                                      </p:cBhvr>
                                    </p:animEffect>
                                    <p:anim calcmode="lin" valueType="num">
                                      <p:cBhvr>
                                        <p:cTn id="64" dur="1000" fill="hold"/>
                                        <p:tgtEl>
                                          <p:spTgt spid="1026"/>
                                        </p:tgtEl>
                                        <p:attrNameLst>
                                          <p:attrName>ppt_x</p:attrName>
                                        </p:attrNameLst>
                                      </p:cBhvr>
                                      <p:tavLst>
                                        <p:tav tm="0">
                                          <p:val>
                                            <p:strVal val="#ppt_x"/>
                                          </p:val>
                                        </p:tav>
                                        <p:tav tm="100000">
                                          <p:val>
                                            <p:strVal val="#ppt_x"/>
                                          </p:val>
                                        </p:tav>
                                      </p:tavLst>
                                    </p:anim>
                                    <p:anim calcmode="lin" valueType="num">
                                      <p:cBhvr>
                                        <p:cTn id="6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2" y="838200"/>
            <a:ext cx="8458199" cy="5791200"/>
          </a:xfrm>
        </p:spPr>
        <p:txBody>
          <a:bodyPr/>
          <a:lstStyle/>
          <a:p>
            <a:pPr algn="r" rtl="1"/>
            <a:r>
              <a:rPr lang="fa-IR" dirty="0" smtClean="0">
                <a:solidFill>
                  <a:schemeClr val="tx1"/>
                </a:solidFill>
                <a:cs typeface="B Homa" panose="00000400000000000000" pitchFamily="2" charset="-78"/>
              </a:rPr>
              <a:t>3)سالن بزرگ که گاوداری قدیمی بوده و تبدیل به فضای نمایشگاه شده است.</a:t>
            </a:r>
          </a:p>
          <a:p>
            <a:pPr algn="r" rtl="1"/>
            <a:endParaRPr lang="fa-IR" dirty="0">
              <a:solidFill>
                <a:schemeClr val="tx1"/>
              </a:solidFill>
              <a:cs typeface="B Homa" panose="00000400000000000000" pitchFamily="2" charset="-78"/>
            </a:endParaRPr>
          </a:p>
          <a:p>
            <a:pPr algn="r" rtl="1"/>
            <a:r>
              <a:rPr lang="fa-IR" dirty="0" smtClean="0">
                <a:solidFill>
                  <a:schemeClr val="tx1"/>
                </a:solidFill>
                <a:cs typeface="B Homa" panose="00000400000000000000" pitchFamily="2" charset="-78"/>
              </a:rPr>
              <a:t>4)سیت.د.لا.موزیک.(شهر موسیقی)</a:t>
            </a:r>
          </a:p>
          <a:p>
            <a:pPr algn="r" rtl="1"/>
            <a:endParaRPr lang="fa-IR" dirty="0">
              <a:solidFill>
                <a:schemeClr val="tx1"/>
              </a:solidFill>
              <a:cs typeface="B Homa" panose="00000400000000000000" pitchFamily="2" charset="-78"/>
            </a:endParaRPr>
          </a:p>
          <a:p>
            <a:pPr algn="r" rtl="1"/>
            <a:r>
              <a:rPr lang="fa-IR" dirty="0" smtClean="0">
                <a:solidFill>
                  <a:schemeClr val="tx1"/>
                </a:solidFill>
                <a:cs typeface="B Homa" panose="00000400000000000000" pitchFamily="2" charset="-78"/>
              </a:rPr>
              <a:t>5)لا آرگونانژ،یک موزه ی زیر دریایی که یک زیر دریایی در مقابل آن پارک شده است.</a:t>
            </a:r>
          </a:p>
          <a:p>
            <a:pPr algn="r" rtl="1"/>
            <a:endParaRPr lang="fa-IR" dirty="0">
              <a:solidFill>
                <a:schemeClr val="tx1"/>
              </a:solidFill>
              <a:cs typeface="B Homa" panose="00000400000000000000" pitchFamily="2" charset="-78"/>
            </a:endParaRPr>
          </a:p>
          <a:p>
            <a:pPr algn="r" rtl="1"/>
            <a:r>
              <a:rPr lang="fa-IR" dirty="0" smtClean="0">
                <a:solidFill>
                  <a:schemeClr val="tx1"/>
                </a:solidFill>
                <a:cs typeface="B Homa" panose="00000400000000000000" pitchFamily="2" charset="-78"/>
              </a:rPr>
              <a:t>6)زینت تی یتر،(سالن کنسرت و تیاتر)تاتر یک چادر پلی استری است که برای یک جمعیت 6000 نفری کنسرت های پاپ طراحی شده است. </a:t>
            </a:r>
            <a:endParaRPr lang="en-US" dirty="0">
              <a:solidFill>
                <a:schemeClr val="tx1"/>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634" y="4730608"/>
            <a:ext cx="3584575" cy="179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2227" y="2532065"/>
            <a:ext cx="3279775" cy="186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2223656"/>
            <a:ext cx="33528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799" y="1343821"/>
            <a:ext cx="4340225"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4642" y="4230543"/>
            <a:ext cx="3792537"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9202" y="4230543"/>
            <a:ext cx="3425825"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0911" y="3142314"/>
            <a:ext cx="3700463"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400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1000"/>
                                        <p:tgtEl>
                                          <p:spTgt spid="2054"/>
                                        </p:tgtEl>
                                      </p:cBhvr>
                                    </p:animEffect>
                                    <p:anim calcmode="lin" valueType="num">
                                      <p:cBhvr>
                                        <p:cTn id="13" dur="1000" fill="hold"/>
                                        <p:tgtEl>
                                          <p:spTgt spid="2054"/>
                                        </p:tgtEl>
                                        <p:attrNameLst>
                                          <p:attrName>ppt_x</p:attrName>
                                        </p:attrNameLst>
                                      </p:cBhvr>
                                      <p:tavLst>
                                        <p:tav tm="0">
                                          <p:val>
                                            <p:strVal val="#ppt_x"/>
                                          </p:val>
                                        </p:tav>
                                        <p:tav tm="100000">
                                          <p:val>
                                            <p:strVal val="#ppt_x"/>
                                          </p:val>
                                        </p:tav>
                                      </p:tavLst>
                                    </p:anim>
                                    <p:anim calcmode="lin" valueType="num">
                                      <p:cBhvr>
                                        <p:cTn id="14" dur="1000" fill="hold"/>
                                        <p:tgtEl>
                                          <p:spTgt spid="20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nodeType="clickEffect">
                                  <p:stCondLst>
                                    <p:cond delay="0"/>
                                  </p:stCondLst>
                                  <p:childTnLst>
                                    <p:animEffect transition="out" filter="fade">
                                      <p:cBhvr>
                                        <p:cTn id="18" dur="1000"/>
                                        <p:tgtEl>
                                          <p:spTgt spid="2054"/>
                                        </p:tgtEl>
                                      </p:cBhvr>
                                    </p:animEffect>
                                    <p:anim calcmode="lin" valueType="num">
                                      <p:cBhvr>
                                        <p:cTn id="19" dur="1000"/>
                                        <p:tgtEl>
                                          <p:spTgt spid="2054"/>
                                        </p:tgtEl>
                                        <p:attrNameLst>
                                          <p:attrName>ppt_x</p:attrName>
                                        </p:attrNameLst>
                                      </p:cBhvr>
                                      <p:tavLst>
                                        <p:tav tm="0">
                                          <p:val>
                                            <p:strVal val="ppt_x"/>
                                          </p:val>
                                        </p:tav>
                                        <p:tav tm="100000">
                                          <p:val>
                                            <p:strVal val="ppt_x"/>
                                          </p:val>
                                        </p:tav>
                                      </p:tavLst>
                                    </p:anim>
                                    <p:anim calcmode="lin" valueType="num">
                                      <p:cBhvr>
                                        <p:cTn id="20" dur="1000"/>
                                        <p:tgtEl>
                                          <p:spTgt spid="2054"/>
                                        </p:tgtEl>
                                        <p:attrNameLst>
                                          <p:attrName>ppt_y</p:attrName>
                                        </p:attrNameLst>
                                      </p:cBhvr>
                                      <p:tavLst>
                                        <p:tav tm="0">
                                          <p:val>
                                            <p:strVal val="ppt_y"/>
                                          </p:val>
                                        </p:tav>
                                        <p:tav tm="100000">
                                          <p:val>
                                            <p:strVal val="ppt_y+.1"/>
                                          </p:val>
                                        </p:tav>
                                      </p:tavLst>
                                    </p:anim>
                                    <p:set>
                                      <p:cBhvr>
                                        <p:cTn id="21" dur="1" fill="hold">
                                          <p:stCondLst>
                                            <p:cond delay="999"/>
                                          </p:stCondLst>
                                        </p:cTn>
                                        <p:tgtEl>
                                          <p:spTgt spid="205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1000"/>
                                        <p:tgtEl>
                                          <p:spTgt spid="2052"/>
                                        </p:tgtEl>
                                      </p:cBhvr>
                                    </p:animEffect>
                                    <p:anim calcmode="lin" valueType="num">
                                      <p:cBhvr>
                                        <p:cTn id="32" dur="1000" fill="hold"/>
                                        <p:tgtEl>
                                          <p:spTgt spid="2052"/>
                                        </p:tgtEl>
                                        <p:attrNameLst>
                                          <p:attrName>ppt_x</p:attrName>
                                        </p:attrNameLst>
                                      </p:cBhvr>
                                      <p:tavLst>
                                        <p:tav tm="0">
                                          <p:val>
                                            <p:strVal val="#ppt_x"/>
                                          </p:val>
                                        </p:tav>
                                        <p:tav tm="100000">
                                          <p:val>
                                            <p:strVal val="#ppt_x"/>
                                          </p:val>
                                        </p:tav>
                                      </p:tavLst>
                                    </p:anim>
                                    <p:anim calcmode="lin" valueType="num">
                                      <p:cBhvr>
                                        <p:cTn id="33"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053"/>
                                        </p:tgtEl>
                                        <p:attrNameLst>
                                          <p:attrName>style.visibility</p:attrName>
                                        </p:attrNameLst>
                                      </p:cBhvr>
                                      <p:to>
                                        <p:strVal val="visible"/>
                                      </p:to>
                                    </p:set>
                                    <p:animEffect transition="in" filter="fade">
                                      <p:cBhvr>
                                        <p:cTn id="38" dur="1000"/>
                                        <p:tgtEl>
                                          <p:spTgt spid="2053"/>
                                        </p:tgtEl>
                                      </p:cBhvr>
                                    </p:animEffect>
                                    <p:anim calcmode="lin" valueType="num">
                                      <p:cBhvr>
                                        <p:cTn id="39" dur="1000" fill="hold"/>
                                        <p:tgtEl>
                                          <p:spTgt spid="2053"/>
                                        </p:tgtEl>
                                        <p:attrNameLst>
                                          <p:attrName>ppt_x</p:attrName>
                                        </p:attrNameLst>
                                      </p:cBhvr>
                                      <p:tavLst>
                                        <p:tav tm="0">
                                          <p:val>
                                            <p:strVal val="#ppt_x"/>
                                          </p:val>
                                        </p:tav>
                                        <p:tav tm="100000">
                                          <p:val>
                                            <p:strVal val="#ppt_x"/>
                                          </p:val>
                                        </p:tav>
                                      </p:tavLst>
                                    </p:anim>
                                    <p:anim calcmode="lin" valueType="num">
                                      <p:cBhvr>
                                        <p:cTn id="40"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1000"/>
                                        <p:tgtEl>
                                          <p:spTgt spid="2051"/>
                                        </p:tgtEl>
                                      </p:cBhvr>
                                    </p:animEffect>
                                    <p:anim calcmode="lin" valueType="num">
                                      <p:cBhvr>
                                        <p:cTn id="46" dur="1000" fill="hold"/>
                                        <p:tgtEl>
                                          <p:spTgt spid="2051"/>
                                        </p:tgtEl>
                                        <p:attrNameLst>
                                          <p:attrName>ppt_x</p:attrName>
                                        </p:attrNameLst>
                                      </p:cBhvr>
                                      <p:tavLst>
                                        <p:tav tm="0">
                                          <p:val>
                                            <p:strVal val="#ppt_x"/>
                                          </p:val>
                                        </p:tav>
                                        <p:tav tm="100000">
                                          <p:val>
                                            <p:strVal val="#ppt_x"/>
                                          </p:val>
                                        </p:tav>
                                      </p:tavLst>
                                    </p:anim>
                                    <p:anim calcmode="lin" valueType="num">
                                      <p:cBhvr>
                                        <p:cTn id="47"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xit" presetSubtype="0" fill="hold" nodeType="clickEffect">
                                  <p:stCondLst>
                                    <p:cond delay="0"/>
                                  </p:stCondLst>
                                  <p:childTnLst>
                                    <p:animEffect transition="out" filter="fade">
                                      <p:cBhvr>
                                        <p:cTn id="51" dur="1000"/>
                                        <p:tgtEl>
                                          <p:spTgt spid="2052"/>
                                        </p:tgtEl>
                                      </p:cBhvr>
                                    </p:animEffect>
                                    <p:anim calcmode="lin" valueType="num">
                                      <p:cBhvr>
                                        <p:cTn id="52" dur="1000"/>
                                        <p:tgtEl>
                                          <p:spTgt spid="2052"/>
                                        </p:tgtEl>
                                        <p:attrNameLst>
                                          <p:attrName>ppt_x</p:attrName>
                                        </p:attrNameLst>
                                      </p:cBhvr>
                                      <p:tavLst>
                                        <p:tav tm="0">
                                          <p:val>
                                            <p:strVal val="ppt_x"/>
                                          </p:val>
                                        </p:tav>
                                        <p:tav tm="100000">
                                          <p:val>
                                            <p:strVal val="ppt_x"/>
                                          </p:val>
                                        </p:tav>
                                      </p:tavLst>
                                    </p:anim>
                                    <p:anim calcmode="lin" valueType="num">
                                      <p:cBhvr>
                                        <p:cTn id="53" dur="1000"/>
                                        <p:tgtEl>
                                          <p:spTgt spid="2052"/>
                                        </p:tgtEl>
                                        <p:attrNameLst>
                                          <p:attrName>ppt_y</p:attrName>
                                        </p:attrNameLst>
                                      </p:cBhvr>
                                      <p:tavLst>
                                        <p:tav tm="0">
                                          <p:val>
                                            <p:strVal val="ppt_y"/>
                                          </p:val>
                                        </p:tav>
                                        <p:tav tm="100000">
                                          <p:val>
                                            <p:strVal val="ppt_y+.1"/>
                                          </p:val>
                                        </p:tav>
                                      </p:tavLst>
                                    </p:anim>
                                    <p:set>
                                      <p:cBhvr>
                                        <p:cTn id="54" dur="1" fill="hold">
                                          <p:stCondLst>
                                            <p:cond delay="999"/>
                                          </p:stCondLst>
                                        </p:cTn>
                                        <p:tgtEl>
                                          <p:spTgt spid="2052"/>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42" presetClass="exit" presetSubtype="0" fill="hold" nodeType="clickEffect">
                                  <p:stCondLst>
                                    <p:cond delay="0"/>
                                  </p:stCondLst>
                                  <p:childTnLst>
                                    <p:animEffect transition="out" filter="fade">
                                      <p:cBhvr>
                                        <p:cTn id="58" dur="1000"/>
                                        <p:tgtEl>
                                          <p:spTgt spid="2053"/>
                                        </p:tgtEl>
                                      </p:cBhvr>
                                    </p:animEffect>
                                    <p:anim calcmode="lin" valueType="num">
                                      <p:cBhvr>
                                        <p:cTn id="59" dur="1000"/>
                                        <p:tgtEl>
                                          <p:spTgt spid="2053"/>
                                        </p:tgtEl>
                                        <p:attrNameLst>
                                          <p:attrName>ppt_x</p:attrName>
                                        </p:attrNameLst>
                                      </p:cBhvr>
                                      <p:tavLst>
                                        <p:tav tm="0">
                                          <p:val>
                                            <p:strVal val="ppt_x"/>
                                          </p:val>
                                        </p:tav>
                                        <p:tav tm="100000">
                                          <p:val>
                                            <p:strVal val="ppt_x"/>
                                          </p:val>
                                        </p:tav>
                                      </p:tavLst>
                                    </p:anim>
                                    <p:anim calcmode="lin" valueType="num">
                                      <p:cBhvr>
                                        <p:cTn id="60" dur="1000"/>
                                        <p:tgtEl>
                                          <p:spTgt spid="2053"/>
                                        </p:tgtEl>
                                        <p:attrNameLst>
                                          <p:attrName>ppt_y</p:attrName>
                                        </p:attrNameLst>
                                      </p:cBhvr>
                                      <p:tavLst>
                                        <p:tav tm="0">
                                          <p:val>
                                            <p:strVal val="ppt_y"/>
                                          </p:val>
                                        </p:tav>
                                        <p:tav tm="100000">
                                          <p:val>
                                            <p:strVal val="ppt_y+.1"/>
                                          </p:val>
                                        </p:tav>
                                      </p:tavLst>
                                    </p:anim>
                                    <p:set>
                                      <p:cBhvr>
                                        <p:cTn id="61" dur="1" fill="hold">
                                          <p:stCondLst>
                                            <p:cond delay="999"/>
                                          </p:stCondLst>
                                        </p:cTn>
                                        <p:tgtEl>
                                          <p:spTgt spid="2053"/>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42" presetClass="exit" presetSubtype="0" fill="hold" nodeType="clickEffect">
                                  <p:stCondLst>
                                    <p:cond delay="0"/>
                                  </p:stCondLst>
                                  <p:childTnLst>
                                    <p:animEffect transition="out" filter="fade">
                                      <p:cBhvr>
                                        <p:cTn id="65" dur="1000"/>
                                        <p:tgtEl>
                                          <p:spTgt spid="2051"/>
                                        </p:tgtEl>
                                      </p:cBhvr>
                                    </p:animEffect>
                                    <p:anim calcmode="lin" valueType="num">
                                      <p:cBhvr>
                                        <p:cTn id="66" dur="1000"/>
                                        <p:tgtEl>
                                          <p:spTgt spid="2051"/>
                                        </p:tgtEl>
                                        <p:attrNameLst>
                                          <p:attrName>ppt_x</p:attrName>
                                        </p:attrNameLst>
                                      </p:cBhvr>
                                      <p:tavLst>
                                        <p:tav tm="0">
                                          <p:val>
                                            <p:strVal val="ppt_x"/>
                                          </p:val>
                                        </p:tav>
                                        <p:tav tm="100000">
                                          <p:val>
                                            <p:strVal val="ppt_x"/>
                                          </p:val>
                                        </p:tav>
                                      </p:tavLst>
                                    </p:anim>
                                    <p:anim calcmode="lin" valueType="num">
                                      <p:cBhvr>
                                        <p:cTn id="67" dur="1000"/>
                                        <p:tgtEl>
                                          <p:spTgt spid="2051"/>
                                        </p:tgtEl>
                                        <p:attrNameLst>
                                          <p:attrName>ppt_y</p:attrName>
                                        </p:attrNameLst>
                                      </p:cBhvr>
                                      <p:tavLst>
                                        <p:tav tm="0">
                                          <p:val>
                                            <p:strVal val="ppt_y"/>
                                          </p:val>
                                        </p:tav>
                                        <p:tav tm="100000">
                                          <p:val>
                                            <p:strVal val="ppt_y+.1"/>
                                          </p:val>
                                        </p:tav>
                                      </p:tavLst>
                                    </p:anim>
                                    <p:set>
                                      <p:cBhvr>
                                        <p:cTn id="68" dur="1" fill="hold">
                                          <p:stCondLst>
                                            <p:cond delay="999"/>
                                          </p:stCondLst>
                                        </p:cTn>
                                        <p:tgtEl>
                                          <p:spTgt spid="205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
                                            <p:txEl>
                                              <p:pRg st="4" end="4"/>
                                            </p:txEl>
                                          </p:spTgt>
                                        </p:tgtEl>
                                        <p:attrNameLst>
                                          <p:attrName>style.visibility</p:attrName>
                                        </p:attrNameLst>
                                      </p:cBhvr>
                                      <p:to>
                                        <p:strVal val="visible"/>
                                      </p:to>
                                    </p:set>
                                    <p:animEffect transition="in" filter="fade">
                                      <p:cBhvr>
                                        <p:cTn id="73" dur="500"/>
                                        <p:tgtEl>
                                          <p:spTgt spid="3">
                                            <p:txEl>
                                              <p:pRg st="4" end="4"/>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2057"/>
                                        </p:tgtEl>
                                        <p:attrNameLst>
                                          <p:attrName>style.visibility</p:attrName>
                                        </p:attrNameLst>
                                      </p:cBhvr>
                                      <p:to>
                                        <p:strVal val="visible"/>
                                      </p:to>
                                    </p:set>
                                    <p:animEffect transition="in" filter="fade">
                                      <p:cBhvr>
                                        <p:cTn id="78" dur="1000"/>
                                        <p:tgtEl>
                                          <p:spTgt spid="2057"/>
                                        </p:tgtEl>
                                      </p:cBhvr>
                                    </p:animEffect>
                                    <p:anim calcmode="lin" valueType="num">
                                      <p:cBhvr>
                                        <p:cTn id="79" dur="1000" fill="hold"/>
                                        <p:tgtEl>
                                          <p:spTgt spid="2057"/>
                                        </p:tgtEl>
                                        <p:attrNameLst>
                                          <p:attrName>ppt_x</p:attrName>
                                        </p:attrNameLst>
                                      </p:cBhvr>
                                      <p:tavLst>
                                        <p:tav tm="0">
                                          <p:val>
                                            <p:strVal val="#ppt_x"/>
                                          </p:val>
                                        </p:tav>
                                        <p:tav tm="100000">
                                          <p:val>
                                            <p:strVal val="#ppt_x"/>
                                          </p:val>
                                        </p:tav>
                                      </p:tavLst>
                                    </p:anim>
                                    <p:anim calcmode="lin" valueType="num">
                                      <p:cBhvr>
                                        <p:cTn id="80" dur="1000" fill="hold"/>
                                        <p:tgtEl>
                                          <p:spTgt spid="2057"/>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xit" presetSubtype="0" fill="hold" nodeType="clickEffect">
                                  <p:stCondLst>
                                    <p:cond delay="0"/>
                                  </p:stCondLst>
                                  <p:childTnLst>
                                    <p:animEffect transition="out" filter="fade">
                                      <p:cBhvr>
                                        <p:cTn id="84" dur="1000"/>
                                        <p:tgtEl>
                                          <p:spTgt spid="2057"/>
                                        </p:tgtEl>
                                      </p:cBhvr>
                                    </p:animEffect>
                                    <p:anim calcmode="lin" valueType="num">
                                      <p:cBhvr>
                                        <p:cTn id="85" dur="1000"/>
                                        <p:tgtEl>
                                          <p:spTgt spid="2057"/>
                                        </p:tgtEl>
                                        <p:attrNameLst>
                                          <p:attrName>ppt_x</p:attrName>
                                        </p:attrNameLst>
                                      </p:cBhvr>
                                      <p:tavLst>
                                        <p:tav tm="0">
                                          <p:val>
                                            <p:strVal val="ppt_x"/>
                                          </p:val>
                                        </p:tav>
                                        <p:tav tm="100000">
                                          <p:val>
                                            <p:strVal val="ppt_x"/>
                                          </p:val>
                                        </p:tav>
                                      </p:tavLst>
                                    </p:anim>
                                    <p:anim calcmode="lin" valueType="num">
                                      <p:cBhvr>
                                        <p:cTn id="86" dur="1000"/>
                                        <p:tgtEl>
                                          <p:spTgt spid="2057"/>
                                        </p:tgtEl>
                                        <p:attrNameLst>
                                          <p:attrName>ppt_y</p:attrName>
                                        </p:attrNameLst>
                                      </p:cBhvr>
                                      <p:tavLst>
                                        <p:tav tm="0">
                                          <p:val>
                                            <p:strVal val="ppt_y"/>
                                          </p:val>
                                        </p:tav>
                                        <p:tav tm="100000">
                                          <p:val>
                                            <p:strVal val="ppt_y+.1"/>
                                          </p:val>
                                        </p:tav>
                                      </p:tavLst>
                                    </p:anim>
                                    <p:set>
                                      <p:cBhvr>
                                        <p:cTn id="87" dur="1" fill="hold">
                                          <p:stCondLst>
                                            <p:cond delay="999"/>
                                          </p:stCondLst>
                                        </p:cTn>
                                        <p:tgtEl>
                                          <p:spTgt spid="2057"/>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
                                            <p:txEl>
                                              <p:pRg st="6" end="6"/>
                                            </p:txEl>
                                          </p:spTgt>
                                        </p:tgtEl>
                                        <p:attrNameLst>
                                          <p:attrName>style.visibility</p:attrName>
                                        </p:attrNameLst>
                                      </p:cBhvr>
                                      <p:to>
                                        <p:strVal val="visible"/>
                                      </p:to>
                                    </p:set>
                                    <p:animEffect transition="in" filter="fade">
                                      <p:cBhvr>
                                        <p:cTn id="92" dur="500"/>
                                        <p:tgtEl>
                                          <p:spTgt spid="3">
                                            <p:txEl>
                                              <p:pRg st="6" end="6"/>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nodeType="clickEffect">
                                  <p:stCondLst>
                                    <p:cond delay="0"/>
                                  </p:stCondLst>
                                  <p:childTnLst>
                                    <p:set>
                                      <p:cBhvr>
                                        <p:cTn id="96" dur="1" fill="hold">
                                          <p:stCondLst>
                                            <p:cond delay="0"/>
                                          </p:stCondLst>
                                        </p:cTn>
                                        <p:tgtEl>
                                          <p:spTgt spid="2055"/>
                                        </p:tgtEl>
                                        <p:attrNameLst>
                                          <p:attrName>style.visibility</p:attrName>
                                        </p:attrNameLst>
                                      </p:cBhvr>
                                      <p:to>
                                        <p:strVal val="visible"/>
                                      </p:to>
                                    </p:set>
                                    <p:animEffect transition="in" filter="fade">
                                      <p:cBhvr>
                                        <p:cTn id="97" dur="1000"/>
                                        <p:tgtEl>
                                          <p:spTgt spid="2055"/>
                                        </p:tgtEl>
                                      </p:cBhvr>
                                    </p:animEffect>
                                    <p:anim calcmode="lin" valueType="num">
                                      <p:cBhvr>
                                        <p:cTn id="98" dur="1000" fill="hold"/>
                                        <p:tgtEl>
                                          <p:spTgt spid="2055"/>
                                        </p:tgtEl>
                                        <p:attrNameLst>
                                          <p:attrName>ppt_x</p:attrName>
                                        </p:attrNameLst>
                                      </p:cBhvr>
                                      <p:tavLst>
                                        <p:tav tm="0">
                                          <p:val>
                                            <p:strVal val="#ppt_x"/>
                                          </p:val>
                                        </p:tav>
                                        <p:tav tm="100000">
                                          <p:val>
                                            <p:strVal val="#ppt_x"/>
                                          </p:val>
                                        </p:tav>
                                      </p:tavLst>
                                    </p:anim>
                                    <p:anim calcmode="lin" valueType="num">
                                      <p:cBhvr>
                                        <p:cTn id="99"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2056"/>
                                        </p:tgtEl>
                                        <p:attrNameLst>
                                          <p:attrName>style.visibility</p:attrName>
                                        </p:attrNameLst>
                                      </p:cBhvr>
                                      <p:to>
                                        <p:strVal val="visible"/>
                                      </p:to>
                                    </p:set>
                                    <p:animEffect transition="in" filter="fade">
                                      <p:cBhvr>
                                        <p:cTn id="104" dur="1000"/>
                                        <p:tgtEl>
                                          <p:spTgt spid="2056"/>
                                        </p:tgtEl>
                                      </p:cBhvr>
                                    </p:animEffect>
                                    <p:anim calcmode="lin" valueType="num">
                                      <p:cBhvr>
                                        <p:cTn id="105" dur="1000" fill="hold"/>
                                        <p:tgtEl>
                                          <p:spTgt spid="2056"/>
                                        </p:tgtEl>
                                        <p:attrNameLst>
                                          <p:attrName>ppt_x</p:attrName>
                                        </p:attrNameLst>
                                      </p:cBhvr>
                                      <p:tavLst>
                                        <p:tav tm="0">
                                          <p:val>
                                            <p:strVal val="#ppt_x"/>
                                          </p:val>
                                        </p:tav>
                                        <p:tav tm="100000">
                                          <p:val>
                                            <p:strVal val="#ppt_x"/>
                                          </p:val>
                                        </p:tav>
                                      </p:tavLst>
                                    </p:anim>
                                    <p:anim calcmode="lin" valueType="num">
                                      <p:cBhvr>
                                        <p:cTn id="106"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9590" y="280737"/>
            <a:ext cx="3084512" cy="609600"/>
          </a:xfrm>
        </p:spPr>
        <p:txBody>
          <a:bodyPr/>
          <a:lstStyle/>
          <a:p>
            <a:pPr algn="r" rtl="1"/>
            <a:r>
              <a:rPr lang="fa-IR" sz="3200" dirty="0" smtClean="0">
                <a:cs typeface="B Homa" panose="00000400000000000000" pitchFamily="2" charset="-78"/>
              </a:rPr>
              <a:t>نتیجه گیری</a:t>
            </a:r>
            <a:endParaRPr lang="en-US" sz="3200" dirty="0"/>
          </a:p>
        </p:txBody>
      </p:sp>
      <p:sp>
        <p:nvSpPr>
          <p:cNvPr id="3" name="Text Placeholder 2"/>
          <p:cNvSpPr>
            <a:spLocks noGrp="1"/>
          </p:cNvSpPr>
          <p:nvPr>
            <p:ph type="body" idx="1"/>
          </p:nvPr>
        </p:nvSpPr>
        <p:spPr>
          <a:xfrm>
            <a:off x="136358" y="1756610"/>
            <a:ext cx="8610600" cy="1219200"/>
          </a:xfrm>
        </p:spPr>
        <p:txBody>
          <a:bodyPr/>
          <a:lstStyle/>
          <a:p>
            <a:pPr algn="r" rtl="1"/>
            <a:r>
              <a:rPr lang="fa-IR" dirty="0" smtClean="0">
                <a:solidFill>
                  <a:schemeClr val="tx1"/>
                </a:solidFill>
                <a:cs typeface="B Homa" panose="00000400000000000000" pitchFamily="2" charset="-78"/>
              </a:rPr>
              <a:t>ویژگی منحصربه فردی که درطراحی این پارک وجود دارد این است که مکانی است برای همه ی اقشار، گردشگر،هنرمند  بزرگسال کودک .که فعالیت های مختلف برای زمان های مختلف در آن گنجانده شده است.</a:t>
            </a:r>
            <a:endParaRPr lang="en-US" dirty="0">
              <a:solidFill>
                <a:schemeClr val="tx1"/>
              </a:solidFill>
            </a:endParaRPr>
          </a:p>
        </p:txBody>
      </p:sp>
    </p:spTree>
    <p:extLst>
      <p:ext uri="{BB962C8B-B14F-4D97-AF65-F5344CB8AC3E}">
        <p14:creationId xmlns:p14="http://schemas.microsoft.com/office/powerpoint/2010/main" val="42256413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3119" y="446263"/>
            <a:ext cx="1179512" cy="540326"/>
          </a:xfrm>
        </p:spPr>
        <p:txBody>
          <a:bodyPr/>
          <a:lstStyle/>
          <a:p>
            <a:pPr algn="r" rtl="1"/>
            <a:r>
              <a:rPr lang="fa-IR" sz="3200" dirty="0">
                <a:cs typeface="B Homa" panose="00000400000000000000" pitchFamily="2" charset="-78"/>
              </a:rPr>
              <a:t>منابع</a:t>
            </a:r>
            <a:endParaRPr lang="en-US" sz="3200" dirty="0"/>
          </a:p>
        </p:txBody>
      </p:sp>
      <p:sp>
        <p:nvSpPr>
          <p:cNvPr id="3" name="Text Placeholder 2"/>
          <p:cNvSpPr>
            <a:spLocks noGrp="1"/>
          </p:cNvSpPr>
          <p:nvPr>
            <p:ph type="body" idx="1"/>
          </p:nvPr>
        </p:nvSpPr>
        <p:spPr>
          <a:xfrm>
            <a:off x="722313" y="1524000"/>
            <a:ext cx="7772400" cy="3352800"/>
          </a:xfrm>
        </p:spPr>
        <p:txBody>
          <a:bodyPr/>
          <a:lstStyle/>
          <a:p>
            <a:pPr algn="r" rtl="1"/>
            <a:r>
              <a:rPr lang="fa-IR" dirty="0" smtClean="0">
                <a:solidFill>
                  <a:schemeClr val="tx1"/>
                </a:solidFill>
                <a:cs typeface="B Homa" panose="00000400000000000000" pitchFamily="2" charset="-78"/>
              </a:rPr>
              <a:t>جان لنگ، </a:t>
            </a:r>
            <a:r>
              <a:rPr lang="fa-IR" dirty="0">
                <a:solidFill>
                  <a:schemeClr val="tx1"/>
                </a:solidFill>
                <a:cs typeface="B Homa" panose="00000400000000000000" pitchFamily="2" charset="-78"/>
              </a:rPr>
              <a:t>موسسه انتشارات و چاپ دانشگاه تهران، </a:t>
            </a:r>
            <a:r>
              <a:rPr lang="fa-IR" dirty="0" smtClean="0">
                <a:solidFill>
                  <a:schemeClr val="tx1"/>
                </a:solidFill>
                <a:cs typeface="B Homa" panose="00000400000000000000" pitchFamily="2" charset="-78"/>
              </a:rPr>
              <a:t>1391</a:t>
            </a:r>
          </a:p>
          <a:p>
            <a:pPr algn="r" rtl="1"/>
            <a:r>
              <a:rPr lang="en-US" dirty="0" smtClean="0">
                <a:solidFill>
                  <a:schemeClr val="tx1"/>
                </a:solidFill>
              </a:rPr>
              <a:t>fa.wikipedia.com</a:t>
            </a:r>
            <a:endParaRPr lang="fa-IR" dirty="0" smtClean="0">
              <a:solidFill>
                <a:schemeClr val="tx1"/>
              </a:solidFill>
              <a:cs typeface="B Homa" panose="00000400000000000000" pitchFamily="2" charset="-78"/>
            </a:endParaRPr>
          </a:p>
          <a:p>
            <a:pPr algn="r" rtl="1"/>
            <a:r>
              <a:rPr lang="en-US" dirty="0">
                <a:solidFill>
                  <a:schemeClr val="tx1"/>
                </a:solidFill>
              </a:rPr>
              <a:t>www. archidose.org </a:t>
            </a:r>
            <a:endParaRPr lang="fa-IR" dirty="0" smtClean="0">
              <a:solidFill>
                <a:schemeClr val="tx1"/>
              </a:solidFill>
              <a:cs typeface="B Homa" panose="00000400000000000000" pitchFamily="2" charset="-78"/>
            </a:endParaRPr>
          </a:p>
          <a:p>
            <a:pPr algn="r" rtl="1"/>
            <a:r>
              <a:rPr lang="en-US" dirty="0">
                <a:solidFill>
                  <a:schemeClr val="tx1"/>
                </a:solidFill>
              </a:rPr>
              <a:t>uapg.persianblog.ir</a:t>
            </a:r>
          </a:p>
        </p:txBody>
      </p:sp>
    </p:spTree>
    <p:extLst>
      <p:ext uri="{BB962C8B-B14F-4D97-AF65-F5344CB8AC3E}">
        <p14:creationId xmlns:p14="http://schemas.microsoft.com/office/powerpoint/2010/main" val="1019254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4109" y="177715"/>
            <a:ext cx="3236912" cy="609599"/>
          </a:xfrm>
        </p:spPr>
        <p:txBody>
          <a:bodyPr/>
          <a:lstStyle/>
          <a:p>
            <a:pPr algn="r"/>
            <a:r>
              <a:rPr lang="fa-IR" sz="3600" dirty="0" smtClean="0">
                <a:cs typeface="B Homa" panose="00000400000000000000" pitchFamily="2" charset="-78"/>
              </a:rPr>
              <a:t>فهرست</a:t>
            </a:r>
            <a:endParaRPr lang="en-US" sz="3600" dirty="0"/>
          </a:p>
        </p:txBody>
      </p:sp>
      <p:sp>
        <p:nvSpPr>
          <p:cNvPr id="8" name="Title 1"/>
          <p:cNvSpPr txBox="1">
            <a:spLocks/>
          </p:cNvSpPr>
          <p:nvPr/>
        </p:nvSpPr>
        <p:spPr>
          <a:xfrm>
            <a:off x="3224463" y="787314"/>
            <a:ext cx="4836696" cy="4596062"/>
          </a:xfrm>
          <a:prstGeom prst="rect">
            <a:avLst/>
          </a:prstGeom>
        </p:spPr>
        <p:txBody>
          <a:bodyPr vert="horz" lIns="91440" tIns="45720" rIns="91440" bIns="45720" rtlCol="0" anchor="b">
            <a:noAutofit/>
          </a:bodyPr>
          <a:lstStyle>
            <a:lvl1pPr algn="l" defTabSz="457207" rtl="1" eaLnBrk="1" latinLnBrk="0" hangingPunct="1">
              <a:spcBef>
                <a:spcPct val="0"/>
              </a:spcBef>
              <a:buNone/>
              <a:defRPr sz="4000" b="0" i="0" kern="1200" cap="none">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457200" indent="-457200" algn="r">
              <a:buFont typeface="Arial" panose="020B0604020202020204" pitchFamily="34" charset="0"/>
              <a:buChar char="•"/>
            </a:pPr>
            <a:r>
              <a:rPr lang="fa-IR" sz="2800" dirty="0" smtClean="0">
                <a:cs typeface="B Homa" panose="00000400000000000000" pitchFamily="2" charset="-78"/>
              </a:rPr>
              <a:t>معرفی کامل پارک</a:t>
            </a:r>
          </a:p>
          <a:p>
            <a:pPr marL="457200" indent="-457200" algn="r">
              <a:buFont typeface="Arial" panose="020B0604020202020204" pitchFamily="34" charset="0"/>
              <a:buChar char="•"/>
            </a:pPr>
            <a:r>
              <a:rPr lang="fa-IR" sz="2800" dirty="0" smtClean="0">
                <a:cs typeface="B Homa" panose="00000400000000000000" pitchFamily="2" charset="-78"/>
              </a:rPr>
              <a:t>ایده</a:t>
            </a:r>
          </a:p>
          <a:p>
            <a:pPr algn="r"/>
            <a:r>
              <a:rPr lang="fa-IR" sz="2800" dirty="0">
                <a:cs typeface="B Homa" panose="00000400000000000000" pitchFamily="2" charset="-78"/>
              </a:rPr>
              <a:t> </a:t>
            </a:r>
            <a:r>
              <a:rPr lang="fa-IR" sz="2800" dirty="0" smtClean="0">
                <a:cs typeface="B Homa" panose="00000400000000000000" pitchFamily="2" charset="-78"/>
              </a:rPr>
              <a:t>           نقاط</a:t>
            </a:r>
          </a:p>
          <a:p>
            <a:pPr algn="r"/>
            <a:r>
              <a:rPr lang="fa-IR" sz="2800" dirty="0">
                <a:cs typeface="B Homa" panose="00000400000000000000" pitchFamily="2" charset="-78"/>
              </a:rPr>
              <a:t> </a:t>
            </a:r>
            <a:r>
              <a:rPr lang="fa-IR" sz="2800" dirty="0" smtClean="0">
                <a:cs typeface="B Homa" panose="00000400000000000000" pitchFamily="2" charset="-78"/>
              </a:rPr>
              <a:t>           خطوط</a:t>
            </a:r>
          </a:p>
          <a:p>
            <a:pPr algn="r"/>
            <a:r>
              <a:rPr lang="fa-IR" sz="2800" dirty="0">
                <a:cs typeface="B Homa" panose="00000400000000000000" pitchFamily="2" charset="-78"/>
              </a:rPr>
              <a:t> </a:t>
            </a:r>
            <a:r>
              <a:rPr lang="fa-IR" sz="2800" dirty="0" smtClean="0">
                <a:cs typeface="B Homa" panose="00000400000000000000" pitchFamily="2" charset="-78"/>
              </a:rPr>
              <a:t>           سطوح</a:t>
            </a:r>
          </a:p>
          <a:p>
            <a:pPr marL="457200" indent="-457200" algn="r">
              <a:buFont typeface="Arial" panose="020B0604020202020204" pitchFamily="34" charset="0"/>
              <a:buChar char="•"/>
            </a:pPr>
            <a:r>
              <a:rPr lang="fa-IR" sz="2800" dirty="0" smtClean="0">
                <a:cs typeface="B Homa" panose="00000400000000000000" pitchFamily="2" charset="-78"/>
              </a:rPr>
              <a:t>باغ ها</a:t>
            </a:r>
          </a:p>
          <a:p>
            <a:pPr marL="457200" indent="-457200" algn="r">
              <a:buFont typeface="Arial" panose="020B0604020202020204" pitchFamily="34" charset="0"/>
              <a:buChar char="•"/>
            </a:pPr>
            <a:r>
              <a:rPr lang="fa-IR" sz="2800" dirty="0" smtClean="0">
                <a:cs typeface="B Homa" panose="00000400000000000000" pitchFamily="2" charset="-78"/>
              </a:rPr>
              <a:t>ساختمان های معروف پارک</a:t>
            </a:r>
          </a:p>
          <a:p>
            <a:pPr marL="457200" indent="-457200" algn="r">
              <a:buFont typeface="Arial" panose="020B0604020202020204" pitchFamily="34" charset="0"/>
              <a:buChar char="•"/>
            </a:pPr>
            <a:r>
              <a:rPr lang="fa-IR" sz="2800" dirty="0" smtClean="0">
                <a:cs typeface="B Homa" panose="00000400000000000000" pitchFamily="2" charset="-78"/>
              </a:rPr>
              <a:t>نتیجه گیری</a:t>
            </a:r>
          </a:p>
          <a:p>
            <a:pPr marL="457200" indent="-457200" algn="r">
              <a:buFont typeface="Arial" panose="020B0604020202020204" pitchFamily="34" charset="0"/>
              <a:buChar char="•"/>
            </a:pPr>
            <a:r>
              <a:rPr lang="fa-IR" sz="2800" dirty="0" smtClean="0">
                <a:cs typeface="B Homa" panose="00000400000000000000" pitchFamily="2" charset="-78"/>
              </a:rPr>
              <a:t>منابع</a:t>
            </a:r>
            <a:endParaRPr lang="en-US" sz="2800" dirty="0"/>
          </a:p>
        </p:txBody>
      </p:sp>
    </p:spTree>
    <p:extLst>
      <p:ext uri="{BB962C8B-B14F-4D97-AF65-F5344CB8AC3E}">
        <p14:creationId xmlns:p14="http://schemas.microsoft.com/office/powerpoint/2010/main" val="22067755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26614" y="177715"/>
            <a:ext cx="3236912" cy="609599"/>
          </a:xfrm>
        </p:spPr>
        <p:txBody>
          <a:bodyPr/>
          <a:lstStyle/>
          <a:p>
            <a:pPr algn="r"/>
            <a:r>
              <a:rPr lang="fa-IR" sz="3600" dirty="0">
                <a:cs typeface="B Homa" panose="00000400000000000000" pitchFamily="2" charset="-78"/>
              </a:rPr>
              <a:t>معرفی پارک</a:t>
            </a:r>
            <a:endParaRPr lang="en-US" sz="3600" dirty="0"/>
          </a:p>
        </p:txBody>
      </p:sp>
      <p:sp>
        <p:nvSpPr>
          <p:cNvPr id="3" name="Text Placeholder 2"/>
          <p:cNvSpPr>
            <a:spLocks noGrp="1"/>
          </p:cNvSpPr>
          <p:nvPr>
            <p:ph type="body" idx="1"/>
          </p:nvPr>
        </p:nvSpPr>
        <p:spPr>
          <a:xfrm>
            <a:off x="228600" y="1295400"/>
            <a:ext cx="8686800" cy="3048000"/>
          </a:xfrm>
          <a:ln>
            <a:solidFill>
              <a:schemeClr val="bg1"/>
            </a:solidFill>
          </a:ln>
        </p:spPr>
        <p:txBody>
          <a:bodyPr>
            <a:normAutofit fontScale="92500" lnSpcReduction="10000"/>
          </a:bodyPr>
          <a:lstStyle/>
          <a:p>
            <a:pPr algn="r"/>
            <a:r>
              <a:rPr lang="fa-IR" dirty="0">
                <a:solidFill>
                  <a:schemeClr val="tx1"/>
                </a:solidFill>
                <a:cs typeface="B Homa" panose="00000400000000000000" pitchFamily="2" charset="-78"/>
              </a:rPr>
              <a:t>طرح این پارک 55 هکتاری در اراضی صنعتی دررقابت بهترین طراحی برای پارک برنده و ساخته شد . ساخت آن ازسال 1984 تا 1987 در مکانی که قبلا کشتارگاه بزرگ پاریس و همچنین بازار ملی گوشت(فروش گاو) بود به طول انجامید </a:t>
            </a:r>
          </a:p>
          <a:p>
            <a:pPr algn="r"/>
            <a:r>
              <a:rPr lang="fa-IR" dirty="0">
                <a:solidFill>
                  <a:schemeClr val="tx1"/>
                </a:solidFill>
                <a:cs typeface="B Homa" panose="00000400000000000000" pitchFamily="2" charset="-78"/>
              </a:rPr>
              <a:t>کشتارگاه بزرگ پاریس درسال 1876 با راهنمایی های ناپلئون سوم ساخته شده بود اما  </a:t>
            </a:r>
          </a:p>
          <a:p>
            <a:pPr algn="r" rtl="1"/>
            <a:r>
              <a:rPr lang="fa-IR" dirty="0">
                <a:solidFill>
                  <a:schemeClr val="tx1"/>
                </a:solidFill>
                <a:cs typeface="B Homa" panose="00000400000000000000" pitchFamily="2" charset="-78"/>
              </a:rPr>
              <a:t>درسال 1974 به جای دیگری منتقل شد.</a:t>
            </a:r>
          </a:p>
          <a:p>
            <a:pPr algn="r" rtl="1"/>
            <a:r>
              <a:rPr lang="fa-IR" dirty="0">
                <a:solidFill>
                  <a:schemeClr val="tx1"/>
                </a:solidFill>
                <a:cs typeface="B Homa" panose="00000400000000000000" pitchFamily="2" charset="-78"/>
              </a:rPr>
              <a:t>از 55 هکتار وسعت این پارک 35 هکتارش را فضای سبز در بر دارد و از نظر بزرگی  دومین فضای سبز پاریس است .</a:t>
            </a:r>
          </a:p>
          <a:p>
            <a:pPr algn="r" rtl="1"/>
            <a:r>
              <a:rPr lang="fa-IR" dirty="0">
                <a:solidFill>
                  <a:schemeClr val="tx1"/>
                </a:solidFill>
                <a:cs typeface="B Homa" panose="00000400000000000000" pitchFamily="2" charset="-78"/>
              </a:rPr>
              <a:t>در این پارک کانالی نیز زمین را به دو قسمت تقسیم و کانال دیگری بخش عمده ی زمین را در قسمت غرب احاطه کرده است.(لنگ،جان،141:1391)</a:t>
            </a:r>
          </a:p>
          <a:p>
            <a:pPr algn="r" rtl="1"/>
            <a:endParaRPr lang="fa-IR" dirty="0" smtClean="0">
              <a:solidFill>
                <a:schemeClr val="tx1"/>
              </a:solidFill>
              <a:cs typeface="B Homa" panose="00000400000000000000" pitchFamily="2" charset="-78"/>
            </a:endParaRPr>
          </a:p>
          <a:p>
            <a:pPr algn="r" rtl="1"/>
            <a:endParaRPr lang="en-US" dirty="0">
              <a:solidFill>
                <a:schemeClr val="tx1"/>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0163" y="2895602"/>
            <a:ext cx="4297363" cy="202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520858"/>
            <a:ext cx="4286250" cy="3219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842" y="3617768"/>
            <a:ext cx="4286250" cy="3219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5645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1000"/>
                                        <p:tgtEl>
                                          <p:spTgt spid="1027"/>
                                        </p:tgtEl>
                                      </p:cBhvr>
                                    </p:animEffect>
                                    <p:anim calcmode="lin" valueType="num">
                                      <p:cBhvr>
                                        <p:cTn id="28" dur="1000" fill="hold"/>
                                        <p:tgtEl>
                                          <p:spTgt spid="1027"/>
                                        </p:tgtEl>
                                        <p:attrNameLst>
                                          <p:attrName>ppt_x</p:attrName>
                                        </p:attrNameLst>
                                      </p:cBhvr>
                                      <p:tavLst>
                                        <p:tav tm="0">
                                          <p:val>
                                            <p:strVal val="#ppt_x"/>
                                          </p:val>
                                        </p:tav>
                                        <p:tav tm="100000">
                                          <p:val>
                                            <p:strVal val="#ppt_x"/>
                                          </p:val>
                                        </p:tav>
                                      </p:tavLst>
                                    </p:anim>
                                    <p:anim calcmode="lin" valueType="num">
                                      <p:cBhvr>
                                        <p:cTn id="2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xit" presetSubtype="0" fill="hold" nodeType="clickEffect">
                                  <p:stCondLst>
                                    <p:cond delay="0"/>
                                  </p:stCondLst>
                                  <p:childTnLst>
                                    <p:animEffect transition="out" filter="fade">
                                      <p:cBhvr>
                                        <p:cTn id="33" dur="1000"/>
                                        <p:tgtEl>
                                          <p:spTgt spid="1027"/>
                                        </p:tgtEl>
                                      </p:cBhvr>
                                    </p:animEffect>
                                    <p:anim calcmode="lin" valueType="num">
                                      <p:cBhvr>
                                        <p:cTn id="34" dur="1000"/>
                                        <p:tgtEl>
                                          <p:spTgt spid="1027"/>
                                        </p:tgtEl>
                                        <p:attrNameLst>
                                          <p:attrName>ppt_x</p:attrName>
                                        </p:attrNameLst>
                                      </p:cBhvr>
                                      <p:tavLst>
                                        <p:tav tm="0">
                                          <p:val>
                                            <p:strVal val="ppt_x"/>
                                          </p:val>
                                        </p:tav>
                                        <p:tav tm="100000">
                                          <p:val>
                                            <p:strVal val="ppt_x"/>
                                          </p:val>
                                        </p:tav>
                                      </p:tavLst>
                                    </p:anim>
                                    <p:anim calcmode="lin" valueType="num">
                                      <p:cBhvr>
                                        <p:cTn id="35" dur="1000"/>
                                        <p:tgtEl>
                                          <p:spTgt spid="1027"/>
                                        </p:tgtEl>
                                        <p:attrNameLst>
                                          <p:attrName>ppt_y</p:attrName>
                                        </p:attrNameLst>
                                      </p:cBhvr>
                                      <p:tavLst>
                                        <p:tav tm="0">
                                          <p:val>
                                            <p:strVal val="ppt_y"/>
                                          </p:val>
                                        </p:tav>
                                        <p:tav tm="100000">
                                          <p:val>
                                            <p:strVal val="ppt_y+.1"/>
                                          </p:val>
                                        </p:tav>
                                      </p:tavLst>
                                    </p:anim>
                                    <p:set>
                                      <p:cBhvr>
                                        <p:cTn id="36" dur="1" fill="hold">
                                          <p:stCondLst>
                                            <p:cond delay="999"/>
                                          </p:stCondLst>
                                        </p:cTn>
                                        <p:tgtEl>
                                          <p:spTgt spid="102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5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Effect transition="in" filter="fade">
                                      <p:cBhvr>
                                        <p:cTn id="46" dur="500"/>
                                        <p:tgtEl>
                                          <p:spTgt spid="3">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1000"/>
                                        <p:tgtEl>
                                          <p:spTgt spid="1028"/>
                                        </p:tgtEl>
                                      </p:cBhvr>
                                    </p:animEffect>
                                    <p:anim calcmode="lin" valueType="num">
                                      <p:cBhvr>
                                        <p:cTn id="52" dur="1000" fill="hold"/>
                                        <p:tgtEl>
                                          <p:spTgt spid="1028"/>
                                        </p:tgtEl>
                                        <p:attrNameLst>
                                          <p:attrName>ppt_x</p:attrName>
                                        </p:attrNameLst>
                                      </p:cBhvr>
                                      <p:tavLst>
                                        <p:tav tm="0">
                                          <p:val>
                                            <p:strVal val="#ppt_x"/>
                                          </p:val>
                                        </p:tav>
                                        <p:tav tm="100000">
                                          <p:val>
                                            <p:strVal val="#ppt_x"/>
                                          </p:val>
                                        </p:tav>
                                      </p:tavLst>
                                    </p:anim>
                                    <p:anim calcmode="lin" valueType="num">
                                      <p:cBhvr>
                                        <p:cTn id="53"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029"/>
                                        </p:tgtEl>
                                        <p:attrNameLst>
                                          <p:attrName>style.visibility</p:attrName>
                                        </p:attrNameLst>
                                      </p:cBhvr>
                                      <p:to>
                                        <p:strVal val="visible"/>
                                      </p:to>
                                    </p:set>
                                    <p:animEffect transition="in" filter="fade">
                                      <p:cBhvr>
                                        <p:cTn id="58" dur="1000"/>
                                        <p:tgtEl>
                                          <p:spTgt spid="1029"/>
                                        </p:tgtEl>
                                      </p:cBhvr>
                                    </p:animEffect>
                                    <p:anim calcmode="lin" valueType="num">
                                      <p:cBhvr>
                                        <p:cTn id="59" dur="1000" fill="hold"/>
                                        <p:tgtEl>
                                          <p:spTgt spid="1029"/>
                                        </p:tgtEl>
                                        <p:attrNameLst>
                                          <p:attrName>ppt_x</p:attrName>
                                        </p:attrNameLst>
                                      </p:cBhvr>
                                      <p:tavLst>
                                        <p:tav tm="0">
                                          <p:val>
                                            <p:strVal val="#ppt_x"/>
                                          </p:val>
                                        </p:tav>
                                        <p:tav tm="100000">
                                          <p:val>
                                            <p:strVal val="#ppt_x"/>
                                          </p:val>
                                        </p:tav>
                                      </p:tavLst>
                                    </p:anim>
                                    <p:anim calcmode="lin" valueType="num">
                                      <p:cBhvr>
                                        <p:cTn id="60"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2" y="914400"/>
            <a:ext cx="8534399" cy="5715000"/>
          </a:xfrm>
        </p:spPr>
        <p:txBody>
          <a:bodyPr>
            <a:normAutofit fontScale="92500" lnSpcReduction="10000"/>
          </a:bodyPr>
          <a:lstStyle/>
          <a:p>
            <a:pPr algn="r" rtl="1"/>
            <a:r>
              <a:rPr lang="fa-IR" dirty="0" smtClean="0">
                <a:solidFill>
                  <a:schemeClr val="tx1"/>
                </a:solidFill>
                <a:cs typeface="B Homa" panose="00000400000000000000" pitchFamily="2" charset="-78"/>
              </a:rPr>
              <a:t>هدف این پروژه در کنار پروژه های دیگری که در سالهای اخیر به اجرا در آمده اند این است که پاریس را بار دیگر به مرکز هنری جهان تبدیل کند.</a:t>
            </a:r>
          </a:p>
          <a:p>
            <a:pPr algn="r" rtl="1"/>
            <a:r>
              <a:rPr lang="fa-IR" dirty="0" smtClean="0">
                <a:solidFill>
                  <a:schemeClr val="tx1"/>
                </a:solidFill>
                <a:cs typeface="B Homa" panose="00000400000000000000" pitchFamily="2" charset="-78"/>
              </a:rPr>
              <a:t>هدف های خاص این پروژه عبارتند از:</a:t>
            </a:r>
          </a:p>
          <a:p>
            <a:pPr algn="r" rtl="1"/>
            <a:r>
              <a:rPr lang="fa-IR" dirty="0" smtClean="0">
                <a:solidFill>
                  <a:schemeClr val="tx1"/>
                </a:solidFill>
                <a:cs typeface="B Homa" panose="00000400000000000000" pitchFamily="2" charset="-78"/>
              </a:rPr>
              <a:t> 1)تولید </a:t>
            </a:r>
            <a:r>
              <a:rPr lang="fa-IR" dirty="0">
                <a:solidFill>
                  <a:schemeClr val="tx1"/>
                </a:solidFill>
                <a:cs typeface="B Homa" panose="00000400000000000000" pitchFamily="2" charset="-78"/>
              </a:rPr>
              <a:t>محصولی با ارزش در سطح جهانی     </a:t>
            </a:r>
          </a:p>
          <a:p>
            <a:pPr algn="r" rtl="1"/>
            <a:r>
              <a:rPr lang="fa-IR" dirty="0">
                <a:solidFill>
                  <a:schemeClr val="tx1"/>
                </a:solidFill>
                <a:cs typeface="B Homa" panose="00000400000000000000" pitchFamily="2" charset="-78"/>
              </a:rPr>
              <a:t>2)ساختن موزه ی علم و فناوری</a:t>
            </a:r>
          </a:p>
          <a:p>
            <a:pPr algn="r" rtl="1"/>
            <a:r>
              <a:rPr lang="fa-IR" dirty="0">
                <a:solidFill>
                  <a:schemeClr val="tx1"/>
                </a:solidFill>
                <a:cs typeface="B Homa" panose="00000400000000000000" pitchFamily="2" charset="-78"/>
              </a:rPr>
              <a:t>3)ایجاد یک پارک </a:t>
            </a:r>
            <a:r>
              <a:rPr lang="fa-IR" dirty="0" smtClean="0">
                <a:solidFill>
                  <a:schemeClr val="tx1"/>
                </a:solidFill>
                <a:cs typeface="B Homa" panose="00000400000000000000" pitchFamily="2" charset="-78"/>
              </a:rPr>
              <a:t>شهری-فرهنگی(لنگ،جان،141:1391)</a:t>
            </a:r>
          </a:p>
          <a:p>
            <a:pPr algn="r" rtl="1"/>
            <a:endParaRPr lang="fa-IR" dirty="0" smtClean="0">
              <a:solidFill>
                <a:schemeClr val="tx1"/>
              </a:solidFill>
              <a:cs typeface="B Homa" panose="00000400000000000000" pitchFamily="2" charset="-78"/>
            </a:endParaRPr>
          </a:p>
          <a:p>
            <a:pPr lvl="0" algn="r" rtl="1">
              <a:buClr>
                <a:srgbClr val="A04DA3"/>
              </a:buClr>
            </a:pPr>
            <a:r>
              <a:rPr lang="fa-IR" dirty="0">
                <a:solidFill>
                  <a:schemeClr val="tx1"/>
                </a:solidFill>
                <a:cs typeface="B Homa" panose="00000400000000000000" pitchFamily="2" charset="-78"/>
              </a:rPr>
              <a:t>این پارک توسط برنارد چومی که معمار ،نویسنده و معلم سوییسی است طراحی شده است.</a:t>
            </a:r>
          </a:p>
          <a:p>
            <a:pPr algn="r" rtl="1"/>
            <a:endParaRPr lang="fa-IR" dirty="0" smtClean="0">
              <a:solidFill>
                <a:schemeClr val="tx1"/>
              </a:solidFill>
              <a:cs typeface="B Homa" panose="00000400000000000000" pitchFamily="2" charset="-78"/>
            </a:endParaRPr>
          </a:p>
          <a:p>
            <a:pPr algn="r" rtl="1"/>
            <a:r>
              <a:rPr lang="fa-IR" dirty="0">
                <a:solidFill>
                  <a:schemeClr val="tx1"/>
                </a:solidFill>
                <a:cs typeface="B Homa" panose="00000400000000000000" pitchFamily="2" charset="-78"/>
              </a:rPr>
              <a:t>این پارک به عنوان مکانی برای گردش و تفریج و نیز برگزاری نمایشگاه های گوناگون هنری در آمده است .در پیرامون پارک شهر دانش و صنعت قرار دارد که بزرگ ترین موزه علمی در اروپاست </a:t>
            </a:r>
            <a:r>
              <a:rPr lang="fa-IR" dirty="0" smtClean="0">
                <a:solidFill>
                  <a:schemeClr val="tx1"/>
                </a:solidFill>
                <a:cs typeface="B Homa" panose="00000400000000000000" pitchFamily="2" charset="-78"/>
              </a:rPr>
              <a:t>.</a:t>
            </a:r>
          </a:p>
          <a:p>
            <a:pPr algn="r" rtl="1"/>
            <a:r>
              <a:rPr lang="fa-IR" dirty="0" smtClean="0">
                <a:solidFill>
                  <a:schemeClr val="tx1"/>
                </a:solidFill>
                <a:cs typeface="B Homa" panose="00000400000000000000" pitchFamily="2" charset="-78"/>
              </a:rPr>
              <a:t>در </a:t>
            </a:r>
            <a:r>
              <a:rPr lang="fa-IR" dirty="0">
                <a:solidFill>
                  <a:schemeClr val="tx1"/>
                </a:solidFill>
                <a:cs typeface="B Homa" panose="00000400000000000000" pitchFamily="2" charset="-78"/>
              </a:rPr>
              <a:t>این پارک فعالیت های هنری و فرهنگی به نحوی است که هر آدمی را باهرسلیقه ای راخشنود می کند.</a:t>
            </a:r>
          </a:p>
          <a:p>
            <a:pPr algn="r" rtl="1"/>
            <a:r>
              <a:rPr lang="fa-IR" dirty="0">
                <a:solidFill>
                  <a:schemeClr val="tx1"/>
                </a:solidFill>
                <a:cs typeface="B Homa" panose="00000400000000000000" pitchFamily="2" charset="-78"/>
              </a:rPr>
              <a:t>برگزاری نمایشگاه های فرهنگی و هنری و به ویژه طراحی برنارد چومی جلوه خاصی به این پارک داده است .گفته شده یکی از اهداف ساخت این پروژه رونق بخشیدن به شرق پاریس که منطقه ای تهیدست نشین بوده است</a:t>
            </a:r>
            <a:r>
              <a:rPr lang="fa-IR" dirty="0" smtClean="0">
                <a:solidFill>
                  <a:schemeClr val="tx1"/>
                </a:solidFill>
                <a:cs typeface="B Homa" panose="00000400000000000000" pitchFamily="2" charset="-78"/>
              </a:rPr>
              <a:t>.</a:t>
            </a:r>
            <a:r>
              <a:rPr lang="en-US" dirty="0" smtClean="0">
                <a:solidFill>
                  <a:schemeClr val="tx1"/>
                </a:solidFill>
              </a:rPr>
              <a:t>( uapg.persianblog.ir)</a:t>
            </a:r>
            <a:endParaRPr lang="fa-IR" dirty="0">
              <a:solidFill>
                <a:schemeClr val="tx1"/>
              </a:solidFill>
              <a:cs typeface="B Homa" panose="00000400000000000000" pitchFamily="2" charset="-78"/>
            </a:endParaRPr>
          </a:p>
          <a:p>
            <a:pPr algn="r" rtl="1"/>
            <a:endParaRPr lang="fa-IR" dirty="0" smtClean="0">
              <a:solidFill>
                <a:schemeClr val="tx1"/>
              </a:solidFill>
              <a:cs typeface="B Homa" panose="00000400000000000000" pitchFamily="2" charset="-78"/>
            </a:endParaRPr>
          </a:p>
          <a:p>
            <a:pPr algn="r" rtl="1"/>
            <a:endParaRPr lang="fa-IR" dirty="0" smtClean="0">
              <a:solidFill>
                <a:schemeClr val="tx1"/>
              </a:solidFill>
              <a:cs typeface="B Homa" panose="00000400000000000000" pitchFamily="2" charset="-78"/>
            </a:endParaRPr>
          </a:p>
          <a:p>
            <a:pPr algn="r" rtl="1"/>
            <a:endParaRPr lang="fa-IR" dirty="0">
              <a:solidFill>
                <a:schemeClr val="tx1"/>
              </a:solidFill>
              <a:cs typeface="B Homa" panose="00000400000000000000" pitchFamily="2" charset="-78"/>
            </a:endParaRPr>
          </a:p>
          <a:p>
            <a:pPr algn="r" rtl="1"/>
            <a:endParaRPr lang="en-US" dirty="0">
              <a:solidFill>
                <a:schemeClr val="tx1"/>
              </a:solidFill>
            </a:endParaRPr>
          </a:p>
        </p:txBody>
      </p:sp>
    </p:spTree>
    <p:extLst>
      <p:ext uri="{BB962C8B-B14F-4D97-AF65-F5344CB8AC3E}">
        <p14:creationId xmlns:p14="http://schemas.microsoft.com/office/powerpoint/2010/main" val="24172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838200"/>
            <a:ext cx="8534400" cy="5395912"/>
          </a:xfrm>
        </p:spPr>
        <p:txBody>
          <a:bodyPr>
            <a:normAutofit/>
          </a:bodyPr>
          <a:lstStyle/>
          <a:p>
            <a:pPr algn="r"/>
            <a:r>
              <a:rPr lang="fa-IR" dirty="0">
                <a:solidFill>
                  <a:schemeClr val="tx1"/>
                </a:solidFill>
                <a:cs typeface="B Homa" panose="00000400000000000000" pitchFamily="2" charset="-78"/>
              </a:rPr>
              <a:t>برنامه طرح پارک شامل یک موزه بزرگ صنعت و فناوری ،یک شهر موسیقی، یک سالن بزرگ نمایشگاه و یک سالن مخصوص موسیقی راک و البته یک پارک بود.دو ساختمان موجود در زمین باید تغییر کاربری داده میشد. قصد این بود که پارک «شهریت، شادمانی و تجربه » را همزمان ارائه دهد و علاوه بر آن وحدتی بین معماری و معماری منظر بوجود آورد. </a:t>
            </a:r>
          </a:p>
          <a:p>
            <a:pPr algn="r"/>
            <a:r>
              <a:rPr lang="fa-IR" dirty="0">
                <a:solidFill>
                  <a:schemeClr val="tx1"/>
                </a:solidFill>
                <a:cs typeface="B Homa" panose="00000400000000000000" pitchFamily="2" charset="-78"/>
              </a:rPr>
              <a:t>هدف ابن بود که طرح پلی بین شهر و حومه بوده و به عنوان «دروازه ای» به پاریس از سمت شرق باشد.</a:t>
            </a:r>
          </a:p>
          <a:p>
            <a:pPr algn="r"/>
            <a:r>
              <a:rPr lang="fa-IR" dirty="0">
                <a:solidFill>
                  <a:schemeClr val="tx1"/>
                </a:solidFill>
                <a:cs typeface="B Homa" panose="00000400000000000000" pitchFamily="2" charset="-78"/>
              </a:rPr>
              <a:t>دستور کار طرح یک اقدام صرف ارادی از طرف دولت فرانسه بود و به هیچ وجه بر پایه ی </a:t>
            </a:r>
            <a:r>
              <a:rPr lang="fa-IR" dirty="0" smtClean="0">
                <a:solidFill>
                  <a:schemeClr val="tx1"/>
                </a:solidFill>
                <a:cs typeface="B Homa" panose="00000400000000000000" pitchFamily="2" charset="-78"/>
              </a:rPr>
              <a:t>مطالعات </a:t>
            </a:r>
            <a:r>
              <a:rPr lang="fa-IR" dirty="0">
                <a:solidFill>
                  <a:schemeClr val="tx1"/>
                </a:solidFill>
                <a:cs typeface="B Homa" panose="00000400000000000000" pitchFamily="2" charset="-78"/>
              </a:rPr>
              <a:t>بازار قرار نداشت.</a:t>
            </a:r>
          </a:p>
          <a:p>
            <a:pPr algn="r" rtl="1"/>
            <a:r>
              <a:rPr lang="fa-IR" dirty="0" smtClean="0">
                <a:solidFill>
                  <a:schemeClr val="tx1"/>
                </a:solidFill>
                <a:cs typeface="B Homa" panose="00000400000000000000" pitchFamily="2" charset="-78"/>
              </a:rPr>
              <a:t>طراحی پارک در دو مرحله صورت گرفت:</a:t>
            </a:r>
          </a:p>
          <a:p>
            <a:pPr algn="r" rtl="1"/>
            <a:r>
              <a:rPr lang="fa-IR" dirty="0">
                <a:solidFill>
                  <a:schemeClr val="tx1"/>
                </a:solidFill>
                <a:cs typeface="B Homa" panose="00000400000000000000" pitchFamily="2" charset="-78"/>
              </a:rPr>
              <a:t>1)در یک مسابقه بین المللی طراحی مارس 1983 معرفی شد </a:t>
            </a:r>
            <a:endParaRPr lang="fa-IR" dirty="0" smtClean="0">
              <a:solidFill>
                <a:schemeClr val="tx1"/>
              </a:solidFill>
              <a:cs typeface="B Homa" panose="00000400000000000000" pitchFamily="2" charset="-78"/>
            </a:endParaRPr>
          </a:p>
          <a:p>
            <a:pPr algn="r" rtl="1"/>
            <a:r>
              <a:rPr lang="fa-IR" dirty="0" smtClean="0">
                <a:solidFill>
                  <a:schemeClr val="tx1"/>
                </a:solidFill>
                <a:cs typeface="B Homa" panose="00000400000000000000" pitchFamily="2" charset="-78"/>
              </a:rPr>
              <a:t>2) </a:t>
            </a:r>
            <a:r>
              <a:rPr lang="fa-IR" dirty="0">
                <a:solidFill>
                  <a:schemeClr val="tx1"/>
                </a:solidFill>
                <a:cs typeface="B Homa" panose="00000400000000000000" pitchFamily="2" charset="-78"/>
              </a:rPr>
              <a:t>سپس گروه برنده با اعمال تغییرات آنرا نهایی </a:t>
            </a:r>
            <a:r>
              <a:rPr lang="fa-IR" dirty="0" smtClean="0">
                <a:solidFill>
                  <a:schemeClr val="tx1"/>
                </a:solidFill>
                <a:cs typeface="B Homa" panose="00000400000000000000" pitchFamily="2" charset="-78"/>
              </a:rPr>
              <a:t>کرد</a:t>
            </a:r>
            <a:endParaRPr lang="en-US" dirty="0" smtClean="0">
              <a:solidFill>
                <a:schemeClr val="tx1"/>
              </a:solidFill>
            </a:endParaRPr>
          </a:p>
          <a:p>
            <a:pPr algn="r" rtl="1"/>
            <a:r>
              <a:rPr lang="en-US" dirty="0" smtClean="0">
                <a:solidFill>
                  <a:schemeClr val="tx1"/>
                </a:solidFill>
              </a:rPr>
              <a:t>)</a:t>
            </a:r>
            <a:r>
              <a:rPr lang="fa-IR" dirty="0" smtClean="0">
                <a:solidFill>
                  <a:schemeClr val="tx1"/>
                </a:solidFill>
                <a:cs typeface="B Homa" panose="00000400000000000000" pitchFamily="2" charset="-78"/>
              </a:rPr>
              <a:t> لنگ،جان،141:1391)</a:t>
            </a:r>
            <a:endParaRPr lang="en-US" dirty="0">
              <a:solidFill>
                <a:schemeClr val="tx1"/>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691" y="3341761"/>
            <a:ext cx="2335213" cy="308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295" y="1600202"/>
            <a:ext cx="3810000" cy="49815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3239" y="3124202"/>
            <a:ext cx="1865313"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140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052"/>
                                        </p:tgtEl>
                                        <p:attrNameLst>
                                          <p:attrName>style.visibility</p:attrName>
                                        </p:attrNameLst>
                                      </p:cBhvr>
                                      <p:to>
                                        <p:strVal val="visible"/>
                                      </p:to>
                                    </p:set>
                                    <p:animEffect transition="in" filter="fade">
                                      <p:cBhvr>
                                        <p:cTn id="32" dur="1000"/>
                                        <p:tgtEl>
                                          <p:spTgt spid="2052"/>
                                        </p:tgtEl>
                                      </p:cBhvr>
                                    </p:animEffect>
                                    <p:anim calcmode="lin" valueType="num">
                                      <p:cBhvr>
                                        <p:cTn id="33" dur="1000" fill="hold"/>
                                        <p:tgtEl>
                                          <p:spTgt spid="2052"/>
                                        </p:tgtEl>
                                        <p:attrNameLst>
                                          <p:attrName>ppt_x</p:attrName>
                                        </p:attrNameLst>
                                      </p:cBhvr>
                                      <p:tavLst>
                                        <p:tav tm="0">
                                          <p:val>
                                            <p:strVal val="#ppt_x"/>
                                          </p:val>
                                        </p:tav>
                                        <p:tav tm="100000">
                                          <p:val>
                                            <p:strVal val="#ppt_x"/>
                                          </p:val>
                                        </p:tav>
                                      </p:tavLst>
                                    </p:anim>
                                    <p:anim calcmode="lin" valueType="num">
                                      <p:cBhvr>
                                        <p:cTn id="34"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xit" presetSubtype="0" fill="hold" nodeType="clickEffect">
                                  <p:stCondLst>
                                    <p:cond delay="0"/>
                                  </p:stCondLst>
                                  <p:childTnLst>
                                    <p:animEffect transition="out" filter="fade">
                                      <p:cBhvr>
                                        <p:cTn id="38" dur="1000"/>
                                        <p:tgtEl>
                                          <p:spTgt spid="2052"/>
                                        </p:tgtEl>
                                      </p:cBhvr>
                                    </p:animEffect>
                                    <p:anim calcmode="lin" valueType="num">
                                      <p:cBhvr>
                                        <p:cTn id="39" dur="1000"/>
                                        <p:tgtEl>
                                          <p:spTgt spid="2052"/>
                                        </p:tgtEl>
                                        <p:attrNameLst>
                                          <p:attrName>ppt_x</p:attrName>
                                        </p:attrNameLst>
                                      </p:cBhvr>
                                      <p:tavLst>
                                        <p:tav tm="0">
                                          <p:val>
                                            <p:strVal val="ppt_x"/>
                                          </p:val>
                                        </p:tav>
                                        <p:tav tm="100000">
                                          <p:val>
                                            <p:strVal val="ppt_x"/>
                                          </p:val>
                                        </p:tav>
                                      </p:tavLst>
                                    </p:anim>
                                    <p:anim calcmode="lin" valueType="num">
                                      <p:cBhvr>
                                        <p:cTn id="40" dur="1000"/>
                                        <p:tgtEl>
                                          <p:spTgt spid="2052"/>
                                        </p:tgtEl>
                                        <p:attrNameLst>
                                          <p:attrName>ppt_y</p:attrName>
                                        </p:attrNameLst>
                                      </p:cBhvr>
                                      <p:tavLst>
                                        <p:tav tm="0">
                                          <p:val>
                                            <p:strVal val="ppt_y"/>
                                          </p:val>
                                        </p:tav>
                                        <p:tav tm="100000">
                                          <p:val>
                                            <p:strVal val="ppt_y+.1"/>
                                          </p:val>
                                        </p:tav>
                                      </p:tavLst>
                                    </p:anim>
                                    <p:set>
                                      <p:cBhvr>
                                        <p:cTn id="41" dur="1" fill="hold">
                                          <p:stCondLst>
                                            <p:cond delay="999"/>
                                          </p:stCondLst>
                                        </p:cTn>
                                        <p:tgtEl>
                                          <p:spTgt spid="205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500"/>
                                        <p:tgtEl>
                                          <p:spTgt spid="3">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051"/>
                                        </p:tgtEl>
                                        <p:attrNameLst>
                                          <p:attrName>style.visibility</p:attrName>
                                        </p:attrNameLst>
                                      </p:cBhvr>
                                      <p:to>
                                        <p:strVal val="visible"/>
                                      </p:to>
                                    </p:set>
                                    <p:animEffect transition="in" filter="fade">
                                      <p:cBhvr>
                                        <p:cTn id="56" dur="1000"/>
                                        <p:tgtEl>
                                          <p:spTgt spid="2051"/>
                                        </p:tgtEl>
                                      </p:cBhvr>
                                    </p:animEffect>
                                    <p:anim calcmode="lin" valueType="num">
                                      <p:cBhvr>
                                        <p:cTn id="57" dur="1000" fill="hold"/>
                                        <p:tgtEl>
                                          <p:spTgt spid="2051"/>
                                        </p:tgtEl>
                                        <p:attrNameLst>
                                          <p:attrName>ppt_x</p:attrName>
                                        </p:attrNameLst>
                                      </p:cBhvr>
                                      <p:tavLst>
                                        <p:tav tm="0">
                                          <p:val>
                                            <p:strVal val="#ppt_x"/>
                                          </p:val>
                                        </p:tav>
                                        <p:tav tm="100000">
                                          <p:val>
                                            <p:strVal val="#ppt_x"/>
                                          </p:val>
                                        </p:tav>
                                      </p:tavLst>
                                    </p:anim>
                                    <p:anim calcmode="lin" valueType="num">
                                      <p:cBhvr>
                                        <p:cTn id="58"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xit" presetSubtype="0" fill="hold" nodeType="clickEffect">
                                  <p:stCondLst>
                                    <p:cond delay="0"/>
                                  </p:stCondLst>
                                  <p:childTnLst>
                                    <p:animEffect transition="out" filter="fade">
                                      <p:cBhvr>
                                        <p:cTn id="62" dur="1000"/>
                                        <p:tgtEl>
                                          <p:spTgt spid="2051"/>
                                        </p:tgtEl>
                                      </p:cBhvr>
                                    </p:animEffect>
                                    <p:anim calcmode="lin" valueType="num">
                                      <p:cBhvr>
                                        <p:cTn id="63" dur="1000"/>
                                        <p:tgtEl>
                                          <p:spTgt spid="2051"/>
                                        </p:tgtEl>
                                        <p:attrNameLst>
                                          <p:attrName>ppt_x</p:attrName>
                                        </p:attrNameLst>
                                      </p:cBhvr>
                                      <p:tavLst>
                                        <p:tav tm="0">
                                          <p:val>
                                            <p:strVal val="ppt_x"/>
                                          </p:val>
                                        </p:tav>
                                        <p:tav tm="100000">
                                          <p:val>
                                            <p:strVal val="ppt_x"/>
                                          </p:val>
                                        </p:tav>
                                      </p:tavLst>
                                    </p:anim>
                                    <p:anim calcmode="lin" valueType="num">
                                      <p:cBhvr>
                                        <p:cTn id="64" dur="1000"/>
                                        <p:tgtEl>
                                          <p:spTgt spid="2051"/>
                                        </p:tgtEl>
                                        <p:attrNameLst>
                                          <p:attrName>ppt_y</p:attrName>
                                        </p:attrNameLst>
                                      </p:cBhvr>
                                      <p:tavLst>
                                        <p:tav tm="0">
                                          <p:val>
                                            <p:strVal val="ppt_y"/>
                                          </p:val>
                                        </p:tav>
                                        <p:tav tm="100000">
                                          <p:val>
                                            <p:strVal val="ppt_y+.1"/>
                                          </p:val>
                                        </p:tav>
                                      </p:tavLst>
                                    </p:anim>
                                    <p:set>
                                      <p:cBhvr>
                                        <p:cTn id="65" dur="1" fill="hold">
                                          <p:stCondLst>
                                            <p:cond delay="999"/>
                                          </p:stCondLst>
                                        </p:cTn>
                                        <p:tgtEl>
                                          <p:spTgt spid="2051"/>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026"/>
                                        </p:tgtEl>
                                        <p:attrNameLst>
                                          <p:attrName>style.visibility</p:attrName>
                                        </p:attrNameLst>
                                      </p:cBhvr>
                                      <p:to>
                                        <p:strVal val="visible"/>
                                      </p:to>
                                    </p:set>
                                    <p:animEffect transition="in" filter="fade">
                                      <p:cBhvr>
                                        <p:cTn id="70" dur="1000"/>
                                        <p:tgtEl>
                                          <p:spTgt spid="1026"/>
                                        </p:tgtEl>
                                      </p:cBhvr>
                                    </p:animEffect>
                                    <p:anim calcmode="lin" valueType="num">
                                      <p:cBhvr>
                                        <p:cTn id="71" dur="1000" fill="hold"/>
                                        <p:tgtEl>
                                          <p:spTgt spid="1026"/>
                                        </p:tgtEl>
                                        <p:attrNameLst>
                                          <p:attrName>ppt_x</p:attrName>
                                        </p:attrNameLst>
                                      </p:cBhvr>
                                      <p:tavLst>
                                        <p:tav tm="0">
                                          <p:val>
                                            <p:strVal val="#ppt_x"/>
                                          </p:val>
                                        </p:tav>
                                        <p:tav tm="100000">
                                          <p:val>
                                            <p:strVal val="#ppt_x"/>
                                          </p:val>
                                        </p:tav>
                                      </p:tavLst>
                                    </p:anim>
                                    <p:anim calcmode="lin" valueType="num">
                                      <p:cBhvr>
                                        <p:cTn id="72"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2" y="838200"/>
            <a:ext cx="8610599" cy="5638800"/>
          </a:xfrm>
        </p:spPr>
        <p:txBody>
          <a:bodyPr>
            <a:normAutofit/>
          </a:bodyPr>
          <a:lstStyle/>
          <a:p>
            <a:pPr algn="r"/>
            <a:r>
              <a:rPr lang="fa-IR" dirty="0">
                <a:solidFill>
                  <a:schemeClr val="tx1"/>
                </a:solidFill>
                <a:cs typeface="B Homa" panose="00000400000000000000" pitchFamily="2" charset="-78"/>
              </a:rPr>
              <a:t>چومی طراحی این پارک را بر مبنای 3 نظام نقاط، خطوط و سطوح طراحی کرده است:</a:t>
            </a:r>
          </a:p>
          <a:p>
            <a:pPr algn="r"/>
            <a:endParaRPr lang="fa-IR" dirty="0">
              <a:solidFill>
                <a:schemeClr val="tx1"/>
              </a:solidFill>
              <a:cs typeface="B Homa" panose="00000400000000000000" pitchFamily="2" charset="-78"/>
            </a:endParaRPr>
          </a:p>
          <a:p>
            <a:pPr algn="r"/>
            <a:r>
              <a:rPr lang="fa-IR" dirty="0">
                <a:solidFill>
                  <a:schemeClr val="tx1"/>
                </a:solidFill>
                <a:cs typeface="B Homa" panose="00000400000000000000" pitchFamily="2" charset="-78"/>
              </a:rPr>
              <a:t>نظام اول: تعدادی نقاط </a:t>
            </a:r>
            <a:r>
              <a:rPr lang="fa-IR" dirty="0" smtClean="0">
                <a:solidFill>
                  <a:schemeClr val="tx1"/>
                </a:solidFill>
                <a:cs typeface="B Homa" panose="00000400000000000000" pitchFamily="2" charset="-78"/>
              </a:rPr>
              <a:t>است در </a:t>
            </a:r>
            <a:r>
              <a:rPr lang="fa-IR" dirty="0">
                <a:solidFill>
                  <a:schemeClr val="tx1"/>
                </a:solidFill>
                <a:cs typeface="B Homa" panose="00000400000000000000" pitchFamily="2" charset="-78"/>
              </a:rPr>
              <a:t>تقاطع ها ، در یک شبکه 120 </a:t>
            </a:r>
            <a:r>
              <a:rPr lang="fa-IR" dirty="0" smtClean="0">
                <a:solidFill>
                  <a:schemeClr val="tx1"/>
                </a:solidFill>
                <a:cs typeface="B Homa" panose="00000400000000000000" pitchFamily="2" charset="-78"/>
              </a:rPr>
              <a:t>متری،هشت مربع در طرف شمال و جنوب و 5 مربع از شرق به غرب. </a:t>
            </a:r>
            <a:r>
              <a:rPr lang="fa-IR" dirty="0">
                <a:solidFill>
                  <a:schemeClr val="tx1"/>
                </a:solidFill>
                <a:cs typeface="B Homa" panose="00000400000000000000" pitchFamily="2" charset="-78"/>
              </a:rPr>
              <a:t>در تقاطع ها تعدادی ساختمانهای شکلی وجود دارد ، که ورقه های لعاب دار آهنی (به رنگ قرمز روشن) نمای آنها را پوشانده است.</a:t>
            </a:r>
          </a:p>
          <a:p>
            <a:pPr algn="r"/>
            <a:endParaRPr lang="fa-IR" dirty="0">
              <a:solidFill>
                <a:schemeClr val="tx1"/>
              </a:solidFill>
              <a:cs typeface="B Homa" panose="00000400000000000000" pitchFamily="2" charset="-78"/>
            </a:endParaRPr>
          </a:p>
          <a:p>
            <a:pPr algn="r"/>
            <a:r>
              <a:rPr lang="fa-IR" dirty="0">
                <a:solidFill>
                  <a:schemeClr val="tx1"/>
                </a:solidFill>
                <a:cs typeface="B Homa" panose="00000400000000000000" pitchFamily="2" charset="-78"/>
              </a:rPr>
              <a:t>نظام دوم: از تعدادی خط تشکیل می شود ، که مسیرهای حرکت عابران پیاده است  و در دو گروه مرتبط سازمان یافته است. یکی از محورهای متقاطع گالری های مسقف تشکیل شده و دیگری از فضای باز و گسترده پرسه زنی «سینمایی» در ساحل ، با انواع دیدهای متوالی و فضاهای محصور.</a:t>
            </a:r>
          </a:p>
          <a:p>
            <a:pPr algn="r"/>
            <a:endParaRPr lang="fa-IR" dirty="0">
              <a:solidFill>
                <a:schemeClr val="tx1"/>
              </a:solidFill>
              <a:cs typeface="B Homa" panose="00000400000000000000" pitchFamily="2" charset="-78"/>
            </a:endParaRPr>
          </a:p>
          <a:p>
            <a:pPr algn="r"/>
            <a:r>
              <a:rPr lang="fa-IR" dirty="0">
                <a:solidFill>
                  <a:schemeClr val="tx1"/>
                </a:solidFill>
                <a:cs typeface="B Homa" panose="00000400000000000000" pitchFamily="2" charset="-78"/>
              </a:rPr>
              <a:t>نظام سوم: مربوط به سطوح پارک است. علاوه بر این ردیف درخت ها ، هم مراکز مهم فعالیت های پارک را به هم متصل میکند.</a:t>
            </a:r>
          </a:p>
          <a:p>
            <a:pPr algn="r" rtl="1"/>
            <a:r>
              <a:rPr lang="fa-IR" dirty="0">
                <a:solidFill>
                  <a:schemeClr val="tx1"/>
                </a:solidFill>
                <a:cs typeface="B Homa" panose="00000400000000000000" pitchFamily="2" charset="-78"/>
              </a:rPr>
              <a:t>مصالح کف ها ، چه چمن و چه کف سازی ، به گونه ای انتخاب شده که برای فعالیت های موجود </a:t>
            </a:r>
            <a:r>
              <a:rPr lang="fa-IR" dirty="0" smtClean="0">
                <a:solidFill>
                  <a:schemeClr val="tx1"/>
                </a:solidFill>
                <a:cs typeface="B Homa" panose="00000400000000000000" pitchFamily="2" charset="-78"/>
              </a:rPr>
              <a:t>در </a:t>
            </a:r>
            <a:r>
              <a:rPr lang="fa-IR" dirty="0">
                <a:solidFill>
                  <a:schemeClr val="tx1"/>
                </a:solidFill>
                <a:cs typeface="B Homa" panose="00000400000000000000" pitchFamily="2" charset="-78"/>
              </a:rPr>
              <a:t>محل های مختلف ، از همه مناسب تر است</a:t>
            </a:r>
            <a:r>
              <a:rPr lang="fa-IR" dirty="0" smtClean="0">
                <a:solidFill>
                  <a:schemeClr val="tx1"/>
                </a:solidFill>
                <a:cs typeface="B Homa" panose="00000400000000000000" pitchFamily="2" charset="-78"/>
              </a:rPr>
              <a:t>.(بحرینی،142:1391)</a:t>
            </a:r>
            <a:endParaRPr lang="fa-IR" dirty="0">
              <a:solidFill>
                <a:schemeClr val="tx1"/>
              </a:solidFill>
              <a:cs typeface="B Homa" panose="00000400000000000000" pitchFamily="2" charset="-78"/>
            </a:endParaRPr>
          </a:p>
          <a:p>
            <a:pPr algn="r"/>
            <a:endParaRPr lang="en-US"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4225636"/>
            <a:ext cx="4097337" cy="2457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8323" y="2724150"/>
            <a:ext cx="5238750" cy="3924300"/>
          </a:xfrm>
          <a:prstGeom prst="rect">
            <a:avLst/>
          </a:prstGeom>
          <a:ln>
            <a:noFill/>
          </a:ln>
          <a:effectLst>
            <a:softEdge rad="112500"/>
          </a:effec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75" y="1143000"/>
            <a:ext cx="4286250" cy="3219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350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fade">
                                      <p:cBhvr>
                                        <p:cTn id="24" dur="1000"/>
                                        <p:tgtEl>
                                          <p:spTgt spid="3074"/>
                                        </p:tgtEl>
                                      </p:cBhvr>
                                    </p:animEffect>
                                    <p:anim calcmode="lin" valueType="num">
                                      <p:cBhvr>
                                        <p:cTn id="25" dur="1000" fill="hold"/>
                                        <p:tgtEl>
                                          <p:spTgt spid="3074"/>
                                        </p:tgtEl>
                                        <p:attrNameLst>
                                          <p:attrName>ppt_x</p:attrName>
                                        </p:attrNameLst>
                                      </p:cBhvr>
                                      <p:tavLst>
                                        <p:tav tm="0">
                                          <p:val>
                                            <p:strVal val="#ppt_x"/>
                                          </p:val>
                                        </p:tav>
                                        <p:tav tm="100000">
                                          <p:val>
                                            <p:strVal val="#ppt_x"/>
                                          </p:val>
                                        </p:tav>
                                      </p:tavLst>
                                    </p:anim>
                                    <p:anim calcmode="lin" valueType="num">
                                      <p:cBhvr>
                                        <p:cTn id="26"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nodeType="clickEffect">
                                  <p:stCondLst>
                                    <p:cond delay="0"/>
                                  </p:stCondLst>
                                  <p:childTnLst>
                                    <p:animEffect transition="out" filter="fade">
                                      <p:cBhvr>
                                        <p:cTn id="30" dur="1000"/>
                                        <p:tgtEl>
                                          <p:spTgt spid="3074"/>
                                        </p:tgtEl>
                                      </p:cBhvr>
                                    </p:animEffect>
                                    <p:anim calcmode="lin" valueType="num">
                                      <p:cBhvr>
                                        <p:cTn id="31" dur="1000"/>
                                        <p:tgtEl>
                                          <p:spTgt spid="3074"/>
                                        </p:tgtEl>
                                        <p:attrNameLst>
                                          <p:attrName>ppt_x</p:attrName>
                                        </p:attrNameLst>
                                      </p:cBhvr>
                                      <p:tavLst>
                                        <p:tav tm="0">
                                          <p:val>
                                            <p:strVal val="ppt_x"/>
                                          </p:val>
                                        </p:tav>
                                        <p:tav tm="100000">
                                          <p:val>
                                            <p:strVal val="ppt_x"/>
                                          </p:val>
                                        </p:tav>
                                      </p:tavLst>
                                    </p:anim>
                                    <p:anim calcmode="lin" valueType="num">
                                      <p:cBhvr>
                                        <p:cTn id="32" dur="1000"/>
                                        <p:tgtEl>
                                          <p:spTgt spid="3074"/>
                                        </p:tgtEl>
                                        <p:attrNameLst>
                                          <p:attrName>ppt_y</p:attrName>
                                        </p:attrNameLst>
                                      </p:cBhvr>
                                      <p:tavLst>
                                        <p:tav tm="0">
                                          <p:val>
                                            <p:strVal val="ppt_y"/>
                                          </p:val>
                                        </p:tav>
                                        <p:tav tm="100000">
                                          <p:val>
                                            <p:strVal val="ppt_y+.1"/>
                                          </p:val>
                                        </p:tav>
                                      </p:tavLst>
                                    </p:anim>
                                    <p:set>
                                      <p:cBhvr>
                                        <p:cTn id="33" dur="1" fill="hold">
                                          <p:stCondLst>
                                            <p:cond delay="999"/>
                                          </p:stCondLst>
                                        </p:cTn>
                                        <p:tgtEl>
                                          <p:spTgt spid="3074"/>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42" presetClass="exit" presetSubtype="0" fill="hold" nodeType="clickEffect">
                                  <p:stCondLst>
                                    <p:cond delay="0"/>
                                  </p:stCondLst>
                                  <p:childTnLst>
                                    <p:animEffect transition="out" filter="fade">
                                      <p:cBhvr>
                                        <p:cTn id="37" dur="1000"/>
                                        <p:tgtEl>
                                          <p:spTgt spid="4"/>
                                        </p:tgtEl>
                                      </p:cBhvr>
                                    </p:animEffect>
                                    <p:anim calcmode="lin" valueType="num">
                                      <p:cBhvr>
                                        <p:cTn id="38" dur="1000"/>
                                        <p:tgtEl>
                                          <p:spTgt spid="4"/>
                                        </p:tgtEl>
                                        <p:attrNameLst>
                                          <p:attrName>ppt_x</p:attrName>
                                        </p:attrNameLst>
                                      </p:cBhvr>
                                      <p:tavLst>
                                        <p:tav tm="0">
                                          <p:val>
                                            <p:strVal val="ppt_x"/>
                                          </p:val>
                                        </p:tav>
                                        <p:tav tm="100000">
                                          <p:val>
                                            <p:strVal val="ppt_x"/>
                                          </p:val>
                                        </p:tav>
                                      </p:tavLst>
                                    </p:anim>
                                    <p:anim calcmode="lin" valueType="num">
                                      <p:cBhvr>
                                        <p:cTn id="39" dur="1000"/>
                                        <p:tgtEl>
                                          <p:spTgt spid="4"/>
                                        </p:tgtEl>
                                        <p:attrNameLst>
                                          <p:attrName>ppt_y</p:attrName>
                                        </p:attrNameLst>
                                      </p:cBhvr>
                                      <p:tavLst>
                                        <p:tav tm="0">
                                          <p:val>
                                            <p:strVal val="ppt_y"/>
                                          </p:val>
                                        </p:tav>
                                        <p:tav tm="100000">
                                          <p:val>
                                            <p:strVal val="ppt_y+.1"/>
                                          </p:val>
                                        </p:tav>
                                      </p:tavLst>
                                    </p:anim>
                                    <p:set>
                                      <p:cBhvr>
                                        <p:cTn id="40" dur="1" fill="hold">
                                          <p:stCondLst>
                                            <p:cond delay="999"/>
                                          </p:stCondLst>
                                        </p:cTn>
                                        <p:tgtEl>
                                          <p:spTgt spid="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Effect transition="in" filter="fade">
                                      <p:cBhvr>
                                        <p:cTn id="50" dur="500"/>
                                        <p:tgtEl>
                                          <p:spTgt spid="3">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fade">
                                      <p:cBhvr>
                                        <p:cTn id="55" dur="500"/>
                                        <p:tgtEl>
                                          <p:spTgt spid="3">
                                            <p:txEl>
                                              <p:pRg st="7" end="7"/>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075"/>
                                        </p:tgtEl>
                                        <p:attrNameLst>
                                          <p:attrName>style.visibility</p:attrName>
                                        </p:attrNameLst>
                                      </p:cBhvr>
                                      <p:to>
                                        <p:strVal val="visible"/>
                                      </p:to>
                                    </p:set>
                                    <p:animEffect transition="in" filter="fade">
                                      <p:cBhvr>
                                        <p:cTn id="60" dur="1000"/>
                                        <p:tgtEl>
                                          <p:spTgt spid="3075"/>
                                        </p:tgtEl>
                                      </p:cBhvr>
                                    </p:animEffect>
                                    <p:anim calcmode="lin" valueType="num">
                                      <p:cBhvr>
                                        <p:cTn id="61" dur="1000" fill="hold"/>
                                        <p:tgtEl>
                                          <p:spTgt spid="3075"/>
                                        </p:tgtEl>
                                        <p:attrNameLst>
                                          <p:attrName>ppt_x</p:attrName>
                                        </p:attrNameLst>
                                      </p:cBhvr>
                                      <p:tavLst>
                                        <p:tav tm="0">
                                          <p:val>
                                            <p:strVal val="#ppt_x"/>
                                          </p:val>
                                        </p:tav>
                                        <p:tav tm="100000">
                                          <p:val>
                                            <p:strVal val="#ppt_x"/>
                                          </p:val>
                                        </p:tav>
                                      </p:tavLst>
                                    </p:anim>
                                    <p:anim calcmode="lin" valueType="num">
                                      <p:cBhvr>
                                        <p:cTn id="62"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2867" y="553819"/>
            <a:ext cx="950913" cy="457200"/>
          </a:xfrm>
        </p:spPr>
        <p:txBody>
          <a:bodyPr>
            <a:normAutofit fontScale="90000"/>
          </a:bodyPr>
          <a:lstStyle/>
          <a:p>
            <a:r>
              <a:rPr lang="fa-IR" sz="3200" dirty="0">
                <a:cs typeface="B Homa" panose="00000400000000000000" pitchFamily="2" charset="-78"/>
              </a:rPr>
              <a:t>ایده</a:t>
            </a:r>
            <a:endParaRPr lang="en-US" sz="3200" dirty="0"/>
          </a:p>
        </p:txBody>
      </p:sp>
      <p:sp>
        <p:nvSpPr>
          <p:cNvPr id="3" name="Text Placeholder 2"/>
          <p:cNvSpPr>
            <a:spLocks noGrp="1"/>
          </p:cNvSpPr>
          <p:nvPr>
            <p:ph type="body" idx="1"/>
          </p:nvPr>
        </p:nvSpPr>
        <p:spPr>
          <a:xfrm>
            <a:off x="152400" y="1219202"/>
            <a:ext cx="8763000" cy="2819399"/>
          </a:xfrm>
        </p:spPr>
        <p:txBody>
          <a:bodyPr>
            <a:normAutofit lnSpcReduction="10000"/>
          </a:bodyPr>
          <a:lstStyle/>
          <a:p>
            <a:pPr algn="r" rtl="1"/>
            <a:r>
              <a:rPr lang="fa-IR" dirty="0">
                <a:solidFill>
                  <a:schemeClr val="tx1"/>
                </a:solidFill>
                <a:cs typeface="B Homa" panose="00000400000000000000" pitchFamily="2" charset="-78"/>
              </a:rPr>
              <a:t>ایده چومی در طراحی این پارک یافتن راه حلی است که بتواند عناصر موجود در سایت و فرم های پیشنهادی خود را در یک حالت که باعث تقویت تضاد در برابر ترکیب فرو پاشی در برابر وحدت ... جنون و بازیگوشی در برابر تدابیر دقیق شود .</a:t>
            </a:r>
          </a:p>
          <a:p>
            <a:pPr algn="r" rtl="1"/>
            <a:r>
              <a:rPr lang="fa-IR" dirty="0">
                <a:solidFill>
                  <a:schemeClr val="tx1"/>
                </a:solidFill>
                <a:cs typeface="B Homa" panose="00000400000000000000" pitchFamily="2" charset="-78"/>
              </a:rPr>
              <a:t>ایده چومی از2 منبع تغزیه میشود : مبانی فلسفی دیکانستراکشن و آموزه های فلسفی میشل فوکو.</a:t>
            </a:r>
          </a:p>
          <a:p>
            <a:pPr algn="r" rtl="1"/>
            <a:r>
              <a:rPr lang="fa-IR" dirty="0">
                <a:solidFill>
                  <a:schemeClr val="tx1"/>
                </a:solidFill>
                <a:cs typeface="B Homa" panose="00000400000000000000" pitchFamily="2" charset="-78"/>
              </a:rPr>
              <a:t>چومی طراحی این پارک را بر مبنای 3 سیستم نقاط، خطوط و سطوح طراحی کرده است . که در نهایت 3 لایه را تشکیل می دهند که هر کدام در درون خود کامل هستند ولی هنگامی که بر روی هم قرار میگیرند گاهی شدیدا با هم برخورد میکنند </a:t>
            </a:r>
            <a:r>
              <a:rPr lang="fa-IR" dirty="0" smtClean="0">
                <a:solidFill>
                  <a:schemeClr val="tx1"/>
                </a:solidFill>
                <a:cs typeface="B Homa" panose="00000400000000000000" pitchFamily="2" charset="-78"/>
              </a:rPr>
              <a:t>گاهی تحریف </a:t>
            </a:r>
            <a:r>
              <a:rPr lang="fa-IR" dirty="0">
                <a:solidFill>
                  <a:schemeClr val="tx1"/>
                </a:solidFill>
                <a:cs typeface="B Homa" panose="00000400000000000000" pitchFamily="2" charset="-78"/>
              </a:rPr>
              <a:t>میشوند و گاه به هم می پیوندند</a:t>
            </a:r>
            <a:r>
              <a:rPr lang="fa-IR" dirty="0" smtClean="0">
                <a:solidFill>
                  <a:schemeClr val="tx1"/>
                </a:solidFill>
                <a:cs typeface="B Homa" panose="00000400000000000000" pitchFamily="2" charset="-78"/>
              </a:rPr>
              <a:t>.</a:t>
            </a:r>
            <a:r>
              <a:rPr lang="en-US" dirty="0">
                <a:solidFill>
                  <a:schemeClr val="tx1"/>
                </a:solidFill>
              </a:rPr>
              <a:t> </a:t>
            </a:r>
            <a:r>
              <a:rPr lang="en-US" dirty="0" smtClean="0">
                <a:solidFill>
                  <a:schemeClr val="tx1"/>
                </a:solidFill>
              </a:rPr>
              <a:t>(uapg.persianblog.ir)</a:t>
            </a:r>
            <a:endParaRPr lang="fa-IR" dirty="0" smtClean="0">
              <a:solidFill>
                <a:schemeClr val="tx1"/>
              </a:solidFill>
              <a:cs typeface="B Homa" panose="00000400000000000000" pitchFamily="2" charset="-78"/>
            </a:endParaRPr>
          </a:p>
          <a:p>
            <a:pPr algn="r" rtl="1"/>
            <a:endParaRPr lang="fa-IR" dirty="0">
              <a:solidFill>
                <a:schemeClr val="tx1"/>
              </a:solidFill>
              <a:cs typeface="B Homa" panose="00000400000000000000" pitchFamily="2" charset="-78"/>
            </a:endParaRPr>
          </a:p>
          <a:p>
            <a:pPr algn="r" rtl="1"/>
            <a:endParaRPr lang="fa-IR" dirty="0">
              <a:solidFill>
                <a:schemeClr val="tx1"/>
              </a:solidFill>
              <a:cs typeface="B Homa" panose="00000400000000000000" pitchFamily="2" charset="-78"/>
            </a:endParaRPr>
          </a:p>
          <a:p>
            <a:pPr algn="r" rtl="1"/>
            <a:endParaRPr lang="en-US" dirty="0">
              <a:solidFill>
                <a:schemeClr val="tx1"/>
              </a:solidFill>
            </a:endParaRPr>
          </a:p>
        </p:txBody>
      </p:sp>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622687"/>
            <a:ext cx="4057650" cy="319201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42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101"/>
                                        </p:tgtEl>
                                        <p:attrNameLst>
                                          <p:attrName>style.visibility</p:attrName>
                                        </p:attrNameLst>
                                      </p:cBhvr>
                                      <p:to>
                                        <p:strVal val="visible"/>
                                      </p:to>
                                    </p:set>
                                    <p:animEffect transition="in" filter="fade">
                                      <p:cBhvr>
                                        <p:cTn id="22" dur="1000"/>
                                        <p:tgtEl>
                                          <p:spTgt spid="4101"/>
                                        </p:tgtEl>
                                      </p:cBhvr>
                                    </p:animEffect>
                                    <p:anim calcmode="lin" valueType="num">
                                      <p:cBhvr>
                                        <p:cTn id="23" dur="1000" fill="hold"/>
                                        <p:tgtEl>
                                          <p:spTgt spid="4101"/>
                                        </p:tgtEl>
                                        <p:attrNameLst>
                                          <p:attrName>ppt_x</p:attrName>
                                        </p:attrNameLst>
                                      </p:cBhvr>
                                      <p:tavLst>
                                        <p:tav tm="0">
                                          <p:val>
                                            <p:strVal val="#ppt_x"/>
                                          </p:val>
                                        </p:tav>
                                        <p:tav tm="100000">
                                          <p:val>
                                            <p:strVal val="#ppt_x"/>
                                          </p:val>
                                        </p:tav>
                                      </p:tavLst>
                                    </p:anim>
                                    <p:anim calcmode="lin" valueType="num">
                                      <p:cBhvr>
                                        <p:cTn id="24"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3645" y="454283"/>
            <a:ext cx="1027113" cy="609600"/>
          </a:xfrm>
        </p:spPr>
        <p:txBody>
          <a:bodyPr/>
          <a:lstStyle/>
          <a:p>
            <a:pPr algn="r"/>
            <a:r>
              <a:rPr lang="fa-IR" sz="3200" dirty="0">
                <a:cs typeface="B Homa" panose="00000400000000000000" pitchFamily="2" charset="-78"/>
              </a:rPr>
              <a:t>نقاط</a:t>
            </a:r>
            <a:endParaRPr lang="en-US" sz="3200" dirty="0"/>
          </a:p>
        </p:txBody>
      </p:sp>
      <p:sp>
        <p:nvSpPr>
          <p:cNvPr id="3" name="Text Placeholder 2"/>
          <p:cNvSpPr>
            <a:spLocks noGrp="1"/>
          </p:cNvSpPr>
          <p:nvPr>
            <p:ph type="body" idx="1"/>
          </p:nvPr>
        </p:nvSpPr>
        <p:spPr>
          <a:xfrm>
            <a:off x="381002" y="1524000"/>
            <a:ext cx="8381999" cy="1905000"/>
          </a:xfrm>
        </p:spPr>
        <p:txBody>
          <a:bodyPr/>
          <a:lstStyle/>
          <a:p>
            <a:pPr algn="r" rtl="1"/>
            <a:r>
              <a:rPr lang="fa-IR" dirty="0" smtClean="0">
                <a:solidFill>
                  <a:schemeClr val="tx1"/>
                </a:solidFill>
                <a:cs typeface="B Homa" panose="00000400000000000000" pitchFamily="2" charset="-78"/>
              </a:rPr>
              <a:t>27 </a:t>
            </a:r>
            <a:r>
              <a:rPr lang="fa-IR" dirty="0">
                <a:solidFill>
                  <a:schemeClr val="tx1"/>
                </a:solidFill>
                <a:cs typeface="B Homa" panose="00000400000000000000" pitchFamily="2" charset="-78"/>
              </a:rPr>
              <a:t>بنای کوچک قرمز رنگ با اشکال و عملکردهای متنوع و بر پایه یک مکعب با اندازه های 10*10 متر که درشبکه شطرنجی پارک در هر 120 متر از پارک جانمایی شده اند. چومی آنها را فولی نامید که در زبان فرانسه به معنای جنون است . ایده معماری فولی ها یاداورگر مکتب کانستر اکتیوسیم </a:t>
            </a:r>
            <a:r>
              <a:rPr lang="fa-IR" dirty="0" smtClean="0">
                <a:solidFill>
                  <a:schemeClr val="tx1"/>
                </a:solidFill>
                <a:cs typeface="B Homa" panose="00000400000000000000" pitchFamily="2" charset="-78"/>
              </a:rPr>
              <a:t>است نقاط </a:t>
            </a:r>
            <a:r>
              <a:rPr lang="fa-IR" dirty="0">
                <a:solidFill>
                  <a:schemeClr val="tx1"/>
                </a:solidFill>
                <a:cs typeface="B Homa" panose="00000400000000000000" pitchFamily="2" charset="-78"/>
              </a:rPr>
              <a:t>(فولی ها</a:t>
            </a:r>
            <a:r>
              <a:rPr lang="fa-IR" dirty="0" smtClean="0">
                <a:solidFill>
                  <a:schemeClr val="tx1"/>
                </a:solidFill>
                <a:cs typeface="B Homa" panose="00000400000000000000" pitchFamily="2" charset="-78"/>
              </a:rPr>
              <a:t>)</a:t>
            </a:r>
            <a:r>
              <a:rPr lang="en-US" dirty="0">
                <a:solidFill>
                  <a:schemeClr val="tx1"/>
                </a:solidFill>
              </a:rPr>
              <a:t> </a:t>
            </a:r>
            <a:r>
              <a:rPr lang="en-US" dirty="0" smtClean="0">
                <a:solidFill>
                  <a:schemeClr val="tx1"/>
                </a:solidFill>
              </a:rPr>
              <a:t>(uapg.persianblog.ir)</a:t>
            </a:r>
            <a:endParaRPr lang="fa-IR" dirty="0">
              <a:solidFill>
                <a:schemeClr val="tx1"/>
              </a:solidFill>
              <a:cs typeface="B Homa" panose="00000400000000000000" pitchFamily="2" charset="-78"/>
            </a:endParaRPr>
          </a:p>
          <a:p>
            <a:pPr algn="r" rtl="1"/>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214255"/>
            <a:ext cx="4648200" cy="3124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214257"/>
            <a:ext cx="4191000" cy="310341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657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Effect transition="in" filter="fade">
                                      <p:cBhvr>
                                        <p:cTn id="19" dur="1000"/>
                                        <p:tgtEl>
                                          <p:spTgt spid="5123"/>
                                        </p:tgtEl>
                                      </p:cBhvr>
                                    </p:animEffect>
                                    <p:anim calcmode="lin" valueType="num">
                                      <p:cBhvr>
                                        <p:cTn id="20" dur="1000" fill="hold"/>
                                        <p:tgtEl>
                                          <p:spTgt spid="5123"/>
                                        </p:tgtEl>
                                        <p:attrNameLst>
                                          <p:attrName>ppt_x</p:attrName>
                                        </p:attrNameLst>
                                      </p:cBhvr>
                                      <p:tavLst>
                                        <p:tav tm="0">
                                          <p:val>
                                            <p:strVal val="#ppt_x"/>
                                          </p:val>
                                        </p:tav>
                                        <p:tav tm="100000">
                                          <p:val>
                                            <p:strVal val="#ppt_x"/>
                                          </p:val>
                                        </p:tav>
                                      </p:tavLst>
                                    </p:anim>
                                    <p:anim calcmode="lin" valueType="num">
                                      <p:cBhvr>
                                        <p:cTn id="21"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2" y="489284"/>
            <a:ext cx="1408113" cy="533400"/>
          </a:xfrm>
        </p:spPr>
        <p:txBody>
          <a:bodyPr/>
          <a:lstStyle/>
          <a:p>
            <a:r>
              <a:rPr lang="fa-IR" sz="3200" dirty="0">
                <a:cs typeface="B Homa" panose="00000400000000000000" pitchFamily="2" charset="-78"/>
              </a:rPr>
              <a:t>خطوط</a:t>
            </a:r>
            <a:endParaRPr lang="en-US" sz="3200" dirty="0"/>
          </a:p>
        </p:txBody>
      </p:sp>
      <p:sp>
        <p:nvSpPr>
          <p:cNvPr id="3" name="Text Placeholder 2"/>
          <p:cNvSpPr>
            <a:spLocks noGrp="1"/>
          </p:cNvSpPr>
          <p:nvPr>
            <p:ph type="body" idx="1"/>
          </p:nvPr>
        </p:nvSpPr>
        <p:spPr>
          <a:xfrm>
            <a:off x="304800" y="1447800"/>
            <a:ext cx="8458200" cy="2057400"/>
          </a:xfrm>
        </p:spPr>
        <p:txBody>
          <a:bodyPr>
            <a:normAutofit fontScale="92500"/>
          </a:bodyPr>
          <a:lstStyle/>
          <a:p>
            <a:pPr algn="r" rtl="1"/>
            <a:r>
              <a:rPr lang="fa-IR" dirty="0" smtClean="0">
                <a:solidFill>
                  <a:schemeClr val="tx1"/>
                </a:solidFill>
                <a:cs typeface="B Homa" panose="00000400000000000000" pitchFamily="2" charset="-78"/>
              </a:rPr>
              <a:t>سیستم </a:t>
            </a:r>
            <a:r>
              <a:rPr lang="fa-IR" dirty="0">
                <a:solidFill>
                  <a:schemeClr val="tx1"/>
                </a:solidFill>
                <a:cs typeface="B Homa" panose="00000400000000000000" pitchFamily="2" charset="-78"/>
              </a:rPr>
              <a:t>خطوط را راهروها پدید می آورند که آنها نیز انحراف می یابند و با فولی ها ترکیب میشوند.</a:t>
            </a:r>
          </a:p>
          <a:p>
            <a:pPr algn="r" rtl="1"/>
            <a:r>
              <a:rPr lang="fa-IR" dirty="0">
                <a:solidFill>
                  <a:schemeClr val="tx1"/>
                </a:solidFill>
                <a:cs typeface="B Homa" panose="00000400000000000000" pitchFamily="2" charset="-78"/>
              </a:rPr>
              <a:t>محور شمالی- جنوبی با سقف موجدار از عناصر اصلی سیستم خطوط است. </a:t>
            </a:r>
          </a:p>
          <a:p>
            <a:pPr algn="r" rtl="1"/>
            <a:endParaRPr lang="fa-IR" dirty="0">
              <a:solidFill>
                <a:schemeClr val="tx1"/>
              </a:solidFill>
              <a:cs typeface="B Homa" panose="00000400000000000000" pitchFamily="2" charset="-78"/>
            </a:endParaRPr>
          </a:p>
          <a:p>
            <a:pPr algn="r" rtl="1"/>
            <a:r>
              <a:rPr lang="fa-IR" dirty="0" smtClean="0">
                <a:solidFill>
                  <a:schemeClr val="tx1"/>
                </a:solidFill>
                <a:cs typeface="B Homa" panose="00000400000000000000" pitchFamily="2" charset="-78"/>
              </a:rPr>
              <a:t>سیستم </a:t>
            </a:r>
            <a:r>
              <a:rPr lang="fa-IR" dirty="0">
                <a:solidFill>
                  <a:schemeClr val="tx1"/>
                </a:solidFill>
                <a:cs typeface="B Homa" panose="00000400000000000000" pitchFamily="2" charset="-78"/>
              </a:rPr>
              <a:t>شامل اشکال چون دایره و مثلث و مربع و... می باشد</a:t>
            </a:r>
            <a:r>
              <a:rPr lang="fa-IR" dirty="0" smtClean="0">
                <a:solidFill>
                  <a:schemeClr val="tx1"/>
                </a:solidFill>
                <a:cs typeface="B Homa" panose="00000400000000000000" pitchFamily="2" charset="-78"/>
              </a:rPr>
              <a:t>.</a:t>
            </a:r>
            <a:r>
              <a:rPr lang="en-US" dirty="0">
                <a:solidFill>
                  <a:schemeClr val="tx1"/>
                </a:solidFill>
              </a:rPr>
              <a:t> </a:t>
            </a:r>
            <a:r>
              <a:rPr lang="en-US" dirty="0" smtClean="0">
                <a:solidFill>
                  <a:schemeClr val="tx1"/>
                </a:solidFill>
              </a:rPr>
              <a:t>(uapg.persianblog.ir)</a:t>
            </a:r>
            <a:endParaRPr lang="fa-IR" dirty="0">
              <a:solidFill>
                <a:schemeClr val="tx1"/>
              </a:solidFill>
              <a:cs typeface="B Homa" panose="00000400000000000000" pitchFamily="2" charset="-78"/>
            </a:endParaRPr>
          </a:p>
          <a:p>
            <a:pPr algn="r" rtl="1"/>
            <a:endParaRPr lang="en-US" dirty="0">
              <a:solidFill>
                <a:schemeClr val="tx1"/>
              </a:solidFill>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8415" y="3462050"/>
            <a:ext cx="4067175" cy="26209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535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147"/>
                                        </p:tgtEl>
                                        <p:attrNameLst>
                                          <p:attrName>style.visibility</p:attrName>
                                        </p:attrNameLst>
                                      </p:cBhvr>
                                      <p:to>
                                        <p:strVal val="visible"/>
                                      </p:to>
                                    </p:set>
                                    <p:animEffect transition="in" filter="fade">
                                      <p:cBhvr>
                                        <p:cTn id="22" dur="1000"/>
                                        <p:tgtEl>
                                          <p:spTgt spid="6147"/>
                                        </p:tgtEl>
                                      </p:cBhvr>
                                    </p:animEffect>
                                    <p:anim calcmode="lin" valueType="num">
                                      <p:cBhvr>
                                        <p:cTn id="23" dur="1000" fill="hold"/>
                                        <p:tgtEl>
                                          <p:spTgt spid="6147"/>
                                        </p:tgtEl>
                                        <p:attrNameLst>
                                          <p:attrName>ppt_x</p:attrName>
                                        </p:attrNameLst>
                                      </p:cBhvr>
                                      <p:tavLst>
                                        <p:tav tm="0">
                                          <p:val>
                                            <p:strVal val="#ppt_x"/>
                                          </p:val>
                                        </p:tav>
                                        <p:tav tm="100000">
                                          <p:val>
                                            <p:strVal val="#ppt_x"/>
                                          </p:val>
                                        </p:tav>
                                      </p:tavLst>
                                    </p:anim>
                                    <p:anim calcmode="lin" valueType="num">
                                      <p:cBhvr>
                                        <p:cTn id="24"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otalTime>8</TotalTime>
  <Words>1490</Words>
  <Application>Microsoft Office PowerPoint</Application>
  <PresentationFormat>On-screen Show (4:3)</PresentationFormat>
  <Paragraphs>106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B Homa</vt:lpstr>
      <vt:lpstr>Century Gothic</vt:lpstr>
      <vt:lpstr>Wingdings 3</vt:lpstr>
      <vt:lpstr>Ion</vt:lpstr>
      <vt:lpstr>معرفی و بررسی پارک لاویلت</vt:lpstr>
      <vt:lpstr>فهرست</vt:lpstr>
      <vt:lpstr>معرفی پارک</vt:lpstr>
      <vt:lpstr>PowerPoint Presentation</vt:lpstr>
      <vt:lpstr>PowerPoint Presentation</vt:lpstr>
      <vt:lpstr>PowerPoint Presentation</vt:lpstr>
      <vt:lpstr>ایده</vt:lpstr>
      <vt:lpstr>نقاط</vt:lpstr>
      <vt:lpstr>خطوط</vt:lpstr>
      <vt:lpstr>سطوح</vt:lpstr>
      <vt:lpstr>باغ ها</vt:lpstr>
      <vt:lpstr>PowerPoint Presentation</vt:lpstr>
      <vt:lpstr>ساختمان های معروف پارک</vt:lpstr>
      <vt:lpstr>PowerPoint Presentation</vt:lpstr>
      <vt:lpstr>نتیجه گیری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و بررسی پارک لاویلت</dc:title>
  <dc:creator>Mohammad</dc:creator>
  <cp:lastModifiedBy>Mohammad</cp:lastModifiedBy>
  <cp:revision>2</cp:revision>
  <dcterms:created xsi:type="dcterms:W3CDTF">2019-12-13T14:15:56Z</dcterms:created>
  <dcterms:modified xsi:type="dcterms:W3CDTF">2019-12-13T14:28:07Z</dcterms:modified>
</cp:coreProperties>
</file>