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257" r:id="rId3"/>
    <p:sldId id="258" r:id="rId4"/>
    <p:sldId id="285" r:id="rId5"/>
    <p:sldId id="271" r:id="rId6"/>
    <p:sldId id="288" r:id="rId7"/>
    <p:sldId id="275" r:id="rId8"/>
    <p:sldId id="274" r:id="rId9"/>
    <p:sldId id="272" r:id="rId10"/>
    <p:sldId id="286" r:id="rId11"/>
    <p:sldId id="277" r:id="rId12"/>
    <p:sldId id="287" r:id="rId13"/>
    <p:sldId id="280" r:id="rId14"/>
    <p:sldId id="282" r:id="rId15"/>
    <p:sldId id="283" r:id="rId16"/>
    <p:sldId id="28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4" autoAdjust="0"/>
    <p:restoredTop sz="94660"/>
  </p:normalViewPr>
  <p:slideViewPr>
    <p:cSldViewPr snapToGrid="0">
      <p:cViewPr varScale="1">
        <p:scale>
          <a:sx n="80" d="100"/>
          <a:sy n="80" d="100"/>
        </p:scale>
        <p:origin x="16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en-US"/>
              <a:t>10/26/2019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en-US"/>
              <a:t>10/26/2019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10/26/2019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grpSp>
        <p:nvGrpSpPr>
          <p:cNvPr id="84" name="Group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97" name="Picture Placeholder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98" name="Group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1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112" name="Group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25" name="Picture Placeholder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6" name="Text Placeholder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rPr lang="en-US"/>
              <a:t>10/26/2019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Freeform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reeform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2" name="Freeform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10/26/2019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10/26/2019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10/26/2019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10/26/2019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10/26/2019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10/26/2019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10/26/2019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10/26/2019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10/26/2019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6" name="Picture Placeholder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7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10/26/2019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5" name="Group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8" name="Picture Placeholder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9" name="Picture Placeholder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0" name="Picture Placeholder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1" name="Text Placeholder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3" name="Text Placeholder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en-US"/>
              <a:pPr/>
              <a:t>10/26/2019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927" y="814449"/>
            <a:ext cx="6858002" cy="1828800"/>
          </a:xfrm>
        </p:spPr>
        <p:txBody>
          <a:bodyPr>
            <a:scene3d>
              <a:camera prst="perspectiveLeft"/>
              <a:lightRig rig="threePt" dir="t"/>
            </a:scene3d>
          </a:bodyPr>
          <a:lstStyle/>
          <a:p>
            <a:pPr algn="r" rtl="1"/>
            <a:r>
              <a:rPr lang="fa-IR" dirty="0" smtClean="0">
                <a:effectLst>
                  <a:outerShdw blurRad="88900" dist="50800" dir="14640000" sx="95000" sy="95000" algn="ctr" rotWithShape="0">
                    <a:schemeClr val="tx2">
                      <a:lumMod val="50000"/>
                      <a:lumOff val="50000"/>
                    </a:schemeClr>
                  </a:outerShdw>
                </a:effectLst>
                <a:cs typeface="B Arash" panose="00000400000000000000" pitchFamily="2" charset="-78"/>
              </a:rPr>
              <a:t>به نام خداوند جان و خرد</a:t>
            </a:r>
            <a:endParaRPr lang="en-US" dirty="0">
              <a:effectLst>
                <a:outerShdw blurRad="88900" dist="50800" dir="14640000" sx="95000" sy="95000" algn="ctr" rotWithShape="0">
                  <a:schemeClr val="tx2">
                    <a:lumMod val="50000"/>
                    <a:lumOff val="50000"/>
                  </a:schemeClr>
                </a:outerShdw>
              </a:effectLst>
              <a:cs typeface="B Arash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68935" y="3757548"/>
            <a:ext cx="5423065" cy="1562595"/>
          </a:xfrm>
        </p:spPr>
        <p:txBody>
          <a:bodyPr>
            <a:normAutofit fontScale="92500"/>
          </a:bodyPr>
          <a:lstStyle/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fa-IR" b="1" dirty="0" smtClean="0"/>
              <a:t>اکولوژی شهری (محیط زیست و فضای سبز شهری)</a:t>
            </a:r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        گردآورنده: سید علیرضا موسوی نژاد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0859" y="851065"/>
            <a:ext cx="10058402" cy="1219200"/>
          </a:xfrm>
        </p:spPr>
        <p:txBody>
          <a:bodyPr/>
          <a:lstStyle/>
          <a:p>
            <a:pPr algn="r" rtl="1"/>
            <a:r>
              <a:rPr lang="ar-SA" b="1" dirty="0">
                <a:cs typeface="B Morvarid" panose="00000400000000000000" pitchFamily="2" charset="-78"/>
              </a:rPr>
              <a:t>كليات شرايط اكولوژيك بستر طبيعي شهرها</a:t>
            </a:r>
            <a:r>
              <a:rPr lang="en-US" b="1" dirty="0">
                <a:cs typeface="B Morvarid" panose="00000400000000000000" pitchFamily="2" charset="-78"/>
              </a:rPr>
              <a:t/>
            </a:r>
            <a:br>
              <a:rPr lang="en-US" b="1" dirty="0">
                <a:cs typeface="B Morvarid" panose="00000400000000000000" pitchFamily="2" charset="-78"/>
              </a:rPr>
            </a:br>
            <a:endParaRPr lang="en-US" b="1" dirty="0">
              <a:cs typeface="B Morvarid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009" y="1728849"/>
            <a:ext cx="11289868" cy="4530283"/>
          </a:xfrm>
        </p:spPr>
        <p:txBody>
          <a:bodyPr>
            <a:normAutofit fontScale="85000" lnSpcReduction="20000"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انسان بصورت عامل برهم زننده نظام </a:t>
            </a:r>
            <a:r>
              <a:rPr lang="ar-SA" dirty="0" smtClean="0">
                <a:cs typeface="B Esfehan" panose="00000700000000000000" pitchFamily="2" charset="-78"/>
              </a:rPr>
              <a:t>پيچيده </a:t>
            </a:r>
            <a:r>
              <a:rPr lang="ar-SA" dirty="0">
                <a:cs typeface="B Esfehan" panose="00000700000000000000" pitchFamily="2" charset="-78"/>
              </a:rPr>
              <a:t>زيستي مابين عناصر جاندار و بي جان درآمده است . وقوف به توانائي انسان در بهم زدن فرآيند هاي طبيعي باعث شده است كه به علم اكولوژي توجه بيشتري شود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بهره برداري انسان شهر نشين از محيط و منابع طبيعي و قدرت و نحوه تخريب او هم رديف فاجعه هاي بزرگ طبيعي مانند سيل و زلزله است . نظام صنعتي و شهر نشيني مجبور است اين قدرت را بطور فزآينده اي افزايش دهد . در غير اينصورت مجموعه نهادهاي اقتصادي او كه بر پايه رشدهاي مجهول القوه بنا گرديده قادر به ادامه حيات نخواهد بود . به اين ترتيب ماشينها همواره سريعتر و سريعتر مي چرخند و به همان نسبت نرخ بهره برداري از منابع طبيعي افزايش مي يابد . </a:t>
            </a:r>
            <a:endParaRPr lang="en-US" dirty="0" smtClean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قديمي </a:t>
            </a:r>
            <a:r>
              <a:rPr lang="fa-IR" dirty="0" smtClean="0">
                <a:cs typeface="B Esfehan" panose="00000700000000000000" pitchFamily="2" charset="-78"/>
              </a:rPr>
              <a:t>ترین </a:t>
            </a:r>
            <a:r>
              <a:rPr lang="ar-SA" dirty="0" smtClean="0">
                <a:cs typeface="B Esfehan" panose="00000700000000000000" pitchFamily="2" charset="-78"/>
              </a:rPr>
              <a:t>و </a:t>
            </a:r>
            <a:r>
              <a:rPr lang="ar-SA" dirty="0">
                <a:cs typeface="B Esfehan" panose="00000700000000000000" pitchFamily="2" charset="-78"/>
              </a:rPr>
              <a:t>ساده ترين بهره برداري انسان از طبيعت بصورت كشاورزي بوده و همراه با پيدايش و افزايش </a:t>
            </a:r>
            <a:r>
              <a:rPr lang="ar-SA" dirty="0" smtClean="0">
                <a:cs typeface="B Esfehan" panose="00000700000000000000" pitchFamily="2" charset="-78"/>
              </a:rPr>
              <a:t>توليدات </a:t>
            </a:r>
            <a:r>
              <a:rPr lang="ar-SA" dirty="0">
                <a:cs typeface="B Esfehan" panose="00000700000000000000" pitchFamily="2" charset="-78"/>
              </a:rPr>
              <a:t>اضافي در بخش كشاورزي ، زمينه براي پيشروي </a:t>
            </a:r>
            <a:r>
              <a:rPr lang="ar-SA" dirty="0" smtClean="0">
                <a:cs typeface="B Esfehan" panose="00000700000000000000" pitchFamily="2" charset="-78"/>
              </a:rPr>
              <a:t>تجارت </a:t>
            </a:r>
            <a:r>
              <a:rPr lang="ar-SA" dirty="0">
                <a:cs typeface="B Esfehan" panose="00000700000000000000" pitchFamily="2" charset="-78"/>
              </a:rPr>
              <a:t>، ارتباط جوامع و ايجاد شهرها و جاده ها و غيره بوجود آمده است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تبديل روستاها كه در ميان و يا حاشيه اراضي كشاورزي قرار گرفته اند به شهر و گسترش آنان باعث از بين رفتن اراضي مرغوب كشاورزي گرديده است . درجه دگرگون سازي طبيعي توسط فعاليتهاي كشاورزي تقريباً برابر با نيروي بازسازي طبيعت مي باشد </a:t>
            </a:r>
            <a:r>
              <a:rPr lang="ar-SA" dirty="0" smtClean="0">
                <a:cs typeface="B Esfehan" panose="00000700000000000000" pitchFamily="2" charset="-78"/>
              </a:rPr>
              <a:t>.</a:t>
            </a:r>
            <a:endParaRPr lang="en-US" dirty="0" smtClean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سرعت و دگرگوني ايجاد شده توسط جامعه هاي شهري و صنعتي بسيار سريعتر از سرعت نيروي بازسازي طبيعي بوده و عمل بازسازي بخاطر دارا بودن ماهيت اكولوژيكي آهسته صورت مي پذيرد . 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endParaRPr lang="en-US" dirty="0">
              <a:cs typeface="B Esfehan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6226">
            <a:off x="2297537" y="108020"/>
            <a:ext cx="2162847" cy="16221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628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135" y="1499926"/>
            <a:ext cx="8075054" cy="44695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2698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0859" y="851065"/>
            <a:ext cx="10058402" cy="1219200"/>
          </a:xfrm>
        </p:spPr>
        <p:txBody>
          <a:bodyPr/>
          <a:lstStyle/>
          <a:p>
            <a:pPr algn="r" rtl="1"/>
            <a:r>
              <a:rPr lang="ar-SA" b="1" dirty="0">
                <a:cs typeface="B Morvarid" panose="00000400000000000000" pitchFamily="2" charset="-78"/>
              </a:rPr>
              <a:t>كليات شرايط اكولوژيك بستر طبيعي شهرها</a:t>
            </a:r>
            <a:r>
              <a:rPr lang="en-US" b="1" dirty="0">
                <a:cs typeface="B Morvarid" panose="00000400000000000000" pitchFamily="2" charset="-78"/>
              </a:rPr>
              <a:t/>
            </a:r>
            <a:br>
              <a:rPr lang="en-US" b="1" dirty="0">
                <a:cs typeface="B Morvarid" panose="00000400000000000000" pitchFamily="2" charset="-78"/>
              </a:rPr>
            </a:br>
            <a:endParaRPr lang="en-US" b="1" dirty="0">
              <a:cs typeface="B Morvarid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009" y="1728848"/>
            <a:ext cx="11289868" cy="4707577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فضاي لازم براي گسترش و توسعه و دوره هاي زماني و طول عمر پايداري ساختارهاي بشر در دهه هاي اخير بيشتر مورد بررسي قرار گرفته ليكن به اهميت تنوع بعنوان يك منبع ارزشمند توجه چنداني ننموده است . انسان با ساده سازي و كم تنوع ساختن محيط  ، خود را در مقابل خطرات اقتصادي و زيستي آسيب پذير نموده است . اين بدان معناست كه پايداري اكوسيستم ها كمتر شده و بدليل اختلالاتي چون آفت ، تغييرات آب و هوا ، آسيب پذيري آنان در مقابل نوسانات افزايش مي يابد . انسان با بالابردن تراكم حيوانات و نباتات مورد احتياجش فقط تعدادي از گونه ها را افزايش داده و در عوض از تعداد گونه هاي حيواني و گياهي بومي كاسته است . ساده سازي بيش از اندازه جوامع در زيستگاههاي حاشيه اي همچون مناطق كويري و نيمه خشك موجب افزايش خطر و صدمه زدن به حشرات ، پستانداران و علفخواران بصورت آفت شده و بالاخره بايستي به چند گونه گياه باقي مانده بسنده كرد .</a:t>
            </a:r>
            <a:endParaRPr lang="en-US" dirty="0">
              <a:cs typeface="B Esfeha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3043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3363" y="577933"/>
            <a:ext cx="10058402" cy="1219200"/>
          </a:xfrm>
        </p:spPr>
        <p:txBody>
          <a:bodyPr/>
          <a:lstStyle/>
          <a:p>
            <a:pPr algn="r" rtl="1"/>
            <a:r>
              <a:rPr lang="ar-SA" b="1" dirty="0">
                <a:cs typeface="B Morvarid" panose="00000400000000000000" pitchFamily="2" charset="-78"/>
              </a:rPr>
              <a:t>پايداري زيست بوم و هدايت فضاهاي طبيعي شهر</a:t>
            </a:r>
            <a:endParaRPr lang="en-US" b="1" dirty="0">
              <a:cs typeface="B Morvarid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389" y="2061358"/>
            <a:ext cx="11289868" cy="4280066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سالانه مبالغ هنگفتي از شهرداري هاي صرف توسعه و نگهداري فضا هاي طبيعي در شهر ها مي گردد . اين در حالي است كه پرسنل و تجهيزات زيادي در اين حيطه مشغول انجام </a:t>
            </a:r>
            <a:r>
              <a:rPr lang="ar-SA" dirty="0" smtClean="0">
                <a:cs typeface="B Esfehan" panose="00000700000000000000" pitchFamily="2" charset="-78"/>
              </a:rPr>
              <a:t>وظ</a:t>
            </a:r>
            <a:r>
              <a:rPr lang="fa-IR" dirty="0" smtClean="0">
                <a:cs typeface="B Esfehan" panose="00000700000000000000" pitchFamily="2" charset="-78"/>
              </a:rPr>
              <a:t>ی</a:t>
            </a:r>
            <a:r>
              <a:rPr lang="ar-SA" dirty="0" smtClean="0">
                <a:cs typeface="B Esfehan" panose="00000700000000000000" pitchFamily="2" charset="-78"/>
              </a:rPr>
              <a:t>فه </a:t>
            </a:r>
            <a:r>
              <a:rPr lang="ar-SA" dirty="0">
                <a:cs typeface="B Esfehan" panose="00000700000000000000" pitchFamily="2" charset="-78"/>
              </a:rPr>
              <a:t>بوده تا نمادهاي طبيعت را همچون دم مسيحايي در كالبد بي روح و خشك بتن و آهن شهر بدمد و به آن جان ببخشد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پايداري زيست بوم شهري يعني تداوم حيات در يك زيست بوم شهري كه لازم است فرد ، جمعيت ، گونه هاي گياهي و جانوري و حتي گونه هاي منفرد از طريق همكنشي بسياري از موجودات ميسر شده و از طريق محيط فيزيكي و شيميايي با يكديگر كنش متقابل نمايند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آوردن طبيعت به شهر و آرايش نمادهاي طبيعي در زيست بوم شهر وظيفه طراحان شهري است و ايشان بايستي بدانند كه به چه ترتيب گياهان و حيوانات ( نمادهاي طبيعت ) را بصورت جزئي از چشم انداز ( </a:t>
            </a:r>
            <a:r>
              <a:rPr lang="en-US" dirty="0">
                <a:cs typeface="B Esfehan" panose="00000700000000000000" pitchFamily="2" charset="-78"/>
              </a:rPr>
              <a:t>Landscape</a:t>
            </a:r>
            <a:r>
              <a:rPr lang="ar-SA" dirty="0">
                <a:cs typeface="B Esfehan" panose="00000700000000000000" pitchFamily="2" charset="-78"/>
              </a:rPr>
              <a:t>) شهر درآورند .</a:t>
            </a:r>
            <a:endParaRPr lang="en-US" dirty="0">
              <a:cs typeface="B Esfehan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578" y="746975"/>
            <a:ext cx="1391455" cy="11167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366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3363" y="577933"/>
            <a:ext cx="10058402" cy="1219200"/>
          </a:xfrm>
        </p:spPr>
        <p:txBody>
          <a:bodyPr/>
          <a:lstStyle/>
          <a:p>
            <a:pPr algn="r" rtl="1"/>
            <a:r>
              <a:rPr lang="ar-SA" b="1" dirty="0">
                <a:cs typeface="B Morvarid" panose="00000400000000000000" pitchFamily="2" charset="-78"/>
              </a:rPr>
              <a:t>پايداري زيست بوم و هدايت فضاهاي طبيعي شهر</a:t>
            </a:r>
            <a:endParaRPr lang="en-US" b="1" dirty="0">
              <a:cs typeface="B Morvarid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756" y="1983179"/>
            <a:ext cx="11515501" cy="4251366"/>
          </a:xfrm>
        </p:spPr>
        <p:txBody>
          <a:bodyPr>
            <a:normAutofit fontScale="77500" lnSpcReduction="20000"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رشته هائيكه بر روي هدايت فضاهاي طبيعي شهر در اين زيست بوم پيچيده اصرار مي ورزند را مي توان در دسته بندي زير جاي داد :</a:t>
            </a:r>
            <a:endParaRPr lang="en-US" dirty="0">
              <a:cs typeface="B Esfehan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dirty="0">
                <a:cs typeface="B Esfehan" panose="00000700000000000000" pitchFamily="2" charset="-78"/>
              </a:rPr>
              <a:t>  1-جنگلداري شهري 2- معماري </a:t>
            </a:r>
            <a:r>
              <a:rPr lang="ar-SA" dirty="0" smtClean="0">
                <a:cs typeface="B Esfehan" panose="00000700000000000000" pitchFamily="2" charset="-78"/>
              </a:rPr>
              <a:t>منظر</a:t>
            </a:r>
            <a:r>
              <a:rPr lang="fa-IR" dirty="0">
                <a:cs typeface="B Esfehan" panose="00000700000000000000" pitchFamily="2" charset="-78"/>
              </a:rPr>
              <a:t> </a:t>
            </a:r>
            <a:r>
              <a:rPr lang="fa-IR" dirty="0" smtClean="0">
                <a:cs typeface="B Esfehan" panose="00000700000000000000" pitchFamily="2" charset="-78"/>
              </a:rPr>
              <a:t>3-</a:t>
            </a:r>
            <a:r>
              <a:rPr lang="ar-SA" dirty="0">
                <a:cs typeface="B Esfehan" panose="00000700000000000000" pitchFamily="2" charset="-78"/>
              </a:rPr>
              <a:t> طراحي </a:t>
            </a:r>
            <a:r>
              <a:rPr lang="ar-SA" dirty="0" smtClean="0">
                <a:cs typeface="B Esfehan" panose="00000700000000000000" pitchFamily="2" charset="-78"/>
              </a:rPr>
              <a:t>شهري</a:t>
            </a:r>
            <a:r>
              <a:rPr lang="fa-IR" dirty="0" smtClean="0">
                <a:cs typeface="B Esfehan" panose="00000700000000000000" pitchFamily="2" charset="-78"/>
              </a:rPr>
              <a:t>  4-</a:t>
            </a:r>
            <a:r>
              <a:rPr lang="ar-SA" dirty="0" smtClean="0">
                <a:cs typeface="B Esfehan" panose="00000700000000000000" pitchFamily="2" charset="-78"/>
              </a:rPr>
              <a:t>مهندسي </a:t>
            </a:r>
            <a:r>
              <a:rPr lang="ar-SA" dirty="0">
                <a:cs typeface="B Esfehan" panose="00000700000000000000" pitchFamily="2" charset="-78"/>
              </a:rPr>
              <a:t>شهري     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اين رشته ها بايستي در دستور كار معاونت امور شهري و فضاي سبز شهرداريها كه متولي حفظ و توسعه فضاهاي طبيعي شهر هاست قرار و مورد عنايت باشد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بايد آگاهي بيشتري نسبت به ويژگيهائي كه به پايداري طرح مي انجامد و پويائي سيستم و ساخته هاي مديريتي كه اين پويائي سيستم و ساخته هاي مديريتي كه اين پويائي را در نظر مي گيرند پيدا كنيم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وقتي براي پايداري فضا هاي طبيعي تصميم مي گيريم بايستي سه هدف را دنبال نمائيم </a:t>
            </a:r>
            <a:r>
              <a:rPr lang="ar-SA" dirty="0" smtClean="0">
                <a:cs typeface="B Esfehan" panose="00000700000000000000" pitchFamily="2" charset="-78"/>
              </a:rPr>
              <a:t>:</a:t>
            </a:r>
            <a:r>
              <a:rPr lang="fa-IR" dirty="0" smtClean="0">
                <a:cs typeface="B Esfehan" panose="00000700000000000000" pitchFamily="2" charset="-78"/>
              </a:rPr>
              <a:t> 1-</a:t>
            </a:r>
            <a:r>
              <a:rPr lang="ar-SA" dirty="0">
                <a:cs typeface="B Esfehan" panose="00000700000000000000" pitchFamily="2" charset="-78"/>
              </a:rPr>
              <a:t> بايد بتوانيم رشد جمعيت انساني را كنترل كنيم </a:t>
            </a:r>
            <a:r>
              <a:rPr lang="ar-SA" dirty="0" smtClean="0">
                <a:cs typeface="B Esfehan" panose="00000700000000000000" pitchFamily="2" charset="-78"/>
              </a:rPr>
              <a:t>.</a:t>
            </a:r>
            <a:endParaRPr lang="fa-IR" dirty="0" smtClean="0">
              <a:cs typeface="B Esfehan" panose="00000700000000000000" pitchFamily="2" charset="-78"/>
            </a:endParaRPr>
          </a:p>
          <a:p>
            <a:pPr marL="0" indent="0" algn="r" rtl="1">
              <a:buNone/>
            </a:pPr>
            <a:r>
              <a:rPr lang="fa-IR" dirty="0" smtClean="0">
                <a:cs typeface="B Esfehan" panose="00000700000000000000" pitchFamily="2" charset="-78"/>
              </a:rPr>
              <a:t> 2-</a:t>
            </a:r>
            <a:r>
              <a:rPr lang="ar-SA" dirty="0">
                <a:cs typeface="B Esfehan" panose="00000700000000000000" pitchFamily="2" charset="-78"/>
              </a:rPr>
              <a:t> موجب رشد اقتصادي شده و فوايد اين رشد را به نحو مناسبي توزيع كنيم تا نيازهاي اوليه انسان را براي جمعيت حال و نسلهاي آينده برآورده سازد .</a:t>
            </a:r>
            <a:endParaRPr lang="en-US" dirty="0">
              <a:cs typeface="B Esfehan" panose="00000700000000000000" pitchFamily="2" charset="-78"/>
            </a:endParaRPr>
          </a:p>
          <a:p>
            <a:pPr marL="0" indent="0" algn="r" rtl="1">
              <a:buNone/>
            </a:pPr>
            <a:r>
              <a:rPr lang="fa-IR" dirty="0">
                <a:cs typeface="B Esfehan" panose="00000700000000000000" pitchFamily="2" charset="-78"/>
              </a:rPr>
              <a:t> </a:t>
            </a:r>
            <a:r>
              <a:rPr lang="fa-IR" dirty="0" smtClean="0">
                <a:cs typeface="B Esfehan" panose="00000700000000000000" pitchFamily="2" charset="-78"/>
              </a:rPr>
              <a:t>3-</a:t>
            </a:r>
            <a:r>
              <a:rPr lang="ar-SA" dirty="0">
                <a:cs typeface="B Esfehan" panose="00000700000000000000" pitchFamily="2" charset="-78"/>
              </a:rPr>
              <a:t> در اثر گذاشتن بر محيط زيست از حدود مطمئن خارج نشويم .</a:t>
            </a:r>
            <a:endParaRPr lang="en-US" dirty="0">
              <a:cs typeface="B Esfehan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578" y="746975"/>
            <a:ext cx="1391455" cy="11167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29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002" y="2303813"/>
            <a:ext cx="6858002" cy="1828800"/>
          </a:xfrm>
        </p:spPr>
        <p:txBody>
          <a:bodyPr>
            <a:normAutofit/>
          </a:bodyPr>
          <a:lstStyle/>
          <a:p>
            <a:r>
              <a:rPr lang="fa-IR" sz="4800" b="1" dirty="0" smtClean="0">
                <a:cs typeface="B Morvarid" panose="00000400000000000000" pitchFamily="2" charset="-78"/>
              </a:rPr>
              <a:t>همواره </a:t>
            </a:r>
            <a:r>
              <a:rPr lang="fa-IR" sz="4800" b="1" dirty="0" smtClean="0">
                <a:solidFill>
                  <a:srgbClr val="00B050"/>
                </a:solidFill>
                <a:cs typeface="B Morvarid" panose="00000400000000000000" pitchFamily="2" charset="-78"/>
              </a:rPr>
              <a:t>سبز</a:t>
            </a:r>
            <a:r>
              <a:rPr lang="fa-IR" sz="4800" b="1" dirty="0" smtClean="0">
                <a:cs typeface="B Morvarid" panose="00000400000000000000" pitchFamily="2" charset="-78"/>
              </a:rPr>
              <a:t> و پیروز باشید</a:t>
            </a:r>
            <a:endParaRPr lang="en-US" sz="4800" b="1" dirty="0">
              <a:cs typeface="B Morvarid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104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SA" sz="2200" dirty="0">
                <a:cs typeface="B Esfehan" pitchFamily="2" charset="-78"/>
              </a:rPr>
              <a:t>شهر نشينان در كانون برخي از مهمترين مسائل زيست محيطي هستند . امروزه توجه به محيط زيست شهري و توسعه بوم شناختي شهري تولدي دوباره يافته است . مردم دريافته اند كه پيوند شهر و محيط هاي وحش جدائي ناپذير است .</a:t>
            </a:r>
            <a:endParaRPr lang="en-US" sz="2200" dirty="0">
              <a:cs typeface="B Esfehan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sz="2200" dirty="0">
                <a:cs typeface="B Esfehan" pitchFamily="2" charset="-78"/>
              </a:rPr>
              <a:t>انسان در سراسر جهان هر روز بيشتر بصورت يك گونه شهر نشين در مي آيد . در امريكا 70% مردم در 3% وسعت خشكيهاي كشور و 80% در شهر ها زندگي مي كنند . اكنون بيش از 50% مردم جهان در شهر ها زندگي مي كنند . </a:t>
            </a:r>
            <a:endParaRPr lang="fa-IR" sz="2200" dirty="0" smtClean="0">
              <a:cs typeface="B Esfehan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sz="2200" dirty="0">
                <a:cs typeface="B Esfehan" pitchFamily="2" charset="-78"/>
              </a:rPr>
              <a:t>در بيشتر كشورها قسمت اعظم ساكنان شهري در بزرگترين تك شهر كشور زندگي خواهند نمود . براي بيشتر مردم در آينده زندگي در يك محيط با كيفيت به معني زندگي كردن در شهري است </a:t>
            </a:r>
            <a:r>
              <a:rPr lang="ar-SA" sz="2200" dirty="0" smtClean="0">
                <a:cs typeface="B Esfehan" pitchFamily="2" charset="-78"/>
              </a:rPr>
              <a:t>كه </a:t>
            </a:r>
            <a:r>
              <a:rPr lang="ar-SA" sz="2200" dirty="0">
                <a:cs typeface="B Esfehan" pitchFamily="2" charset="-78"/>
              </a:rPr>
              <a:t>محيط زيست آن با دقت اداره شده باشد .</a:t>
            </a:r>
            <a:endParaRPr lang="en-US" sz="2200" dirty="0">
              <a:cs typeface="B Esfehan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endParaRPr sz="2200" dirty="0">
              <a:cs typeface="B Esfeh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4517">
            <a:off x="7044743" y="792519"/>
            <a:ext cx="3664075" cy="5023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0405">
            <a:off x="2068904" y="1344102"/>
            <a:ext cx="4143685" cy="48066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1070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7338" y="332509"/>
            <a:ext cx="10058402" cy="1219200"/>
          </a:xfrm>
        </p:spPr>
        <p:txBody>
          <a:bodyPr/>
          <a:lstStyle/>
          <a:p>
            <a:pPr algn="r" rtl="1"/>
            <a:r>
              <a:rPr lang="ar-SA" b="1" dirty="0">
                <a:cs typeface="B Morvarid" panose="00000400000000000000" pitchFamily="2" charset="-78"/>
              </a:rPr>
              <a:t>شهر بعنوان يك نظام (</a:t>
            </a:r>
            <a:r>
              <a:rPr lang="en-US" b="1" dirty="0">
                <a:cs typeface="B Morvarid" panose="00000400000000000000" pitchFamily="2" charset="-78"/>
              </a:rPr>
              <a:t>System</a:t>
            </a:r>
            <a:r>
              <a:rPr lang="ar-SA" b="1" dirty="0">
                <a:cs typeface="B Morvarid" panose="00000400000000000000" pitchFamily="2" charset="-78"/>
              </a:rPr>
              <a:t>)</a:t>
            </a:r>
            <a:endParaRPr lang="en-US" b="1" dirty="0">
              <a:cs typeface="B Morvarid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006" y="1752600"/>
            <a:ext cx="11376560" cy="4434444"/>
          </a:xfrm>
        </p:spPr>
        <p:txBody>
          <a:bodyPr>
            <a:normAutofit fontScale="92500" lnSpcReduction="10000"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SA" dirty="0" smtClean="0">
                <a:cs typeface="B Esfehan" panose="00000700000000000000" pitchFamily="2" charset="-78"/>
              </a:rPr>
              <a:t>يكي از راه</a:t>
            </a:r>
            <a:r>
              <a:rPr lang="fa-IR" dirty="0" smtClean="0">
                <a:cs typeface="B Esfehan" panose="00000700000000000000" pitchFamily="2" charset="-78"/>
              </a:rPr>
              <a:t> </a:t>
            </a:r>
            <a:r>
              <a:rPr lang="ar-SA" dirty="0" smtClean="0">
                <a:cs typeface="B Esfehan" panose="00000700000000000000" pitchFamily="2" charset="-78"/>
              </a:rPr>
              <a:t>هاي بهبود اداره محيط يك شهر آن است كه شهر بعنوان يك نظام بوم شناختي</a:t>
            </a:r>
            <a:r>
              <a:rPr lang="fa-IR" dirty="0" smtClean="0">
                <a:cs typeface="B Esfehan" panose="00000700000000000000" pitchFamily="2" charset="-78"/>
              </a:rPr>
              <a:t> </a:t>
            </a:r>
            <a:r>
              <a:rPr lang="en-US" dirty="0" smtClean="0">
                <a:cs typeface="B Esfehan" panose="00000700000000000000" pitchFamily="2" charset="-78"/>
              </a:rPr>
              <a:t>    (Ecological system)</a:t>
            </a:r>
            <a:r>
              <a:rPr lang="ar-SA" dirty="0" smtClean="0">
                <a:cs typeface="B Esfehan" panose="00000700000000000000" pitchFamily="2" charset="-78"/>
              </a:rPr>
              <a:t> </a:t>
            </a:r>
            <a:r>
              <a:rPr lang="fa-IR" dirty="0" smtClean="0">
                <a:cs typeface="B Esfehan" panose="00000700000000000000" pitchFamily="2" charset="-78"/>
              </a:rPr>
              <a:t> </a:t>
            </a:r>
            <a:r>
              <a:rPr lang="ar-SA" dirty="0" smtClean="0">
                <a:cs typeface="B Esfehan" panose="00000700000000000000" pitchFamily="2" charset="-78"/>
              </a:rPr>
              <a:t>مورد تجزيه و تحليل قرار گيرد.</a:t>
            </a:r>
            <a:endParaRPr lang="en-US" dirty="0" smtClean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 smtClean="0">
                <a:cs typeface="B Esfehan" panose="00000700000000000000" pitchFamily="2" charset="-78"/>
              </a:rPr>
              <a:t>شهر </a:t>
            </a:r>
            <a:r>
              <a:rPr lang="ar-SA" dirty="0">
                <a:cs typeface="B Esfehan" panose="00000700000000000000" pitchFamily="2" charset="-78"/>
              </a:rPr>
              <a:t>نيز مثل هر نظام حيات بخش ديگر مي بايد يك جريان انرژي را تاًمين كند . منابع مواد لازم را فراهم آورد و شيوه هايي براي دفع ضايعات خويش داشته باشد . اين كاركردها ي اكوسيستم شهر از طريق حمل و نقل و ارتباطات با محيط هاي اطراف تاًمين مي گردد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 شهر يك نظام خودكفا نيست بلكه به شهر هاي ديگر و مناطق روستائي وابسته است . يك شهر مواد خام خويش از </a:t>
            </a:r>
            <a:r>
              <a:rPr lang="fa-IR" dirty="0" smtClean="0">
                <a:cs typeface="B Esfehan" panose="00000700000000000000" pitchFamily="2" charset="-78"/>
              </a:rPr>
              <a:t>جمله </a:t>
            </a:r>
            <a:r>
              <a:rPr lang="ar-SA" dirty="0" smtClean="0">
                <a:cs typeface="B Esfehan" panose="00000700000000000000" pitchFamily="2" charset="-78"/>
              </a:rPr>
              <a:t>غذا</a:t>
            </a:r>
            <a:r>
              <a:rPr lang="ar-SA" dirty="0">
                <a:cs typeface="B Esfehan" panose="00000700000000000000" pitchFamily="2" charset="-78"/>
              </a:rPr>
              <a:t>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 آب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چوب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 انرژي 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 smtClean="0">
                <a:cs typeface="B Esfehan" panose="00000700000000000000" pitchFamily="2" charset="-78"/>
              </a:rPr>
              <a:t> </a:t>
            </a:r>
            <a:r>
              <a:rPr lang="ar-SA" dirty="0">
                <a:cs typeface="B Esfehan" panose="00000700000000000000" pitchFamily="2" charset="-78"/>
              </a:rPr>
              <a:t>كاني ها و خلاصه آنچه را كه جامعه انساني مصرف مي كند از مناطق روستائي اطرافش مي گيرد و در عوض كالاهائي را توليد و صادر مي نمايد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اگر شهر يك شهر بزرگي باشد كه فعاليتهاي زيادي در آن صورت گيرد نوآوريها ، افكار ، اختراعات و هنر نيز صادر و روحيه تمدن را عرضه ميدارد . شهر نمي تواند بدون پشتوانه يك ناحيه روستائي موجديت داشته باشد . همان طور كه 50 سال پيش از اين نيز در كتب و نوشته ها موجود است و بيان شده شهر و روستا يك پيكرند . شهر و روستا يك سيستم همبسته جريان انرژي و ماده اند و نه دو چيز متفاوت از هم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endParaRPr lang="en-US" b="1" dirty="0">
              <a:cs typeface="B Esfehan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8502">
            <a:off x="-46906" y="71579"/>
            <a:ext cx="3101280" cy="20170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910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835" y="1062380"/>
            <a:ext cx="6598768" cy="49374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8521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7338" y="332509"/>
            <a:ext cx="10058402" cy="1219200"/>
          </a:xfrm>
        </p:spPr>
        <p:txBody>
          <a:bodyPr/>
          <a:lstStyle/>
          <a:p>
            <a:pPr algn="r" rtl="1"/>
            <a:r>
              <a:rPr lang="ar-SA" b="1" dirty="0">
                <a:cs typeface="B Morvarid" panose="00000400000000000000" pitchFamily="2" charset="-78"/>
              </a:rPr>
              <a:t>جريان انرژي و مواد در شهر</a:t>
            </a:r>
            <a:endParaRPr lang="en-US" b="1" dirty="0">
              <a:cs typeface="B Morvarid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006" y="1752600"/>
            <a:ext cx="11376560" cy="4434444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شهر به لحاظ اينكه يك نظام است مي بايد بعنوان بخشي از اكوسيستم شهر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 روستا عمل كند . با ورود انرژي و مواد و چرخش دروني </a:t>
            </a:r>
            <a:r>
              <a:rPr lang="fa-IR" dirty="0">
                <a:cs typeface="B Esfehan" panose="00000700000000000000" pitchFamily="2" charset="-78"/>
              </a:rPr>
              <a:t>،</a:t>
            </a:r>
            <a:r>
              <a:rPr lang="ar-SA" dirty="0" smtClean="0">
                <a:cs typeface="B Esfehan" panose="00000700000000000000" pitchFamily="2" charset="-78"/>
              </a:rPr>
              <a:t> </a:t>
            </a:r>
            <a:r>
              <a:rPr lang="ar-SA" dirty="0">
                <a:cs typeface="B Esfehan" panose="00000700000000000000" pitchFamily="2" charset="-78"/>
              </a:rPr>
              <a:t>خروجي ضايعات حرارتي و مواد زايد گردش نموده و مثل هر اكوسيستم طبيعي با چرخش مواد مي تواند نياز به ورود مواد و ضايعات را كاهش دهد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اگر محيط زيست اطراف شهر تنزل كند محيط زيست  شهر نيز قطعاً تنزل مي نمايد و بلعكس . شهر ها به مناطق روستائي خود ضايعات از جمله آب ، هوا </a:t>
            </a:r>
            <a:r>
              <a:rPr lang="fa-IR" dirty="0">
                <a:cs typeface="B Esfehan" panose="00000700000000000000" pitchFamily="2" charset="-78"/>
              </a:rPr>
              <a:t>و</a:t>
            </a:r>
            <a:r>
              <a:rPr lang="ar-SA" dirty="0" smtClean="0">
                <a:cs typeface="B Esfehan" panose="00000700000000000000" pitchFamily="2" charset="-78"/>
              </a:rPr>
              <a:t> </a:t>
            </a:r>
            <a:r>
              <a:rPr lang="ar-SA" dirty="0">
                <a:cs typeface="B Esfehan" panose="00000700000000000000" pitchFamily="2" charset="-78"/>
              </a:rPr>
              <a:t>جامدات آلوده نيز صادر مي كند . تخمين زده مي شود هر شهر نشين متوسط در يك جامعه صنعتي سالانه 150000ليتر آب 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 1000كيلو غذا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 3000كيلو سوختهاي فسيلي بصورت مستقيم و غير مستقيم مصرف مي كند و 200000ليتر فاضلاب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 660كيلو ضايعات جامد و 200كيلو آلاينده هاي هوا توليد مي كند . اگر اين مواد بدون مراقبت كافي به محيط روستائي صادر شود آنرا آلوده كرده و قابليت مناطق روستائي در تاًمين منابع ضروري شهر را نيز كاهش مي دهد و زندگي در مناطق روستائي را ناسالم و نامطبوع مي كند .</a:t>
            </a:r>
            <a:endParaRPr lang="en-US" dirty="0">
              <a:cs typeface="B Esfehan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811" y="280920"/>
            <a:ext cx="3631842" cy="1485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141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6715" y="459179"/>
            <a:ext cx="10058402" cy="1219200"/>
          </a:xfrm>
        </p:spPr>
        <p:txBody>
          <a:bodyPr/>
          <a:lstStyle/>
          <a:p>
            <a:pPr algn="r" rtl="1"/>
            <a:r>
              <a:rPr lang="ar-SA" b="1" dirty="0">
                <a:cs typeface="B Morvarid" panose="00000400000000000000" pitchFamily="2" charset="-78"/>
              </a:rPr>
              <a:t>شهر بعنوان يك محيط زيست و ارتباط آن با طراحي </a:t>
            </a:r>
            <a:r>
              <a:rPr lang="ar-SA" b="1" dirty="0" smtClean="0">
                <a:cs typeface="B Morvarid" panose="00000400000000000000" pitchFamily="2" charset="-78"/>
              </a:rPr>
              <a:t>شهري</a:t>
            </a:r>
            <a:endParaRPr lang="en-US" b="1" dirty="0">
              <a:cs typeface="B Morvarid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517" y="1823851"/>
            <a:ext cx="10897982" cy="4229100"/>
          </a:xfrm>
        </p:spPr>
        <p:txBody>
          <a:bodyPr/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وضعيت زيست محيطي بر توسعه و اهميت شهر ، بخصوص در مورد حمل و نقل بشدت اثر مي گذارد . آبراهه ها از نظر حمل ونقل اهميت بسياري دارند . شهر ها بخصوص در زمانهاي گذشته و قبل از پيدايش قطار ، اتومبيل و هواپيما وابسته به حمل و نقل آبي بودند . اكثر شهر ها ي اوليه بركنارهء آبراهه ها يا نزديك آن قرار داشتند . تمام شهر ها ي مهم در عصر امپراتور روم در نزديكي آبراهه ها واقع شده بودند از آن پس نيز تاًثير آبراهه ها بر موقعيت شهر ادامه يافته است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اگر شهر ها اغلب در نقاط مهم و تعيين كننده ديگري از نظر حمل و نقل  نباشند حول يك محور بازار ، يك معبر رودخانه و يا يك دژ رشد يافته اند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شهر ها خصوصيات سرزمين را تغيير مي دهند پس رابطه ي بين جنبه هاي زيست شناختي و فيزيكي محيط را دگرگون مي كند.</a:t>
            </a:r>
            <a:endParaRPr lang="en-US" dirty="0">
              <a:cs typeface="B Esfehan" panose="00000700000000000000" pitchFamily="2" charset="-78"/>
            </a:endParaRPr>
          </a:p>
          <a:p>
            <a:pPr algn="r">
              <a:buFont typeface="Wingdings" panose="05000000000000000000" pitchFamily="2" charset="2"/>
              <a:buChar char="v"/>
            </a:pPr>
            <a:endParaRPr lang="en-US" dirty="0">
              <a:cs typeface="B Esfeha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318413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482" y="316675"/>
            <a:ext cx="10058402" cy="1219200"/>
          </a:xfrm>
        </p:spPr>
        <p:txBody>
          <a:bodyPr/>
          <a:lstStyle/>
          <a:p>
            <a:pPr algn="r" rtl="1"/>
            <a:r>
              <a:rPr lang="ar-SA" b="1" dirty="0">
                <a:cs typeface="B Morvarid" panose="00000400000000000000" pitchFamily="2" charset="-78"/>
              </a:rPr>
              <a:t>آوردن طبيعت به شهر ها </a:t>
            </a:r>
            <a:endParaRPr lang="en-US" b="1" dirty="0">
              <a:cs typeface="B Morvarid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268" y="1788226"/>
            <a:ext cx="10862356" cy="4229100"/>
          </a:xfrm>
        </p:spPr>
        <p:txBody>
          <a:bodyPr>
            <a:normAutofit fontScale="92500"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چطور مي توانيم طبيعت را به شهر ها بياوريم . اين مشكلي است كه همه طراحان و برنامه ريزان شهري با آن مواجه اند . همه مي انديشند كه به چه ترتيب گياهان و حيوانات را بصورت جزئي از چشم انداز شهر درآورند . ( آرشيتكت ها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 مهندسين فضاهاي سبز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 متخصصين محيط زيست و </a:t>
            </a:r>
            <a:r>
              <a:rPr lang="en-US" dirty="0">
                <a:cs typeface="B Esfehan" panose="00000700000000000000" pitchFamily="2" charset="-78"/>
              </a:rPr>
              <a:t>…</a:t>
            </a:r>
            <a:r>
              <a:rPr lang="ar-SA" dirty="0">
                <a:cs typeface="B Esfehan" panose="00000700000000000000" pitchFamily="2" charset="-78"/>
              </a:rPr>
              <a:t> )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براي آوردن طبيعت به شهر ها بايستي مسئله اقليم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 خاك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 آثار عمومي وضعيت شهر ي نظير سايه اندازهاي ساختمانهاي بلند بر يكديگر و آلودگي خودرو هاي موتوري را در نظر بگيرند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كاشت درخت </a:t>
            </a:r>
            <a:r>
              <a:rPr lang="en-US" dirty="0">
                <a:cs typeface="B Esfehan" panose="00000700000000000000" pitchFamily="2" charset="-78"/>
              </a:rPr>
              <a:t>–</a:t>
            </a:r>
            <a:r>
              <a:rPr lang="ar-SA" dirty="0">
                <a:cs typeface="B Esfehan" panose="00000700000000000000" pitchFamily="2" charset="-78"/>
              </a:rPr>
              <a:t> بوته و گل به زيبائي شهري مي افزايد  . گياهان نيازهاي مناطق مختلف را به شيوه هاي متفاوتي تاًمين مي كنند . درخت تاًمين سايه مي كند </a:t>
            </a:r>
            <a:r>
              <a:rPr lang="fa-IR" dirty="0" smtClean="0">
                <a:cs typeface="B Esfehan" panose="00000700000000000000" pitchFamily="2" charset="-78"/>
              </a:rPr>
              <a:t>و رفت و آمد را در روزهای داغ مطبوع تر می نماید.</a:t>
            </a:r>
            <a:endParaRPr lang="en-US" dirty="0" smtClean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>
                <a:cs typeface="B Esfehan" panose="00000700000000000000" pitchFamily="2" charset="-78"/>
              </a:rPr>
              <a:t>سبزينه پارك محل آرامي براي تماشا و </a:t>
            </a:r>
            <a:r>
              <a:rPr lang="ar-SA" dirty="0" smtClean="0">
                <a:cs typeface="B Esfehan" panose="00000700000000000000" pitchFamily="2" charset="-78"/>
              </a:rPr>
              <a:t>تامل </a:t>
            </a:r>
            <a:r>
              <a:rPr lang="ar-SA" dirty="0">
                <a:cs typeface="B Esfehan" panose="00000700000000000000" pitchFamily="2" charset="-78"/>
              </a:rPr>
              <a:t>فراهم مي كند و درخت و بوته مي تواند برخي از سرو صداي شهر ها را سد كند و در  شكلهاي پيچيده و ساختمانهاي جالب آن احساس خلوت نشيني به وجود آورد .</a:t>
            </a:r>
            <a:endParaRPr lang="en-US" dirty="0">
              <a:cs typeface="B Esfehan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endParaRPr lang="en-US" dirty="0">
              <a:cs typeface="B Esfeha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939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493" y="1226195"/>
            <a:ext cx="8590208" cy="48397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6318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31377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TS103431377</Template>
  <TotalTime>0</TotalTime>
  <Words>760</Words>
  <Application>Microsoft Office PowerPoint</Application>
  <PresentationFormat>Widescreen</PresentationFormat>
  <Paragraphs>46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B Arash</vt:lpstr>
      <vt:lpstr>B Esfehan</vt:lpstr>
      <vt:lpstr>B Morvarid</vt:lpstr>
      <vt:lpstr>Segoe Print</vt:lpstr>
      <vt:lpstr>Wingdings</vt:lpstr>
      <vt:lpstr>TS103431377</vt:lpstr>
      <vt:lpstr>به نام خداوند جان و خرد</vt:lpstr>
      <vt:lpstr>PowerPoint Presentation</vt:lpstr>
      <vt:lpstr>PowerPoint Presentation</vt:lpstr>
      <vt:lpstr>شهر بعنوان يك نظام (System)</vt:lpstr>
      <vt:lpstr>PowerPoint Presentation</vt:lpstr>
      <vt:lpstr>جريان انرژي و مواد در شهر</vt:lpstr>
      <vt:lpstr>شهر بعنوان يك محيط زيست و ارتباط آن با طراحي شهري</vt:lpstr>
      <vt:lpstr>آوردن طبيعت به شهر ها </vt:lpstr>
      <vt:lpstr>PowerPoint Presentation</vt:lpstr>
      <vt:lpstr>كليات شرايط اكولوژيك بستر طبيعي شهرها </vt:lpstr>
      <vt:lpstr>PowerPoint Presentation</vt:lpstr>
      <vt:lpstr>كليات شرايط اكولوژيك بستر طبيعي شهرها </vt:lpstr>
      <vt:lpstr>پايداري زيست بوم و هدايت فضاهاي طبيعي شهر</vt:lpstr>
      <vt:lpstr>پايداري زيست بوم و هدايت فضاهاي طبيعي شهر</vt:lpstr>
      <vt:lpstr>همواره سبز و پیروز باشید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2013-11-19T06:28:40Z</dcterms:created>
  <dcterms:modified xsi:type="dcterms:W3CDTF">2019-10-26T11:31:15Z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