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7" r:id="rId1"/>
  </p:sldMasterIdLst>
  <p:sldIdLst>
    <p:sldId id="256" r:id="rId2"/>
    <p:sldId id="257" r:id="rId3"/>
    <p:sldId id="258" r:id="rId4"/>
    <p:sldId id="262" r:id="rId5"/>
    <p:sldId id="263" r:id="rId6"/>
    <p:sldId id="259" r:id="rId7"/>
    <p:sldId id="261" r:id="rId8"/>
    <p:sldId id="264" r:id="rId9"/>
    <p:sldId id="265" r:id="rId10"/>
    <p:sldId id="266" r:id="rId11"/>
    <p:sldId id="267" r:id="rId12"/>
    <p:sldId id="268" r:id="rId13"/>
    <p:sldId id="269" r:id="rId14"/>
    <p:sldId id="270" r:id="rId15"/>
    <p:sldId id="277" r:id="rId16"/>
    <p:sldId id="278" r:id="rId17"/>
    <p:sldId id="279" r:id="rId18"/>
    <p:sldId id="280" r:id="rId19"/>
    <p:sldId id="281" r:id="rId20"/>
    <p:sldId id="273" r:id="rId21"/>
    <p:sldId id="274" r:id="rId22"/>
    <p:sldId id="283" r:id="rId23"/>
    <p:sldId id="284" r:id="rId24"/>
    <p:sldId id="276" r:id="rId25"/>
    <p:sldId id="282"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0492FEE-57EB-4A6D-A385-C4C0C1A92345}">
          <p14:sldIdLst>
            <p14:sldId id="256"/>
            <p14:sldId id="257"/>
            <p14:sldId id="258"/>
            <p14:sldId id="262"/>
            <p14:sldId id="263"/>
            <p14:sldId id="259"/>
            <p14:sldId id="261"/>
            <p14:sldId id="264"/>
            <p14:sldId id="265"/>
            <p14:sldId id="266"/>
            <p14:sldId id="267"/>
            <p14:sldId id="268"/>
            <p14:sldId id="269"/>
            <p14:sldId id="270"/>
            <p14:sldId id="277"/>
            <p14:sldId id="278"/>
            <p14:sldId id="279"/>
            <p14:sldId id="280"/>
            <p14:sldId id="281"/>
            <p14:sldId id="273"/>
            <p14:sldId id="274"/>
            <p14:sldId id="283"/>
            <p14:sldId id="284"/>
            <p14:sldId id="276"/>
            <p14:sldId id="28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22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416016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48187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6974806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572611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719672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261125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397139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696628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41639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62508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43244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72645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1078701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61289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07370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296377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48A87A34-81AB-432B-8DAE-1953F412C126}" type="datetimeFigureOut">
              <a:rPr lang="en-US" smtClean="0"/>
              <a:pPr/>
              <a:t>10/27/2019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7088318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 id="2147483701" r:id="rId14"/>
    <p:sldLayoutId id="2147483702" r:id="rId15"/>
    <p:sldLayoutId id="2147483703"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90420" y="2971799"/>
            <a:ext cx="9751875" cy="1149407"/>
          </a:xfrm>
        </p:spPr>
        <p:txBody>
          <a:bodyPr>
            <a:noAutofit/>
          </a:bodyPr>
          <a:lstStyle/>
          <a:p>
            <a:pPr algn="ctr"/>
            <a:r>
              <a:rPr lang="fa-IR" sz="7200" dirty="0" smtClean="0">
                <a:cs typeface="B Homa" panose="00000400000000000000" pitchFamily="2" charset="-78"/>
              </a:rPr>
              <a:t>بررسی </a:t>
            </a:r>
            <a:br>
              <a:rPr lang="fa-IR" sz="7200" dirty="0" smtClean="0">
                <a:cs typeface="B Homa" panose="00000400000000000000" pitchFamily="2" charset="-78"/>
              </a:rPr>
            </a:br>
            <a:r>
              <a:rPr lang="fa-IR" sz="7200" dirty="0" smtClean="0">
                <a:cs typeface="B Homa" panose="00000400000000000000" pitchFamily="2" charset="-78"/>
              </a:rPr>
              <a:t>مدیریت شهرهای هوشمند   </a:t>
            </a:r>
            <a:endParaRPr lang="en-US" sz="5400" dirty="0">
              <a:cs typeface="B Homa" panose="00000400000000000000" pitchFamily="2" charset="-78"/>
            </a:endParaRPr>
          </a:p>
        </p:txBody>
      </p:sp>
    </p:spTree>
    <p:extLst>
      <p:ext uri="{BB962C8B-B14F-4D97-AF65-F5344CB8AC3E}">
        <p14:creationId xmlns:p14="http://schemas.microsoft.com/office/powerpoint/2010/main" val="41536425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167426"/>
            <a:ext cx="10364451" cy="978322"/>
          </a:xfrm>
        </p:spPr>
        <p:txBody>
          <a:bodyPr/>
          <a:lstStyle/>
          <a:p>
            <a:pPr algn="r"/>
            <a:r>
              <a:rPr lang="fa-IR" dirty="0" smtClean="0">
                <a:cs typeface="B Homa" panose="00000400000000000000" pitchFamily="2" charset="-78"/>
              </a:rPr>
              <a:t>مفهوم اول</a:t>
            </a:r>
            <a:endParaRPr lang="en-US" dirty="0">
              <a:cs typeface="B Homa" panose="00000400000000000000" pitchFamily="2" charset="-78"/>
            </a:endParaRPr>
          </a:p>
        </p:txBody>
      </p:sp>
      <p:sp>
        <p:nvSpPr>
          <p:cNvPr id="3" name="Content Placeholder 2"/>
          <p:cNvSpPr>
            <a:spLocks noGrp="1"/>
          </p:cNvSpPr>
          <p:nvPr>
            <p:ph idx="1"/>
          </p:nvPr>
        </p:nvSpPr>
        <p:spPr>
          <a:xfrm>
            <a:off x="913774" y="1352283"/>
            <a:ext cx="10363826" cy="5177307"/>
          </a:xfrm>
        </p:spPr>
        <p:txBody>
          <a:bodyPr/>
          <a:lstStyle/>
          <a:p>
            <a:pPr algn="r" rtl="1">
              <a:lnSpc>
                <a:spcPct val="200000"/>
              </a:lnSpc>
            </a:pPr>
            <a:r>
              <a:rPr lang="fa-IR" dirty="0">
                <a:cs typeface="B Homa" panose="00000400000000000000" pitchFamily="2" charset="-78"/>
              </a:rPr>
              <a:t>اولین نوع از مفهوم حکومت هوشمند </a:t>
            </a:r>
            <a:r>
              <a:rPr lang="fa-IR" dirty="0">
                <a:solidFill>
                  <a:srgbClr val="FF0000"/>
                </a:solidFill>
                <a:cs typeface="B Homa" panose="00000400000000000000" pitchFamily="2" charset="-78"/>
              </a:rPr>
              <a:t>نیاز به تحول فرایندها و ساختارهای دولتی را پیشنهاد نمی دهد</a:t>
            </a:r>
            <a:r>
              <a:rPr lang="fa-IR" dirty="0">
                <a:cs typeface="B Homa" panose="00000400000000000000" pitchFamily="2" charset="-78"/>
              </a:rPr>
              <a:t>. در این مفهوم حکومت هوشمند  تنها </a:t>
            </a:r>
            <a:r>
              <a:rPr lang="fa-IR" dirty="0">
                <a:solidFill>
                  <a:srgbClr val="FF0000"/>
                </a:solidFill>
                <a:cs typeface="B Homa" panose="00000400000000000000" pitchFamily="2" charset="-78"/>
              </a:rPr>
              <a:t>حکومت بر یک شهر هوشمند </a:t>
            </a:r>
            <a:r>
              <a:rPr lang="fa-IR" dirty="0">
                <a:cs typeface="B Homa" panose="00000400000000000000" pitchFamily="2" charset="-78"/>
              </a:rPr>
              <a:t>است. حکومت هوشمند مرتبط با انتخاب </a:t>
            </a:r>
            <a:r>
              <a:rPr lang="fa-IR" dirty="0">
                <a:solidFill>
                  <a:srgbClr val="FF0000"/>
                </a:solidFill>
                <a:cs typeface="B Homa" panose="00000400000000000000" pitchFamily="2" charset="-78"/>
              </a:rPr>
              <a:t>سیاست های مناسب </a:t>
            </a:r>
            <a:r>
              <a:rPr lang="fa-IR" dirty="0">
                <a:cs typeface="B Homa" panose="00000400000000000000" pitchFamily="2" charset="-78"/>
              </a:rPr>
              <a:t>و اجرای آن با یک </a:t>
            </a:r>
            <a:r>
              <a:rPr lang="fa-IR" dirty="0">
                <a:solidFill>
                  <a:srgbClr val="FF0000"/>
                </a:solidFill>
                <a:cs typeface="B Homa" panose="00000400000000000000" pitchFamily="2" charset="-78"/>
              </a:rPr>
              <a:t>شیوه ی موثر و کارامد </a:t>
            </a:r>
            <a:r>
              <a:rPr lang="fa-IR" dirty="0">
                <a:cs typeface="B Homa" panose="00000400000000000000" pitchFamily="2" charset="-78"/>
              </a:rPr>
              <a:t>است. در این دیدگاه این امر می تواند </a:t>
            </a:r>
            <a:r>
              <a:rPr lang="fa-IR" dirty="0">
                <a:solidFill>
                  <a:srgbClr val="FF0000"/>
                </a:solidFill>
                <a:cs typeface="B Homa" panose="00000400000000000000" pitchFamily="2" charset="-78"/>
              </a:rPr>
              <a:t>درون ساختارهای موجود </a:t>
            </a:r>
            <a:r>
              <a:rPr lang="fa-IR" dirty="0">
                <a:cs typeface="B Homa" panose="00000400000000000000" pitchFamily="2" charset="-78"/>
              </a:rPr>
              <a:t>انجام شود. </a:t>
            </a:r>
            <a:endParaRPr lang="en-US" dirty="0">
              <a:cs typeface="B Homa" panose="00000400000000000000" pitchFamily="2" charset="-78"/>
            </a:endParaRPr>
          </a:p>
        </p:txBody>
      </p:sp>
    </p:spTree>
    <p:extLst>
      <p:ext uri="{BB962C8B-B14F-4D97-AF65-F5344CB8AC3E}">
        <p14:creationId xmlns:p14="http://schemas.microsoft.com/office/powerpoint/2010/main" val="18126881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206393"/>
            <a:ext cx="10364451" cy="1596177"/>
          </a:xfrm>
        </p:spPr>
        <p:txBody>
          <a:bodyPr/>
          <a:lstStyle/>
          <a:p>
            <a:pPr algn="r"/>
            <a:r>
              <a:rPr lang="fa-IR" dirty="0" smtClean="0">
                <a:cs typeface="B Homa" panose="00000400000000000000" pitchFamily="2" charset="-78"/>
              </a:rPr>
              <a:t>مفهوم دوم</a:t>
            </a:r>
            <a:endParaRPr lang="en-US" dirty="0">
              <a:cs typeface="B Homa" panose="00000400000000000000" pitchFamily="2" charset="-78"/>
            </a:endParaRPr>
          </a:p>
        </p:txBody>
      </p:sp>
      <p:sp>
        <p:nvSpPr>
          <p:cNvPr id="3" name="Content Placeholder 2"/>
          <p:cNvSpPr>
            <a:spLocks noGrp="1"/>
          </p:cNvSpPr>
          <p:nvPr>
            <p:ph idx="1"/>
          </p:nvPr>
        </p:nvSpPr>
        <p:spPr>
          <a:xfrm>
            <a:off x="913774" y="1700012"/>
            <a:ext cx="10363826" cy="4091188"/>
          </a:xfrm>
        </p:spPr>
        <p:txBody>
          <a:bodyPr/>
          <a:lstStyle/>
          <a:p>
            <a:pPr algn="r" rtl="1">
              <a:lnSpc>
                <a:spcPct val="200000"/>
              </a:lnSpc>
            </a:pPr>
            <a:r>
              <a:rPr lang="fa-IR" dirty="0">
                <a:cs typeface="B Homa" panose="00000400000000000000" pitchFamily="2" charset="-78"/>
              </a:rPr>
              <a:t>نوع دوم از مفهوم شهر هوشمند بر </a:t>
            </a:r>
            <a:r>
              <a:rPr lang="fa-IR" dirty="0">
                <a:solidFill>
                  <a:srgbClr val="FF0000"/>
                </a:solidFill>
                <a:cs typeface="B Homa" panose="00000400000000000000" pitchFamily="2" charset="-78"/>
              </a:rPr>
              <a:t>نیاز به نوآوری در فرایندهای تصمیم گیری </a:t>
            </a:r>
            <a:r>
              <a:rPr lang="fa-IR" dirty="0">
                <a:cs typeface="B Homa" panose="00000400000000000000" pitchFamily="2" charset="-78"/>
              </a:rPr>
              <a:t>و ابزارهای این تصمیمات تاکید می کند. ما این مفهوم را در یک سطح </a:t>
            </a:r>
            <a:r>
              <a:rPr lang="fa-IR" dirty="0" smtClean="0">
                <a:cs typeface="B Homa" panose="00000400000000000000" pitchFamily="2" charset="-78"/>
              </a:rPr>
              <a:t>پایینی از  </a:t>
            </a:r>
            <a:r>
              <a:rPr lang="fa-IR" dirty="0">
                <a:cs typeface="B Homa" panose="00000400000000000000" pitchFamily="2" charset="-78"/>
              </a:rPr>
              <a:t>تحول طبقه بندی می کنیم. زیرا این مفهوم </a:t>
            </a:r>
            <a:r>
              <a:rPr lang="fa-IR" dirty="0">
                <a:solidFill>
                  <a:srgbClr val="FF0000"/>
                </a:solidFill>
                <a:cs typeface="B Homa" panose="00000400000000000000" pitchFamily="2" charset="-78"/>
              </a:rPr>
              <a:t>در رابطه با ساختمان بندی دوباره ی سازمان ها یا موسسات حکومتی نیست.</a:t>
            </a:r>
            <a:r>
              <a:rPr lang="fa-IR" dirty="0">
                <a:cs typeface="B Homa" panose="00000400000000000000" pitchFamily="2" charset="-78"/>
              </a:rPr>
              <a:t> </a:t>
            </a:r>
            <a:r>
              <a:rPr lang="en-US" dirty="0" smtClean="0">
                <a:cs typeface="B Homa" panose="00000400000000000000" pitchFamily="2" charset="-78"/>
              </a:rPr>
              <a:t>UNESCAP</a:t>
            </a:r>
            <a:r>
              <a:rPr lang="fa-IR" dirty="0" smtClean="0">
                <a:cs typeface="B Homa" panose="00000400000000000000" pitchFamily="2" charset="-78"/>
              </a:rPr>
              <a:t> (2007) تاکید </a:t>
            </a:r>
            <a:r>
              <a:rPr lang="fa-IR" dirty="0">
                <a:cs typeface="B Homa" panose="00000400000000000000" pitchFamily="2" charset="-78"/>
              </a:rPr>
              <a:t>می کند که حکومت هوشمند </a:t>
            </a:r>
            <a:r>
              <a:rPr lang="fa-IR" dirty="0" smtClean="0">
                <a:cs typeface="B Homa" panose="00000400000000000000" pitchFamily="2" charset="-78"/>
              </a:rPr>
              <a:t>شامل " </a:t>
            </a:r>
            <a:r>
              <a:rPr lang="fa-IR" dirty="0">
                <a:solidFill>
                  <a:srgbClr val="FF0000"/>
                </a:solidFill>
                <a:cs typeface="B Homa" panose="00000400000000000000" pitchFamily="2" charset="-78"/>
              </a:rPr>
              <a:t>فرایند تصمیم گیری و فرایندهایی که با این تصمیم ها اجرا شده اند</a:t>
            </a:r>
            <a:r>
              <a:rPr lang="fa-IR" dirty="0" smtClean="0">
                <a:solidFill>
                  <a:srgbClr val="FF0000"/>
                </a:solidFill>
                <a:cs typeface="B Homa" panose="00000400000000000000" pitchFamily="2" charset="-78"/>
              </a:rPr>
              <a:t>.</a:t>
            </a:r>
            <a:r>
              <a:rPr lang="fa-IR" dirty="0" smtClean="0">
                <a:cs typeface="B Homa" panose="00000400000000000000" pitchFamily="2" charset="-78"/>
              </a:rPr>
              <a:t>"  می باشد. </a:t>
            </a:r>
            <a:r>
              <a:rPr lang="en-US" dirty="0" err="1">
                <a:cs typeface="B Homa" panose="00000400000000000000" pitchFamily="2" charset="-78"/>
              </a:rPr>
              <a:t>Walravens</a:t>
            </a:r>
            <a:r>
              <a:rPr lang="en-US" dirty="0">
                <a:cs typeface="B Homa" panose="00000400000000000000" pitchFamily="2" charset="-78"/>
              </a:rPr>
              <a:t> </a:t>
            </a:r>
            <a:r>
              <a:rPr lang="fa-IR" dirty="0" smtClean="0">
                <a:cs typeface="B Homa" panose="00000400000000000000" pitchFamily="2" charset="-78"/>
              </a:rPr>
              <a:t> اضافه می </a:t>
            </a:r>
            <a:r>
              <a:rPr lang="fa-IR" dirty="0">
                <a:cs typeface="B Homa" panose="00000400000000000000" pitchFamily="2" charset="-78"/>
              </a:rPr>
              <a:t>کند که تصمیم گیری می تواند با استفاده از فناوری های شبکه ای </a:t>
            </a:r>
            <a:r>
              <a:rPr lang="fa-IR" dirty="0" smtClean="0">
                <a:cs typeface="B Homa" panose="00000400000000000000" pitchFamily="2" charset="-78"/>
              </a:rPr>
              <a:t>انجام شود.</a:t>
            </a:r>
            <a:endParaRPr lang="en-US" dirty="0">
              <a:cs typeface="B Homa" panose="00000400000000000000" pitchFamily="2" charset="-78"/>
            </a:endParaRPr>
          </a:p>
        </p:txBody>
      </p:sp>
    </p:spTree>
    <p:extLst>
      <p:ext uri="{BB962C8B-B14F-4D97-AF65-F5344CB8AC3E}">
        <p14:creationId xmlns:p14="http://schemas.microsoft.com/office/powerpoint/2010/main" val="104803226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42140"/>
            <a:ext cx="10364451" cy="1326052"/>
          </a:xfrm>
        </p:spPr>
        <p:txBody>
          <a:bodyPr/>
          <a:lstStyle/>
          <a:p>
            <a:pPr algn="r"/>
            <a:r>
              <a:rPr lang="fa-IR" dirty="0" smtClean="0">
                <a:cs typeface="B Homa" panose="00000400000000000000" pitchFamily="2" charset="-78"/>
              </a:rPr>
              <a:t>مفهوم سوم</a:t>
            </a:r>
            <a:endParaRPr lang="en-US" dirty="0">
              <a:cs typeface="B Homa" panose="00000400000000000000" pitchFamily="2" charset="-78"/>
            </a:endParaRPr>
          </a:p>
        </p:txBody>
      </p:sp>
      <p:sp>
        <p:nvSpPr>
          <p:cNvPr id="3" name="Content Placeholder 2"/>
          <p:cNvSpPr>
            <a:spLocks noGrp="1"/>
          </p:cNvSpPr>
          <p:nvPr>
            <p:ph idx="1"/>
          </p:nvPr>
        </p:nvSpPr>
        <p:spPr>
          <a:xfrm>
            <a:off x="913774" y="1468192"/>
            <a:ext cx="10363826" cy="4790940"/>
          </a:xfrm>
        </p:spPr>
        <p:txBody>
          <a:bodyPr/>
          <a:lstStyle/>
          <a:p>
            <a:pPr algn="r" rtl="1">
              <a:lnSpc>
                <a:spcPct val="200000"/>
              </a:lnSpc>
            </a:pPr>
            <a:r>
              <a:rPr lang="fa-IR" dirty="0">
                <a:cs typeface="B Homa" panose="00000400000000000000" pitchFamily="2" charset="-78"/>
              </a:rPr>
              <a:t>سطح سوم این مفهوم این است که </a:t>
            </a:r>
            <a:r>
              <a:rPr lang="fa-IR" dirty="0">
                <a:solidFill>
                  <a:srgbClr val="FF0000"/>
                </a:solidFill>
                <a:cs typeface="B Homa" panose="00000400000000000000" pitchFamily="2" charset="-78"/>
              </a:rPr>
              <a:t>حکومت هوشمند مرتبط با ایجاد یک مدیریت هوشمند </a:t>
            </a:r>
            <a:r>
              <a:rPr lang="fa-IR" dirty="0">
                <a:cs typeface="B Homa" panose="00000400000000000000" pitchFamily="2" charset="-78"/>
              </a:rPr>
              <a:t>است. این نوع از حکومت هوشمند در </a:t>
            </a:r>
            <a:r>
              <a:rPr lang="fa-IR" dirty="0" smtClean="0">
                <a:cs typeface="B Homa" panose="00000400000000000000" pitchFamily="2" charset="-78"/>
              </a:rPr>
              <a:t>سطح بالاتری </a:t>
            </a:r>
            <a:r>
              <a:rPr lang="fa-IR" dirty="0">
                <a:cs typeface="B Homa" panose="00000400000000000000" pitchFamily="2" charset="-78"/>
              </a:rPr>
              <a:t>از تحول قرار دارد ، تا آنجا که نیازمند </a:t>
            </a:r>
            <a:r>
              <a:rPr lang="fa-IR" dirty="0">
                <a:solidFill>
                  <a:srgbClr val="FF0000"/>
                </a:solidFill>
                <a:cs typeface="B Homa" panose="00000400000000000000" pitchFamily="2" charset="-78"/>
              </a:rPr>
              <a:t>تجدید ساختار سازمان های دولتی حکومت </a:t>
            </a:r>
            <a:r>
              <a:rPr lang="fa-IR" dirty="0">
                <a:cs typeface="B Homa" panose="00000400000000000000" pitchFamily="2" charset="-78"/>
              </a:rPr>
              <a:t>است. اداره ها نیاز به نوآوری دارند تا با نیاز های سیاست های مختلف مرتبط شوند. گسیل گارسیا نشان می دهد که دولت هوشمند شکل جدیدی از حکومت الکترونیک است که از </a:t>
            </a:r>
            <a:r>
              <a:rPr lang="fa-IR" dirty="0" smtClean="0">
                <a:cs typeface="B Homa" panose="00000400000000000000" pitchFamily="2" charset="-78"/>
              </a:rPr>
              <a:t>فناوری های اطلاعاتی پیشرفته ای برای </a:t>
            </a:r>
            <a:r>
              <a:rPr lang="fa-IR" dirty="0">
                <a:cs typeface="B Homa" panose="00000400000000000000" pitchFamily="2" charset="-78"/>
              </a:rPr>
              <a:t>یکپارچه سازی و ارتباط اطلاعات ، فرایندها ، نهادها و زیرساخت های فیزیکی استفاده می کند تا بهتر به شهروندان و جوامع خدمات رسانی کند. </a:t>
            </a:r>
            <a:endParaRPr lang="en-US" dirty="0">
              <a:cs typeface="B Homa" panose="00000400000000000000" pitchFamily="2" charset="-78"/>
            </a:endParaRPr>
          </a:p>
        </p:txBody>
      </p:sp>
    </p:spTree>
    <p:extLst>
      <p:ext uri="{BB962C8B-B14F-4D97-AF65-F5344CB8AC3E}">
        <p14:creationId xmlns:p14="http://schemas.microsoft.com/office/powerpoint/2010/main" val="27819955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231819"/>
            <a:ext cx="10364451" cy="1145748"/>
          </a:xfrm>
        </p:spPr>
        <p:txBody>
          <a:bodyPr/>
          <a:lstStyle/>
          <a:p>
            <a:pPr algn="r"/>
            <a:r>
              <a:rPr lang="fa-IR" dirty="0" smtClean="0">
                <a:cs typeface="B Homa" panose="00000400000000000000" pitchFamily="2" charset="-78"/>
              </a:rPr>
              <a:t>مفهوم چهارم</a:t>
            </a:r>
            <a:endParaRPr lang="en-US" dirty="0">
              <a:cs typeface="B Homa" panose="00000400000000000000" pitchFamily="2" charset="-78"/>
            </a:endParaRPr>
          </a:p>
        </p:txBody>
      </p:sp>
      <p:sp>
        <p:nvSpPr>
          <p:cNvPr id="3" name="Content Placeholder 2"/>
          <p:cNvSpPr>
            <a:spLocks noGrp="1"/>
          </p:cNvSpPr>
          <p:nvPr>
            <p:ph idx="1"/>
          </p:nvPr>
        </p:nvSpPr>
        <p:spPr>
          <a:xfrm>
            <a:off x="913774" y="1197736"/>
            <a:ext cx="10363826" cy="4593464"/>
          </a:xfrm>
        </p:spPr>
        <p:txBody>
          <a:bodyPr/>
          <a:lstStyle/>
          <a:p>
            <a:pPr algn="r" rtl="1">
              <a:lnSpc>
                <a:spcPct val="200000"/>
              </a:lnSpc>
            </a:pPr>
            <a:r>
              <a:rPr lang="fa-IR" dirty="0">
                <a:cs typeface="B Homa" panose="00000400000000000000" pitchFamily="2" charset="-78"/>
              </a:rPr>
              <a:t>چهارمین و قابل تغییرترین سطح مفهوم تاکید می کند که حکومت هوشمند </a:t>
            </a:r>
            <a:r>
              <a:rPr lang="fa-IR" dirty="0" smtClean="0">
                <a:cs typeface="B Homa" panose="00000400000000000000" pitchFamily="2" charset="-78"/>
              </a:rPr>
              <a:t>مرتبط </a:t>
            </a:r>
            <a:r>
              <a:rPr lang="fa-IR" dirty="0">
                <a:cs typeface="B Homa" panose="00000400000000000000" pitchFamily="2" charset="-78"/>
              </a:rPr>
              <a:t>با </a:t>
            </a:r>
            <a:r>
              <a:rPr lang="fa-IR" dirty="0">
                <a:solidFill>
                  <a:srgbClr val="FF0000"/>
                </a:solidFill>
                <a:cs typeface="B Homa" panose="00000400000000000000" pitchFamily="2" charset="-78"/>
              </a:rPr>
              <a:t>چینش دوباره ی موقعیت حکومت ، درون نظام شهری </a:t>
            </a:r>
            <a:r>
              <a:rPr lang="fa-IR" dirty="0">
                <a:cs typeface="B Homa" panose="00000400000000000000" pitchFamily="2" charset="-78"/>
              </a:rPr>
              <a:t>است. ما این نوع مفهوم را واجد بالاترین سطح تحول می دانیم. زیرا </a:t>
            </a:r>
            <a:r>
              <a:rPr lang="fa-IR" dirty="0" smtClean="0">
                <a:cs typeface="B Homa" panose="00000400000000000000" pitchFamily="2" charset="-78"/>
              </a:rPr>
              <a:t> </a:t>
            </a:r>
            <a:r>
              <a:rPr lang="fa-IR" dirty="0">
                <a:solidFill>
                  <a:srgbClr val="FF0000"/>
                </a:solidFill>
                <a:cs typeface="B Homa" panose="00000400000000000000" pitchFamily="2" charset="-78"/>
              </a:rPr>
              <a:t>نه تنها مرتبط با تحول سازمان های داخلی ، بلکه مرتبط با تحول ساختارهای خارجی نیز هست</a:t>
            </a:r>
            <a:r>
              <a:rPr lang="fa-IR" dirty="0">
                <a:cs typeface="B Homa" panose="00000400000000000000" pitchFamily="2" charset="-78"/>
              </a:rPr>
              <a:t>. </a:t>
            </a:r>
            <a:r>
              <a:rPr lang="en-US" dirty="0" err="1">
                <a:cs typeface="B Homa" panose="00000400000000000000" pitchFamily="2" charset="-78"/>
              </a:rPr>
              <a:t>Batagan</a:t>
            </a:r>
            <a:r>
              <a:rPr lang="en-US" dirty="0">
                <a:cs typeface="B Homa" panose="00000400000000000000" pitchFamily="2" charset="-78"/>
              </a:rPr>
              <a:t> </a:t>
            </a:r>
            <a:r>
              <a:rPr lang="fa-IR" dirty="0" smtClean="0">
                <a:cs typeface="B Homa" panose="00000400000000000000" pitchFamily="2" charset="-78"/>
              </a:rPr>
              <a:t> نشان </a:t>
            </a:r>
            <a:r>
              <a:rPr lang="fa-IR" dirty="0">
                <a:cs typeface="B Homa" panose="00000400000000000000" pitchFamily="2" charset="-78"/>
              </a:rPr>
              <a:t>می دهد که حکومت هوشمند به معنای همکاری در سراسر ادارات و جوامع ، کمک به </a:t>
            </a:r>
            <a:r>
              <a:rPr lang="fa-IR" dirty="0" smtClean="0">
                <a:cs typeface="B Homa" panose="00000400000000000000" pitchFamily="2" charset="-78"/>
              </a:rPr>
              <a:t>توسعه </a:t>
            </a:r>
            <a:r>
              <a:rPr lang="fa-IR" dirty="0">
                <a:cs typeface="B Homa" panose="00000400000000000000" pitchFamily="2" charset="-78"/>
              </a:rPr>
              <a:t>رشد اقتصادی و در مهم ترین سطح ،  شهروندمحور ساختن واقعی عملکردها و خدمات است. </a:t>
            </a:r>
            <a:endParaRPr lang="en-US" dirty="0">
              <a:cs typeface="B Homa" panose="00000400000000000000" pitchFamily="2" charset="-78"/>
            </a:endParaRPr>
          </a:p>
        </p:txBody>
      </p:sp>
    </p:spTree>
    <p:extLst>
      <p:ext uri="{BB962C8B-B14F-4D97-AF65-F5344CB8AC3E}">
        <p14:creationId xmlns:p14="http://schemas.microsoft.com/office/powerpoint/2010/main" val="33814064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245030"/>
            <a:ext cx="10364451" cy="862553"/>
          </a:xfrm>
        </p:spPr>
        <p:txBody>
          <a:bodyPr/>
          <a:lstStyle/>
          <a:p>
            <a:pPr algn="r"/>
            <a:r>
              <a:rPr lang="fa-IR" dirty="0">
                <a:cs typeface="B Homa" panose="00000400000000000000" pitchFamily="2" charset="-78"/>
              </a:rPr>
              <a:t>حکومت </a:t>
            </a:r>
            <a:r>
              <a:rPr lang="fa-IR" dirty="0" smtClean="0">
                <a:cs typeface="B Homa" panose="00000400000000000000" pitchFamily="2" charset="-78"/>
              </a:rPr>
              <a:t>شهرهای </a:t>
            </a:r>
            <a:r>
              <a:rPr lang="fa-IR" dirty="0">
                <a:cs typeface="B Homa" panose="00000400000000000000" pitchFamily="2" charset="-78"/>
              </a:rPr>
              <a:t>هوشمند</a:t>
            </a:r>
            <a:endParaRPr lang="en-US" dirty="0">
              <a:cs typeface="B Homa" panose="00000400000000000000" pitchFamily="2" charset="-78"/>
            </a:endParaRPr>
          </a:p>
        </p:txBody>
      </p:sp>
      <p:sp>
        <p:nvSpPr>
          <p:cNvPr id="3" name="Content Placeholder 2"/>
          <p:cNvSpPr>
            <a:spLocks noGrp="1"/>
          </p:cNvSpPr>
          <p:nvPr>
            <p:ph idx="1"/>
          </p:nvPr>
        </p:nvSpPr>
        <p:spPr>
          <a:xfrm>
            <a:off x="913774" y="1107583"/>
            <a:ext cx="10363826" cy="5422005"/>
          </a:xfrm>
        </p:spPr>
        <p:txBody>
          <a:bodyPr>
            <a:normAutofit/>
          </a:bodyPr>
          <a:lstStyle/>
          <a:p>
            <a:pPr algn="r" rtl="1">
              <a:lnSpc>
                <a:spcPct val="200000"/>
              </a:lnSpc>
            </a:pPr>
            <a:r>
              <a:rPr lang="fa-IR" dirty="0">
                <a:cs typeface="B Homa" panose="00000400000000000000" pitchFamily="2" charset="-78"/>
              </a:rPr>
              <a:t>به گفته ی فورستر </a:t>
            </a:r>
            <a:r>
              <a:rPr lang="fa-IR" dirty="0">
                <a:solidFill>
                  <a:srgbClr val="FF0000"/>
                </a:solidFill>
                <a:cs typeface="B Homa" panose="00000400000000000000" pitchFamily="2" charset="-78"/>
              </a:rPr>
              <a:t>حکومت هوشمند هسته ی طرح های شهر هوشمند </a:t>
            </a:r>
            <a:r>
              <a:rPr lang="fa-IR" dirty="0">
                <a:cs typeface="B Homa" panose="00000400000000000000" pitchFamily="2" charset="-78"/>
              </a:rPr>
              <a:t>است و بنابراین نمایانگر یک چالش مهم برای نوآوری شهر هوشمند است. حکومت هوشمند بعنوان یک ویژگی مهم شهر هوشمند توصیف می شود که </a:t>
            </a:r>
            <a:r>
              <a:rPr lang="fa-IR" dirty="0">
                <a:solidFill>
                  <a:srgbClr val="FF0000"/>
                </a:solidFill>
                <a:cs typeface="B Homa" panose="00000400000000000000" pitchFamily="2" charset="-78"/>
              </a:rPr>
              <a:t>بر مبنای مشارکت شهروندان و مشارکت های دولتی و خصوصی </a:t>
            </a:r>
            <a:r>
              <a:rPr lang="fa-IR" dirty="0">
                <a:cs typeface="B Homa" panose="00000400000000000000" pitchFamily="2" charset="-78"/>
              </a:rPr>
              <a:t>پایه گذاری شده است</a:t>
            </a:r>
            <a:r>
              <a:rPr lang="fa-IR" dirty="0" smtClean="0">
                <a:cs typeface="B Homa" panose="00000400000000000000" pitchFamily="2" charset="-78"/>
              </a:rPr>
              <a:t>. طبق نظر </a:t>
            </a:r>
            <a:r>
              <a:rPr lang="fa-IR" dirty="0">
                <a:cs typeface="B Homa" panose="00000400000000000000" pitchFamily="2" charset="-78"/>
              </a:rPr>
              <a:t>جانستون و هنسن </a:t>
            </a:r>
            <a:r>
              <a:rPr lang="fa-IR" dirty="0" smtClean="0">
                <a:cs typeface="B Homa" panose="00000400000000000000" pitchFamily="2" charset="-78"/>
              </a:rPr>
              <a:t>وجود حکومت </a:t>
            </a:r>
            <a:r>
              <a:rPr lang="fa-IR" dirty="0">
                <a:cs typeface="B Homa" panose="00000400000000000000" pitchFamily="2" charset="-78"/>
              </a:rPr>
              <a:t>هوشمند وابسته به اجرای زیرساخت های یک حکومت هوشمند است که باید حسابرس ، پاسخگو و شفاف باشد. این زیرساخت به همکاری های دارای مجوز ، تبادل اطلاعات ، یکپارچه سازی خدمات و ارتباطات کمک می کند. کسب و که پیشرو در </a:t>
            </a:r>
            <a:r>
              <a:rPr lang="fa-IR" dirty="0" smtClean="0">
                <a:cs typeface="B Homa" panose="00000400000000000000" pitchFamily="2" charset="-78"/>
              </a:rPr>
              <a:t>ارائه سخت افزار، </a:t>
            </a:r>
            <a:r>
              <a:rPr lang="fa-IR" dirty="0">
                <a:cs typeface="B Homa" panose="00000400000000000000" pitchFamily="2" charset="-78"/>
              </a:rPr>
              <a:t>نرم افزار ، و راه حل های اطلاعات است شهرها را قادر می سازد تا هوشمندتر شوند. در حالیکه حکومت در حال تعامل با کاربران خدمات ، منافع جامعه و شهروندان است </a:t>
            </a:r>
            <a:r>
              <a:rPr lang="fa-IR" dirty="0" smtClean="0">
                <a:cs typeface="B Homa" panose="00000400000000000000" pitchFamily="2" charset="-78"/>
              </a:rPr>
              <a:t>و </a:t>
            </a:r>
            <a:r>
              <a:rPr lang="fa-IR" dirty="0">
                <a:cs typeface="B Homa" panose="00000400000000000000" pitchFamily="2" charset="-78"/>
              </a:rPr>
              <a:t>همانند گذشته تمرکزشان برکیفیت زندگی جوامعشان است. این حکومت به سطح بالاتری از سازمان های غیر </a:t>
            </a:r>
            <a:r>
              <a:rPr lang="fa-IR" dirty="0" smtClean="0">
                <a:cs typeface="B Homa" panose="00000400000000000000" pitchFamily="2" charset="-78"/>
              </a:rPr>
              <a:t>دولتی (</a:t>
            </a:r>
            <a:r>
              <a:rPr lang="en-US" dirty="0" smtClean="0">
                <a:cs typeface="B Homa" panose="00000400000000000000" pitchFamily="2" charset="-78"/>
              </a:rPr>
              <a:t>NGO </a:t>
            </a:r>
            <a:r>
              <a:rPr lang="fa-IR" dirty="0" smtClean="0">
                <a:cs typeface="B Homa" panose="00000400000000000000" pitchFamily="2" charset="-78"/>
              </a:rPr>
              <a:t> ) ها </a:t>
            </a:r>
            <a:r>
              <a:rPr lang="fa-IR" dirty="0">
                <a:cs typeface="B Homa" panose="00000400000000000000" pitchFamily="2" charset="-78"/>
              </a:rPr>
              <a:t>دست می </a:t>
            </a:r>
            <a:r>
              <a:rPr lang="fa-IR" dirty="0" smtClean="0">
                <a:cs typeface="B Homa" panose="00000400000000000000" pitchFamily="2" charset="-78"/>
              </a:rPr>
              <a:t>یابد</a:t>
            </a:r>
            <a:r>
              <a:rPr lang="fa-IR" dirty="0">
                <a:cs typeface="B Homa" panose="00000400000000000000" pitchFamily="2" charset="-78"/>
              </a:rPr>
              <a:t> </a:t>
            </a:r>
            <a:r>
              <a:rPr lang="fa-IR" dirty="0" smtClean="0">
                <a:cs typeface="B Homa" panose="00000400000000000000" pitchFamily="2" charset="-78"/>
              </a:rPr>
              <a:t>که فرصت های بیشتری را برای شهر فراهم می آورند.</a:t>
            </a:r>
            <a:endParaRPr lang="en-US" dirty="0">
              <a:cs typeface="B Homa" panose="00000400000000000000" pitchFamily="2" charset="-78"/>
            </a:endParaRPr>
          </a:p>
        </p:txBody>
      </p:sp>
    </p:spTree>
    <p:extLst>
      <p:ext uri="{BB962C8B-B14F-4D97-AF65-F5344CB8AC3E}">
        <p14:creationId xmlns:p14="http://schemas.microsoft.com/office/powerpoint/2010/main" val="2667564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90482"/>
            <a:ext cx="10364451" cy="746644"/>
          </a:xfrm>
        </p:spPr>
        <p:txBody>
          <a:bodyPr>
            <a:normAutofit/>
          </a:bodyPr>
          <a:lstStyle/>
          <a:p>
            <a:pPr algn="r" rtl="1"/>
            <a:r>
              <a:rPr lang="fa-IR" dirty="0" smtClean="0">
                <a:cs typeface="B Homa" panose="00000400000000000000" pitchFamily="2" charset="-78"/>
              </a:rPr>
              <a:t>حکومت هوشمند</a:t>
            </a:r>
            <a:endParaRPr lang="en-US" dirty="0">
              <a:cs typeface="B Homa" panose="00000400000000000000" pitchFamily="2" charset="-78"/>
            </a:endParaRPr>
          </a:p>
        </p:txBody>
      </p:sp>
      <p:sp>
        <p:nvSpPr>
          <p:cNvPr id="3" name="Content Placeholder 2"/>
          <p:cNvSpPr>
            <a:spLocks noGrp="1"/>
          </p:cNvSpPr>
          <p:nvPr>
            <p:ph idx="1"/>
          </p:nvPr>
        </p:nvSpPr>
        <p:spPr>
          <a:xfrm>
            <a:off x="1235746" y="1081825"/>
            <a:ext cx="10363826" cy="4735131"/>
          </a:xfrm>
        </p:spPr>
        <p:txBody>
          <a:bodyPr/>
          <a:lstStyle/>
          <a:p>
            <a:pPr algn="r" rtl="1">
              <a:lnSpc>
                <a:spcPct val="200000"/>
              </a:lnSpc>
            </a:pPr>
            <a:r>
              <a:rPr lang="fa-IR" dirty="0">
                <a:cs typeface="B Homa" panose="00000400000000000000" pitchFamily="2" charset="-78"/>
              </a:rPr>
              <a:t>بستر فناوری اطلاعات در شهر هوشمند کمک می کند تا دولت ها در ارائه خدمات خود بهتر عمل کنند. همچنین با انتشار عمومی اطلاعات مربوط به عملکردشان، می توانند به توسعه دولت شفاف کمک کنند؛ موضوعی که در جهان امروز اهمیت زیادی دارد.</a:t>
            </a:r>
          </a:p>
          <a:p>
            <a:pPr algn="r" rtl="1">
              <a:lnSpc>
                <a:spcPct val="200000"/>
              </a:lnSpc>
            </a:pPr>
            <a:r>
              <a:rPr lang="fa-IR" dirty="0">
                <a:cs typeface="B Homa" panose="00000400000000000000" pitchFamily="2" charset="-78"/>
              </a:rPr>
              <a:t>حکومت هوشمند شامل </a:t>
            </a:r>
            <a:r>
              <a:rPr lang="fa-IR" dirty="0">
                <a:solidFill>
                  <a:srgbClr val="FF0000"/>
                </a:solidFill>
                <a:cs typeface="B Homa" panose="00000400000000000000" pitchFamily="2" charset="-78"/>
              </a:rPr>
              <a:t>مشارکت سیاسی و فعال، خدمات شهروندی و استفاده هوشمند از دولت الکترونیک </a:t>
            </a:r>
            <a:r>
              <a:rPr lang="fa-IR" dirty="0">
                <a:cs typeface="B Homa" panose="00000400000000000000" pitchFamily="2" charset="-78"/>
              </a:rPr>
              <a:t>می باشد. علاوه بر این حکومت هوشمند به استفاده از </a:t>
            </a:r>
            <a:r>
              <a:rPr lang="fa-IR" dirty="0">
                <a:solidFill>
                  <a:srgbClr val="FF0000"/>
                </a:solidFill>
                <a:cs typeface="B Homa" panose="00000400000000000000" pitchFamily="2" charset="-78"/>
              </a:rPr>
              <a:t>کانال های ارتباطی جدید</a:t>
            </a:r>
            <a:r>
              <a:rPr lang="fa-IR" dirty="0">
                <a:cs typeface="B Homa" panose="00000400000000000000" pitchFamily="2" charset="-78"/>
              </a:rPr>
              <a:t>، از قبیل دولت الکترونیک و یا "دموکراسی الکترونیک" اشاره دارد.</a:t>
            </a:r>
          </a:p>
          <a:p>
            <a:pPr algn="r" rtl="1">
              <a:lnSpc>
                <a:spcPct val="200000"/>
              </a:lnSpc>
            </a:pPr>
            <a:endParaRPr lang="en-US" dirty="0">
              <a:cs typeface="B Homa" panose="00000400000000000000" pitchFamily="2" charset="-78"/>
            </a:endParaRPr>
          </a:p>
        </p:txBody>
      </p:sp>
    </p:spTree>
    <p:extLst>
      <p:ext uri="{BB962C8B-B14F-4D97-AF65-F5344CB8AC3E}">
        <p14:creationId xmlns:p14="http://schemas.microsoft.com/office/powerpoint/2010/main" val="39025208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70184" y="869324"/>
            <a:ext cx="10363826" cy="5988676"/>
          </a:xfrm>
        </p:spPr>
        <p:txBody>
          <a:bodyPr>
            <a:normAutofit/>
          </a:bodyPr>
          <a:lstStyle/>
          <a:p>
            <a:pPr algn="r" rtl="1"/>
            <a:r>
              <a:rPr lang="fa-IR" dirty="0">
                <a:cs typeface="B Homa" panose="00000400000000000000" pitchFamily="2" charset="-78"/>
              </a:rPr>
              <a:t>حکومت هوشمند توسط عوامل زیر مشخص می شود</a:t>
            </a:r>
            <a:r>
              <a:rPr lang="fa-IR" dirty="0" smtClean="0">
                <a:cs typeface="B Homa" panose="00000400000000000000" pitchFamily="2" charset="-78"/>
              </a:rPr>
              <a:t>:</a:t>
            </a:r>
          </a:p>
          <a:p>
            <a:pPr algn="r" rtl="1">
              <a:buFont typeface="Wingdings" panose="05000000000000000000" pitchFamily="2" charset="2"/>
              <a:buChar char="v"/>
            </a:pPr>
            <a:r>
              <a:rPr lang="fa-IR" dirty="0" smtClean="0">
                <a:cs typeface="B Homa" panose="00000400000000000000" pitchFamily="2" charset="-78"/>
              </a:rPr>
              <a:t>      هزینه های عمومی مصرف شده در بخش فناوری های نوین</a:t>
            </a:r>
          </a:p>
          <a:p>
            <a:pPr algn="r" rtl="1">
              <a:buFont typeface="Wingdings" panose="05000000000000000000" pitchFamily="2" charset="2"/>
              <a:buChar char="v"/>
            </a:pPr>
            <a:r>
              <a:rPr lang="fa-IR" dirty="0" smtClean="0">
                <a:cs typeface="B Homa" panose="00000400000000000000" pitchFamily="2" charset="-78"/>
              </a:rPr>
              <a:t>     </a:t>
            </a:r>
            <a:r>
              <a:rPr lang="fa-IR" dirty="0">
                <a:cs typeface="B Homa" panose="00000400000000000000" pitchFamily="2" charset="-78"/>
              </a:rPr>
              <a:t>دسترسی به درگاه ارائه خدمات آنلاین عمومی</a:t>
            </a:r>
          </a:p>
          <a:p>
            <a:pPr algn="r" rtl="1">
              <a:buFont typeface="Wingdings" panose="05000000000000000000" pitchFamily="2" charset="2"/>
              <a:buChar char="v"/>
            </a:pPr>
            <a:r>
              <a:rPr lang="fa-IR" dirty="0" smtClean="0">
                <a:cs typeface="B Homa" panose="00000400000000000000" pitchFamily="2" charset="-78"/>
              </a:rPr>
              <a:t>      برنامه </a:t>
            </a:r>
            <a:r>
              <a:rPr lang="fa-IR" dirty="0">
                <a:cs typeface="B Homa" panose="00000400000000000000" pitchFamily="2" charset="-78"/>
              </a:rPr>
              <a:t>های راهبردی برای گسترش دولت الکترونیک و فناوری اطلاعات و ارتباطات</a:t>
            </a:r>
          </a:p>
          <a:p>
            <a:pPr algn="r" rtl="1">
              <a:buFont typeface="Wingdings" panose="05000000000000000000" pitchFamily="2" charset="2"/>
              <a:buChar char="v"/>
            </a:pPr>
            <a:r>
              <a:rPr lang="fa-IR" dirty="0" smtClean="0">
                <a:cs typeface="B Homa" panose="00000400000000000000" pitchFamily="2" charset="-78"/>
              </a:rPr>
              <a:t>     </a:t>
            </a:r>
            <a:r>
              <a:rPr lang="fa-IR" dirty="0">
                <a:cs typeface="B Homa" panose="00000400000000000000" pitchFamily="2" charset="-78"/>
              </a:rPr>
              <a:t>درصد خدمات آنلاین </a:t>
            </a:r>
            <a:r>
              <a:rPr lang="fa-IR" dirty="0" smtClean="0">
                <a:cs typeface="B Homa" panose="00000400000000000000" pitchFamily="2" charset="-78"/>
              </a:rPr>
              <a:t>موجود</a:t>
            </a:r>
          </a:p>
          <a:p>
            <a:pPr algn="r" rtl="1">
              <a:buFont typeface="Wingdings" panose="05000000000000000000" pitchFamily="2" charset="2"/>
              <a:buChar char="v"/>
            </a:pPr>
            <a:r>
              <a:rPr lang="fa-IR" dirty="0" smtClean="0">
                <a:cs typeface="B Homa" panose="00000400000000000000" pitchFamily="2" charset="-78"/>
              </a:rPr>
              <a:t>      کارکنان دولتی که از رایانه های متصل به اینترنت استفاده می کنند.</a:t>
            </a:r>
          </a:p>
          <a:p>
            <a:pPr algn="r" rtl="1">
              <a:buFont typeface="Wingdings" panose="05000000000000000000" pitchFamily="2" charset="2"/>
              <a:buChar char="v"/>
            </a:pPr>
            <a:r>
              <a:rPr lang="fa-IR" dirty="0">
                <a:cs typeface="B Homa" panose="00000400000000000000" pitchFamily="2" charset="-78"/>
              </a:rPr>
              <a:t> </a:t>
            </a:r>
            <a:r>
              <a:rPr lang="fa-IR" dirty="0" smtClean="0">
                <a:cs typeface="B Homa" panose="00000400000000000000" pitchFamily="2" charset="-78"/>
              </a:rPr>
              <a:t>     </a:t>
            </a:r>
            <a:r>
              <a:rPr lang="fa-IR" dirty="0">
                <a:cs typeface="B Homa" panose="00000400000000000000" pitchFamily="2" charset="-78"/>
              </a:rPr>
              <a:t>امضای الکترونیکی</a:t>
            </a:r>
            <a:r>
              <a:rPr lang="fa-IR" dirty="0" smtClean="0">
                <a:cs typeface="B Homa" panose="00000400000000000000" pitchFamily="2" charset="-78"/>
              </a:rPr>
              <a:t>.</a:t>
            </a:r>
          </a:p>
          <a:p>
            <a:pPr algn="r" rtl="1">
              <a:buFont typeface="Wingdings" panose="05000000000000000000" pitchFamily="2" charset="2"/>
              <a:buChar char="v"/>
            </a:pPr>
            <a:r>
              <a:rPr lang="fa-IR" dirty="0" smtClean="0">
                <a:cs typeface="B Homa" panose="00000400000000000000" pitchFamily="2" charset="-78"/>
              </a:rPr>
              <a:t>      حکومت شفاف.</a:t>
            </a:r>
          </a:p>
          <a:p>
            <a:pPr algn="r" rtl="1">
              <a:buFont typeface="Wingdings" panose="05000000000000000000" pitchFamily="2" charset="2"/>
              <a:buChar char="v"/>
            </a:pPr>
            <a:r>
              <a:rPr lang="fa-IR" dirty="0" smtClean="0">
                <a:cs typeface="B Homa" panose="00000400000000000000" pitchFamily="2" charset="-78"/>
              </a:rPr>
              <a:t>      دموکراسی الکترونیک.</a:t>
            </a:r>
          </a:p>
          <a:p>
            <a:pPr algn="r" rtl="1">
              <a:buFont typeface="Wingdings" panose="05000000000000000000" pitchFamily="2" charset="2"/>
              <a:buChar char="v"/>
            </a:pPr>
            <a:r>
              <a:rPr lang="fa-IR" dirty="0" smtClean="0">
                <a:cs typeface="B Homa" panose="00000400000000000000" pitchFamily="2" charset="-78"/>
              </a:rPr>
              <a:t>     </a:t>
            </a:r>
            <a:r>
              <a:rPr lang="fa-IR" dirty="0">
                <a:cs typeface="B Homa" panose="00000400000000000000" pitchFamily="2" charset="-78"/>
              </a:rPr>
              <a:t>مشارکت شهروندان.</a:t>
            </a:r>
          </a:p>
          <a:p>
            <a:pPr algn="r" rtl="1">
              <a:buFont typeface="Wingdings" panose="05000000000000000000" pitchFamily="2" charset="2"/>
              <a:buChar char="v"/>
            </a:pPr>
            <a:r>
              <a:rPr lang="fa-IR" dirty="0" smtClean="0">
                <a:cs typeface="B Homa" panose="00000400000000000000" pitchFamily="2" charset="-78"/>
              </a:rPr>
              <a:t>    </a:t>
            </a:r>
            <a:r>
              <a:rPr lang="fa-IR" dirty="0">
                <a:cs typeface="B Homa" panose="00000400000000000000" pitchFamily="2" charset="-78"/>
              </a:rPr>
              <a:t>رای گیری الکترونیکی</a:t>
            </a:r>
            <a:r>
              <a:rPr lang="fa-IR" dirty="0" smtClean="0">
                <a:cs typeface="B Homa" panose="00000400000000000000" pitchFamily="2" charset="-78"/>
              </a:rPr>
              <a:t>.</a:t>
            </a:r>
          </a:p>
          <a:p>
            <a:pPr algn="r" rtl="1">
              <a:buFont typeface="Wingdings" panose="05000000000000000000" pitchFamily="2" charset="2"/>
              <a:buChar char="v"/>
            </a:pPr>
            <a:r>
              <a:rPr lang="fa-IR" dirty="0" smtClean="0">
                <a:cs typeface="B Homa" panose="00000400000000000000" pitchFamily="2" charset="-78"/>
              </a:rPr>
              <a:t>   ترویج نوآوری و فناوری های نوین</a:t>
            </a:r>
          </a:p>
          <a:p>
            <a:pPr algn="r" rtl="1"/>
            <a:endParaRPr lang="en-US" dirty="0">
              <a:cs typeface="B Homa" panose="00000400000000000000" pitchFamily="2" charset="-78"/>
            </a:endParaRPr>
          </a:p>
        </p:txBody>
      </p:sp>
    </p:spTree>
    <p:extLst>
      <p:ext uri="{BB962C8B-B14F-4D97-AF65-F5344CB8AC3E}">
        <p14:creationId xmlns:p14="http://schemas.microsoft.com/office/powerpoint/2010/main" val="4522092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80635"/>
            <a:ext cx="10364451" cy="1596177"/>
          </a:xfrm>
        </p:spPr>
        <p:txBody>
          <a:bodyPr/>
          <a:lstStyle/>
          <a:p>
            <a:pPr algn="r"/>
            <a:r>
              <a:rPr lang="fa-IR" dirty="0">
                <a:cs typeface="B Homa" panose="00000400000000000000" pitchFamily="2" charset="-78"/>
              </a:rPr>
              <a:t>حکومت شفاف</a:t>
            </a:r>
            <a:br>
              <a:rPr lang="fa-IR" dirty="0">
                <a:cs typeface="B Homa" panose="00000400000000000000" pitchFamily="2" charset="-78"/>
              </a:rPr>
            </a:br>
            <a:endParaRPr lang="en-US" dirty="0">
              <a:cs typeface="B Homa" panose="00000400000000000000" pitchFamily="2" charset="-78"/>
            </a:endParaRPr>
          </a:p>
        </p:txBody>
      </p:sp>
      <p:sp>
        <p:nvSpPr>
          <p:cNvPr id="3" name="Content Placeholder 2"/>
          <p:cNvSpPr>
            <a:spLocks noGrp="1"/>
          </p:cNvSpPr>
          <p:nvPr>
            <p:ph idx="1"/>
          </p:nvPr>
        </p:nvSpPr>
        <p:spPr>
          <a:xfrm>
            <a:off x="914399" y="1776812"/>
            <a:ext cx="10363826" cy="3424107"/>
          </a:xfrm>
        </p:spPr>
        <p:txBody>
          <a:bodyPr/>
          <a:lstStyle/>
          <a:p>
            <a:pPr algn="r" rtl="1">
              <a:lnSpc>
                <a:spcPct val="200000"/>
              </a:lnSpc>
            </a:pPr>
            <a:r>
              <a:rPr lang="fa-IR" dirty="0" smtClean="0">
                <a:cs typeface="B Homa" panose="00000400000000000000" pitchFamily="2" charset="-78"/>
              </a:rPr>
              <a:t>ازفناوری </a:t>
            </a:r>
            <a:r>
              <a:rPr lang="fa-IR" dirty="0">
                <a:cs typeface="B Homa" panose="00000400000000000000" pitchFamily="2" charset="-78"/>
              </a:rPr>
              <a:t>های جدید می توان برای ارتقاء فرآیندهای </a:t>
            </a:r>
            <a:r>
              <a:rPr lang="fa-IR" dirty="0" smtClean="0">
                <a:cs typeface="B Homa" panose="00000400000000000000" pitchFamily="2" charset="-78"/>
              </a:rPr>
              <a:t>دموکراتیک و </a:t>
            </a:r>
            <a:r>
              <a:rPr lang="fa-IR" dirty="0" smtClean="0">
                <a:solidFill>
                  <a:srgbClr val="FF0000"/>
                </a:solidFill>
                <a:cs typeface="B Homa" panose="00000400000000000000" pitchFamily="2" charset="-78"/>
              </a:rPr>
              <a:t>افزایش </a:t>
            </a:r>
            <a:r>
              <a:rPr lang="fa-IR" dirty="0">
                <a:solidFill>
                  <a:srgbClr val="FF0000"/>
                </a:solidFill>
                <a:cs typeface="B Homa" panose="00000400000000000000" pitchFamily="2" charset="-78"/>
              </a:rPr>
              <a:t>فرصت تعامل افراد و جوامع با دولت</a:t>
            </a:r>
            <a:r>
              <a:rPr lang="fa-IR" dirty="0">
                <a:cs typeface="B Homa" panose="00000400000000000000" pitchFamily="2" charset="-78"/>
              </a:rPr>
              <a:t> استفاده کرد. </a:t>
            </a:r>
            <a:r>
              <a:rPr lang="fa-IR" dirty="0">
                <a:solidFill>
                  <a:srgbClr val="FF0000"/>
                </a:solidFill>
                <a:cs typeface="B Homa" panose="00000400000000000000" pitchFamily="2" charset="-78"/>
              </a:rPr>
              <a:t>اینترنت باعث مشارکت گسترده تر شده، بر محدودیت های جغرافیایی، معلولیت های فیزیکی و یا عوامل دیگر غلبه می کند. </a:t>
            </a:r>
            <a:r>
              <a:rPr lang="fa-IR" dirty="0">
                <a:cs typeface="B Homa" panose="00000400000000000000" pitchFamily="2" charset="-78"/>
              </a:rPr>
              <a:t>این سرویس همچنین دسترسی به اطلاعات توسط افراد و گروه های که قبلا نادیده گرفته می شدند را ممکن می سازد.  با آگاهی کامل از اهمیت گسترش دولت های شفاف، دسترسی عمومی به اطلاعات شهری از طریق وب سایت ها فراهم شده است. </a:t>
            </a:r>
          </a:p>
          <a:p>
            <a:pPr algn="r" rtl="1">
              <a:lnSpc>
                <a:spcPct val="200000"/>
              </a:lnSpc>
            </a:pPr>
            <a:endParaRPr lang="en-US" dirty="0">
              <a:cs typeface="B Homa" panose="00000400000000000000" pitchFamily="2" charset="-78"/>
            </a:endParaRPr>
          </a:p>
        </p:txBody>
      </p:sp>
    </p:spTree>
    <p:extLst>
      <p:ext uri="{BB962C8B-B14F-4D97-AF65-F5344CB8AC3E}">
        <p14:creationId xmlns:p14="http://schemas.microsoft.com/office/powerpoint/2010/main" val="299137044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0"/>
            <a:ext cx="10364451" cy="1171977"/>
          </a:xfrm>
        </p:spPr>
        <p:txBody>
          <a:bodyPr/>
          <a:lstStyle/>
          <a:p>
            <a:pPr algn="r"/>
            <a:r>
              <a:rPr lang="fa-IR" dirty="0">
                <a:cs typeface="B Homa" panose="00000400000000000000" pitchFamily="2" charset="-78"/>
              </a:rPr>
              <a:t>دموکراسی الکترونیک</a:t>
            </a:r>
            <a:endParaRPr lang="en-US" dirty="0">
              <a:cs typeface="B Homa" panose="00000400000000000000" pitchFamily="2" charset="-78"/>
            </a:endParaRPr>
          </a:p>
        </p:txBody>
      </p:sp>
      <p:sp>
        <p:nvSpPr>
          <p:cNvPr id="3" name="Content Placeholder 2"/>
          <p:cNvSpPr>
            <a:spLocks noGrp="1"/>
          </p:cNvSpPr>
          <p:nvPr>
            <p:ph idx="1"/>
          </p:nvPr>
        </p:nvSpPr>
        <p:spPr>
          <a:xfrm>
            <a:off x="759228" y="1171977"/>
            <a:ext cx="10363826" cy="4713667"/>
          </a:xfrm>
        </p:spPr>
        <p:txBody>
          <a:bodyPr>
            <a:normAutofit/>
          </a:bodyPr>
          <a:lstStyle/>
          <a:p>
            <a:pPr algn="r" rtl="1">
              <a:lnSpc>
                <a:spcPct val="200000"/>
              </a:lnSpc>
            </a:pPr>
            <a:r>
              <a:rPr lang="fa-IR" dirty="0" smtClean="0">
                <a:cs typeface="B Homa" panose="00000400000000000000" pitchFamily="2" charset="-78"/>
              </a:rPr>
              <a:t>منظور </a:t>
            </a:r>
            <a:r>
              <a:rPr lang="fa-IR" dirty="0">
                <a:cs typeface="B Homa" panose="00000400000000000000" pitchFamily="2" charset="-78"/>
              </a:rPr>
              <a:t>از دموکراسی الکترونیکی </a:t>
            </a:r>
            <a:r>
              <a:rPr lang="fa-IR" dirty="0">
                <a:solidFill>
                  <a:srgbClr val="FF0000"/>
                </a:solidFill>
                <a:cs typeface="B Homa" panose="00000400000000000000" pitchFamily="2" charset="-78"/>
              </a:rPr>
              <a:t>استفاده </a:t>
            </a:r>
            <a:r>
              <a:rPr lang="fa-IR" dirty="0" smtClean="0">
                <a:solidFill>
                  <a:srgbClr val="FF0000"/>
                </a:solidFill>
                <a:cs typeface="B Homa" panose="00000400000000000000" pitchFamily="2" charset="-78"/>
              </a:rPr>
              <a:t>از</a:t>
            </a:r>
            <a:r>
              <a:rPr lang="en-US" dirty="0" smtClean="0">
                <a:solidFill>
                  <a:srgbClr val="FF0000"/>
                </a:solidFill>
                <a:cs typeface="B Homa" panose="00000400000000000000" pitchFamily="2" charset="-78"/>
              </a:rPr>
              <a:t> ICT </a:t>
            </a:r>
            <a:r>
              <a:rPr lang="fa-IR" dirty="0">
                <a:solidFill>
                  <a:srgbClr val="FF0000"/>
                </a:solidFill>
                <a:cs typeface="B Homa" panose="00000400000000000000" pitchFamily="2" charset="-78"/>
              </a:rPr>
              <a:t>در جهت بهبود سیاست و ارتقای مشارکت شهروندان در جوامع دموکراتیک و فرآیندهای تصمیم گیری است. </a:t>
            </a:r>
            <a:r>
              <a:rPr lang="fa-IR" dirty="0">
                <a:cs typeface="B Homa" panose="00000400000000000000" pitchFamily="2" charset="-78"/>
              </a:rPr>
              <a:t>در میان سامانه های آنلاینی که توسط شهرها مورد استفاده قرار می گیرد می توان به ایمیل، چت وفوروم ها اشاره کرد.سامانه های دیگری نیز وجود دارد که به طور گسترده مورد استفاده قرار می گیرند، مانند نظر سنجی های آنلاین و شبکه های اجتماعی.</a:t>
            </a:r>
            <a:endParaRPr lang="en-US" dirty="0" smtClean="0">
              <a:cs typeface="B Homa" panose="00000400000000000000" pitchFamily="2" charset="-78"/>
            </a:endParaRPr>
          </a:p>
          <a:p>
            <a:pPr algn="r" rtl="1">
              <a:lnSpc>
                <a:spcPct val="200000"/>
              </a:lnSpc>
            </a:pPr>
            <a:r>
              <a:rPr lang="fa-IR" dirty="0">
                <a:cs typeface="B Homa" panose="00000400000000000000" pitchFamily="2" charset="-78"/>
              </a:rPr>
              <a:t>علاوه بر گسترش مشارکت شهروندان جهت ترویج دموکراسی الکترونیک، یکی دیگر از ابزارهای مورد استفاده برای گسترش و تسهیل مشارکت شهروندان در مسائل سیاسی، امکان </a:t>
            </a:r>
            <a:r>
              <a:rPr lang="fa-IR" dirty="0">
                <a:solidFill>
                  <a:srgbClr val="FF0000"/>
                </a:solidFill>
                <a:cs typeface="B Homa" panose="00000400000000000000" pitchFamily="2" charset="-78"/>
              </a:rPr>
              <a:t>رای گیری الکترونیکی </a:t>
            </a:r>
            <a:r>
              <a:rPr lang="fa-IR" dirty="0">
                <a:cs typeface="B Homa" panose="00000400000000000000" pitchFamily="2" charset="-78"/>
              </a:rPr>
              <a:t>است.اگرچه پیشرفت های تکنولوژیکی زیادی برای اطمینان از مشروعیت فرایندهای الکترونیکی انجام شده است اما درصد شهرهایی که از آن استفاده می کنند هنوز هم بسیار کم است.</a:t>
            </a:r>
            <a:endParaRPr lang="en-US" dirty="0">
              <a:cs typeface="B Homa" panose="00000400000000000000" pitchFamily="2" charset="-78"/>
            </a:endParaRPr>
          </a:p>
        </p:txBody>
      </p:sp>
    </p:spTree>
    <p:extLst>
      <p:ext uri="{BB962C8B-B14F-4D97-AF65-F5344CB8AC3E}">
        <p14:creationId xmlns:p14="http://schemas.microsoft.com/office/powerpoint/2010/main" val="35174013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7866" y="167757"/>
            <a:ext cx="10364451" cy="991342"/>
          </a:xfrm>
        </p:spPr>
        <p:txBody>
          <a:bodyPr/>
          <a:lstStyle/>
          <a:p>
            <a:pPr algn="r"/>
            <a:r>
              <a:rPr lang="fa-IR" dirty="0">
                <a:cs typeface="B Homa" panose="00000400000000000000" pitchFamily="2" charset="-78"/>
              </a:rPr>
              <a:t>گسترش فناوری اطلاعات و ارتباطات و نوآوری</a:t>
            </a:r>
            <a:endParaRPr lang="en-US" dirty="0">
              <a:cs typeface="B Homa" panose="00000400000000000000" pitchFamily="2" charset="-78"/>
            </a:endParaRPr>
          </a:p>
        </p:txBody>
      </p:sp>
      <p:sp>
        <p:nvSpPr>
          <p:cNvPr id="3" name="Content Placeholder 2"/>
          <p:cNvSpPr>
            <a:spLocks noGrp="1"/>
          </p:cNvSpPr>
          <p:nvPr>
            <p:ph idx="1"/>
          </p:nvPr>
        </p:nvSpPr>
        <p:spPr>
          <a:xfrm>
            <a:off x="913774" y="1622739"/>
            <a:ext cx="10363826" cy="4065430"/>
          </a:xfrm>
        </p:spPr>
        <p:txBody>
          <a:bodyPr/>
          <a:lstStyle/>
          <a:p>
            <a:pPr algn="r" rtl="1">
              <a:lnSpc>
                <a:spcPct val="200000"/>
              </a:lnSpc>
            </a:pPr>
            <a:r>
              <a:rPr lang="fa-IR" dirty="0" smtClean="0">
                <a:cs typeface="B Homa" panose="00000400000000000000" pitchFamily="2" charset="-78"/>
              </a:rPr>
              <a:t>علاوه </a:t>
            </a:r>
            <a:r>
              <a:rPr lang="fa-IR" dirty="0">
                <a:cs typeface="B Homa" panose="00000400000000000000" pitchFamily="2" charset="-78"/>
              </a:rPr>
              <a:t>بر توسعه خدمات آنلاین و ترویج دولت الکترونیک، می بایست شهرها به دنبال </a:t>
            </a:r>
            <a:r>
              <a:rPr lang="fa-IR" dirty="0">
                <a:solidFill>
                  <a:srgbClr val="FF0000"/>
                </a:solidFill>
                <a:cs typeface="B Homa" panose="00000400000000000000" pitchFamily="2" charset="-78"/>
              </a:rPr>
              <a:t>افزایش آگاهی و تاکید بر اهمیت فناوری اطلاعات و ارتباطات و نوآوری در میان مردم و در حوزه تجارت باشند</a:t>
            </a:r>
            <a:r>
              <a:rPr lang="fa-IR" dirty="0" smtClean="0">
                <a:solidFill>
                  <a:srgbClr val="FF0000"/>
                </a:solidFill>
                <a:cs typeface="B Homa" panose="00000400000000000000" pitchFamily="2" charset="-78"/>
              </a:rPr>
              <a:t>.</a:t>
            </a:r>
            <a:r>
              <a:rPr lang="en-US" dirty="0" smtClean="0">
                <a:solidFill>
                  <a:srgbClr val="FF0000"/>
                </a:solidFill>
                <a:cs typeface="B Homa" panose="00000400000000000000" pitchFamily="2" charset="-78"/>
              </a:rPr>
              <a:t> </a:t>
            </a:r>
            <a:r>
              <a:rPr lang="fa-IR" dirty="0" smtClean="0">
                <a:cs typeface="B Homa" panose="00000400000000000000" pitchFamily="2" charset="-78"/>
              </a:rPr>
              <a:t>بیشتر </a:t>
            </a:r>
            <a:r>
              <a:rPr lang="fa-IR" dirty="0">
                <a:cs typeface="B Homa" panose="00000400000000000000" pitchFamily="2" charset="-78"/>
              </a:rPr>
              <a:t>فعالیت های صورت گرفته از سوی شهرها در این زمینه مربوط می شود به گرد هم آوردن فعالان ، کارشناسان، کارآفرینان، دانشگاهیان، نهادها، رسانه ها و سرمایه گذاران در زمینه های نوآوری، فناوری و اینترنت برای بحث در مورد چالش ها و تحولات تکنولوژیکی و چگونگی تاثیرآن بر </a:t>
            </a:r>
            <a:r>
              <a:rPr lang="fa-IR" dirty="0" smtClean="0">
                <a:cs typeface="B Homa" panose="00000400000000000000" pitchFamily="2" charset="-78"/>
              </a:rPr>
              <a:t>شهرها.</a:t>
            </a:r>
            <a:endParaRPr lang="fa-IR" dirty="0">
              <a:cs typeface="B Homa" panose="00000400000000000000" pitchFamily="2" charset="-78"/>
            </a:endParaRPr>
          </a:p>
          <a:p>
            <a:pPr algn="r" rtl="1">
              <a:lnSpc>
                <a:spcPct val="200000"/>
              </a:lnSpc>
            </a:pPr>
            <a:endParaRPr lang="en-US" dirty="0">
              <a:cs typeface="B Homa" panose="00000400000000000000" pitchFamily="2" charset="-78"/>
            </a:endParaRPr>
          </a:p>
        </p:txBody>
      </p:sp>
    </p:spTree>
    <p:extLst>
      <p:ext uri="{BB962C8B-B14F-4D97-AF65-F5344CB8AC3E}">
        <p14:creationId xmlns:p14="http://schemas.microsoft.com/office/powerpoint/2010/main" val="3689783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5876" y="278714"/>
            <a:ext cx="10364451" cy="1510747"/>
          </a:xfrm>
        </p:spPr>
        <p:txBody>
          <a:bodyPr>
            <a:noAutofit/>
          </a:bodyPr>
          <a:lstStyle/>
          <a:p>
            <a:pPr algn="r"/>
            <a:r>
              <a:rPr lang="fa-IR" sz="4400" dirty="0" smtClean="0">
                <a:cs typeface="B Homa" panose="00000400000000000000" pitchFamily="2" charset="-78"/>
              </a:rPr>
              <a:t>مقدمه</a:t>
            </a:r>
            <a:br>
              <a:rPr lang="fa-IR" sz="4400" dirty="0" smtClean="0">
                <a:cs typeface="B Homa" panose="00000400000000000000" pitchFamily="2" charset="-78"/>
              </a:rPr>
            </a:br>
            <a:endParaRPr lang="en-US" sz="4400" dirty="0">
              <a:cs typeface="B Homa" panose="00000400000000000000" pitchFamily="2" charset="-78"/>
            </a:endParaRPr>
          </a:p>
        </p:txBody>
      </p:sp>
      <p:sp>
        <p:nvSpPr>
          <p:cNvPr id="3" name="Content Placeholder 2"/>
          <p:cNvSpPr>
            <a:spLocks noGrp="1"/>
          </p:cNvSpPr>
          <p:nvPr>
            <p:ph idx="1"/>
          </p:nvPr>
        </p:nvSpPr>
        <p:spPr>
          <a:xfrm>
            <a:off x="425003" y="840904"/>
            <a:ext cx="11603865" cy="4943061"/>
          </a:xfrm>
        </p:spPr>
        <p:txBody>
          <a:bodyPr>
            <a:normAutofit lnSpcReduction="10000"/>
          </a:bodyPr>
          <a:lstStyle/>
          <a:p>
            <a:pPr marL="0" indent="0" algn="r" rtl="1">
              <a:lnSpc>
                <a:spcPct val="200000"/>
              </a:lnSpc>
              <a:buNone/>
            </a:pPr>
            <a:r>
              <a:rPr lang="fa-IR" dirty="0" smtClean="0">
                <a:cs typeface="B Homa" panose="00000400000000000000" pitchFamily="2" charset="-78"/>
              </a:rPr>
              <a:t>امروزه رشد سریع جمعیت و بدنبال آن افزایش جمعیت شهرنشین باعث رشد شهرها شده است و جمعیت جهان در سطح بی سابقه ای از شهرنشینی قرار دارد.  به همین سبب شهرها در معرض بحران های زیادی از جمله بحران زیست محیطی ، مشکلات کالبدی و اقتصادی – اجتماعی ، فقر ، فقدان خدمات شهری و ... قرار دارند. در این رابطه </a:t>
            </a:r>
            <a:r>
              <a:rPr lang="fa-IR" dirty="0" smtClean="0">
                <a:solidFill>
                  <a:srgbClr val="FF0000"/>
                </a:solidFill>
                <a:cs typeface="B Homa" panose="00000400000000000000" pitchFamily="2" charset="-78"/>
              </a:rPr>
              <a:t>با توجه به اینکه فناوری اطلاعات بعنوان عمده ترین محور تحول و توسعه در جهان امروزی مطرح </a:t>
            </a:r>
            <a:r>
              <a:rPr lang="fa-IR" dirty="0">
                <a:solidFill>
                  <a:srgbClr val="FF0000"/>
                </a:solidFill>
                <a:cs typeface="B Homa" panose="00000400000000000000" pitchFamily="2" charset="-78"/>
              </a:rPr>
              <a:t>شده است ، </a:t>
            </a:r>
            <a:r>
              <a:rPr lang="fa-IR" dirty="0" smtClean="0">
                <a:solidFill>
                  <a:srgbClr val="FF0000"/>
                </a:solidFill>
                <a:cs typeface="B Homa" panose="00000400000000000000" pitchFamily="2" charset="-78"/>
              </a:rPr>
              <a:t>(( </a:t>
            </a:r>
            <a:r>
              <a:rPr lang="fa-IR" dirty="0">
                <a:solidFill>
                  <a:srgbClr val="FF0000"/>
                </a:solidFill>
                <a:cs typeface="B Homa" panose="00000400000000000000" pitchFamily="2" charset="-78"/>
              </a:rPr>
              <a:t>شهر هوشمند)) به عنوان راهکاری برای حل بسیاری از مشکلات شهرهای کنونی </a:t>
            </a:r>
            <a:r>
              <a:rPr lang="fa-IR" dirty="0" smtClean="0">
                <a:solidFill>
                  <a:srgbClr val="FF0000"/>
                </a:solidFill>
                <a:cs typeface="B Homa" panose="00000400000000000000" pitchFamily="2" charset="-78"/>
              </a:rPr>
              <a:t>مطرح می </a:t>
            </a:r>
            <a:r>
              <a:rPr lang="fa-IR" dirty="0">
                <a:solidFill>
                  <a:srgbClr val="FF0000"/>
                </a:solidFill>
                <a:cs typeface="B Homa" panose="00000400000000000000" pitchFamily="2" charset="-78"/>
              </a:rPr>
              <a:t>گردد</a:t>
            </a:r>
            <a:r>
              <a:rPr lang="fa-IR" dirty="0">
                <a:cs typeface="B Homa" panose="00000400000000000000" pitchFamily="2" charset="-78"/>
              </a:rPr>
              <a:t>. </a:t>
            </a:r>
            <a:endParaRPr lang="fa-IR" dirty="0" smtClean="0">
              <a:cs typeface="B Homa" panose="00000400000000000000" pitchFamily="2" charset="-78"/>
            </a:endParaRPr>
          </a:p>
          <a:p>
            <a:pPr marL="0" indent="0" algn="r" rtl="1">
              <a:lnSpc>
                <a:spcPct val="200000"/>
              </a:lnSpc>
              <a:buNone/>
            </a:pPr>
            <a:r>
              <a:rPr lang="fa-IR" dirty="0" smtClean="0">
                <a:solidFill>
                  <a:srgbClr val="FF0000"/>
                </a:solidFill>
                <a:cs typeface="B Homa" panose="00000400000000000000" pitchFamily="2" charset="-78"/>
              </a:rPr>
              <a:t>در </a:t>
            </a:r>
            <a:r>
              <a:rPr lang="fa-IR" dirty="0">
                <a:solidFill>
                  <a:srgbClr val="FF0000"/>
                </a:solidFill>
                <a:cs typeface="B Homa" panose="00000400000000000000" pitchFamily="2" charset="-78"/>
              </a:rPr>
              <a:t>حالیکه نظریه پردازان ، تمایل به جلب توجه عمومی به جنبه های تکنولوژیکی شهر هوشمند دارند </a:t>
            </a:r>
            <a:r>
              <a:rPr lang="fa-IR" dirty="0" smtClean="0">
                <a:solidFill>
                  <a:srgbClr val="FF0000"/>
                </a:solidFill>
                <a:cs typeface="B Homa" panose="00000400000000000000" pitchFamily="2" charset="-78"/>
              </a:rPr>
              <a:t>،</a:t>
            </a:r>
          </a:p>
          <a:p>
            <a:pPr marL="0" indent="0" algn="r" rtl="1">
              <a:lnSpc>
                <a:spcPct val="200000"/>
              </a:lnSpc>
              <a:buNone/>
            </a:pPr>
            <a:r>
              <a:rPr lang="fa-IR" dirty="0" smtClean="0">
                <a:solidFill>
                  <a:srgbClr val="FF0000"/>
                </a:solidFill>
                <a:cs typeface="B Homa" panose="00000400000000000000" pitchFamily="2" charset="-78"/>
              </a:rPr>
              <a:t> </a:t>
            </a:r>
            <a:r>
              <a:rPr lang="fa-IR" dirty="0">
                <a:solidFill>
                  <a:srgbClr val="FF0000"/>
                </a:solidFill>
                <a:cs typeface="B Homa" panose="00000400000000000000" pitchFamily="2" charset="-78"/>
              </a:rPr>
              <a:t>مسائل سیاست و سازمان دهی آن توجه زیادی را جلب نکرده </a:t>
            </a:r>
            <a:r>
              <a:rPr lang="fa-IR" dirty="0" smtClean="0">
                <a:solidFill>
                  <a:srgbClr val="FF0000"/>
                </a:solidFill>
                <a:cs typeface="B Homa" panose="00000400000000000000" pitchFamily="2" charset="-78"/>
              </a:rPr>
              <a:t>است.</a:t>
            </a:r>
            <a:r>
              <a:rPr lang="fa-IR" dirty="0" smtClean="0">
                <a:cs typeface="B Homa" panose="00000400000000000000" pitchFamily="2" charset="-78"/>
              </a:rPr>
              <a:t> در این نوشتار پس از معرفی اجمالی </a:t>
            </a:r>
          </a:p>
          <a:p>
            <a:pPr marL="0" indent="0" algn="r" rtl="1">
              <a:lnSpc>
                <a:spcPct val="200000"/>
              </a:lnSpc>
              <a:buNone/>
            </a:pPr>
            <a:r>
              <a:rPr lang="fa-IR" dirty="0" smtClean="0">
                <a:cs typeface="B Homa" panose="00000400000000000000" pitchFamily="2" charset="-78"/>
              </a:rPr>
              <a:t>رشد هوشمند ، به تعریف شهر هوشمند ، نوآوری شهر هوشمند ، مدیریت شهر هوشمند و رویکردهای</a:t>
            </a:r>
          </a:p>
          <a:p>
            <a:pPr marL="0" indent="0" algn="r" rtl="1">
              <a:lnSpc>
                <a:spcPct val="200000"/>
              </a:lnSpc>
              <a:buNone/>
            </a:pPr>
            <a:r>
              <a:rPr lang="fa-IR" dirty="0" smtClean="0">
                <a:cs typeface="B Homa" panose="00000400000000000000" pitchFamily="2" charset="-78"/>
              </a:rPr>
              <a:t>آن می پردازیم.</a:t>
            </a:r>
            <a:endParaRPr lang="en-US" dirty="0">
              <a:cs typeface="B Homa" panose="00000400000000000000" pitchFamily="2" charset="-78"/>
            </a:endParaRPr>
          </a:p>
        </p:txBody>
      </p:sp>
      <p:pic>
        <p:nvPicPr>
          <p:cNvPr id="4" name="Picture 3"/>
          <p:cNvPicPr>
            <a:picLocks noChangeAspect="1"/>
          </p:cNvPicPr>
          <p:nvPr/>
        </p:nvPicPr>
        <p:blipFill>
          <a:blip r:embed="rId2"/>
          <a:stretch>
            <a:fillRect/>
          </a:stretch>
        </p:blipFill>
        <p:spPr>
          <a:xfrm>
            <a:off x="90152" y="2674804"/>
            <a:ext cx="4275786" cy="3796830"/>
          </a:xfrm>
          <a:prstGeom prst="rect">
            <a:avLst/>
          </a:prstGeom>
        </p:spPr>
      </p:pic>
    </p:spTree>
    <p:extLst>
      <p:ext uri="{BB962C8B-B14F-4D97-AF65-F5344CB8AC3E}">
        <p14:creationId xmlns:p14="http://schemas.microsoft.com/office/powerpoint/2010/main" val="3958669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90152"/>
            <a:ext cx="10364451" cy="785139"/>
          </a:xfrm>
        </p:spPr>
        <p:txBody>
          <a:bodyPr/>
          <a:lstStyle/>
          <a:p>
            <a:pPr algn="r"/>
            <a:r>
              <a:rPr lang="fa-IR" dirty="0" smtClean="0">
                <a:cs typeface="B Homa" panose="00000400000000000000" pitchFamily="2" charset="-78"/>
              </a:rPr>
              <a:t>مدیریت فراسازمانی</a:t>
            </a:r>
            <a:endParaRPr lang="en-US" dirty="0">
              <a:cs typeface="B Homa" panose="00000400000000000000" pitchFamily="2" charset="-78"/>
            </a:endParaRPr>
          </a:p>
        </p:txBody>
      </p:sp>
      <p:sp>
        <p:nvSpPr>
          <p:cNvPr id="3" name="Content Placeholder 2"/>
          <p:cNvSpPr>
            <a:spLocks noGrp="1"/>
          </p:cNvSpPr>
          <p:nvPr>
            <p:ph idx="1"/>
          </p:nvPr>
        </p:nvSpPr>
        <p:spPr>
          <a:xfrm>
            <a:off x="913774" y="1004552"/>
            <a:ext cx="10363826" cy="5512158"/>
          </a:xfrm>
        </p:spPr>
        <p:txBody>
          <a:bodyPr/>
          <a:lstStyle/>
          <a:p>
            <a:pPr algn="r" rtl="1">
              <a:lnSpc>
                <a:spcPct val="200000"/>
              </a:lnSpc>
            </a:pPr>
            <a:r>
              <a:rPr lang="fa-IR" dirty="0">
                <a:cs typeface="B Homa" panose="00000400000000000000" pitchFamily="2" charset="-78"/>
              </a:rPr>
              <a:t>نوآوری سطح هوشمند مستلزم سطوح پیشرفته  </a:t>
            </a:r>
            <a:r>
              <a:rPr lang="fa-IR" dirty="0">
                <a:solidFill>
                  <a:srgbClr val="FF0000"/>
                </a:solidFill>
                <a:cs typeface="B Homa" panose="00000400000000000000" pitchFamily="2" charset="-78"/>
              </a:rPr>
              <a:t>اشتراک گذاری و یکپارچه سازی اطلاعات و دانش </a:t>
            </a:r>
            <a:r>
              <a:rPr lang="fa-IR" dirty="0">
                <a:cs typeface="B Homa" panose="00000400000000000000" pitchFamily="2" charset="-78"/>
              </a:rPr>
              <a:t>است. به این منظور قابلیت همکاری در میان سازمان ها و برنامه های کاربردی ابزاری کلیدی جهت یکپارچه سازی دانش و اطلاعات فراسازمانی مورد نیاز </a:t>
            </a:r>
            <a:r>
              <a:rPr lang="en-US" dirty="0">
                <a:cs typeface="B Homa" panose="00000400000000000000" pitchFamily="2" charset="-78"/>
              </a:rPr>
              <a:t>ICT </a:t>
            </a:r>
            <a:r>
              <a:rPr lang="fa-IR" dirty="0">
                <a:cs typeface="B Homa" panose="00000400000000000000" pitchFamily="2" charset="-78"/>
              </a:rPr>
              <a:t>به منظور ارائه در تحولات دولت است. حکومت ها به طور فزاینده ای به همکاری فراسازمانی عطف دارند مانند یک استراتژی برای به حداکثر رساندن ارزش اطلاعات. پشتیبانی رو به رشد از قابلیت همکاری  فراتر از حزب گرایی های سیاسی و عبور از حوزه ها و نهادهای سیاسی است</a:t>
            </a:r>
            <a:r>
              <a:rPr lang="fa-IR" dirty="0">
                <a:solidFill>
                  <a:srgbClr val="FF0000"/>
                </a:solidFill>
                <a:cs typeface="B Homa" panose="00000400000000000000" pitchFamily="2" charset="-78"/>
              </a:rPr>
              <a:t>. دستیابی به قابلیت همکاری در سراسر مرزهای سازمان ها و سطوح دولت نیاز به رهبری مناسب برای مجموعه های فرامرزی ، شبکه و حکومت دارد.</a:t>
            </a:r>
            <a:endParaRPr lang="en-US" dirty="0">
              <a:solidFill>
                <a:srgbClr val="FF0000"/>
              </a:solidFill>
              <a:cs typeface="B Homa" panose="00000400000000000000" pitchFamily="2" charset="-78"/>
            </a:endParaRPr>
          </a:p>
        </p:txBody>
      </p:sp>
    </p:spTree>
    <p:extLst>
      <p:ext uri="{BB962C8B-B14F-4D97-AF65-F5344CB8AC3E}">
        <p14:creationId xmlns:p14="http://schemas.microsoft.com/office/powerpoint/2010/main" val="2285666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180636"/>
            <a:ext cx="10364451" cy="1017100"/>
          </a:xfrm>
        </p:spPr>
        <p:txBody>
          <a:bodyPr/>
          <a:lstStyle/>
          <a:p>
            <a:pPr algn="r"/>
            <a:r>
              <a:rPr lang="fa-IR" dirty="0">
                <a:cs typeface="B Homa" panose="00000400000000000000" pitchFamily="2" charset="-78"/>
              </a:rPr>
              <a:t>نقش گسترده رهبری</a:t>
            </a:r>
            <a:endParaRPr lang="en-US" dirty="0">
              <a:cs typeface="B Homa" panose="00000400000000000000" pitchFamily="2" charset="-78"/>
            </a:endParaRPr>
          </a:p>
        </p:txBody>
      </p:sp>
      <p:sp>
        <p:nvSpPr>
          <p:cNvPr id="3" name="Content Placeholder 2"/>
          <p:cNvSpPr>
            <a:spLocks noGrp="1"/>
          </p:cNvSpPr>
          <p:nvPr>
            <p:ph idx="1"/>
          </p:nvPr>
        </p:nvSpPr>
        <p:spPr>
          <a:xfrm>
            <a:off x="913774" y="1107583"/>
            <a:ext cx="10363826" cy="5215943"/>
          </a:xfrm>
        </p:spPr>
        <p:txBody>
          <a:bodyPr>
            <a:normAutofit/>
          </a:bodyPr>
          <a:lstStyle/>
          <a:p>
            <a:pPr algn="r" rtl="1">
              <a:lnSpc>
                <a:spcPct val="200000"/>
              </a:lnSpc>
            </a:pPr>
            <a:r>
              <a:rPr lang="fa-IR" dirty="0">
                <a:cs typeface="B Homa" panose="00000400000000000000" pitchFamily="2" charset="-78"/>
              </a:rPr>
              <a:t>حمایت مدیریت ارشد و تعهد به تغییر سازمانی نقش ویژه ای در موفقیت نوآوری ایفا می کند. یک نقش مهم هم برای رهبران اجرایی و هم رهبران مدیریتی  ، </a:t>
            </a:r>
            <a:r>
              <a:rPr lang="fa-IR" dirty="0" smtClean="0">
                <a:cs typeface="B Homa" panose="00000400000000000000" pitchFamily="2" charset="-78"/>
              </a:rPr>
              <a:t>حمایت </a:t>
            </a:r>
            <a:r>
              <a:rPr lang="fa-IR" dirty="0">
                <a:cs typeface="B Homa" panose="00000400000000000000" pitchFamily="2" charset="-78"/>
              </a:rPr>
              <a:t>کردن از علت نوآوری ، ایجاد استدلال بدون ابهام جهت تغییر ، شناسایی و ترغیب حامیان و توسعه مجموعه ای واحد از اهداف که مردم  بتوانند به آن متعهد شوند </a:t>
            </a:r>
            <a:r>
              <a:rPr lang="fa-IR" dirty="0" smtClean="0">
                <a:cs typeface="B Homa" panose="00000400000000000000" pitchFamily="2" charset="-78"/>
              </a:rPr>
              <a:t>، می </a:t>
            </a:r>
            <a:r>
              <a:rPr lang="fa-IR" dirty="0">
                <a:cs typeface="B Homa" panose="00000400000000000000" pitchFamily="2" charset="-78"/>
              </a:rPr>
              <a:t>باشد. رهبری تنها برای یک سازمان ، بخش یا تیم واحد اعمال نشده است و برای یک شبکه از سازمان ها گسترش یافته است. این نشان دهنده ی بی اهمیت بودن مدیریت مرکزی نیست. اما بویژه </a:t>
            </a:r>
            <a:r>
              <a:rPr lang="fa-IR" dirty="0">
                <a:solidFill>
                  <a:srgbClr val="FF0000"/>
                </a:solidFill>
                <a:cs typeface="B Homa" panose="00000400000000000000" pitchFamily="2" charset="-78"/>
              </a:rPr>
              <a:t>تغییرات ساختاری سازمانی </a:t>
            </a:r>
            <a:r>
              <a:rPr lang="en-US" dirty="0" smtClean="0">
                <a:solidFill>
                  <a:srgbClr val="FF0000"/>
                </a:solidFill>
                <a:cs typeface="B Homa" panose="00000400000000000000" pitchFamily="2" charset="-78"/>
              </a:rPr>
              <a:t>ICT</a:t>
            </a:r>
            <a:r>
              <a:rPr lang="fa-IR" dirty="0" smtClean="0">
                <a:solidFill>
                  <a:srgbClr val="FF0000"/>
                </a:solidFill>
                <a:cs typeface="B Homa" panose="00000400000000000000" pitchFamily="2" charset="-78"/>
              </a:rPr>
              <a:t> محور </a:t>
            </a:r>
            <a:r>
              <a:rPr lang="fa-IR" dirty="0">
                <a:solidFill>
                  <a:srgbClr val="FF0000"/>
                </a:solidFill>
                <a:cs typeface="B Homa" panose="00000400000000000000" pitchFamily="2" charset="-78"/>
              </a:rPr>
              <a:t>مانند شبکه هماهنگی میان عاملان را بجای کنترل و فرمان سلسله مراتبی ترغیب می کند.</a:t>
            </a:r>
            <a:r>
              <a:rPr lang="fa-IR" dirty="0">
                <a:cs typeface="B Homa" panose="00000400000000000000" pitchFamily="2" charset="-78"/>
              </a:rPr>
              <a:t> بنابراین رهبران باید مهارت های رهبری شبکه خود را توسعه دهند. </a:t>
            </a:r>
            <a:r>
              <a:rPr lang="fa-IR" dirty="0" smtClean="0">
                <a:cs typeface="B Homa" panose="00000400000000000000" pitchFamily="2" charset="-78"/>
              </a:rPr>
              <a:t>اجرای موفق یک طرح شهر هوشمند نیاز به رهبری قوی دارد.رهبران شهر می توانند یک زیرساخت اجتماعی را برای همکاری توسعه دهند که </a:t>
            </a:r>
            <a:r>
              <a:rPr lang="fa-IR" dirty="0">
                <a:cs typeface="B Homa" panose="00000400000000000000" pitchFamily="2" charset="-78"/>
              </a:rPr>
              <a:t>از طریق آن سازمان های متعدد ، تلاش های خود را در سراسر مرزهای بخش ها و حوزه های قضائی پیوند دهند</a:t>
            </a:r>
            <a:r>
              <a:rPr lang="fa-IR" dirty="0" smtClean="0">
                <a:cs typeface="B Homa" panose="00000400000000000000" pitchFamily="2" charset="-78"/>
              </a:rPr>
              <a:t>.</a:t>
            </a:r>
            <a:endParaRPr lang="en-US" dirty="0">
              <a:cs typeface="B Homa" panose="00000400000000000000" pitchFamily="2" charset="-78"/>
            </a:endParaRPr>
          </a:p>
        </p:txBody>
      </p:sp>
    </p:spTree>
    <p:extLst>
      <p:ext uri="{BB962C8B-B14F-4D97-AF65-F5344CB8AC3E}">
        <p14:creationId xmlns:p14="http://schemas.microsoft.com/office/powerpoint/2010/main" val="6293247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8924" y="0"/>
            <a:ext cx="10364451" cy="836796"/>
          </a:xfrm>
        </p:spPr>
        <p:txBody>
          <a:bodyPr/>
          <a:lstStyle/>
          <a:p>
            <a:pPr algn="r"/>
            <a:r>
              <a:rPr lang="fa-IR" dirty="0" smtClean="0">
                <a:cs typeface="B Homa" panose="00000400000000000000" pitchFamily="2" charset="-78"/>
              </a:rPr>
              <a:t>جمع بندی</a:t>
            </a:r>
            <a:endParaRPr lang="en-US" dirty="0">
              <a:cs typeface="B Homa" panose="00000400000000000000" pitchFamily="2" charset="-78"/>
            </a:endParaRPr>
          </a:p>
        </p:txBody>
      </p:sp>
      <p:sp>
        <p:nvSpPr>
          <p:cNvPr id="3" name="Content Placeholder 2"/>
          <p:cNvSpPr>
            <a:spLocks noGrp="1"/>
          </p:cNvSpPr>
          <p:nvPr>
            <p:ph idx="1"/>
          </p:nvPr>
        </p:nvSpPr>
        <p:spPr>
          <a:xfrm>
            <a:off x="900895" y="965585"/>
            <a:ext cx="10363826" cy="5319305"/>
          </a:xfrm>
        </p:spPr>
        <p:txBody>
          <a:bodyPr/>
          <a:lstStyle/>
          <a:p>
            <a:pPr algn="r" rtl="1">
              <a:lnSpc>
                <a:spcPct val="150000"/>
              </a:lnSpc>
            </a:pPr>
            <a:r>
              <a:rPr lang="fa-IR" dirty="0">
                <a:cs typeface="B Homa" panose="00000400000000000000" pitchFamily="2" charset="-78"/>
              </a:rPr>
              <a:t>(( شهر هوشمند)) به عنوان راهکاری برای حل بسیاری از مشکلات شهرهای کنونی مطرح می گردد</a:t>
            </a:r>
            <a:r>
              <a:rPr lang="fa-IR" dirty="0" smtClean="0">
                <a:cs typeface="B Homa" panose="00000400000000000000" pitchFamily="2" charset="-78"/>
              </a:rPr>
              <a:t>.</a:t>
            </a:r>
          </a:p>
          <a:p>
            <a:pPr algn="r" rtl="1">
              <a:lnSpc>
                <a:spcPct val="150000"/>
              </a:lnSpc>
            </a:pPr>
            <a:r>
              <a:rPr lang="fa-IR" dirty="0">
                <a:cs typeface="B Homa" panose="00000400000000000000" pitchFamily="2" charset="-78"/>
              </a:rPr>
              <a:t>رشد هوشمند </a:t>
            </a:r>
            <a:r>
              <a:rPr lang="fa-IR" dirty="0" smtClean="0">
                <a:cs typeface="B Homa" panose="00000400000000000000" pitchFamily="2" charset="-78"/>
              </a:rPr>
              <a:t>مشتمل </a:t>
            </a:r>
            <a:r>
              <a:rPr lang="fa-IR" dirty="0">
                <a:cs typeface="B Homa" panose="00000400000000000000" pitchFamily="2" charset="-78"/>
              </a:rPr>
              <a:t>بر تركيبي از تجربه هاي برنامه ريزي، مقرّرات و توسعه </a:t>
            </a:r>
            <a:r>
              <a:rPr lang="fa-IR" dirty="0" smtClean="0">
                <a:cs typeface="B Homa" panose="00000400000000000000" pitchFamily="2" charset="-78"/>
              </a:rPr>
              <a:t>است </a:t>
            </a:r>
            <a:r>
              <a:rPr lang="fa-IR" dirty="0">
                <a:cs typeface="B Homa" panose="00000400000000000000" pitchFamily="2" charset="-78"/>
              </a:rPr>
              <a:t>كه از طريق شكل متراكم ساختماني ، توسعه ميان فضاها و اعتدال در استانداردهاي پاركينگ و خيابان باعث استفاده ي بهينه از زمين مي شو د، از اهداف آنها كاهش توسعه ي بي رويه، بازيافت زمين، حفاظت از محيط زيست و درنتيجه، ايجاد واحدهاي همسايگي مطلوب است. </a:t>
            </a:r>
            <a:endParaRPr lang="fa-IR" dirty="0" smtClean="0">
              <a:cs typeface="B Homa" panose="00000400000000000000" pitchFamily="2" charset="-78"/>
            </a:endParaRPr>
          </a:p>
          <a:p>
            <a:pPr algn="r" rtl="1">
              <a:lnSpc>
                <a:spcPct val="150000"/>
              </a:lnSpc>
            </a:pPr>
            <a:r>
              <a:rPr lang="fa-IR" dirty="0">
                <a:cs typeface="B Homa" panose="00000400000000000000" pitchFamily="2" charset="-78"/>
              </a:rPr>
              <a:t>. شهری هوشمند است که قادر به پیوند سرمایه فیزیکی با سرمایه اجتماعی به منظور توسعه خدمات و زیرساخت ها باشد. </a:t>
            </a:r>
            <a:r>
              <a:rPr lang="fa-IR" dirty="0" smtClean="0">
                <a:cs typeface="B Homa" panose="00000400000000000000" pitchFamily="2" charset="-78"/>
              </a:rPr>
              <a:t>شش محور اصلی هوشمندی عبارتند از </a:t>
            </a:r>
            <a:r>
              <a:rPr lang="fa-IR" dirty="0">
                <a:cs typeface="B Homa" panose="00000400000000000000" pitchFamily="2" charset="-78"/>
              </a:rPr>
              <a:t>اقتصاد هوشمند ، حرکت هوشمند ، محیط زیست هوشمند ، مردم هوشمند ، زندگی هوشمند و نهایتا حکومت هوشمند. </a:t>
            </a:r>
            <a:endParaRPr lang="fa-IR" dirty="0" smtClean="0">
              <a:cs typeface="B Homa" panose="00000400000000000000" pitchFamily="2" charset="-78"/>
            </a:endParaRPr>
          </a:p>
          <a:p>
            <a:pPr algn="r" rtl="1">
              <a:lnSpc>
                <a:spcPct val="150000"/>
              </a:lnSpc>
            </a:pPr>
            <a:r>
              <a:rPr lang="fa-IR" dirty="0" smtClean="0">
                <a:cs typeface="B Homa" panose="00000400000000000000" pitchFamily="2" charset="-78"/>
              </a:rPr>
              <a:t>ارائه 4 مفهوم در مورد حکومت </a:t>
            </a:r>
          </a:p>
          <a:p>
            <a:pPr marL="0" indent="0" algn="r" rtl="1">
              <a:lnSpc>
                <a:spcPct val="150000"/>
              </a:lnSpc>
              <a:buNone/>
            </a:pPr>
            <a:r>
              <a:rPr lang="fa-IR" dirty="0" smtClean="0">
                <a:cs typeface="B Homa" panose="00000400000000000000" pitchFamily="2" charset="-78"/>
              </a:rPr>
              <a:t>شهرهای هوشمند:</a:t>
            </a:r>
            <a:endParaRPr lang="en-US" dirty="0">
              <a:cs typeface="B Homa" panose="00000400000000000000" pitchFamily="2" charset="-78"/>
            </a:endParaRPr>
          </a:p>
          <a:p>
            <a:pPr algn="r" rtl="1">
              <a:lnSpc>
                <a:spcPct val="150000"/>
              </a:lnSpc>
            </a:pPr>
            <a:endParaRPr lang="en-US" dirty="0">
              <a:cs typeface="B Homa" panose="00000400000000000000" pitchFamily="2" charset="-78"/>
            </a:endParaRPr>
          </a:p>
        </p:txBody>
      </p:sp>
      <p:graphicFrame>
        <p:nvGraphicFramePr>
          <p:cNvPr id="6" name="Table 5"/>
          <p:cNvGraphicFramePr>
            <a:graphicFrameLocks noGrp="1"/>
          </p:cNvGraphicFramePr>
          <p:nvPr>
            <p:extLst>
              <p:ext uri="{D42A27DB-BD31-4B8C-83A1-F6EECF244321}">
                <p14:modId xmlns:p14="http://schemas.microsoft.com/office/powerpoint/2010/main" val="532930857"/>
              </p:ext>
            </p:extLst>
          </p:nvPr>
        </p:nvGraphicFramePr>
        <p:xfrm>
          <a:off x="1184856" y="4117986"/>
          <a:ext cx="6993227" cy="2321451"/>
        </p:xfrm>
        <a:graphic>
          <a:graphicData uri="http://schemas.openxmlformats.org/drawingml/2006/table">
            <a:tbl>
              <a:tblPr/>
              <a:tblGrid>
                <a:gridCol w="2582114"/>
                <a:gridCol w="1879628"/>
                <a:gridCol w="2531485"/>
              </a:tblGrid>
              <a:tr h="424241">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تمرکز</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سطح تحول</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دیدگاه حکومت هوشمند</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r>
              <a:tr h="424241">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اداره خوب ، سیاست خوب</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کم</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حکومت شهرهای هوشمند</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24487">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نواوری در تصمیم گیری</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متوسط رو به پایین</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تصمیم گیری هوشمند</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r>
              <a:tr h="424241">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نواوری در اداره</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متوسط رو به بالا</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اداره هوشمند</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4241">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نواوری حکومت</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زیاد</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c>
                  <a:txBody>
                    <a:bodyPr/>
                    <a:lstStyle/>
                    <a:p>
                      <a:pPr algn="ctr" rtl="1" fontAlgn="ctr"/>
                      <a:r>
                        <a:rPr lang="fa-IR" sz="1800" b="0" i="0" u="none" strike="noStrike" dirty="0">
                          <a:solidFill>
                            <a:srgbClr val="000000"/>
                          </a:solidFill>
                          <a:effectLst/>
                          <a:latin typeface="Calibri" panose="020F0502020204030204" pitchFamily="34" charset="0"/>
                          <a:cs typeface="B Homa" panose="00000400000000000000" pitchFamily="2" charset="-78"/>
                        </a:rPr>
                        <a:t>مشارکت هوشمند</a:t>
                      </a:r>
                      <a:endParaRPr lang="en-US" sz="1800" b="0" i="0" u="none" strike="noStrike" dirty="0">
                        <a:solidFill>
                          <a:srgbClr val="000000"/>
                        </a:solidFill>
                        <a:effectLst/>
                        <a:latin typeface="Calibri" panose="020F0502020204030204" pitchFamily="34" charset="0"/>
                        <a:cs typeface="B Homa" panose="00000400000000000000" pitchFamily="2" charset="-78"/>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CE4D6"/>
                    </a:solidFill>
                  </a:tcPr>
                </a:tc>
              </a:tr>
            </a:tbl>
          </a:graphicData>
        </a:graphic>
      </p:graphicFrame>
    </p:spTree>
    <p:extLst>
      <p:ext uri="{BB962C8B-B14F-4D97-AF65-F5344CB8AC3E}">
        <p14:creationId xmlns:p14="http://schemas.microsoft.com/office/powerpoint/2010/main" val="562577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99574" y="1007264"/>
            <a:ext cx="10363826" cy="5494985"/>
          </a:xfrm>
        </p:spPr>
        <p:txBody>
          <a:bodyPr>
            <a:normAutofit/>
          </a:bodyPr>
          <a:lstStyle/>
          <a:p>
            <a:pPr algn="r" rtl="1">
              <a:lnSpc>
                <a:spcPct val="150000"/>
              </a:lnSpc>
            </a:pPr>
            <a:r>
              <a:rPr lang="fa-IR" dirty="0">
                <a:cs typeface="B Homa" panose="00000400000000000000" pitchFamily="2" charset="-78"/>
              </a:rPr>
              <a:t>حکومت هوشمند شامل مشارکت سیاسی و فعال، خدمات شهروندی و استفاده هوشمند از دولت الکترونیک می باشد. علاوه بر این حکومت هوشمند به استفاده از کانال های ارتباطی جدید، از قبیل دولت الکترونیک و یا "دموکراسی الکترونیک" اشاره دارد.</a:t>
            </a:r>
          </a:p>
          <a:p>
            <a:pPr algn="r" rtl="1">
              <a:lnSpc>
                <a:spcPct val="150000"/>
              </a:lnSpc>
            </a:pPr>
            <a:r>
              <a:rPr lang="fa-IR" dirty="0">
                <a:cs typeface="B Homa" panose="00000400000000000000" pitchFamily="2" charset="-78"/>
              </a:rPr>
              <a:t>بستر فناوری اطلاعات در شهر هوشمند کمک می کند تا دولت ها در ارائه خدمات خود بهتر عمل کنند. </a:t>
            </a:r>
            <a:endParaRPr lang="fa-IR" dirty="0" smtClean="0">
              <a:cs typeface="B Homa" panose="00000400000000000000" pitchFamily="2" charset="-78"/>
            </a:endParaRPr>
          </a:p>
          <a:p>
            <a:pPr algn="r" rtl="1">
              <a:lnSpc>
                <a:spcPct val="150000"/>
              </a:lnSpc>
            </a:pPr>
            <a:r>
              <a:rPr lang="fa-IR" dirty="0" smtClean="0">
                <a:cs typeface="B Homa" panose="00000400000000000000" pitchFamily="2" charset="-78"/>
              </a:rPr>
              <a:t>حکومت شفاف و دموکراسی الکترونیک از مشخصه های حکومت هوشمند هستند.</a:t>
            </a:r>
          </a:p>
          <a:p>
            <a:pPr algn="r" rtl="1">
              <a:lnSpc>
                <a:spcPct val="150000"/>
              </a:lnSpc>
            </a:pPr>
            <a:r>
              <a:rPr lang="fa-IR" dirty="0">
                <a:cs typeface="B Homa" panose="00000400000000000000" pitchFamily="2" charset="-78"/>
              </a:rPr>
              <a:t>نوآوری سطح هوشمند مستلزم سطوح پیشرفته  اشتراک گذاری و یکپارچه سازی اطلاعات و دانش است. به این منظور قابلیت همکاری در میان سازمان ها و برنامه های کاربردی ابزاری کلیدی جهت یکپارچه سازی دانش و اطلاعات فراسازمانی مورد نیاز </a:t>
            </a:r>
            <a:r>
              <a:rPr lang="en-US" dirty="0">
                <a:cs typeface="B Homa" panose="00000400000000000000" pitchFamily="2" charset="-78"/>
              </a:rPr>
              <a:t>ICT </a:t>
            </a:r>
            <a:r>
              <a:rPr lang="fa-IR" dirty="0">
                <a:cs typeface="B Homa" panose="00000400000000000000" pitchFamily="2" charset="-78"/>
              </a:rPr>
              <a:t>به منظور ارائه در تحولات دولت است. </a:t>
            </a:r>
            <a:endParaRPr lang="fa-IR" dirty="0" smtClean="0">
              <a:cs typeface="B Homa" panose="00000400000000000000" pitchFamily="2" charset="-78"/>
            </a:endParaRPr>
          </a:p>
          <a:p>
            <a:pPr algn="r" rtl="1">
              <a:lnSpc>
                <a:spcPct val="150000"/>
              </a:lnSpc>
            </a:pPr>
            <a:r>
              <a:rPr lang="fa-IR" dirty="0">
                <a:cs typeface="B Homa" panose="00000400000000000000" pitchFamily="2" charset="-78"/>
              </a:rPr>
              <a:t>حمایت مدیریت ارشد و تعهد به تغییر سازمانی نقش ویژه ای در موفقیت نوآوری ایفا می کند. تغییرات ساختاری سازمانی </a:t>
            </a:r>
            <a:r>
              <a:rPr lang="en-US" dirty="0">
                <a:cs typeface="B Homa" panose="00000400000000000000" pitchFamily="2" charset="-78"/>
              </a:rPr>
              <a:t>ICT </a:t>
            </a:r>
            <a:r>
              <a:rPr lang="fa-IR" dirty="0">
                <a:cs typeface="B Homa" panose="00000400000000000000" pitchFamily="2" charset="-78"/>
              </a:rPr>
              <a:t>محور مانند شبکه هماهنگی میان عاملان را بجای کنترل و فرمان سلسله مراتبی ترغیب می کند. اجرای موفق یک طرح شهر هوشمند نیاز به رهبری قوی دارد.</a:t>
            </a:r>
            <a:endParaRPr lang="en-US" dirty="0">
              <a:cs typeface="B Homa" panose="00000400000000000000" pitchFamily="2" charset="-78"/>
            </a:endParaRPr>
          </a:p>
        </p:txBody>
      </p:sp>
    </p:spTree>
    <p:extLst>
      <p:ext uri="{BB962C8B-B14F-4D97-AF65-F5344CB8AC3E}">
        <p14:creationId xmlns:p14="http://schemas.microsoft.com/office/powerpoint/2010/main" val="419606550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0911" y="-115107"/>
            <a:ext cx="10364451" cy="1596177"/>
          </a:xfrm>
        </p:spPr>
        <p:txBody>
          <a:bodyPr/>
          <a:lstStyle/>
          <a:p>
            <a:r>
              <a:rPr lang="fa-IR" dirty="0" smtClean="0">
                <a:cs typeface="B Homa" panose="00000400000000000000" pitchFamily="2" charset="-78"/>
              </a:rPr>
              <a:t>منابع لاتین</a:t>
            </a:r>
            <a:endParaRPr lang="en-US" dirty="0">
              <a:cs typeface="B Homa" panose="00000400000000000000" pitchFamily="2" charset="-78"/>
            </a:endParaRPr>
          </a:p>
        </p:txBody>
      </p:sp>
      <p:sp>
        <p:nvSpPr>
          <p:cNvPr id="3" name="Content Placeholder 2"/>
          <p:cNvSpPr>
            <a:spLocks noGrp="1"/>
          </p:cNvSpPr>
          <p:nvPr>
            <p:ph idx="1"/>
          </p:nvPr>
        </p:nvSpPr>
        <p:spPr>
          <a:xfrm>
            <a:off x="649196" y="682981"/>
            <a:ext cx="10934165" cy="5653826"/>
          </a:xfrm>
        </p:spPr>
        <p:style>
          <a:lnRef idx="3">
            <a:schemeClr val="lt1"/>
          </a:lnRef>
          <a:fillRef idx="1">
            <a:schemeClr val="accent1"/>
          </a:fillRef>
          <a:effectRef idx="1">
            <a:schemeClr val="accent1"/>
          </a:effectRef>
          <a:fontRef idx="minor">
            <a:schemeClr val="lt1"/>
          </a:fontRef>
        </p:style>
        <p:txBody>
          <a:bodyPr>
            <a:normAutofit fontScale="85000" lnSpcReduction="20000"/>
          </a:bodyPr>
          <a:lstStyle/>
          <a:p>
            <a:pPr marL="0" indent="0" algn="l" rtl="0">
              <a:lnSpc>
                <a:spcPct val="200000"/>
              </a:lnSpc>
              <a:buNone/>
            </a:pPr>
            <a:r>
              <a:rPr lang="en-US" sz="1600" dirty="0" smtClean="0">
                <a:latin typeface="Myriad Pro" panose="020B0503030403020204" pitchFamily="34" charset="0"/>
                <a:cs typeface="Aharoni" pitchFamily="2" charset="-79"/>
              </a:rPr>
              <a:t>1. Nam </a:t>
            </a:r>
            <a:r>
              <a:rPr lang="en-US" sz="1600" dirty="0">
                <a:latin typeface="Myriad Pro" panose="020B0503030403020204" pitchFamily="34" charset="0"/>
                <a:cs typeface="Aharoni" pitchFamily="2" charset="-79"/>
              </a:rPr>
              <a:t>, </a:t>
            </a:r>
            <a:r>
              <a:rPr lang="en-US" sz="1600" dirty="0" err="1">
                <a:latin typeface="Myriad Pro" panose="020B0503030403020204" pitchFamily="34" charset="0"/>
                <a:cs typeface="Aharoni" pitchFamily="2" charset="-79"/>
              </a:rPr>
              <a:t>Taewoo</a:t>
            </a:r>
            <a:r>
              <a:rPr lang="en-US" sz="1600" dirty="0">
                <a:latin typeface="Myriad Pro" panose="020B0503030403020204" pitchFamily="34" charset="0"/>
                <a:cs typeface="Aharoni" pitchFamily="2" charset="-79"/>
              </a:rPr>
              <a:t> and A. Pardo , Theresa </a:t>
            </a:r>
            <a:r>
              <a:rPr lang="en-US" sz="1600" dirty="0" smtClean="0">
                <a:latin typeface="Myriad Pro" panose="020B0503030403020204" pitchFamily="34" charset="0"/>
                <a:cs typeface="Aharoni" pitchFamily="2" charset="-79"/>
              </a:rPr>
              <a:t>(</a:t>
            </a:r>
            <a:r>
              <a:rPr lang="en-US" sz="1600" dirty="0">
                <a:latin typeface="Myriad Pro" panose="020B0503030403020204" pitchFamily="34" charset="0"/>
                <a:cs typeface="Aharoni" pitchFamily="2" charset="-79"/>
              </a:rPr>
              <a:t>2013) Smart City as Urban Innovation: Focusing </a:t>
            </a:r>
            <a:r>
              <a:rPr lang="en-US" sz="1600" dirty="0" smtClean="0">
                <a:latin typeface="Myriad Pro" panose="020B0503030403020204" pitchFamily="34" charset="0"/>
                <a:cs typeface="Aharoni" pitchFamily="2" charset="-79"/>
              </a:rPr>
              <a:t>on </a:t>
            </a:r>
            <a:r>
              <a:rPr lang="en-US" sz="1600" dirty="0" err="1" smtClean="0">
                <a:latin typeface="Myriad Pro" panose="020B0503030403020204" pitchFamily="34" charset="0"/>
                <a:cs typeface="Aharoni" pitchFamily="2" charset="-79"/>
              </a:rPr>
              <a:t>Management,Policy</a:t>
            </a:r>
            <a:r>
              <a:rPr lang="en-US" sz="1600" dirty="0">
                <a:latin typeface="Myriad Pro" panose="020B0503030403020204" pitchFamily="34" charset="0"/>
                <a:cs typeface="Aharoni" pitchFamily="2" charset="-79"/>
              </a:rPr>
              <a:t>, and Context , Center for Technology in </a:t>
            </a:r>
            <a:r>
              <a:rPr lang="en-US" sz="1600" dirty="0" smtClean="0">
                <a:latin typeface="Myriad Pro" panose="020B0503030403020204" pitchFamily="34" charset="0"/>
                <a:cs typeface="Aharoni" pitchFamily="2" charset="-79"/>
              </a:rPr>
              <a:t>Government</a:t>
            </a:r>
          </a:p>
          <a:p>
            <a:pPr marL="0" indent="0" algn="l" rtl="0">
              <a:lnSpc>
                <a:spcPct val="200000"/>
              </a:lnSpc>
              <a:buNone/>
            </a:pPr>
            <a:r>
              <a:rPr lang="en-US" sz="1600" dirty="0" smtClean="0">
                <a:latin typeface="Myriad Pro" panose="020B0503030403020204" pitchFamily="34" charset="0"/>
                <a:cs typeface="Aharoni" pitchFamily="2" charset="-79"/>
              </a:rPr>
              <a:t>2. Meijer </a:t>
            </a:r>
            <a:r>
              <a:rPr lang="en-US" sz="1600" dirty="0">
                <a:latin typeface="Myriad Pro" panose="020B0503030403020204" pitchFamily="34" charset="0"/>
                <a:cs typeface="Aharoni" pitchFamily="2" charset="-79"/>
              </a:rPr>
              <a:t>, </a:t>
            </a:r>
            <a:r>
              <a:rPr lang="en-US" sz="1600" dirty="0" smtClean="0">
                <a:latin typeface="Myriad Pro" panose="020B0503030403020204" pitchFamily="34" charset="0"/>
                <a:cs typeface="Aharoni" pitchFamily="2" charset="-79"/>
              </a:rPr>
              <a:t>Albert </a:t>
            </a:r>
            <a:r>
              <a:rPr lang="en-US" sz="1600" dirty="0">
                <a:latin typeface="Myriad Pro" panose="020B0503030403020204" pitchFamily="34" charset="0"/>
                <a:cs typeface="Aharoni" pitchFamily="2" charset="-79"/>
              </a:rPr>
              <a:t>and Rodríguez , </a:t>
            </a:r>
            <a:r>
              <a:rPr lang="en-US" sz="1600" dirty="0" smtClean="0">
                <a:latin typeface="Myriad Pro" panose="020B0503030403020204" pitchFamily="34" charset="0"/>
                <a:cs typeface="Aharoni" pitchFamily="2" charset="-79"/>
              </a:rPr>
              <a:t>Pedro (</a:t>
            </a:r>
            <a:r>
              <a:rPr lang="en-US" sz="1600" dirty="0">
                <a:latin typeface="Myriad Pro" panose="020B0503030403020204" pitchFamily="34" charset="0"/>
                <a:cs typeface="Aharoni" pitchFamily="2" charset="-79"/>
              </a:rPr>
              <a:t>2013) Governing the Smart City: Scaling-Up the Search for Socio-Techno Synergy </a:t>
            </a:r>
            <a:r>
              <a:rPr lang="en-US" sz="1600" dirty="0" smtClean="0">
                <a:latin typeface="Myriad Pro" panose="020B0503030403020204" pitchFamily="34" charset="0"/>
                <a:cs typeface="Aharoni" pitchFamily="2" charset="-79"/>
              </a:rPr>
              <a:t>presented </a:t>
            </a:r>
            <a:r>
              <a:rPr lang="en-US" sz="1600" dirty="0">
                <a:latin typeface="Myriad Pro" panose="020B0503030403020204" pitchFamily="34" charset="0"/>
                <a:cs typeface="Aharoni" pitchFamily="2" charset="-79"/>
              </a:rPr>
              <a:t>at EGPA 2013(Edinburgh, September</a:t>
            </a:r>
            <a:r>
              <a:rPr lang="en-US" sz="1600" dirty="0" smtClean="0">
                <a:latin typeface="Myriad Pro" panose="020B0503030403020204" pitchFamily="34" charset="0"/>
                <a:cs typeface="Aharoni" pitchFamily="2" charset="-79"/>
              </a:rPr>
              <a:t>)</a:t>
            </a:r>
          </a:p>
          <a:p>
            <a:pPr marL="0" indent="0" algn="l" rtl="0">
              <a:lnSpc>
                <a:spcPct val="200000"/>
              </a:lnSpc>
              <a:buNone/>
            </a:pPr>
            <a:r>
              <a:rPr lang="en-US" sz="1600" dirty="0" smtClean="0">
                <a:latin typeface="Myriad Pro" panose="020B0503030403020204" pitchFamily="34" charset="0"/>
                <a:cs typeface="Aharoni" pitchFamily="2" charset="-79"/>
              </a:rPr>
              <a:t>3. M</a:t>
            </a:r>
            <a:r>
              <a:rPr lang="en-US" sz="1600" dirty="0">
                <a:latin typeface="Myriad Pro" panose="020B0503030403020204" pitchFamily="34" charset="0"/>
                <a:cs typeface="Aharoni" pitchFamily="2" charset="-79"/>
              </a:rPr>
              <a:t>. </a:t>
            </a:r>
            <a:r>
              <a:rPr lang="en-US" sz="1600" dirty="0" smtClean="0">
                <a:latin typeface="Myriad Pro" panose="020B0503030403020204" pitchFamily="34" charset="0"/>
                <a:cs typeface="Aharoni" pitchFamily="2" charset="-79"/>
              </a:rPr>
              <a:t>Batty, </a:t>
            </a:r>
            <a:r>
              <a:rPr lang="en-US" sz="1600" dirty="0">
                <a:latin typeface="Myriad Pro" panose="020B0503030403020204" pitchFamily="34" charset="0"/>
                <a:cs typeface="Aharoni" pitchFamily="2" charset="-79"/>
              </a:rPr>
              <a:t>K.W. </a:t>
            </a:r>
            <a:r>
              <a:rPr lang="en-US" sz="1600" dirty="0" err="1" smtClean="0">
                <a:latin typeface="Myriad Pro" panose="020B0503030403020204" pitchFamily="34" charset="0"/>
                <a:cs typeface="Aharoni" pitchFamily="2" charset="-79"/>
              </a:rPr>
              <a:t>Axhausen</a:t>
            </a:r>
            <a:r>
              <a:rPr lang="en-US" sz="1600" dirty="0" smtClean="0">
                <a:latin typeface="Myriad Pro" panose="020B0503030403020204" pitchFamily="34" charset="0"/>
                <a:cs typeface="Aharoni" pitchFamily="2" charset="-79"/>
              </a:rPr>
              <a:t>, </a:t>
            </a:r>
            <a:r>
              <a:rPr lang="en-US" sz="1600" dirty="0">
                <a:latin typeface="Myriad Pro" panose="020B0503030403020204" pitchFamily="34" charset="0"/>
                <a:cs typeface="Aharoni" pitchFamily="2" charset="-79"/>
              </a:rPr>
              <a:t>F. </a:t>
            </a:r>
            <a:r>
              <a:rPr lang="en-US" sz="1600" dirty="0" err="1" smtClean="0">
                <a:latin typeface="Myriad Pro" panose="020B0503030403020204" pitchFamily="34" charset="0"/>
                <a:cs typeface="Aharoni" pitchFamily="2" charset="-79"/>
              </a:rPr>
              <a:t>Giannotti</a:t>
            </a:r>
            <a:r>
              <a:rPr lang="en-US" sz="1600" dirty="0" smtClean="0">
                <a:latin typeface="Myriad Pro" panose="020B0503030403020204" pitchFamily="34" charset="0"/>
                <a:cs typeface="Aharoni" pitchFamily="2" charset="-79"/>
              </a:rPr>
              <a:t>, </a:t>
            </a:r>
            <a:r>
              <a:rPr lang="en-US" sz="1600" dirty="0">
                <a:latin typeface="Myriad Pro" panose="020B0503030403020204" pitchFamily="34" charset="0"/>
                <a:cs typeface="Aharoni" pitchFamily="2" charset="-79"/>
              </a:rPr>
              <a:t>A. </a:t>
            </a:r>
            <a:r>
              <a:rPr lang="en-US" sz="1600" dirty="0" err="1" smtClean="0">
                <a:latin typeface="Myriad Pro" panose="020B0503030403020204" pitchFamily="34" charset="0"/>
                <a:cs typeface="Aharoni" pitchFamily="2" charset="-79"/>
              </a:rPr>
              <a:t>Pozdnoukhov</a:t>
            </a:r>
            <a:r>
              <a:rPr lang="en-US" sz="1600" dirty="0" smtClean="0">
                <a:latin typeface="Myriad Pro" panose="020B0503030403020204" pitchFamily="34" charset="0"/>
                <a:cs typeface="Aharoni" pitchFamily="2" charset="-79"/>
              </a:rPr>
              <a:t>, </a:t>
            </a:r>
            <a:r>
              <a:rPr lang="en-US" sz="1600" dirty="0">
                <a:latin typeface="Myriad Pro" panose="020B0503030403020204" pitchFamily="34" charset="0"/>
                <a:cs typeface="Aharoni" pitchFamily="2" charset="-79"/>
              </a:rPr>
              <a:t>A. </a:t>
            </a:r>
            <a:r>
              <a:rPr lang="en-US" sz="1600" dirty="0" err="1" smtClean="0">
                <a:latin typeface="Myriad Pro" panose="020B0503030403020204" pitchFamily="34" charset="0"/>
                <a:cs typeface="Aharoni" pitchFamily="2" charset="-79"/>
              </a:rPr>
              <a:t>Bazzani</a:t>
            </a:r>
            <a:r>
              <a:rPr lang="en-US" sz="1600" dirty="0" smtClean="0">
                <a:latin typeface="Myriad Pro" panose="020B0503030403020204" pitchFamily="34" charset="0"/>
                <a:cs typeface="Aharoni" pitchFamily="2" charset="-79"/>
              </a:rPr>
              <a:t>,</a:t>
            </a:r>
            <a:endParaRPr lang="en-US" sz="1600" dirty="0">
              <a:latin typeface="Myriad Pro" panose="020B0503030403020204" pitchFamily="34" charset="0"/>
              <a:cs typeface="Aharoni" pitchFamily="2" charset="-79"/>
            </a:endParaRPr>
          </a:p>
          <a:p>
            <a:pPr marL="0" indent="0" algn="l" rtl="0">
              <a:lnSpc>
                <a:spcPct val="200000"/>
              </a:lnSpc>
              <a:buNone/>
            </a:pPr>
            <a:r>
              <a:rPr lang="en-US" sz="1600" dirty="0">
                <a:latin typeface="Myriad Pro" panose="020B0503030403020204" pitchFamily="34" charset="0"/>
                <a:cs typeface="Aharoni" pitchFamily="2" charset="-79"/>
              </a:rPr>
              <a:t>M. </a:t>
            </a:r>
            <a:r>
              <a:rPr lang="en-US" sz="1600" dirty="0" err="1" smtClean="0">
                <a:latin typeface="Myriad Pro" panose="020B0503030403020204" pitchFamily="34" charset="0"/>
                <a:cs typeface="Aharoni" pitchFamily="2" charset="-79"/>
              </a:rPr>
              <a:t>Wach</a:t>
            </a:r>
            <a:r>
              <a:rPr lang="en-US" sz="1600" dirty="0" smtClean="0">
                <a:latin typeface="Myriad Pro" panose="020B0503030403020204" pitchFamily="34" charset="0"/>
                <a:cs typeface="Aharoni" pitchFamily="2" charset="-79"/>
              </a:rPr>
              <a:t> </a:t>
            </a:r>
            <a:r>
              <a:rPr lang="en-US" sz="1600" dirty="0" err="1" smtClean="0">
                <a:latin typeface="Myriad Pro" panose="020B0503030403020204" pitchFamily="34" charset="0"/>
                <a:cs typeface="Aharoni" pitchFamily="2" charset="-79"/>
              </a:rPr>
              <a:t>owicz</a:t>
            </a:r>
            <a:r>
              <a:rPr lang="en-US" sz="1600" dirty="0" smtClean="0">
                <a:latin typeface="Myriad Pro" panose="020B0503030403020204" pitchFamily="34" charset="0"/>
                <a:cs typeface="Aharoni" pitchFamily="2" charset="-79"/>
              </a:rPr>
              <a:t>, </a:t>
            </a:r>
            <a:r>
              <a:rPr lang="en-US" sz="1600" dirty="0">
                <a:latin typeface="Myriad Pro" panose="020B0503030403020204" pitchFamily="34" charset="0"/>
                <a:cs typeface="Aharoni" pitchFamily="2" charset="-79"/>
              </a:rPr>
              <a:t>G. </a:t>
            </a:r>
            <a:r>
              <a:rPr lang="en-US" sz="1600" dirty="0" err="1" smtClean="0">
                <a:latin typeface="Myriad Pro" panose="020B0503030403020204" pitchFamily="34" charset="0"/>
                <a:cs typeface="Aharoni" pitchFamily="2" charset="-79"/>
              </a:rPr>
              <a:t>Ouzounis</a:t>
            </a:r>
            <a:r>
              <a:rPr lang="en-US" sz="1600" dirty="0" smtClean="0">
                <a:latin typeface="Myriad Pro" panose="020B0503030403020204" pitchFamily="34" charset="0"/>
                <a:cs typeface="Aharoni" pitchFamily="2" charset="-79"/>
              </a:rPr>
              <a:t>, </a:t>
            </a:r>
            <a:r>
              <a:rPr lang="en-US" sz="1600" dirty="0">
                <a:latin typeface="Myriad Pro" panose="020B0503030403020204" pitchFamily="34" charset="0"/>
                <a:cs typeface="Aharoni" pitchFamily="2" charset="-79"/>
              </a:rPr>
              <a:t>and Y. </a:t>
            </a:r>
            <a:r>
              <a:rPr lang="en-US" sz="1600" dirty="0" err="1" smtClean="0">
                <a:latin typeface="Myriad Pro" panose="020B0503030403020204" pitchFamily="34" charset="0"/>
                <a:cs typeface="Aharoni" pitchFamily="2" charset="-79"/>
              </a:rPr>
              <a:t>Portugali</a:t>
            </a:r>
            <a:r>
              <a:rPr lang="en-US" sz="1600" dirty="0">
                <a:latin typeface="Myriad Pro" panose="020B0503030403020204" pitchFamily="34" charset="0"/>
                <a:cs typeface="Aharoni" pitchFamily="2" charset="-79"/>
              </a:rPr>
              <a:t> (2012) Smart cities of </a:t>
            </a:r>
            <a:r>
              <a:rPr lang="en-US" sz="1600" dirty="0" smtClean="0">
                <a:latin typeface="Myriad Pro" panose="020B0503030403020204" pitchFamily="34" charset="0"/>
                <a:cs typeface="Aharoni" pitchFamily="2" charset="-79"/>
              </a:rPr>
              <a:t>the future, Springerlink.com</a:t>
            </a:r>
          </a:p>
          <a:p>
            <a:pPr marL="0" indent="0" algn="l" rtl="0">
              <a:lnSpc>
                <a:spcPct val="200000"/>
              </a:lnSpc>
              <a:buNone/>
            </a:pPr>
            <a:r>
              <a:rPr lang="en-US" sz="1600" dirty="0">
                <a:latin typeface="Myriad Pro" panose="020B0503030403020204" pitchFamily="34" charset="0"/>
                <a:cs typeface="Aharoni" pitchFamily="2" charset="-79"/>
              </a:rPr>
              <a:t>4. </a:t>
            </a:r>
            <a:r>
              <a:rPr lang="en-US" sz="1600" dirty="0" err="1" smtClean="0">
                <a:latin typeface="Myriad Pro" panose="020B0503030403020204" pitchFamily="34" charset="0"/>
                <a:cs typeface="Aharoni" pitchFamily="2" charset="-79"/>
              </a:rPr>
              <a:t>Chourabi</a:t>
            </a:r>
            <a:r>
              <a:rPr lang="en-US" sz="1600" dirty="0">
                <a:latin typeface="Myriad Pro" panose="020B0503030403020204" pitchFamily="34" charset="0"/>
                <a:cs typeface="Aharoni" pitchFamily="2" charset="-79"/>
              </a:rPr>
              <a:t> , </a:t>
            </a:r>
            <a:r>
              <a:rPr lang="en-US" sz="1600" dirty="0" err="1" smtClean="0">
                <a:latin typeface="Myriad Pro" panose="020B0503030403020204" pitchFamily="34" charset="0"/>
                <a:cs typeface="Aharoni" pitchFamily="2" charset="-79"/>
              </a:rPr>
              <a:t>Hafedh</a:t>
            </a:r>
            <a:r>
              <a:rPr lang="en-US" sz="1600" dirty="0">
                <a:latin typeface="Myriad Pro" panose="020B0503030403020204" pitchFamily="34" charset="0"/>
                <a:cs typeface="Aharoni" pitchFamily="2" charset="-79"/>
              </a:rPr>
              <a:t> and Walker , Shawn and </a:t>
            </a:r>
            <a:r>
              <a:rPr lang="en-US" sz="1600" dirty="0" err="1" smtClean="0">
                <a:latin typeface="Myriad Pro" panose="020B0503030403020204" pitchFamily="34" charset="0"/>
                <a:cs typeface="Aharoni" pitchFamily="2" charset="-79"/>
              </a:rPr>
              <a:t>Mellouli</a:t>
            </a:r>
            <a:r>
              <a:rPr lang="en-US" sz="1600" dirty="0">
                <a:latin typeface="Myriad Pro" panose="020B0503030403020204" pitchFamily="34" charset="0"/>
                <a:cs typeface="Aharoni" pitchFamily="2" charset="-79"/>
              </a:rPr>
              <a:t> , </a:t>
            </a:r>
            <a:r>
              <a:rPr lang="en-US" sz="1600" dirty="0" err="1" smtClean="0">
                <a:latin typeface="Myriad Pro" panose="020B0503030403020204" pitchFamily="34" charset="0"/>
                <a:cs typeface="Aharoni" pitchFamily="2" charset="-79"/>
              </a:rPr>
              <a:t>Sehl</a:t>
            </a:r>
            <a:r>
              <a:rPr lang="en-US" sz="1600" dirty="0">
                <a:latin typeface="Myriad Pro" panose="020B0503030403020204" pitchFamily="34" charset="0"/>
                <a:cs typeface="Aharoni" pitchFamily="2" charset="-79"/>
              </a:rPr>
              <a:t> ,et al (2012) Understanding Smart Cities: An Integrative Framework , 45th Hawaii International Conference on System </a:t>
            </a:r>
            <a:r>
              <a:rPr lang="en-US" sz="1600" dirty="0" smtClean="0">
                <a:latin typeface="Myriad Pro" panose="020B0503030403020204" pitchFamily="34" charset="0"/>
                <a:cs typeface="Aharoni" pitchFamily="2" charset="-79"/>
              </a:rPr>
              <a:t>Sciences</a:t>
            </a:r>
            <a:endParaRPr lang="fa-IR" sz="1600" dirty="0" smtClean="0">
              <a:latin typeface="Myriad Pro" panose="020B0503030403020204" pitchFamily="34" charset="0"/>
              <a:cs typeface="Aharoni" pitchFamily="2" charset="-79"/>
            </a:endParaRPr>
          </a:p>
          <a:p>
            <a:pPr marL="0" indent="0" algn="l" rtl="0">
              <a:lnSpc>
                <a:spcPct val="200000"/>
              </a:lnSpc>
              <a:buNone/>
            </a:pPr>
            <a:r>
              <a:rPr lang="en-US" sz="1600" dirty="0">
                <a:latin typeface="Myriad Pro" panose="020B0503030403020204" pitchFamily="34" charset="0"/>
                <a:cs typeface="Aharoni" pitchFamily="2" charset="-79"/>
              </a:rPr>
              <a:t>5. SMART CITIES STUDY International study on the situation of ICT, innovation</a:t>
            </a:r>
          </a:p>
          <a:p>
            <a:pPr marL="0" indent="0" algn="l" rtl="0">
              <a:lnSpc>
                <a:spcPct val="200000"/>
              </a:lnSpc>
              <a:buNone/>
            </a:pPr>
            <a:r>
              <a:rPr lang="en-US" sz="1600" dirty="0">
                <a:latin typeface="Myriad Pro" panose="020B0503030403020204" pitchFamily="34" charset="0"/>
                <a:cs typeface="Aharoni" pitchFamily="2" charset="-79"/>
              </a:rPr>
              <a:t>and Knowledge in cities (2012), Published </a:t>
            </a:r>
            <a:r>
              <a:rPr lang="en-US" sz="1600" dirty="0" smtClean="0">
                <a:latin typeface="Myriad Pro" panose="020B0503030403020204" pitchFamily="34" charset="0"/>
                <a:cs typeface="Aharoni" pitchFamily="2" charset="-79"/>
              </a:rPr>
              <a:t>by: The </a:t>
            </a:r>
            <a:r>
              <a:rPr lang="en-US" sz="1600" dirty="0">
                <a:latin typeface="Myriad Pro" panose="020B0503030403020204" pitchFamily="34" charset="0"/>
                <a:cs typeface="Aharoni" pitchFamily="2" charset="-79"/>
              </a:rPr>
              <a:t>Committee of Digital and Knowledge‐based Cities of UCLG , Chaired by </a:t>
            </a:r>
            <a:r>
              <a:rPr lang="en-US" sz="1600" dirty="0" err="1">
                <a:latin typeface="Myriad Pro" panose="020B0503030403020204" pitchFamily="34" charset="0"/>
                <a:cs typeface="Aharoni" pitchFamily="2" charset="-79"/>
              </a:rPr>
              <a:t>Iñaki</a:t>
            </a:r>
            <a:r>
              <a:rPr lang="en-US" sz="1600" dirty="0">
                <a:latin typeface="Myriad Pro" panose="020B0503030403020204" pitchFamily="34" charset="0"/>
                <a:cs typeface="Aharoni" pitchFamily="2" charset="-79"/>
              </a:rPr>
              <a:t> </a:t>
            </a:r>
            <a:r>
              <a:rPr lang="en-US" sz="1600" dirty="0" err="1">
                <a:latin typeface="Myriad Pro" panose="020B0503030403020204" pitchFamily="34" charset="0"/>
                <a:cs typeface="Aharoni" pitchFamily="2" charset="-79"/>
              </a:rPr>
              <a:t>Azkuna</a:t>
            </a:r>
            <a:r>
              <a:rPr lang="en-US" sz="1600" dirty="0">
                <a:latin typeface="Myriad Pro" panose="020B0503030403020204" pitchFamily="34" charset="0"/>
                <a:cs typeface="Aharoni" pitchFamily="2" charset="-79"/>
              </a:rPr>
              <a:t>, Mayor of the City of </a:t>
            </a:r>
            <a:r>
              <a:rPr lang="en-US" sz="1600" dirty="0" smtClean="0">
                <a:latin typeface="Myriad Pro" panose="020B0503030403020204" pitchFamily="34" charset="0"/>
                <a:cs typeface="Aharoni" pitchFamily="2" charset="-79"/>
              </a:rPr>
              <a:t>Bilbao</a:t>
            </a:r>
          </a:p>
          <a:p>
            <a:pPr marL="0" indent="0" algn="l" rtl="0">
              <a:lnSpc>
                <a:spcPct val="200000"/>
              </a:lnSpc>
              <a:buNone/>
            </a:pPr>
            <a:r>
              <a:rPr lang="en-US" sz="1600" dirty="0" smtClean="0">
                <a:latin typeface="Myriad Pro" panose="020B0503030403020204" pitchFamily="34" charset="0"/>
                <a:cs typeface="Aharoni" pitchFamily="2" charset="-79"/>
              </a:rPr>
              <a:t>6-</a:t>
            </a:r>
            <a:r>
              <a:rPr lang="fa-IR" sz="1600" dirty="0" smtClean="0">
                <a:latin typeface="Myriad Pro" panose="020B0503030403020204" pitchFamily="34" charset="0"/>
                <a:cs typeface="B Homa" panose="00000400000000000000" pitchFamily="2" charset="-78"/>
              </a:rPr>
              <a:t>قربانی </a:t>
            </a:r>
            <a:r>
              <a:rPr lang="fa-IR" sz="1600" dirty="0">
                <a:latin typeface="Myriad Pro" panose="020B0503030403020204" pitchFamily="34" charset="0"/>
                <a:cs typeface="B Homa" panose="00000400000000000000" pitchFamily="2" charset="-78"/>
              </a:rPr>
              <a:t>، رسول و نوشاد ، سمیه ،1387 ، راهبرد رشد هوشمند در توسعه شهري اصول و راهكارها</a:t>
            </a:r>
          </a:p>
          <a:p>
            <a:pPr marL="0" indent="0" algn="l" rtl="0">
              <a:lnSpc>
                <a:spcPct val="200000"/>
              </a:lnSpc>
              <a:buNone/>
            </a:pPr>
            <a:endParaRPr lang="en-US" sz="1600" dirty="0">
              <a:latin typeface="Myriad Pro" panose="020B0503030403020204" pitchFamily="34" charset="0"/>
              <a:cs typeface="Aharoni" pitchFamily="2" charset="-79"/>
            </a:endParaRPr>
          </a:p>
        </p:txBody>
      </p:sp>
    </p:spTree>
    <p:extLst>
      <p:ext uri="{BB962C8B-B14F-4D97-AF65-F5344CB8AC3E}">
        <p14:creationId xmlns:p14="http://schemas.microsoft.com/office/powerpoint/2010/main" val="42297401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4986" y="0"/>
            <a:ext cx="10364451" cy="1596177"/>
          </a:xfrm>
        </p:spPr>
        <p:txBody>
          <a:bodyPr/>
          <a:lstStyle/>
          <a:p>
            <a:r>
              <a:rPr lang="fa-IR" dirty="0" smtClean="0"/>
              <a:t>منابع فارسی</a:t>
            </a:r>
            <a:endParaRPr lang="en-US" dirty="0"/>
          </a:p>
        </p:txBody>
      </p:sp>
      <p:sp>
        <p:nvSpPr>
          <p:cNvPr id="3" name="Content Placeholder 2"/>
          <p:cNvSpPr>
            <a:spLocks noGrp="1"/>
          </p:cNvSpPr>
          <p:nvPr>
            <p:ph idx="1"/>
          </p:nvPr>
        </p:nvSpPr>
        <p:spPr>
          <a:xfrm>
            <a:off x="913774" y="1300766"/>
            <a:ext cx="10363826" cy="4816699"/>
          </a:xfrm>
        </p:spPr>
        <p:txBody>
          <a:bodyPr/>
          <a:lstStyle/>
          <a:p>
            <a:pPr marL="0" indent="0" algn="r" rtl="1">
              <a:buNone/>
            </a:pPr>
            <a:endParaRPr lang="en-US" dirty="0">
              <a:cs typeface="B Homa" panose="00000400000000000000" pitchFamily="2" charset="-78"/>
            </a:endParaRPr>
          </a:p>
        </p:txBody>
      </p:sp>
    </p:spTree>
    <p:extLst>
      <p:ext uri="{BB962C8B-B14F-4D97-AF65-F5344CB8AC3E}">
        <p14:creationId xmlns:p14="http://schemas.microsoft.com/office/powerpoint/2010/main" val="25054937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0"/>
            <a:ext cx="10364451" cy="1029979"/>
          </a:xfrm>
        </p:spPr>
        <p:txBody>
          <a:bodyPr/>
          <a:lstStyle/>
          <a:p>
            <a:pPr algn="r"/>
            <a:r>
              <a:rPr lang="fa-IR" dirty="0" smtClean="0">
                <a:cs typeface="B Homa" panose="00000400000000000000" pitchFamily="2" charset="-78"/>
              </a:rPr>
              <a:t>تاریخچه</a:t>
            </a:r>
            <a:endParaRPr lang="en-US" dirty="0">
              <a:cs typeface="B Homa" panose="00000400000000000000" pitchFamily="2" charset="-78"/>
            </a:endParaRPr>
          </a:p>
        </p:txBody>
      </p:sp>
      <p:sp>
        <p:nvSpPr>
          <p:cNvPr id="3" name="Content Placeholder 2"/>
          <p:cNvSpPr>
            <a:spLocks noGrp="1"/>
          </p:cNvSpPr>
          <p:nvPr>
            <p:ph idx="1"/>
          </p:nvPr>
        </p:nvSpPr>
        <p:spPr>
          <a:xfrm>
            <a:off x="1377414" y="1120462"/>
            <a:ext cx="10363826" cy="4606343"/>
          </a:xfrm>
        </p:spPr>
        <p:txBody>
          <a:bodyPr/>
          <a:lstStyle/>
          <a:p>
            <a:pPr algn="r" rtl="1">
              <a:lnSpc>
                <a:spcPct val="200000"/>
              </a:lnSpc>
            </a:pPr>
            <a:r>
              <a:rPr lang="fa-IR" dirty="0" smtClean="0">
                <a:cs typeface="B Homa" panose="00000400000000000000" pitchFamily="2" charset="-78"/>
              </a:rPr>
              <a:t>ایده شهر هوشمند تا اواسط دهه 1980 که ژاپنی ها شهر علم ( کان سایی ) را در کشور خودشان ایجاد کردند و استرالیایی ها شهر چند عملکردی (</a:t>
            </a:r>
            <a:r>
              <a:rPr lang="en-US" dirty="0" smtClean="0">
                <a:cs typeface="B Homa" panose="00000400000000000000" pitchFamily="2" charset="-78"/>
              </a:rPr>
              <a:t>MFP</a:t>
            </a:r>
            <a:r>
              <a:rPr lang="fa-IR" dirty="0" smtClean="0">
                <a:cs typeface="B Homa" panose="00000400000000000000" pitchFamily="2" charset="-78"/>
              </a:rPr>
              <a:t> ) را در اواخر دهه 1980 در آدلاید بنا کردند ایده ای ناشناخته بود. </a:t>
            </a:r>
          </a:p>
          <a:p>
            <a:pPr algn="r" rtl="1">
              <a:lnSpc>
                <a:spcPct val="200000"/>
              </a:lnSpc>
            </a:pPr>
            <a:r>
              <a:rPr lang="fa-IR" dirty="0" smtClean="0">
                <a:cs typeface="B Homa" panose="00000400000000000000" pitchFamily="2" charset="-78"/>
              </a:rPr>
              <a:t>از دهه 1980 و 1990 که کامپیوتر و اینترنت در مقیاس وسیع در زندگی </a:t>
            </a:r>
          </a:p>
          <a:p>
            <a:pPr marL="0" indent="0" algn="r" rtl="1">
              <a:lnSpc>
                <a:spcPct val="200000"/>
              </a:lnSpc>
              <a:buNone/>
            </a:pPr>
            <a:r>
              <a:rPr lang="fa-IR" dirty="0" smtClean="0">
                <a:cs typeface="B Homa" panose="00000400000000000000" pitchFamily="2" charset="-78"/>
              </a:rPr>
              <a:t>  شهری مورد استفاده قرار گرفت مبحث فضای مجازی اهمیت ویژه ای یافت.</a:t>
            </a:r>
          </a:p>
          <a:p>
            <a:pPr marL="0" indent="0" algn="r" rtl="1">
              <a:lnSpc>
                <a:spcPct val="200000"/>
              </a:lnSpc>
              <a:buNone/>
            </a:pPr>
            <a:endParaRPr lang="en-US" dirty="0">
              <a:cs typeface="B Homa" panose="00000400000000000000" pitchFamily="2" charset="-78"/>
            </a:endParaRPr>
          </a:p>
        </p:txBody>
      </p:sp>
      <p:pic>
        <p:nvPicPr>
          <p:cNvPr id="4" name="Picture 3"/>
          <p:cNvPicPr>
            <a:picLocks noChangeAspect="1"/>
          </p:cNvPicPr>
          <p:nvPr/>
        </p:nvPicPr>
        <p:blipFill>
          <a:blip r:embed="rId2"/>
          <a:stretch>
            <a:fillRect/>
          </a:stretch>
        </p:blipFill>
        <p:spPr>
          <a:xfrm>
            <a:off x="348735" y="2682431"/>
            <a:ext cx="5305089" cy="38729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4353304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149" y="115909"/>
            <a:ext cx="10364451" cy="823775"/>
          </a:xfrm>
        </p:spPr>
        <p:txBody>
          <a:bodyPr/>
          <a:lstStyle/>
          <a:p>
            <a:pPr algn="r"/>
            <a:r>
              <a:rPr lang="fa-IR" dirty="0" smtClean="0">
                <a:cs typeface="B Homa" panose="00000400000000000000" pitchFamily="2" charset="-78"/>
              </a:rPr>
              <a:t>رشد هوشمند</a:t>
            </a:r>
            <a:endParaRPr lang="en-US" dirty="0">
              <a:cs typeface="B Homa" panose="00000400000000000000" pitchFamily="2" charset="-78"/>
            </a:endParaRPr>
          </a:p>
        </p:txBody>
      </p:sp>
      <p:sp>
        <p:nvSpPr>
          <p:cNvPr id="3" name="Content Placeholder 2"/>
          <p:cNvSpPr>
            <a:spLocks noGrp="1"/>
          </p:cNvSpPr>
          <p:nvPr>
            <p:ph idx="1"/>
          </p:nvPr>
        </p:nvSpPr>
        <p:spPr>
          <a:xfrm>
            <a:off x="631065" y="939684"/>
            <a:ext cx="10646535" cy="4915910"/>
          </a:xfrm>
        </p:spPr>
        <p:txBody>
          <a:bodyPr>
            <a:normAutofit/>
          </a:bodyPr>
          <a:lstStyle/>
          <a:p>
            <a:pPr algn="r" rtl="1">
              <a:lnSpc>
                <a:spcPct val="200000"/>
              </a:lnSpc>
            </a:pPr>
            <a:r>
              <a:rPr lang="fa-IR" dirty="0">
                <a:cs typeface="B Homa" panose="00000400000000000000" pitchFamily="2" charset="-78"/>
              </a:rPr>
              <a:t>ازجمله </a:t>
            </a:r>
            <a:r>
              <a:rPr lang="fa-IR" dirty="0">
                <a:solidFill>
                  <a:srgbClr val="FF0000"/>
                </a:solidFill>
                <a:cs typeface="B Homa" panose="00000400000000000000" pitchFamily="2" charset="-78"/>
              </a:rPr>
              <a:t>مروجان اصلي رشد هوشمند </a:t>
            </a:r>
            <a:r>
              <a:rPr lang="fa-IR" dirty="0">
                <a:cs typeface="B Homa" panose="00000400000000000000" pitchFamily="2" charset="-78"/>
              </a:rPr>
              <a:t>ميتوان به </a:t>
            </a:r>
            <a:r>
              <a:rPr lang="fa-IR" dirty="0">
                <a:solidFill>
                  <a:srgbClr val="FF0000"/>
                </a:solidFill>
                <a:cs typeface="B Homa" panose="00000400000000000000" pitchFamily="2" charset="-78"/>
              </a:rPr>
              <a:t>سازمان حفاظت محيط زيست آمريكا  </a:t>
            </a:r>
            <a:r>
              <a:rPr lang="fa-IR" dirty="0" smtClean="0">
                <a:cs typeface="B Homa" panose="00000400000000000000" pitchFamily="2" charset="-78"/>
              </a:rPr>
              <a:t>( </a:t>
            </a:r>
            <a:r>
              <a:rPr lang="en-US" dirty="0" smtClean="0">
                <a:cs typeface="B Homa" panose="00000400000000000000" pitchFamily="2" charset="-78"/>
              </a:rPr>
              <a:t>EPA</a:t>
            </a:r>
            <a:r>
              <a:rPr lang="fa-IR" dirty="0" smtClean="0">
                <a:cs typeface="B Homa" panose="00000400000000000000" pitchFamily="2" charset="-78"/>
              </a:rPr>
              <a:t> ) و </a:t>
            </a:r>
            <a:r>
              <a:rPr lang="fa-IR" dirty="0">
                <a:solidFill>
                  <a:srgbClr val="FF0000"/>
                </a:solidFill>
                <a:cs typeface="B Homa" panose="00000400000000000000" pitchFamily="2" charset="-78"/>
              </a:rPr>
              <a:t>انجمن برنامه ريزي </a:t>
            </a:r>
            <a:r>
              <a:rPr lang="fa-IR" dirty="0" smtClean="0">
                <a:solidFill>
                  <a:srgbClr val="FF0000"/>
                </a:solidFill>
                <a:cs typeface="B Homa" panose="00000400000000000000" pitchFamily="2" charset="-78"/>
              </a:rPr>
              <a:t>آمريكا </a:t>
            </a:r>
            <a:r>
              <a:rPr lang="fa-IR" dirty="0" smtClean="0">
                <a:cs typeface="B Homa" panose="00000400000000000000" pitchFamily="2" charset="-78"/>
              </a:rPr>
              <a:t>(</a:t>
            </a:r>
            <a:r>
              <a:rPr lang="en-US" dirty="0">
                <a:cs typeface="B Homa" panose="00000400000000000000" pitchFamily="2" charset="-78"/>
              </a:rPr>
              <a:t>APA</a:t>
            </a:r>
            <a:r>
              <a:rPr lang="fa-IR" dirty="0" smtClean="0">
                <a:cs typeface="B Homa" panose="00000400000000000000" pitchFamily="2" charset="-78"/>
              </a:rPr>
              <a:t>) اشاره </a:t>
            </a:r>
            <a:r>
              <a:rPr lang="fa-IR" dirty="0">
                <a:cs typeface="B Homa" panose="00000400000000000000" pitchFamily="2" charset="-78"/>
              </a:rPr>
              <a:t>كرد. انجمن برنامه ريزي آمريكا رشد هوشمند را مشتمل بر </a:t>
            </a:r>
            <a:r>
              <a:rPr lang="fa-IR" dirty="0">
                <a:solidFill>
                  <a:srgbClr val="FF0000"/>
                </a:solidFill>
                <a:cs typeface="B Homa" panose="00000400000000000000" pitchFamily="2" charset="-78"/>
              </a:rPr>
              <a:t>تركيبي از </a:t>
            </a:r>
            <a:r>
              <a:rPr lang="fa-IR" dirty="0" smtClean="0">
                <a:solidFill>
                  <a:srgbClr val="FF0000"/>
                </a:solidFill>
                <a:cs typeface="B Homa" panose="00000400000000000000" pitchFamily="2" charset="-78"/>
              </a:rPr>
              <a:t>تجربه </a:t>
            </a:r>
            <a:r>
              <a:rPr lang="fa-IR" dirty="0">
                <a:solidFill>
                  <a:srgbClr val="FF0000"/>
                </a:solidFill>
                <a:cs typeface="B Homa" panose="00000400000000000000" pitchFamily="2" charset="-78"/>
              </a:rPr>
              <a:t>هاي برنامه ريزي، مقرّرات و توسعه</a:t>
            </a:r>
            <a:r>
              <a:rPr lang="fa-IR" dirty="0">
                <a:cs typeface="B Homa" panose="00000400000000000000" pitchFamily="2" charset="-78"/>
              </a:rPr>
              <a:t> تعريف مي كند كه </a:t>
            </a:r>
            <a:r>
              <a:rPr lang="fa-IR" dirty="0">
                <a:solidFill>
                  <a:srgbClr val="FF0000"/>
                </a:solidFill>
                <a:cs typeface="B Homa" panose="00000400000000000000" pitchFamily="2" charset="-78"/>
              </a:rPr>
              <a:t>از طريق شكل متراكم ساختماني ، توسعه ميان فضاها و اعتدال در استانداردهاي پاركينگ و خيابان باعث استفاده ي بهينه از زمين مي شو د، از اهداف آنها كاهش توسعه ي بي رويه، بازيافت زمين، حفاظت از محيط زيست و درنتيجه، ايجاد واحدهاي همسايگي مطلوب است.</a:t>
            </a:r>
            <a:r>
              <a:rPr lang="fa-IR" dirty="0">
                <a:cs typeface="B Homa" panose="00000400000000000000" pitchFamily="2" charset="-78"/>
              </a:rPr>
              <a:t> </a:t>
            </a:r>
            <a:r>
              <a:rPr lang="fa-IR" dirty="0" smtClean="0">
                <a:solidFill>
                  <a:srgbClr val="FF0000"/>
                </a:solidFill>
                <a:cs typeface="B Homa" panose="00000400000000000000" pitchFamily="2" charset="-78"/>
              </a:rPr>
              <a:t>در </a:t>
            </a:r>
            <a:r>
              <a:rPr lang="fa-IR" dirty="0">
                <a:solidFill>
                  <a:srgbClr val="FF0000"/>
                </a:solidFill>
                <a:cs typeface="B Homa" panose="00000400000000000000" pitchFamily="2" charset="-78"/>
              </a:rPr>
              <a:t>اين رويكرد برخلاف شهرسازي مدرن </a:t>
            </a:r>
            <a:r>
              <a:rPr lang="fa-IR" dirty="0">
                <a:cs typeface="B Homa" panose="00000400000000000000" pitchFamily="2" charset="-78"/>
              </a:rPr>
              <a:t>و كاركردگرايانه ي "منشور آتن" كه در آن  شهر را به چهار منطقه </a:t>
            </a:r>
            <a:r>
              <a:rPr lang="fa-IR" dirty="0" smtClean="0">
                <a:cs typeface="B Homa" panose="00000400000000000000" pitchFamily="2" charset="-78"/>
              </a:rPr>
              <a:t> </a:t>
            </a:r>
            <a:r>
              <a:rPr lang="fa-IR" dirty="0">
                <a:cs typeface="B Homa" panose="00000400000000000000" pitchFamily="2" charset="-78"/>
              </a:rPr>
              <a:t>مجزّاي "فعاليت، سكونت، تفريح و شبكه ي ارتباطي" تقسيم مي كرد </a:t>
            </a:r>
            <a:r>
              <a:rPr lang="fa-IR" dirty="0" smtClean="0">
                <a:cs typeface="B Homa" panose="00000400000000000000" pitchFamily="2" charset="-78"/>
              </a:rPr>
              <a:t>، </a:t>
            </a:r>
            <a:r>
              <a:rPr lang="fa-IR" dirty="0" smtClean="0">
                <a:solidFill>
                  <a:srgbClr val="FF0000"/>
                </a:solidFill>
                <a:cs typeface="B Homa" panose="00000400000000000000" pitchFamily="2" charset="-78"/>
              </a:rPr>
              <a:t>بر كاربري </a:t>
            </a:r>
            <a:r>
              <a:rPr lang="fa-IR" dirty="0">
                <a:solidFill>
                  <a:srgbClr val="FF0000"/>
                </a:solidFill>
                <a:cs typeface="B Homa" panose="00000400000000000000" pitchFamily="2" charset="-78"/>
              </a:rPr>
              <a:t>مختلط، دسترسي پياده و حفاظت از محيط زيست تأكيد </a:t>
            </a:r>
            <a:r>
              <a:rPr lang="fa-IR" dirty="0" smtClean="0">
                <a:solidFill>
                  <a:srgbClr val="FF0000"/>
                </a:solidFill>
                <a:cs typeface="B Homa" panose="00000400000000000000" pitchFamily="2" charset="-78"/>
              </a:rPr>
              <a:t>              مي </a:t>
            </a:r>
            <a:r>
              <a:rPr lang="fa-IR" dirty="0">
                <a:solidFill>
                  <a:srgbClr val="FF0000"/>
                </a:solidFill>
                <a:cs typeface="B Homa" panose="00000400000000000000" pitchFamily="2" charset="-78"/>
              </a:rPr>
              <a:t>شود.</a:t>
            </a:r>
          </a:p>
          <a:p>
            <a:pPr algn="r" rtl="1">
              <a:lnSpc>
                <a:spcPct val="200000"/>
              </a:lnSpc>
            </a:pPr>
            <a:endParaRPr lang="en-US" dirty="0">
              <a:cs typeface="B Homa" panose="00000400000000000000" pitchFamily="2" charset="-78"/>
            </a:endParaRPr>
          </a:p>
        </p:txBody>
      </p:sp>
    </p:spTree>
    <p:extLst>
      <p:ext uri="{BB962C8B-B14F-4D97-AF65-F5344CB8AC3E}">
        <p14:creationId xmlns:p14="http://schemas.microsoft.com/office/powerpoint/2010/main" val="2296014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08128" y="412124"/>
            <a:ext cx="11832374" cy="5666704"/>
          </a:xfrm>
          <a:prstGeom prst="rect">
            <a:avLst/>
          </a:prstGeom>
        </p:spPr>
      </p:pic>
    </p:spTree>
    <p:extLst>
      <p:ext uri="{BB962C8B-B14F-4D97-AF65-F5344CB8AC3E}">
        <p14:creationId xmlns:p14="http://schemas.microsoft.com/office/powerpoint/2010/main" val="9008201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3692" y="186174"/>
            <a:ext cx="10364451" cy="798489"/>
          </a:xfrm>
        </p:spPr>
        <p:txBody>
          <a:bodyPr/>
          <a:lstStyle/>
          <a:p>
            <a:pPr algn="r"/>
            <a:r>
              <a:rPr lang="fa-IR" dirty="0" smtClean="0">
                <a:cs typeface="B Homa" panose="00000400000000000000" pitchFamily="2" charset="-78"/>
              </a:rPr>
              <a:t>مفهوم هوشمندی یک شهر</a:t>
            </a:r>
            <a:endParaRPr lang="en-US" dirty="0">
              <a:cs typeface="B Homa" panose="00000400000000000000" pitchFamily="2" charset="-78"/>
            </a:endParaRPr>
          </a:p>
        </p:txBody>
      </p:sp>
      <p:sp>
        <p:nvSpPr>
          <p:cNvPr id="3" name="Content Placeholder 2"/>
          <p:cNvSpPr>
            <a:spLocks noGrp="1"/>
          </p:cNvSpPr>
          <p:nvPr>
            <p:ph idx="1"/>
          </p:nvPr>
        </p:nvSpPr>
        <p:spPr>
          <a:xfrm>
            <a:off x="1544838" y="1103006"/>
            <a:ext cx="10363826" cy="4838162"/>
          </a:xfrm>
        </p:spPr>
        <p:txBody>
          <a:bodyPr>
            <a:normAutofit/>
          </a:bodyPr>
          <a:lstStyle/>
          <a:p>
            <a:pPr algn="r" rtl="1">
              <a:lnSpc>
                <a:spcPct val="200000"/>
              </a:lnSpc>
            </a:pPr>
            <a:r>
              <a:rPr lang="fa-IR" dirty="0">
                <a:cs typeface="B Homa" panose="00000400000000000000" pitchFamily="2" charset="-78"/>
              </a:rPr>
              <a:t>اصطلاح "شهر هوشمند" هنوز به طور بسیار گسترده‌ای در ادبیات برنامه‌ریزی فضایی یا تحقیق‌های شهری استفاده نشده است و هنوز هم شناسایی جنبه‌های مختلف آن به عنوان یک اصل برای بسط جزئیات بیشتر به طور کامل ممکن نیست. شهر هوشمند بیش از یک شهر دیجیتال است. </a:t>
            </a:r>
            <a:r>
              <a:rPr lang="fa-IR" b="1" dirty="0">
                <a:solidFill>
                  <a:srgbClr val="FF0000"/>
                </a:solidFill>
                <a:cs typeface="B Homa" panose="00000400000000000000" pitchFamily="2" charset="-78"/>
              </a:rPr>
              <a:t>شهری هوشمند است که قادر به پیوند سرمایه فیزیکی با سرمایه اجتماعی به منظور توسعه خدمات </a:t>
            </a:r>
            <a:r>
              <a:rPr lang="fa-IR" b="1" dirty="0" smtClean="0">
                <a:solidFill>
                  <a:srgbClr val="FF0000"/>
                </a:solidFill>
                <a:cs typeface="B Homa" panose="00000400000000000000" pitchFamily="2" charset="-78"/>
              </a:rPr>
              <a:t>و زیرساخت ها </a:t>
            </a:r>
            <a:r>
              <a:rPr lang="fa-IR" b="1" dirty="0">
                <a:solidFill>
                  <a:srgbClr val="FF0000"/>
                </a:solidFill>
                <a:cs typeface="B Homa" panose="00000400000000000000" pitchFamily="2" charset="-78"/>
              </a:rPr>
              <a:t>باشد. </a:t>
            </a:r>
            <a:r>
              <a:rPr lang="fa-IR" dirty="0" smtClean="0">
                <a:cs typeface="B Homa" panose="00000400000000000000" pitchFamily="2" charset="-78"/>
              </a:rPr>
              <a:t>این </a:t>
            </a:r>
            <a:r>
              <a:rPr lang="fa-IR" dirty="0">
                <a:cs typeface="B Homa" panose="00000400000000000000" pitchFamily="2" charset="-78"/>
              </a:rPr>
              <a:t>گونه است که قادر به گرد هم‌آوردن </a:t>
            </a:r>
            <a:r>
              <a:rPr lang="fa-IR" dirty="0" smtClean="0">
                <a:cs typeface="B Homa" panose="00000400000000000000" pitchFamily="2" charset="-78"/>
              </a:rPr>
              <a:t>فناوری</a:t>
            </a:r>
            <a:r>
              <a:rPr lang="fa-IR" dirty="0">
                <a:cs typeface="B Homa" panose="00000400000000000000" pitchFamily="2" charset="-78"/>
              </a:rPr>
              <a:t>، اطلاعات، و دیدگاه سیاسی، برحسب یک برنامه منسجم و بهبود خدمات شهری می‌شود. یکی از پروژه های جالب </a:t>
            </a:r>
            <a:r>
              <a:rPr lang="fa-IR" dirty="0" smtClean="0">
                <a:cs typeface="B Homa" panose="00000400000000000000" pitchFamily="2" charset="-78"/>
              </a:rPr>
              <a:t>که اخیرا توسط </a:t>
            </a:r>
            <a:r>
              <a:rPr lang="fa-IR" dirty="0">
                <a:cs typeface="B Homa" panose="00000400000000000000" pitchFamily="2" charset="-78"/>
              </a:rPr>
              <a:t>مرکز علوم منطقه ای در دانشگاه صنعتی وین انجام شده است </a:t>
            </a:r>
            <a:r>
              <a:rPr lang="fa-IR" dirty="0">
                <a:solidFill>
                  <a:srgbClr val="FF0000"/>
                </a:solidFill>
                <a:cs typeface="B Homa" panose="00000400000000000000" pitchFamily="2" charset="-78"/>
              </a:rPr>
              <a:t>شش محور اصلی </a:t>
            </a:r>
            <a:r>
              <a:rPr lang="fa-IR" dirty="0">
                <a:cs typeface="B Homa" panose="00000400000000000000" pitchFamily="2" charset="-78"/>
              </a:rPr>
              <a:t>را </a:t>
            </a:r>
            <a:r>
              <a:rPr lang="fa-IR" dirty="0" smtClean="0">
                <a:cs typeface="B Homa" panose="00000400000000000000" pitchFamily="2" charset="-78"/>
              </a:rPr>
              <a:t>برای هوشمندی یک شهر شناسایی </a:t>
            </a:r>
            <a:r>
              <a:rPr lang="fa-IR" dirty="0">
                <a:cs typeface="B Homa" panose="00000400000000000000" pitchFamily="2" charset="-78"/>
              </a:rPr>
              <a:t>می کند. این محورها عبارتند از : </a:t>
            </a:r>
            <a:r>
              <a:rPr lang="fa-IR" b="1" dirty="0" smtClean="0">
                <a:solidFill>
                  <a:srgbClr val="FF0000"/>
                </a:solidFill>
                <a:cs typeface="B Homa" panose="00000400000000000000" pitchFamily="2" charset="-78"/>
              </a:rPr>
              <a:t>اقتصاد </a:t>
            </a:r>
            <a:r>
              <a:rPr lang="fa-IR" b="1" dirty="0">
                <a:solidFill>
                  <a:srgbClr val="FF0000"/>
                </a:solidFill>
                <a:cs typeface="B Homa" panose="00000400000000000000" pitchFamily="2" charset="-78"/>
              </a:rPr>
              <a:t>هوشمند ، حرکت هوشمند ، </a:t>
            </a:r>
            <a:r>
              <a:rPr lang="fa-IR" b="1" dirty="0" smtClean="0">
                <a:solidFill>
                  <a:srgbClr val="FF0000"/>
                </a:solidFill>
                <a:cs typeface="B Homa" panose="00000400000000000000" pitchFamily="2" charset="-78"/>
              </a:rPr>
              <a:t>محیط زیست هوشمند </a:t>
            </a:r>
            <a:r>
              <a:rPr lang="fa-IR" b="1" dirty="0">
                <a:solidFill>
                  <a:srgbClr val="FF0000"/>
                </a:solidFill>
                <a:cs typeface="B Homa" panose="00000400000000000000" pitchFamily="2" charset="-78"/>
              </a:rPr>
              <a:t>، مردم هوشمند ، زندگی هوشمند و نهایتا حکومت هوشمند. </a:t>
            </a:r>
            <a:endParaRPr lang="en-US" b="1" dirty="0">
              <a:solidFill>
                <a:srgbClr val="FF0000"/>
              </a:solidFill>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745" y="4048075"/>
            <a:ext cx="3161166" cy="2809925"/>
          </a:xfrm>
          <a:prstGeom prst="rect">
            <a:avLst/>
          </a:prstGeom>
          <a:ln>
            <a:noFill/>
          </a:ln>
          <a:effectLst>
            <a:softEdge rad="112500"/>
          </a:effectLst>
        </p:spPr>
      </p:pic>
    </p:spTree>
    <p:extLst>
      <p:ext uri="{BB962C8B-B14F-4D97-AF65-F5344CB8AC3E}">
        <p14:creationId xmlns:p14="http://schemas.microsoft.com/office/powerpoint/2010/main" val="17045525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4" y="-6275"/>
            <a:ext cx="10364451" cy="939827"/>
          </a:xfrm>
        </p:spPr>
        <p:txBody>
          <a:bodyPr>
            <a:normAutofit fontScale="90000"/>
          </a:bodyPr>
          <a:lstStyle/>
          <a:p>
            <a:pPr algn="r" rtl="1"/>
            <a:r>
              <a:rPr lang="fa-IR" dirty="0" smtClean="0">
                <a:cs typeface="B Homa" panose="00000400000000000000" pitchFamily="2" charset="-78"/>
              </a:rPr>
              <a:t>تعاریف عملکردی شهر هوشمند</a:t>
            </a:r>
            <a:br>
              <a:rPr lang="fa-IR" dirty="0" smtClean="0">
                <a:cs typeface="B Homa" panose="00000400000000000000" pitchFamily="2" charset="-78"/>
              </a:rPr>
            </a:br>
            <a:endParaRPr lang="en-US" dirty="0">
              <a:cs typeface="B Homa" panose="00000400000000000000" pitchFamily="2" charset="-78"/>
            </a:endParaRPr>
          </a:p>
        </p:txBody>
      </p:sp>
      <p:sp>
        <p:nvSpPr>
          <p:cNvPr id="3" name="Content Placeholder 2"/>
          <p:cNvSpPr>
            <a:spLocks noGrp="1"/>
          </p:cNvSpPr>
          <p:nvPr>
            <p:ph idx="1"/>
          </p:nvPr>
        </p:nvSpPr>
        <p:spPr>
          <a:xfrm>
            <a:off x="913774" y="437879"/>
            <a:ext cx="10883274" cy="6078831"/>
          </a:xfrm>
        </p:spPr>
        <p:txBody>
          <a:bodyPr>
            <a:normAutofit/>
          </a:bodyPr>
          <a:lstStyle/>
          <a:p>
            <a:pPr algn="r" rtl="1">
              <a:lnSpc>
                <a:spcPct val="200000"/>
              </a:lnSpc>
            </a:pPr>
            <a:r>
              <a:rPr lang="fa-IR" dirty="0" smtClean="0">
                <a:cs typeface="B Homa" panose="00000400000000000000" pitchFamily="2" charset="-78"/>
              </a:rPr>
              <a:t>شهری </a:t>
            </a:r>
            <a:r>
              <a:rPr lang="fa-IR" dirty="0">
                <a:cs typeface="B Homa" panose="00000400000000000000" pitchFamily="2" charset="-78"/>
              </a:rPr>
              <a:t>که شرایط همه ی زیرساخت های حیاتی اش را کنترل و یکپارچه می کند</a:t>
            </a:r>
            <a:r>
              <a:rPr lang="fa-IR" dirty="0" smtClean="0">
                <a:cs typeface="B Homa" panose="00000400000000000000" pitchFamily="2" charset="-78"/>
              </a:rPr>
              <a:t>.</a:t>
            </a:r>
          </a:p>
          <a:p>
            <a:pPr algn="r" rtl="1">
              <a:lnSpc>
                <a:spcPct val="200000"/>
              </a:lnSpc>
            </a:pPr>
            <a:r>
              <a:rPr lang="fa-IR" dirty="0" smtClean="0">
                <a:cs typeface="B Homa" panose="00000400000000000000" pitchFamily="2" charset="-78"/>
              </a:rPr>
              <a:t>شهری </a:t>
            </a:r>
            <a:r>
              <a:rPr lang="fa-IR" dirty="0">
                <a:cs typeface="B Homa" panose="00000400000000000000" pitchFamily="2" charset="-78"/>
              </a:rPr>
              <a:t>متصل به زیرساخت های فیزیکی ، زیرساخت </a:t>
            </a:r>
            <a:r>
              <a:rPr lang="en-US" dirty="0" smtClean="0">
                <a:cs typeface="B Homa" panose="00000400000000000000" pitchFamily="2" charset="-78"/>
              </a:rPr>
              <a:t>IT</a:t>
            </a:r>
            <a:r>
              <a:rPr lang="fa-IR" dirty="0" smtClean="0">
                <a:cs typeface="B Homa" panose="00000400000000000000" pitchFamily="2" charset="-78"/>
              </a:rPr>
              <a:t> </a:t>
            </a:r>
            <a:r>
              <a:rPr lang="en-US" dirty="0" smtClean="0">
                <a:cs typeface="B Homa" panose="00000400000000000000" pitchFamily="2" charset="-78"/>
              </a:rPr>
              <a:t>، </a:t>
            </a:r>
            <a:r>
              <a:rPr lang="fa-IR" dirty="0">
                <a:cs typeface="B Homa" panose="00000400000000000000" pitchFamily="2" charset="-78"/>
              </a:rPr>
              <a:t>زیرساخت های اجتماعی و زیرساخت </a:t>
            </a:r>
            <a:r>
              <a:rPr lang="fa-IR" dirty="0" smtClean="0">
                <a:cs typeface="B Homa" panose="00000400000000000000" pitchFamily="2" charset="-78"/>
              </a:rPr>
              <a:t>های کسب و کار ؛ </a:t>
            </a:r>
            <a:r>
              <a:rPr lang="fa-IR" dirty="0">
                <a:cs typeface="B Homa" panose="00000400000000000000" pitchFamily="2" charset="-78"/>
              </a:rPr>
              <a:t>به منظور قدرتمند ساختن </a:t>
            </a:r>
            <a:r>
              <a:rPr lang="fa-IR" dirty="0" smtClean="0">
                <a:cs typeface="B Homa" panose="00000400000000000000" pitchFamily="2" charset="-78"/>
              </a:rPr>
              <a:t>خرد </a:t>
            </a:r>
            <a:r>
              <a:rPr lang="fa-IR" dirty="0">
                <a:cs typeface="B Homa" panose="00000400000000000000" pitchFamily="2" charset="-78"/>
              </a:rPr>
              <a:t>جمعی شهر</a:t>
            </a:r>
            <a:r>
              <a:rPr lang="fa-IR" dirty="0" smtClean="0">
                <a:cs typeface="B Homa" panose="00000400000000000000" pitchFamily="2" charset="-78"/>
              </a:rPr>
              <a:t>.</a:t>
            </a:r>
          </a:p>
          <a:p>
            <a:pPr algn="r" rtl="1">
              <a:lnSpc>
                <a:spcPct val="200000"/>
              </a:lnSpc>
            </a:pPr>
            <a:r>
              <a:rPr lang="fa-IR" dirty="0" smtClean="0">
                <a:cs typeface="B Homa" panose="00000400000000000000" pitchFamily="2" charset="-78"/>
              </a:rPr>
              <a:t>شهری که</a:t>
            </a:r>
            <a:r>
              <a:rPr lang="en-US" dirty="0" smtClean="0">
                <a:cs typeface="B Homa" panose="00000400000000000000" pitchFamily="2" charset="-78"/>
              </a:rPr>
              <a:t> ICT </a:t>
            </a:r>
            <a:r>
              <a:rPr lang="fa-IR" dirty="0">
                <a:cs typeface="B Homa" panose="00000400000000000000" pitchFamily="2" charset="-78"/>
              </a:rPr>
              <a:t>و فناوری وب را با تلاش های برنامه ریزی ، طراحی و </a:t>
            </a:r>
            <a:r>
              <a:rPr lang="fa-IR" dirty="0" smtClean="0">
                <a:cs typeface="B Homa" panose="00000400000000000000" pitchFamily="2" charset="-78"/>
              </a:rPr>
              <a:t>سازمان دهی </a:t>
            </a:r>
            <a:r>
              <a:rPr lang="fa-IR" dirty="0">
                <a:cs typeface="B Homa" panose="00000400000000000000" pitchFamily="2" charset="-78"/>
              </a:rPr>
              <a:t>ادغام می کند تا فرایندهای اداری را سرعت بخشد و به شناسایی راه حل های نوآورانه و جدید برای پیچیدگی مدیریت شهر کمک نماید تا پایداری و زیست پذیری را بهبود بخشد</a:t>
            </a:r>
            <a:r>
              <a:rPr lang="fa-IR" dirty="0" smtClean="0">
                <a:cs typeface="B Homa" panose="00000400000000000000" pitchFamily="2" charset="-78"/>
              </a:rPr>
              <a:t>.</a:t>
            </a:r>
          </a:p>
          <a:p>
            <a:pPr algn="r" rtl="1">
              <a:lnSpc>
                <a:spcPct val="200000"/>
              </a:lnSpc>
            </a:pPr>
            <a:r>
              <a:rPr lang="fa-IR" dirty="0" smtClean="0">
                <a:cs typeface="B Homa" panose="00000400000000000000" pitchFamily="2" charset="-78"/>
              </a:rPr>
              <a:t>استفاده </a:t>
            </a:r>
            <a:r>
              <a:rPr lang="fa-IR" dirty="0">
                <a:cs typeface="B Homa" panose="00000400000000000000" pitchFamily="2" charset="-78"/>
              </a:rPr>
              <a:t>از فناوری رایانه ای هوشمند برای اینکه اجزا و خدمات زیرساخت </a:t>
            </a:r>
            <a:r>
              <a:rPr lang="fa-IR" dirty="0" smtClean="0">
                <a:cs typeface="B Homa" panose="00000400000000000000" pitchFamily="2" charset="-78"/>
              </a:rPr>
              <a:t>های</a:t>
            </a:r>
          </a:p>
          <a:p>
            <a:pPr marL="0" indent="0" algn="r" rtl="1">
              <a:lnSpc>
                <a:spcPct val="200000"/>
              </a:lnSpc>
              <a:buNone/>
            </a:pPr>
            <a:r>
              <a:rPr lang="fa-IR" dirty="0" smtClean="0">
                <a:cs typeface="B Homa" panose="00000400000000000000" pitchFamily="2" charset="-78"/>
              </a:rPr>
              <a:t>حیاتی یک شهر را – که شامل اداره ی شهر ، آموزش ، بهداشت ، امنیت عمومی ،</a:t>
            </a:r>
          </a:p>
          <a:p>
            <a:pPr marL="0" indent="0" algn="r" rtl="1">
              <a:lnSpc>
                <a:spcPct val="200000"/>
              </a:lnSpc>
              <a:buNone/>
            </a:pPr>
            <a:r>
              <a:rPr lang="fa-IR" dirty="0" smtClean="0">
                <a:cs typeface="B Homa" panose="00000400000000000000" pitchFamily="2" charset="-78"/>
              </a:rPr>
              <a:t>حمل و نقل و خدمات شهری است – هوشمندانه تر ، متصل تر و موثر تر سازند.</a:t>
            </a:r>
            <a:endParaRPr lang="en-US" dirty="0">
              <a:cs typeface="B Homa" panose="00000400000000000000"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6587" y="3893176"/>
            <a:ext cx="4886326" cy="2713686"/>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2143420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227" y="103503"/>
            <a:ext cx="10364451" cy="810897"/>
          </a:xfrm>
        </p:spPr>
        <p:txBody>
          <a:bodyPr/>
          <a:lstStyle/>
          <a:p>
            <a:pPr algn="r"/>
            <a:r>
              <a:rPr lang="fa-IR" dirty="0" smtClean="0">
                <a:cs typeface="B Homa" panose="00000400000000000000" pitchFamily="2" charset="-78"/>
              </a:rPr>
              <a:t>نکات قابل توجه در تعاریف شهر هوشمند </a:t>
            </a:r>
            <a:endParaRPr lang="en-US" dirty="0">
              <a:cs typeface="B Homa" panose="00000400000000000000" pitchFamily="2" charset="-78"/>
            </a:endParaRPr>
          </a:p>
        </p:txBody>
      </p:sp>
      <p:sp>
        <p:nvSpPr>
          <p:cNvPr id="3" name="Content Placeholder 2"/>
          <p:cNvSpPr>
            <a:spLocks noGrp="1"/>
          </p:cNvSpPr>
          <p:nvPr>
            <p:ph idx="1"/>
          </p:nvPr>
        </p:nvSpPr>
        <p:spPr>
          <a:xfrm>
            <a:off x="913774" y="1184856"/>
            <a:ext cx="10363826" cy="5460643"/>
          </a:xfrm>
        </p:spPr>
        <p:txBody>
          <a:bodyPr/>
          <a:lstStyle/>
          <a:p>
            <a:pPr algn="r" rtl="1">
              <a:lnSpc>
                <a:spcPct val="150000"/>
              </a:lnSpc>
            </a:pPr>
            <a:r>
              <a:rPr lang="fa-IR" dirty="0">
                <a:solidFill>
                  <a:srgbClr val="FF0000"/>
                </a:solidFill>
                <a:cs typeface="B Homa" panose="00000400000000000000" pitchFamily="2" charset="-78"/>
              </a:rPr>
              <a:t>زیرساخت ها </a:t>
            </a:r>
            <a:r>
              <a:rPr lang="fa-IR" dirty="0" smtClean="0">
                <a:solidFill>
                  <a:srgbClr val="FF0000"/>
                </a:solidFill>
                <a:cs typeface="B Homa" panose="00000400000000000000" pitchFamily="2" charset="-78"/>
              </a:rPr>
              <a:t>یکی از عوامل اصلی برای </a:t>
            </a:r>
            <a:r>
              <a:rPr lang="fa-IR" dirty="0">
                <a:solidFill>
                  <a:srgbClr val="FF0000"/>
                </a:solidFill>
                <a:cs typeface="B Homa" panose="00000400000000000000" pitchFamily="2" charset="-78"/>
              </a:rPr>
              <a:t>ایده ی شهر </a:t>
            </a:r>
            <a:r>
              <a:rPr lang="fa-IR" dirty="0" smtClean="0">
                <a:solidFill>
                  <a:srgbClr val="FF0000"/>
                </a:solidFill>
                <a:cs typeface="B Homa" panose="00000400000000000000" pitchFamily="2" charset="-78"/>
              </a:rPr>
              <a:t>هوشمند هستند</a:t>
            </a:r>
            <a:r>
              <a:rPr lang="fa-IR" dirty="0">
                <a:solidFill>
                  <a:srgbClr val="FF0000"/>
                </a:solidFill>
                <a:cs typeface="B Homa" panose="00000400000000000000" pitchFamily="2" charset="-78"/>
              </a:rPr>
              <a:t>. فناوری یک پشتیبان برای شهر هوشمند است ، اما لزوما مهم ترین عامل نیست. </a:t>
            </a:r>
            <a:r>
              <a:rPr lang="fa-IR" dirty="0">
                <a:cs typeface="B Homa" panose="00000400000000000000" pitchFamily="2" charset="-78"/>
              </a:rPr>
              <a:t>ترکیب ، اتصال و ادغام سیستم ها و زیرساخت ها برای هوشمند شدن یک شهر اساسی هستند. سیستم </a:t>
            </a:r>
            <a:r>
              <a:rPr lang="fa-IR" dirty="0" smtClean="0">
                <a:cs typeface="B Homa" panose="00000400000000000000" pitchFamily="2" charset="-78"/>
              </a:rPr>
              <a:t>های</a:t>
            </a:r>
            <a:r>
              <a:rPr lang="en-US" dirty="0" smtClean="0">
                <a:cs typeface="B Homa" panose="00000400000000000000" pitchFamily="2" charset="-78"/>
              </a:rPr>
              <a:t> </a:t>
            </a:r>
            <a:r>
              <a:rPr lang="fa-IR" dirty="0" smtClean="0">
                <a:cs typeface="B Homa" panose="00000400000000000000" pitchFamily="2" charset="-78"/>
              </a:rPr>
              <a:t>مرکزی گسسته </a:t>
            </a:r>
            <a:r>
              <a:rPr lang="fa-IR" dirty="0">
                <a:cs typeface="B Homa" panose="00000400000000000000" pitchFamily="2" charset="-78"/>
              </a:rPr>
              <a:t>و مجزا نیستند ، و به یک شبکه ی چندبعدی </a:t>
            </a:r>
            <a:r>
              <a:rPr lang="fa-IR" dirty="0" smtClean="0">
                <a:cs typeface="B Homa" panose="00000400000000000000" pitchFamily="2" charset="-78"/>
              </a:rPr>
              <a:t>پیچیده از </a:t>
            </a:r>
            <a:r>
              <a:rPr lang="fa-IR" dirty="0">
                <a:cs typeface="B Homa" panose="00000400000000000000" pitchFamily="2" charset="-78"/>
              </a:rPr>
              <a:t>سیستم های مختلف </a:t>
            </a:r>
            <a:r>
              <a:rPr lang="fa-IR" dirty="0" smtClean="0">
                <a:cs typeface="B Homa" panose="00000400000000000000" pitchFamily="2" charset="-78"/>
              </a:rPr>
              <a:t>تبدیل  </a:t>
            </a:r>
            <a:r>
              <a:rPr lang="fa-IR" dirty="0">
                <a:cs typeface="B Homa" panose="00000400000000000000" pitchFamily="2" charset="-78"/>
              </a:rPr>
              <a:t>می شوند که به هم متصل شده اند و در یک مدل همکاری می کنند تا عملکرد مطلوبی داشته باشند</a:t>
            </a:r>
            <a:r>
              <a:rPr lang="fa-IR" dirty="0" smtClean="0">
                <a:cs typeface="B Homa" panose="00000400000000000000" pitchFamily="2" charset="-78"/>
              </a:rPr>
              <a:t>.</a:t>
            </a:r>
          </a:p>
          <a:p>
            <a:pPr algn="r" rtl="1">
              <a:lnSpc>
                <a:spcPct val="150000"/>
              </a:lnSpc>
            </a:pPr>
            <a:r>
              <a:rPr lang="fa-IR" dirty="0">
                <a:cs typeface="B Homa" panose="00000400000000000000" pitchFamily="2" charset="-78"/>
              </a:rPr>
              <a:t>دوم اینکه فرایندها – چگونه هوشمند شدن یک شهر – در تعاریف عملکردی مهم هستند. </a:t>
            </a:r>
            <a:r>
              <a:rPr lang="fa-IR" dirty="0">
                <a:solidFill>
                  <a:srgbClr val="FF0000"/>
                </a:solidFill>
                <a:cs typeface="B Homa" panose="00000400000000000000" pitchFamily="2" charset="-78"/>
              </a:rPr>
              <a:t>یک عنصر مهم شهر هوشمند تغییری اساسی در روشی است که خدمات ارائه می شوند و </a:t>
            </a:r>
            <a:r>
              <a:rPr lang="fa-IR" dirty="0" smtClean="0">
                <a:solidFill>
                  <a:srgbClr val="FF0000"/>
                </a:solidFill>
                <a:cs typeface="B Homa" panose="00000400000000000000" pitchFamily="2" charset="-78"/>
              </a:rPr>
              <a:t>آنچه شهر هوشمند مقدم بر هر چیز دیگری عرضه می کند فناوری </a:t>
            </a:r>
            <a:r>
              <a:rPr lang="fa-IR" dirty="0">
                <a:solidFill>
                  <a:srgbClr val="FF0000"/>
                </a:solidFill>
                <a:cs typeface="B Homa" panose="00000400000000000000" pitchFamily="2" charset="-78"/>
              </a:rPr>
              <a:t>نیست ؛ بلکه </a:t>
            </a:r>
            <a:r>
              <a:rPr lang="fa-IR" dirty="0" smtClean="0">
                <a:solidFill>
                  <a:srgbClr val="FF0000"/>
                </a:solidFill>
                <a:cs typeface="B Homa" panose="00000400000000000000" pitchFamily="2" charset="-78"/>
              </a:rPr>
              <a:t> </a:t>
            </a:r>
            <a:r>
              <a:rPr lang="fa-IR" dirty="0">
                <a:solidFill>
                  <a:srgbClr val="FF0000"/>
                </a:solidFill>
                <a:cs typeface="B Homa" panose="00000400000000000000" pitchFamily="2" charset="-78"/>
              </a:rPr>
              <a:t>دگرگونی و بهبود خدمات است.</a:t>
            </a:r>
          </a:p>
          <a:p>
            <a:pPr algn="r" rtl="1">
              <a:lnSpc>
                <a:spcPct val="150000"/>
              </a:lnSpc>
            </a:pPr>
            <a:r>
              <a:rPr lang="fa-IR" dirty="0">
                <a:solidFill>
                  <a:srgbClr val="FF0000"/>
                </a:solidFill>
                <a:cs typeface="B Homa" panose="00000400000000000000" pitchFamily="2" charset="-78"/>
              </a:rPr>
              <a:t>نهایتا اسناد چشم اندار نیز برای آینده ای بهتر مهم هستند. </a:t>
            </a:r>
            <a:r>
              <a:rPr lang="fa-IR" dirty="0">
                <a:cs typeface="B Homa" panose="00000400000000000000" pitchFamily="2" charset="-78"/>
              </a:rPr>
              <a:t>یک شهر هوشمند باید اقتصاد هوشمند ، حکومت هوشمند ، </a:t>
            </a:r>
            <a:r>
              <a:rPr lang="fa-IR" dirty="0" smtClean="0">
                <a:cs typeface="B Homa" panose="00000400000000000000" pitchFamily="2" charset="-78"/>
              </a:rPr>
              <a:t>حرکت </a:t>
            </a:r>
            <a:r>
              <a:rPr lang="fa-IR" dirty="0">
                <a:cs typeface="B Homa" panose="00000400000000000000" pitchFamily="2" charset="-78"/>
              </a:rPr>
              <a:t>هوشمند ، محیط زیست هوشمند ، مردم هوشمند و زندگی هوشمند را تصویر کند.</a:t>
            </a:r>
          </a:p>
          <a:p>
            <a:pPr algn="r" rtl="1">
              <a:lnSpc>
                <a:spcPct val="150000"/>
              </a:lnSpc>
            </a:pPr>
            <a:endParaRPr lang="en-US" dirty="0">
              <a:cs typeface="B Homa" panose="00000400000000000000" pitchFamily="2" charset="-78"/>
            </a:endParaRPr>
          </a:p>
        </p:txBody>
      </p:sp>
    </p:spTree>
    <p:extLst>
      <p:ext uri="{BB962C8B-B14F-4D97-AF65-F5344CB8AC3E}">
        <p14:creationId xmlns:p14="http://schemas.microsoft.com/office/powerpoint/2010/main" val="42002052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6753" y="360948"/>
            <a:ext cx="10364451" cy="1055595"/>
          </a:xfrm>
        </p:spPr>
        <p:txBody>
          <a:bodyPr/>
          <a:lstStyle/>
          <a:p>
            <a:pPr algn="r" rtl="1"/>
            <a:r>
              <a:rPr lang="fa-IR" dirty="0" smtClean="0">
                <a:cs typeface="B Homa" panose="00000400000000000000" pitchFamily="2" charset="-78"/>
              </a:rPr>
              <a:t>حکومت بر شهرهای هوشمند یا حکومت هوشمند؟</a:t>
            </a:r>
            <a:endParaRPr lang="en-US" dirty="0">
              <a:cs typeface="B Homa" panose="00000400000000000000" pitchFamily="2" charset="-78"/>
            </a:endParaRPr>
          </a:p>
        </p:txBody>
      </p:sp>
      <p:sp>
        <p:nvSpPr>
          <p:cNvPr id="3" name="Content Placeholder 2"/>
          <p:cNvSpPr>
            <a:spLocks noGrp="1"/>
          </p:cNvSpPr>
          <p:nvPr>
            <p:ph idx="1"/>
          </p:nvPr>
        </p:nvSpPr>
        <p:spPr>
          <a:xfrm>
            <a:off x="1286753" y="1558004"/>
            <a:ext cx="10363826" cy="5434885"/>
          </a:xfrm>
        </p:spPr>
        <p:txBody>
          <a:bodyPr/>
          <a:lstStyle/>
          <a:p>
            <a:pPr algn="r" rtl="1">
              <a:lnSpc>
                <a:spcPct val="200000"/>
              </a:lnSpc>
            </a:pPr>
            <a:r>
              <a:rPr lang="fa-IR" dirty="0" smtClean="0">
                <a:cs typeface="B Homa" panose="00000400000000000000" pitchFamily="2" charset="-78"/>
              </a:rPr>
              <a:t> </a:t>
            </a:r>
            <a:r>
              <a:rPr lang="fa-IR" dirty="0">
                <a:cs typeface="B Homa" panose="00000400000000000000" pitchFamily="2" charset="-78"/>
              </a:rPr>
              <a:t>بر اساس متون معتبر ما چهار  نوع مفهوم شناسایی می شود. این مفاهیم در ایده های خود در مورد </a:t>
            </a:r>
            <a:r>
              <a:rPr lang="fa-IR" dirty="0">
                <a:solidFill>
                  <a:srgbClr val="FF0000"/>
                </a:solidFill>
                <a:cs typeface="B Homa" panose="00000400000000000000" pitchFamily="2" charset="-78"/>
              </a:rPr>
              <a:t>نیاز دولت به تحول برای هوشمند تر ساختن شهرها </a:t>
            </a:r>
            <a:r>
              <a:rPr lang="fa-IR" dirty="0">
                <a:cs typeface="B Homa" panose="00000400000000000000" pitchFamily="2" charset="-78"/>
              </a:rPr>
              <a:t>متفاوت هستند. مفاهیم </a:t>
            </a:r>
            <a:r>
              <a:rPr lang="fa-IR" dirty="0">
                <a:solidFill>
                  <a:srgbClr val="FF0000"/>
                </a:solidFill>
                <a:cs typeface="B Homa" panose="00000400000000000000" pitchFamily="2" charset="-78"/>
              </a:rPr>
              <a:t>محافظه کارانه تر </a:t>
            </a:r>
            <a:r>
              <a:rPr lang="fa-IR" dirty="0">
                <a:cs typeface="B Homa" panose="00000400000000000000" pitchFamily="2" charset="-78"/>
              </a:rPr>
              <a:t>پیشنهاد می کند که </a:t>
            </a:r>
            <a:r>
              <a:rPr lang="fa-IR" dirty="0">
                <a:solidFill>
                  <a:srgbClr val="FF0000"/>
                </a:solidFill>
                <a:cs typeface="B Homa" panose="00000400000000000000" pitchFamily="2" charset="-78"/>
              </a:rPr>
              <a:t>آرایش نهادی موجود </a:t>
            </a:r>
            <a:r>
              <a:rPr lang="fa-IR" dirty="0">
                <a:cs typeface="B Homa" panose="00000400000000000000" pitchFamily="2" charset="-78"/>
              </a:rPr>
              <a:t>می تواند شهرهای هوشمند را برای ما به ارمغان آورد. در حالیکه مفاهیم </a:t>
            </a:r>
            <a:r>
              <a:rPr lang="fa-IR" dirty="0">
                <a:solidFill>
                  <a:srgbClr val="FF0000"/>
                </a:solidFill>
                <a:cs typeface="B Homa" panose="00000400000000000000" pitchFamily="2" charset="-78"/>
              </a:rPr>
              <a:t>افراطی تر </a:t>
            </a:r>
            <a:r>
              <a:rPr lang="fa-IR" dirty="0">
                <a:cs typeface="B Homa" panose="00000400000000000000" pitchFamily="2" charset="-78"/>
              </a:rPr>
              <a:t>پیشنهاد می دهد که </a:t>
            </a:r>
            <a:r>
              <a:rPr lang="fa-IR" dirty="0">
                <a:solidFill>
                  <a:srgbClr val="FF0000"/>
                </a:solidFill>
                <a:cs typeface="B Homa" panose="00000400000000000000" pitchFamily="2" charset="-78"/>
              </a:rPr>
              <a:t>خود دولت برای ایجاد یک شهر هوشمند نیاز به تحول دارد.</a:t>
            </a:r>
            <a:endParaRPr lang="en-US" dirty="0">
              <a:solidFill>
                <a:srgbClr val="FF0000"/>
              </a:solidFill>
              <a:cs typeface="B Homa" panose="00000400000000000000" pitchFamily="2" charset="-78"/>
            </a:endParaRPr>
          </a:p>
        </p:txBody>
      </p:sp>
    </p:spTree>
    <p:extLst>
      <p:ext uri="{BB962C8B-B14F-4D97-AF65-F5344CB8AC3E}">
        <p14:creationId xmlns:p14="http://schemas.microsoft.com/office/powerpoint/2010/main" val="2706900622"/>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TM02892315[[fn=Wisp]]</Template>
  <TotalTime>992</TotalTime>
  <Words>2897</Words>
  <Application>Microsoft Office PowerPoint</Application>
  <PresentationFormat>Widescreen</PresentationFormat>
  <Paragraphs>100</Paragraphs>
  <Slides>25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25</vt:i4>
      </vt:variant>
    </vt:vector>
  </HeadingPairs>
  <TitlesOfParts>
    <vt:vector size="35" baseType="lpstr">
      <vt:lpstr>Aharoni</vt:lpstr>
      <vt:lpstr>Arial</vt:lpstr>
      <vt:lpstr>B Homa</vt:lpstr>
      <vt:lpstr>Calibri</vt:lpstr>
      <vt:lpstr>Century Gothic</vt:lpstr>
      <vt:lpstr>Myriad Pro</vt:lpstr>
      <vt:lpstr>Tahoma</vt:lpstr>
      <vt:lpstr>Wingdings</vt:lpstr>
      <vt:lpstr>Wingdings 3</vt:lpstr>
      <vt:lpstr>Wisp</vt:lpstr>
      <vt:lpstr>بررسی  مدیریت شهرهای هوشمند   </vt:lpstr>
      <vt:lpstr>مقدمه </vt:lpstr>
      <vt:lpstr>تاریخچه</vt:lpstr>
      <vt:lpstr>رشد هوشمند</vt:lpstr>
      <vt:lpstr>PowerPoint Presentation</vt:lpstr>
      <vt:lpstr>مفهوم هوشمندی یک شهر</vt:lpstr>
      <vt:lpstr>تعاریف عملکردی شهر هوشمند </vt:lpstr>
      <vt:lpstr>نکات قابل توجه در تعاریف شهر هوشمند </vt:lpstr>
      <vt:lpstr>حکومت بر شهرهای هوشمند یا حکومت هوشمند؟</vt:lpstr>
      <vt:lpstr>مفهوم اول</vt:lpstr>
      <vt:lpstr>مفهوم دوم</vt:lpstr>
      <vt:lpstr>مفهوم سوم</vt:lpstr>
      <vt:lpstr>مفهوم چهارم</vt:lpstr>
      <vt:lpstr>حکومت شهرهای هوشمند</vt:lpstr>
      <vt:lpstr>حکومت هوشمند</vt:lpstr>
      <vt:lpstr>PowerPoint Presentation</vt:lpstr>
      <vt:lpstr>حکومت شفاف </vt:lpstr>
      <vt:lpstr>دموکراسی الکترونیک</vt:lpstr>
      <vt:lpstr>گسترش فناوری اطلاعات و ارتباطات و نوآوری</vt:lpstr>
      <vt:lpstr>مدیریت فراسازمانی</vt:lpstr>
      <vt:lpstr>نقش گسترده رهبری</vt:lpstr>
      <vt:lpstr>جمع بندی</vt:lpstr>
      <vt:lpstr>PowerPoint Presentation</vt:lpstr>
      <vt:lpstr>منابع لاتین</vt:lpstr>
      <vt:lpstr>منابع فارسی</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مدیریت شهرهای هوشمند  تنظیم و ارائه : میلاد برنا  استاد مهندس رضاگاه</dc:title>
  <dc:creator>Mohammad</dc:creator>
  <cp:lastModifiedBy>Mohammad</cp:lastModifiedBy>
  <cp:revision>88</cp:revision>
  <dcterms:created xsi:type="dcterms:W3CDTF">2014-05-17T16:50:51Z</dcterms:created>
  <dcterms:modified xsi:type="dcterms:W3CDTF">2019-10-27T00:36:52Z</dcterms:modified>
</cp:coreProperties>
</file>