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18" r:id="rId1"/>
  </p:sldMasterIdLst>
  <p:notesMasterIdLst>
    <p:notesMasterId r:id="rId19"/>
  </p:notesMasterIdLst>
  <p:sldIdLst>
    <p:sldId id="263" r:id="rId2"/>
    <p:sldId id="257" r:id="rId3"/>
    <p:sldId id="273" r:id="rId4"/>
    <p:sldId id="258" r:id="rId5"/>
    <p:sldId id="259" r:id="rId6"/>
    <p:sldId id="274" r:id="rId7"/>
    <p:sldId id="260" r:id="rId8"/>
    <p:sldId id="261" r:id="rId9"/>
    <p:sldId id="268" r:id="rId10"/>
    <p:sldId id="262" r:id="rId11"/>
    <p:sldId id="264" r:id="rId12"/>
    <p:sldId id="265" r:id="rId13"/>
    <p:sldId id="266" r:id="rId14"/>
    <p:sldId id="267" r:id="rId15"/>
    <p:sldId id="272" r:id="rId16"/>
    <p:sldId id="269" r:id="rId17"/>
    <p:sldId id="271" r:id="rId18"/>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0251" autoAdjust="0"/>
  </p:normalViewPr>
  <p:slideViewPr>
    <p:cSldViewPr snapToGrid="0">
      <p:cViewPr varScale="1">
        <p:scale>
          <a:sx n="60" d="100"/>
          <a:sy n="60" d="100"/>
        </p:scale>
        <p:origin x="1074" y="2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6" d="100"/>
          <a:sy n="56" d="100"/>
        </p:scale>
        <p:origin x="-288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7BADE7F6-9163-437F-984A-1064A45E0D1F}" type="datetimeFigureOut">
              <a:rPr lang="fa-IR" smtClean="0"/>
              <a:t>24/11/1440</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C14D7309-F9A4-4E52-B27A-3D073D79049D}" type="slidenum">
              <a:rPr lang="fa-IR" smtClean="0"/>
              <a:t>‹#›</a:t>
            </a:fld>
            <a:endParaRPr lang="fa-IR"/>
          </a:p>
        </p:txBody>
      </p:sp>
    </p:spTree>
    <p:extLst>
      <p:ext uri="{BB962C8B-B14F-4D97-AF65-F5344CB8AC3E}">
        <p14:creationId xmlns:p14="http://schemas.microsoft.com/office/powerpoint/2010/main" val="301409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4D7309-F9A4-4E52-B27A-3D073D79049D}" type="slidenum">
              <a:rPr lang="fa-IR" smtClean="0"/>
              <a:t>1</a:t>
            </a:fld>
            <a:endParaRPr lang="fa-IR"/>
          </a:p>
        </p:txBody>
      </p:sp>
    </p:spTree>
    <p:extLst>
      <p:ext uri="{BB962C8B-B14F-4D97-AF65-F5344CB8AC3E}">
        <p14:creationId xmlns:p14="http://schemas.microsoft.com/office/powerpoint/2010/main" val="4023178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پنجم: در نظر نگرفتن امکانات مالی و</a:t>
            </a:r>
            <a:r>
              <a:rPr lang="fa-IR" baseline="0" dirty="0" smtClean="0"/>
              <a:t> فنی موجود جهت تحقق ضوابط،مقررات و نگاره های طرحی از سوئی و عدم انطباق این نگاره ها با ذهنیت شهر  از دیگر سوی به تعمیق هرچه بیشتر فاصله بین ذهنیت و عینیت شهر می گردد.</a:t>
            </a:r>
          </a:p>
          <a:p>
            <a:r>
              <a:rPr lang="fa-IR" baseline="0" dirty="0" smtClean="0"/>
              <a:t>ششم:توضیع نا مناسب و ناعادلانه تجهیزات و تاسیسات شهری با توجه به تفکیک فضاهای شهر بر مبنای درآمد خانوار باعث کسترش تمایزات اجتماعی به تفاوت های کالبدی –فضایی می گردد . </a:t>
            </a:r>
            <a:endParaRPr lang="fa-IR" dirty="0"/>
          </a:p>
        </p:txBody>
      </p:sp>
      <p:sp>
        <p:nvSpPr>
          <p:cNvPr id="4" name="Slide Number Placeholder 3"/>
          <p:cNvSpPr>
            <a:spLocks noGrp="1"/>
          </p:cNvSpPr>
          <p:nvPr>
            <p:ph type="sldNum" sz="quarter" idx="10"/>
          </p:nvPr>
        </p:nvSpPr>
        <p:spPr/>
        <p:txBody>
          <a:bodyPr/>
          <a:lstStyle/>
          <a:p>
            <a:fld id="{C14D7309-F9A4-4E52-B27A-3D073D79049D}" type="slidenum">
              <a:rPr lang="fa-IR" smtClean="0"/>
              <a:t>13</a:t>
            </a:fld>
            <a:endParaRPr lang="fa-IR"/>
          </a:p>
        </p:txBody>
      </p:sp>
    </p:spTree>
    <p:extLst>
      <p:ext uri="{BB962C8B-B14F-4D97-AF65-F5344CB8AC3E}">
        <p14:creationId xmlns:p14="http://schemas.microsoft.com/office/powerpoint/2010/main" val="3394796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شهر از داشتن مفهوم «شهر-تقلید و شهر مقلد» دوره نخستین دولت پهلوی باز می ماند،شهر در آن موقع بر آن بود که حال و هوایی از تجدد،</a:t>
            </a:r>
            <a:r>
              <a:rPr lang="fa-IR" baseline="0" dirty="0" smtClean="0"/>
              <a:t> شهرنشینی و شهرسازی را به سبک اروپایی ابراز دارد.</a:t>
            </a:r>
          </a:p>
          <a:p>
            <a:r>
              <a:rPr lang="fa-IR" baseline="0" dirty="0" smtClean="0"/>
              <a:t>شهر مکان آرزوها می گردد و روستاها یکی پس از دیگری برای رفتن به سرزمین آرزوها ترک می شوند و تهران توسعه حیرت انگیز را تجربه می کند. «شهر-نیرنگ» ، «شهر- سراب» پیداش خود را اعلام می دارند.</a:t>
            </a:r>
            <a:endParaRPr lang="fa-IR" dirty="0"/>
          </a:p>
        </p:txBody>
      </p:sp>
      <p:sp>
        <p:nvSpPr>
          <p:cNvPr id="4" name="Slide Number Placeholder 3"/>
          <p:cNvSpPr>
            <a:spLocks noGrp="1"/>
          </p:cNvSpPr>
          <p:nvPr>
            <p:ph type="sldNum" sz="quarter" idx="10"/>
          </p:nvPr>
        </p:nvSpPr>
        <p:spPr/>
        <p:txBody>
          <a:bodyPr/>
          <a:lstStyle/>
          <a:p>
            <a:fld id="{C14D7309-F9A4-4E52-B27A-3D073D79049D}" type="slidenum">
              <a:rPr lang="fa-IR" smtClean="0"/>
              <a:t>14</a:t>
            </a:fld>
            <a:endParaRPr lang="fa-IR"/>
          </a:p>
        </p:txBody>
      </p:sp>
    </p:spTree>
    <p:extLst>
      <p:ext uri="{BB962C8B-B14F-4D97-AF65-F5344CB8AC3E}">
        <p14:creationId xmlns:p14="http://schemas.microsoft.com/office/powerpoint/2010/main" val="16074616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baseline="0" dirty="0" smtClean="0"/>
              <a:t> شهر مکان آرزوها می گردد و روستاها یکی پس از دیگری برای رفتن به سرزمین آرزوها ترک می شوند و تهران توسعه حیرت انگیز را تجربه می کند. «شهر-نیرنگ» ، «شهر- سراب» پیداش خود را اعلام می دارند.</a:t>
            </a:r>
            <a:endParaRPr lang="fa-IR" dirty="0" smtClean="0"/>
          </a:p>
          <a:p>
            <a:r>
              <a:rPr lang="fa-IR" dirty="0" smtClean="0"/>
              <a:t>در رویارویی با چنین سرابی و در مواجه شکاف عمیق اقتصادی-اجتماعی و فرهنگی که بین تهران و ایالات و سرانجام شهر و روستا از سویی و بهران های اقتصادی برون زا از دیگر سوی وجود دارد، </a:t>
            </a:r>
          </a:p>
          <a:p>
            <a:r>
              <a:rPr lang="fa-IR" dirty="0" smtClean="0"/>
              <a:t>این برنامه نیز</a:t>
            </a:r>
            <a:r>
              <a:rPr lang="fa-IR" baseline="0" dirty="0" smtClean="0"/>
              <a:t> چون برنامه های پیشین برمبنای داده های آماری –عموما خوشبینانه و در بسیاری از موارد پنهان کننده واقعیت های موجود- بی آنکه حرکتی در برنامه ریزی ملی را پی گیرد</a:t>
            </a:r>
          </a:p>
          <a:p>
            <a:r>
              <a:rPr lang="fa-IR" dirty="0" smtClean="0"/>
              <a:t>2 با بی توجهی</a:t>
            </a:r>
            <a:r>
              <a:rPr lang="fa-IR" baseline="0" dirty="0" smtClean="0"/>
              <a:t> به برنامه ها و انگاره ها ، شهر- سراب و شهر-نیرنگ کماکان به گسترش خود ادامه می دهد و سرمایه ی حاصل از درآمد نفت ،کماکان به سوی دفن در زمین و ساختمان ره می برد.</a:t>
            </a:r>
          </a:p>
          <a:p>
            <a:r>
              <a:rPr lang="fa-IR" baseline="0" dirty="0" smtClean="0"/>
              <a:t>دولت پهلوی هویتی را از جامعه طلب می کند که با مفاهیم کاملا برونی تعریف پذیر است ، حال انکه جامعه هویتی را طلب می کند که ریشه در مفاهیم درونی دارد.</a:t>
            </a:r>
            <a:endParaRPr lang="fa-IR" dirty="0" smtClean="0"/>
          </a:p>
          <a:p>
            <a:endParaRPr lang="fa-IR" dirty="0"/>
          </a:p>
        </p:txBody>
      </p:sp>
      <p:sp>
        <p:nvSpPr>
          <p:cNvPr id="4" name="Slide Number Placeholder 3"/>
          <p:cNvSpPr>
            <a:spLocks noGrp="1"/>
          </p:cNvSpPr>
          <p:nvPr>
            <p:ph type="sldNum" sz="quarter" idx="10"/>
          </p:nvPr>
        </p:nvSpPr>
        <p:spPr/>
        <p:txBody>
          <a:bodyPr/>
          <a:lstStyle/>
          <a:p>
            <a:fld id="{C14D7309-F9A4-4E52-B27A-3D073D79049D}" type="slidenum">
              <a:rPr lang="fa-IR" smtClean="0"/>
              <a:t>15</a:t>
            </a:fld>
            <a:endParaRPr lang="fa-IR"/>
          </a:p>
        </p:txBody>
      </p:sp>
    </p:spTree>
    <p:extLst>
      <p:ext uri="{BB962C8B-B14F-4D97-AF65-F5344CB8AC3E}">
        <p14:creationId xmlns:p14="http://schemas.microsoft.com/office/powerpoint/2010/main" val="20132186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تخیلی بودن برنامه ها و برنامه ریزی ها چه در مقیاس پنج برنامه اقتصادی و چه در مقیاس برنامه ریزی های شهری سبب می گردد که در نیمه اول سال های</a:t>
            </a:r>
            <a:r>
              <a:rPr lang="fa-IR" baseline="0" dirty="0" smtClean="0"/>
              <a:t> 1350 برنامه ریزی فضایی سرزمین در مقیاس ملی مورد بررسی قرار گیرد. این برنامه ریزی با توجه به درآمد نفت و دگرگونی هایی که در آن پیش آمده بود، برآن می شود تا توسعه اقتصادی-اجتماعی و از آن ره کالبدی –فضایی کشور را تا سال 1380 برنامه ریزی نماید</a:t>
            </a:r>
          </a:p>
          <a:p>
            <a:r>
              <a:rPr lang="fa-IR" baseline="0" dirty="0" smtClean="0"/>
              <a:t>در  این برنامه چون طرح جامع سرزمین ، هدف عمده شهری شدن کشور است.</a:t>
            </a:r>
          </a:p>
        </p:txBody>
      </p:sp>
      <p:sp>
        <p:nvSpPr>
          <p:cNvPr id="4" name="Slide Number Placeholder 3"/>
          <p:cNvSpPr>
            <a:spLocks noGrp="1"/>
          </p:cNvSpPr>
          <p:nvPr>
            <p:ph type="sldNum" sz="quarter" idx="10"/>
          </p:nvPr>
        </p:nvSpPr>
        <p:spPr/>
        <p:txBody>
          <a:bodyPr/>
          <a:lstStyle/>
          <a:p>
            <a:fld id="{C14D7309-F9A4-4E52-B27A-3D073D79049D}" type="slidenum">
              <a:rPr lang="fa-IR" smtClean="0"/>
              <a:t>16</a:t>
            </a:fld>
            <a:endParaRPr lang="fa-IR"/>
          </a:p>
        </p:txBody>
      </p:sp>
    </p:spTree>
    <p:extLst>
      <p:ext uri="{BB962C8B-B14F-4D97-AF65-F5344CB8AC3E}">
        <p14:creationId xmlns:p14="http://schemas.microsoft.com/office/powerpoint/2010/main" val="3653802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الگوی چنین شهرهایی به شکل گسترده از سوی دولت پهلوی مورد استفاده قرار می گیرد و جامعه ای ایجاد می شود که در آن تولید به فراموشی سپرده می شود و روابط حاکم بر آن را روابط سوداگرانه مصرف تعیین می کند.</a:t>
            </a:r>
            <a:endParaRPr lang="fa-IR" dirty="0" smtClean="0"/>
          </a:p>
          <a:p>
            <a:pPr marL="0" marR="0" indent="0" algn="r" defTabSz="914400" rtl="1"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آن شهرسازیی که بی توجه به مکان و زمان ، بی توجه به گونه گونی های طبیعی و انسانی و بی توجه به تفاوت های فرهنگی _ اجتماعی ، میل به جهانی شدن دارد.این شهرسازی که در سال های 1960 میلادی ناکارایی خود را به اثبات رسانیده ، فرصتی می یابد که در طرح های جامع سال های چهل و پنجاه هجری شمسی ایران از نو زنده گردد.</a:t>
            </a:r>
            <a:endParaRPr lang="en-US" sz="1200" dirty="0" smtClean="0">
              <a:cs typeface="B Nazanin" panose="00000400000000000000" pitchFamily="2" charset="-78"/>
            </a:endParaRPr>
          </a:p>
          <a:p>
            <a:endParaRPr lang="fa-IR" dirty="0"/>
          </a:p>
        </p:txBody>
      </p:sp>
      <p:sp>
        <p:nvSpPr>
          <p:cNvPr id="4" name="Slide Number Placeholder 3"/>
          <p:cNvSpPr>
            <a:spLocks noGrp="1"/>
          </p:cNvSpPr>
          <p:nvPr>
            <p:ph type="sldNum" sz="quarter" idx="10"/>
          </p:nvPr>
        </p:nvSpPr>
        <p:spPr/>
        <p:txBody>
          <a:bodyPr/>
          <a:lstStyle/>
          <a:p>
            <a:fld id="{C14D7309-F9A4-4E52-B27A-3D073D79049D}" type="slidenum">
              <a:rPr lang="fa-IR" smtClean="0"/>
              <a:t>5</a:t>
            </a:fld>
            <a:endParaRPr lang="fa-IR"/>
          </a:p>
        </p:txBody>
      </p:sp>
    </p:spTree>
    <p:extLst>
      <p:ext uri="{BB962C8B-B14F-4D97-AF65-F5344CB8AC3E}">
        <p14:creationId xmlns:p14="http://schemas.microsoft.com/office/powerpoint/2010/main" val="536247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83EDA6-3039-4E15-A652-A7C1189F3180}" type="slidenum">
              <a:rPr lang="en-US" smtClean="0"/>
              <a:t>6</a:t>
            </a:fld>
            <a:endParaRPr lang="en-US"/>
          </a:p>
        </p:txBody>
      </p:sp>
    </p:spTree>
    <p:extLst>
      <p:ext uri="{BB962C8B-B14F-4D97-AF65-F5344CB8AC3E}">
        <p14:creationId xmlns:p14="http://schemas.microsoft.com/office/powerpoint/2010/main" val="2574414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1200" kern="1200" dirty="0" smtClean="0">
                <a:solidFill>
                  <a:schemeClr val="tx1"/>
                </a:solidFill>
                <a:effectLst/>
                <a:latin typeface="+mn-lt"/>
                <a:ea typeface="+mn-ea"/>
                <a:cs typeface="+mn-cs"/>
              </a:rPr>
              <a:t>بی هیچ اندیشه ای بر الگوی اشتغال جمعیت حال و آینده در بخش های تولیدی.</a:t>
            </a:r>
            <a:endParaRPr lang="en-US" dirty="0" smtClean="0"/>
          </a:p>
          <a:p>
            <a:pPr marL="0" marR="0" indent="0" algn="r" defTabSz="914400" rtl="1" eaLnBrk="1" fontAlgn="auto" latinLnBrk="0" hangingPunct="1">
              <a:lnSpc>
                <a:spcPct val="100000"/>
              </a:lnSpc>
              <a:spcBef>
                <a:spcPts val="0"/>
              </a:spcBef>
              <a:spcAft>
                <a:spcPts val="0"/>
              </a:spcAft>
              <a:buClrTx/>
              <a:buSzTx/>
              <a:buFontTx/>
              <a:buNone/>
              <a:tabLst/>
              <a:defRPr/>
            </a:pPr>
            <a:r>
              <a:rPr lang="fa-IR" sz="1200" kern="1200" dirty="0" smtClean="0">
                <a:solidFill>
                  <a:schemeClr val="tx1"/>
                </a:solidFill>
                <a:effectLst/>
                <a:latin typeface="+mn-lt"/>
                <a:ea typeface="+mn-ea"/>
                <a:cs typeface="+mn-cs"/>
              </a:rPr>
              <a:t>امری که دستگاه دولتی خود بخشی از آن می گردد..</a:t>
            </a:r>
            <a:endParaRPr lang="en-US" dirty="0" smtClean="0"/>
          </a:p>
          <a:p>
            <a:endParaRPr lang="fa-IR" dirty="0"/>
          </a:p>
        </p:txBody>
      </p:sp>
      <p:sp>
        <p:nvSpPr>
          <p:cNvPr id="4" name="Slide Number Placeholder 3"/>
          <p:cNvSpPr>
            <a:spLocks noGrp="1"/>
          </p:cNvSpPr>
          <p:nvPr>
            <p:ph type="sldNum" sz="quarter" idx="10"/>
          </p:nvPr>
        </p:nvSpPr>
        <p:spPr/>
        <p:txBody>
          <a:bodyPr/>
          <a:lstStyle/>
          <a:p>
            <a:fld id="{C14D7309-F9A4-4E52-B27A-3D073D79049D}" type="slidenum">
              <a:rPr lang="fa-IR" smtClean="0"/>
              <a:t>7</a:t>
            </a:fld>
            <a:endParaRPr lang="fa-IR"/>
          </a:p>
        </p:txBody>
      </p:sp>
    </p:spTree>
    <p:extLst>
      <p:ext uri="{BB962C8B-B14F-4D97-AF65-F5344CB8AC3E}">
        <p14:creationId xmlns:p14="http://schemas.microsoft.com/office/powerpoint/2010/main" val="2899202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تا دور دست ها در پیرامون شهر گسترده می گردد و به امری تازه در جامعه شناسی شهری ـ تازه در ایران _تحقق می بخشند</a:t>
            </a:r>
            <a:endParaRPr lang="fa-IR" dirty="0" smtClean="0"/>
          </a:p>
          <a:p>
            <a:pPr marL="0" marR="0" indent="0" algn="r" defTabSz="914400" rtl="1"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خرابه نشینی در مخروبه های باقیمانده از گذر خیابان ها و متروک شدن بافت در درون شهرو حاشیه نشینی در ورای محدوده های پیشنهادی طرح جامع برای گسترش شهر</a:t>
            </a:r>
          </a:p>
          <a:p>
            <a:pPr marL="0" marR="0" indent="0" algn="r" defTabSz="914400" rtl="1"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هم</a:t>
            </a:r>
            <a:r>
              <a:rPr lang="fa-IR" sz="1200" baseline="0" dirty="0" smtClean="0">
                <a:cs typeface="B Nazanin" panose="00000400000000000000" pitchFamily="2" charset="-78"/>
              </a:rPr>
              <a:t> درون شهری و هم برون شهری،هم روستایی تازه به شهر آمده و هم شهروند پرتاب شده به خارج از گردونه ی اقتصادی شهری.</a:t>
            </a:r>
            <a:endParaRPr lang="fa-IR" sz="1200" dirty="0" smtClean="0">
              <a:cs typeface="B Nazanin" panose="00000400000000000000" pitchFamily="2" charset="-78"/>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fa-IR" sz="1200" dirty="0" smtClean="0">
              <a:cs typeface="B Nazanin" panose="00000400000000000000" pitchFamily="2"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از</a:t>
            </a:r>
            <a:r>
              <a:rPr lang="fa-IR" sz="1200" baseline="0" dirty="0" smtClean="0">
                <a:cs typeface="B Nazanin" panose="00000400000000000000" pitchFamily="2" charset="-78"/>
              </a:rPr>
              <a:t> این رو این طرح ها در حد پایینی از نظر برنامه ریزی و طراحی قرار میگیرند</a:t>
            </a:r>
          </a:p>
          <a:p>
            <a:pPr marL="0" marR="0" indent="0" algn="r" defTabSz="914400" rtl="1" eaLnBrk="1" fontAlgn="auto" latinLnBrk="0" hangingPunct="1">
              <a:lnSpc>
                <a:spcPct val="100000"/>
              </a:lnSpc>
              <a:spcBef>
                <a:spcPts val="0"/>
              </a:spcBef>
              <a:spcAft>
                <a:spcPts val="0"/>
              </a:spcAft>
              <a:buClrTx/>
              <a:buSzTx/>
              <a:buFontTx/>
              <a:buNone/>
              <a:tabLst/>
              <a:defRPr/>
            </a:pPr>
            <a:r>
              <a:rPr lang="fa-IR" sz="1200" baseline="0" dirty="0" smtClean="0">
                <a:cs typeface="B Nazanin" panose="00000400000000000000" pitchFamily="2" charset="-78"/>
              </a:rPr>
              <a:t>این برنامه توسعه ی قطب های صنعتی موجود و ایجاد نواحی صنعتی جدیدی را تدارک می بیند،در حالی که تدارک برنامه های جامع توسعه ی اقتصادی منطقه ای را نیز مطرح می کند.برنامه ای چنین گسترده و سنگین در فاصله ای پنج ساله نشان از عملی نبودن آن دارد.</a:t>
            </a:r>
            <a:endParaRPr lang="fa-IR" sz="1200" dirty="0" smtClean="0">
              <a:cs typeface="B Nazanin" panose="00000400000000000000" pitchFamily="2" charset="-78"/>
            </a:endParaRPr>
          </a:p>
          <a:p>
            <a:endParaRPr lang="fa-IR" dirty="0"/>
          </a:p>
        </p:txBody>
      </p:sp>
      <p:sp>
        <p:nvSpPr>
          <p:cNvPr id="4" name="Slide Number Placeholder 3"/>
          <p:cNvSpPr>
            <a:spLocks noGrp="1"/>
          </p:cNvSpPr>
          <p:nvPr>
            <p:ph type="sldNum" sz="quarter" idx="10"/>
          </p:nvPr>
        </p:nvSpPr>
        <p:spPr/>
        <p:txBody>
          <a:bodyPr/>
          <a:lstStyle/>
          <a:p>
            <a:fld id="{C14D7309-F9A4-4E52-B27A-3D073D79049D}" type="slidenum">
              <a:rPr lang="fa-IR" smtClean="0"/>
              <a:t>8</a:t>
            </a:fld>
            <a:endParaRPr lang="fa-IR"/>
          </a:p>
        </p:txBody>
      </p:sp>
    </p:spTree>
    <p:extLst>
      <p:ext uri="{BB962C8B-B14F-4D97-AF65-F5344CB8AC3E}">
        <p14:creationId xmlns:p14="http://schemas.microsoft.com/office/powerpoint/2010/main" val="3550672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برونی</a:t>
            </a:r>
            <a:r>
              <a:rPr lang="fa-IR" baseline="0" dirty="0" smtClean="0"/>
              <a:t> بودن امر و سطحی بودن اقدامات توسعه ای از سوئی و چرخش غیر مولد کالا  و سرمایه از دیگر سوی به شهر  چهره ای فریبنده می بخشد،«شهر-مصرف» مرحله ی دوم از دومین دوره دولت پهلوی آرام آرام خود را به «شهر-فریب» تبدیل می کند.</a:t>
            </a:r>
            <a:endParaRPr lang="fa-IR" dirty="0"/>
          </a:p>
        </p:txBody>
      </p:sp>
      <p:sp>
        <p:nvSpPr>
          <p:cNvPr id="4" name="Slide Number Placeholder 3"/>
          <p:cNvSpPr>
            <a:spLocks noGrp="1"/>
          </p:cNvSpPr>
          <p:nvPr>
            <p:ph type="sldNum" sz="quarter" idx="10"/>
          </p:nvPr>
        </p:nvSpPr>
        <p:spPr/>
        <p:txBody>
          <a:bodyPr/>
          <a:lstStyle/>
          <a:p>
            <a:fld id="{C14D7309-F9A4-4E52-B27A-3D073D79049D}" type="slidenum">
              <a:rPr lang="fa-IR" smtClean="0"/>
              <a:t>9</a:t>
            </a:fld>
            <a:endParaRPr lang="fa-IR"/>
          </a:p>
        </p:txBody>
      </p:sp>
    </p:spTree>
    <p:extLst>
      <p:ext uri="{BB962C8B-B14F-4D97-AF65-F5344CB8AC3E}">
        <p14:creationId xmlns:p14="http://schemas.microsoft.com/office/powerpoint/2010/main" val="3061925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این دو قانون یکی در رابطه با پایتخت و دیگری در رابطه با کل کشور نشان می دهند که مساله شهر و مسکن ، ابعادی بس گسترده یافته اند و بعدی دیگر در توسعه ی توسعه نایافتگی را سبب گردیده اند.(حبیبی ، 204:1391)</a:t>
            </a:r>
            <a:endParaRPr lang="en-US" sz="1200" dirty="0" smtClean="0">
              <a:cs typeface="B Nazanin" panose="00000400000000000000" pitchFamily="2" charset="-78"/>
            </a:endParaRPr>
          </a:p>
          <a:p>
            <a:endParaRPr lang="fa-IR" dirty="0"/>
          </a:p>
        </p:txBody>
      </p:sp>
      <p:sp>
        <p:nvSpPr>
          <p:cNvPr id="4" name="Slide Number Placeholder 3"/>
          <p:cNvSpPr>
            <a:spLocks noGrp="1"/>
          </p:cNvSpPr>
          <p:nvPr>
            <p:ph type="sldNum" sz="quarter" idx="10"/>
          </p:nvPr>
        </p:nvSpPr>
        <p:spPr/>
        <p:txBody>
          <a:bodyPr/>
          <a:lstStyle/>
          <a:p>
            <a:fld id="{C14D7309-F9A4-4E52-B27A-3D073D79049D}" type="slidenum">
              <a:rPr lang="fa-IR" smtClean="0"/>
              <a:t>10</a:t>
            </a:fld>
            <a:endParaRPr lang="fa-IR"/>
          </a:p>
        </p:txBody>
      </p:sp>
    </p:spTree>
    <p:extLst>
      <p:ext uri="{BB962C8B-B14F-4D97-AF65-F5344CB8AC3E}">
        <p14:creationId xmlns:p14="http://schemas.microsoft.com/office/powerpoint/2010/main" val="2167627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1200" kern="1200" dirty="0" smtClean="0">
                <a:solidFill>
                  <a:schemeClr val="tx1"/>
                </a:solidFill>
                <a:effectLst/>
                <a:latin typeface="+mn-lt"/>
                <a:ea typeface="+mn-ea"/>
                <a:cs typeface="+mn-cs"/>
              </a:rPr>
              <a:t>3بسیاری از زمین های دور و نزدیک پیرامون شهر مورد استفاده سوداگرانه وسیعی واقع می گردد، شهرک سازی در اطراف شهر های بزرگ و به خصوص تهران در مقیاس بزرگی آغاز می گردد. زمین به عنوان کالایی سود آور مورد استفاده قرار می گیرد . زمین های پر ارزش کشاورزی پیرامون شهرها به بیابان های بی آب و علفی تبدیل می گردند که خیابان هایی چند  از آن ها گذر کرده و تفکیک مقدماتی زمین و قطعه بندی های سودا گرایانه یر آن ها صورت گرفته است. از این پس جهات گسترش شهر را نه طرح های جامع بلکه وجود شهرکهایی تعیین می کنند که بی هیچ ضابطه ای و قارچ گونه در اطراف شهر سر از خاک به در آورده اند. </a:t>
            </a:r>
          </a:p>
          <a:p>
            <a:pPr marL="0" marR="0" indent="0" algn="r" defTabSz="914400" rtl="1"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بحران شهر و بحران مسکن ، خود را به دور دست ها منتقل می کنند .از این پس نه تنها شهر در مواجهه با نبود و یا کمبود تاسیسات و تجهیزات شهری دچار گرفتاری های عمده می گردد، بلکه انتقال بحران شهر به نقاط پیرامونی دور و نزدیک سبب می گردد تا زمین های تجهیز نشده بیشتر و بیشتری در ساخت و ساز  محیط های مسکونی واقع شوند.</a:t>
            </a:r>
          </a:p>
          <a:p>
            <a:pPr marL="0" marR="0" indent="0" algn="r" defTabSz="914400" rtl="1"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با گرد هم آوردن 5/4 ملیون نفر در محدوده های تعیین شده از سوی طرح جامع، در سال 1355 ، تهران به کشوری در درون کشور تبدیل می گردد. نا کجا آباد دولت پهلوی شکل فضایی ـ کالبدی خویش را در تهران عرضه می دارد. تهران شهر آرزوها سرابی بیش نیست</a:t>
            </a:r>
            <a:endParaRPr lang="en-US" dirty="0" smtClean="0"/>
          </a:p>
          <a:p>
            <a:endParaRPr lang="fa-IR" dirty="0"/>
          </a:p>
        </p:txBody>
      </p:sp>
      <p:sp>
        <p:nvSpPr>
          <p:cNvPr id="4" name="Slide Number Placeholder 3"/>
          <p:cNvSpPr>
            <a:spLocks noGrp="1"/>
          </p:cNvSpPr>
          <p:nvPr>
            <p:ph type="sldNum" sz="quarter" idx="10"/>
          </p:nvPr>
        </p:nvSpPr>
        <p:spPr/>
        <p:txBody>
          <a:bodyPr/>
          <a:lstStyle/>
          <a:p>
            <a:fld id="{C14D7309-F9A4-4E52-B27A-3D073D79049D}" type="slidenum">
              <a:rPr lang="fa-IR" smtClean="0"/>
              <a:t>11</a:t>
            </a:fld>
            <a:endParaRPr lang="fa-IR"/>
          </a:p>
        </p:txBody>
      </p:sp>
    </p:spTree>
    <p:extLst>
      <p:ext uri="{BB962C8B-B14F-4D97-AF65-F5344CB8AC3E}">
        <p14:creationId xmlns:p14="http://schemas.microsoft.com/office/powerpoint/2010/main" val="2800976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دوم: به علت تمرکز مبادلات بازرگانی و وجود پول صحل الوصل در شهر .استقرار</a:t>
            </a:r>
            <a:r>
              <a:rPr lang="fa-IR" baseline="0" dirty="0" smtClean="0"/>
              <a:t> در حاشیه های نامرفه(پدیده حاشیه نشینی)یا سکنی گرفتن در محلات شهری رها شده(پدیده خرابه نشینی و توسعه فرسودگی محیط کالبدی)</a:t>
            </a:r>
          </a:p>
          <a:p>
            <a:r>
              <a:rPr lang="fa-IR" baseline="0" dirty="0" smtClean="0"/>
              <a:t>سوم:حرکت اقشار فرادست و دولتمند شهری به سوی حومه های مرفه پیش بینی شده و خروج اجباری اقشار فرودست به سوی حاشیه ها نامرفه</a:t>
            </a:r>
          </a:p>
          <a:p>
            <a:r>
              <a:rPr lang="fa-IR" baseline="0" dirty="0" smtClean="0"/>
              <a:t>چهارم:</a:t>
            </a:r>
            <a:endParaRPr lang="fa-IR" dirty="0"/>
          </a:p>
        </p:txBody>
      </p:sp>
      <p:sp>
        <p:nvSpPr>
          <p:cNvPr id="4" name="Slide Number Placeholder 3"/>
          <p:cNvSpPr>
            <a:spLocks noGrp="1"/>
          </p:cNvSpPr>
          <p:nvPr>
            <p:ph type="sldNum" sz="quarter" idx="10"/>
          </p:nvPr>
        </p:nvSpPr>
        <p:spPr/>
        <p:txBody>
          <a:bodyPr/>
          <a:lstStyle/>
          <a:p>
            <a:fld id="{C14D7309-F9A4-4E52-B27A-3D073D79049D}" type="slidenum">
              <a:rPr lang="fa-IR" smtClean="0"/>
              <a:t>12</a:t>
            </a:fld>
            <a:endParaRPr lang="fa-IR"/>
          </a:p>
        </p:txBody>
      </p:sp>
    </p:spTree>
    <p:extLst>
      <p:ext uri="{BB962C8B-B14F-4D97-AF65-F5344CB8AC3E}">
        <p14:creationId xmlns:p14="http://schemas.microsoft.com/office/powerpoint/2010/main" val="1799971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74597E-EA27-4FAA-894C-B8A608509DF8}" type="datetimeFigureOut">
              <a:rPr lang="fa-IR" smtClean="0"/>
              <a:t>24/11/1440</a:t>
            </a:fld>
            <a:endParaRPr lang="fa-IR"/>
          </a:p>
        </p:txBody>
      </p:sp>
      <p:sp>
        <p:nvSpPr>
          <p:cNvPr id="5" name="Footer Placeholder 4"/>
          <p:cNvSpPr>
            <a:spLocks noGrp="1"/>
          </p:cNvSpPr>
          <p:nvPr>
            <p:ph type="ftr" sz="quarter" idx="11"/>
          </p:nvPr>
        </p:nvSpPr>
        <p:spPr/>
        <p:txBody>
          <a:bodyPr/>
          <a:lstStyle/>
          <a:p>
            <a:endParaRPr lang="fa-I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4612E41-F5A3-42D0-AB97-19641742BDEF}" type="slidenum">
              <a:rPr lang="fa-IR" smtClean="0"/>
              <a:t>‹#›</a:t>
            </a:fld>
            <a:endParaRPr lang="fa-IR"/>
          </a:p>
        </p:txBody>
      </p:sp>
    </p:spTree>
    <p:extLst>
      <p:ext uri="{BB962C8B-B14F-4D97-AF65-F5344CB8AC3E}">
        <p14:creationId xmlns:p14="http://schemas.microsoft.com/office/powerpoint/2010/main" val="4112888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74597E-EA27-4FAA-894C-B8A608509DF8}" type="datetimeFigureOut">
              <a:rPr lang="fa-IR" smtClean="0"/>
              <a:pPr/>
              <a:t>24/11/1440</a:t>
            </a:fld>
            <a:endParaRPr lang="fa-IR"/>
          </a:p>
        </p:txBody>
      </p:sp>
      <p:sp>
        <p:nvSpPr>
          <p:cNvPr id="5" name="Footer Placeholder 4"/>
          <p:cNvSpPr>
            <a:spLocks noGrp="1"/>
          </p:cNvSpPr>
          <p:nvPr>
            <p:ph type="ftr" sz="quarter" idx="11"/>
          </p:nvPr>
        </p:nvSpPr>
        <p:spPr/>
        <p:txBody>
          <a:bodyPr/>
          <a:lstStyle/>
          <a:p>
            <a:endParaRPr lang="fa-I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4612E41-F5A3-42D0-AB97-19641742BDEF}" type="slidenum">
              <a:rPr lang="fa-IR" smtClean="0"/>
              <a:pPr/>
              <a:t>‹#›</a:t>
            </a:fld>
            <a:endParaRPr lang="fa-IR"/>
          </a:p>
        </p:txBody>
      </p:sp>
    </p:spTree>
    <p:extLst>
      <p:ext uri="{BB962C8B-B14F-4D97-AF65-F5344CB8AC3E}">
        <p14:creationId xmlns:p14="http://schemas.microsoft.com/office/powerpoint/2010/main" val="1216302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74597E-EA27-4FAA-894C-B8A608509DF8}" type="datetimeFigureOut">
              <a:rPr lang="fa-IR" smtClean="0"/>
              <a:pPr/>
              <a:t>24/11/1440</a:t>
            </a:fld>
            <a:endParaRPr lang="fa-IR"/>
          </a:p>
        </p:txBody>
      </p:sp>
      <p:sp>
        <p:nvSpPr>
          <p:cNvPr id="5" name="Footer Placeholder 4"/>
          <p:cNvSpPr>
            <a:spLocks noGrp="1"/>
          </p:cNvSpPr>
          <p:nvPr>
            <p:ph type="ftr" sz="quarter" idx="11"/>
          </p:nvPr>
        </p:nvSpPr>
        <p:spPr/>
        <p:txBody>
          <a:bodyPr/>
          <a:lstStyle/>
          <a:p>
            <a:endParaRPr lang="fa-I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4612E41-F5A3-42D0-AB97-19641742BDEF}" type="slidenum">
              <a:rPr lang="fa-IR" smtClean="0"/>
              <a:pPr/>
              <a:t>‹#›</a:t>
            </a:fld>
            <a:endParaRPr lang="fa-I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68056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D74597E-EA27-4FAA-894C-B8A608509DF8}" type="datetimeFigureOut">
              <a:rPr lang="fa-IR" smtClean="0"/>
              <a:pPr/>
              <a:t>24/11/1440</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4612E41-F5A3-42D0-AB97-19641742BDEF}" type="slidenum">
              <a:rPr lang="fa-IR" smtClean="0"/>
              <a:pPr/>
              <a:t>‹#›</a:t>
            </a:fld>
            <a:endParaRPr lang="fa-IR"/>
          </a:p>
        </p:txBody>
      </p:sp>
    </p:spTree>
    <p:extLst>
      <p:ext uri="{BB962C8B-B14F-4D97-AF65-F5344CB8AC3E}">
        <p14:creationId xmlns:p14="http://schemas.microsoft.com/office/powerpoint/2010/main" val="12959694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D74597E-EA27-4FAA-894C-B8A608509DF8}" type="datetimeFigureOut">
              <a:rPr lang="fa-IR" smtClean="0"/>
              <a:pPr/>
              <a:t>24/11/1440</a:t>
            </a:fld>
            <a:endParaRPr lang="fa-IR"/>
          </a:p>
        </p:txBody>
      </p:sp>
      <p:sp>
        <p:nvSpPr>
          <p:cNvPr id="6" name="Footer Placeholder 5"/>
          <p:cNvSpPr>
            <a:spLocks noGrp="1"/>
          </p:cNvSpPr>
          <p:nvPr>
            <p:ph type="ftr" sz="quarter" idx="11"/>
          </p:nvPr>
        </p:nvSpPr>
        <p:spPr/>
        <p:txBody>
          <a:bodyPr/>
          <a:lstStyle/>
          <a:p>
            <a:endParaRPr lang="fa-I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4612E41-F5A3-42D0-AB97-19641742BDEF}" type="slidenum">
              <a:rPr lang="fa-IR" smtClean="0"/>
              <a:pPr/>
              <a:t>‹#›</a:t>
            </a:fld>
            <a:endParaRPr lang="fa-I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0492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D74597E-EA27-4FAA-894C-B8A608509DF8}" type="datetimeFigureOut">
              <a:rPr lang="fa-IR" smtClean="0"/>
              <a:pPr/>
              <a:t>24/11/1440</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4612E41-F5A3-42D0-AB97-19641742BDEF}" type="slidenum">
              <a:rPr lang="fa-IR" smtClean="0"/>
              <a:pPr/>
              <a:t>‹#›</a:t>
            </a:fld>
            <a:endParaRPr lang="fa-IR"/>
          </a:p>
        </p:txBody>
      </p:sp>
    </p:spTree>
    <p:extLst>
      <p:ext uri="{BB962C8B-B14F-4D97-AF65-F5344CB8AC3E}">
        <p14:creationId xmlns:p14="http://schemas.microsoft.com/office/powerpoint/2010/main" val="1789020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D74597E-EA27-4FAA-894C-B8A608509DF8}" type="datetimeFigureOut">
              <a:rPr lang="fa-IR" smtClean="0"/>
              <a:t>24/11/1440</a:t>
            </a:fld>
            <a:endParaRPr lang="fa-IR"/>
          </a:p>
        </p:txBody>
      </p:sp>
      <p:sp>
        <p:nvSpPr>
          <p:cNvPr id="5" name="Footer Placeholder 4"/>
          <p:cNvSpPr>
            <a:spLocks noGrp="1"/>
          </p:cNvSpPr>
          <p:nvPr>
            <p:ph type="ftr" sz="quarter" idx="11"/>
          </p:nvPr>
        </p:nvSpPr>
        <p:spPr/>
        <p:txBody>
          <a:bodyPr/>
          <a:lstStyle/>
          <a:p>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4612E41-F5A3-42D0-AB97-19641742BDEF}" type="slidenum">
              <a:rPr lang="fa-IR" smtClean="0"/>
              <a:t>‹#›</a:t>
            </a:fld>
            <a:endParaRPr lang="fa-IR"/>
          </a:p>
        </p:txBody>
      </p:sp>
    </p:spTree>
    <p:extLst>
      <p:ext uri="{BB962C8B-B14F-4D97-AF65-F5344CB8AC3E}">
        <p14:creationId xmlns:p14="http://schemas.microsoft.com/office/powerpoint/2010/main" val="800882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D74597E-EA27-4FAA-894C-B8A608509DF8}" type="datetimeFigureOut">
              <a:rPr lang="fa-IR" smtClean="0"/>
              <a:t>24/11/1440</a:t>
            </a:fld>
            <a:endParaRPr lang="fa-IR"/>
          </a:p>
        </p:txBody>
      </p:sp>
      <p:sp>
        <p:nvSpPr>
          <p:cNvPr id="5" name="Footer Placeholder 4"/>
          <p:cNvSpPr>
            <a:spLocks noGrp="1"/>
          </p:cNvSpPr>
          <p:nvPr>
            <p:ph type="ftr" sz="quarter" idx="11"/>
          </p:nvPr>
        </p:nvSpPr>
        <p:spPr/>
        <p:txBody>
          <a:bodyPr/>
          <a:lstStyle/>
          <a:p>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4612E41-F5A3-42D0-AB97-19641742BDEF}" type="slidenum">
              <a:rPr lang="fa-IR" smtClean="0"/>
              <a:t>‹#›</a:t>
            </a:fld>
            <a:endParaRPr lang="fa-IR"/>
          </a:p>
        </p:txBody>
      </p:sp>
    </p:spTree>
    <p:extLst>
      <p:ext uri="{BB962C8B-B14F-4D97-AF65-F5344CB8AC3E}">
        <p14:creationId xmlns:p14="http://schemas.microsoft.com/office/powerpoint/2010/main" val="637902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6DFF08F-DC6B-4601-B491-B0F83F6DD2DA}" type="datetimeFigureOut">
              <a:rPr lang="en-US" dirty="0"/>
              <a:t>7/26/2019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7" name="Rectangle 6"/>
          <p:cNvSpPr/>
          <p:nvPr userDrawn="1"/>
        </p:nvSpPr>
        <p:spPr>
          <a:xfrm>
            <a:off x="569784" y="1257340"/>
            <a:ext cx="11132457" cy="1683657"/>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6299200"/>
            <a:ext cx="12192000"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55541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D74597E-EA27-4FAA-894C-B8A608509DF8}" type="datetimeFigureOut">
              <a:rPr lang="fa-IR" smtClean="0"/>
              <a:t>24/11/1440</a:t>
            </a:fld>
            <a:endParaRPr lang="fa-IR"/>
          </a:p>
        </p:txBody>
      </p:sp>
      <p:sp>
        <p:nvSpPr>
          <p:cNvPr id="5" name="Footer Placeholder 4"/>
          <p:cNvSpPr>
            <a:spLocks noGrp="1"/>
          </p:cNvSpPr>
          <p:nvPr>
            <p:ph type="ftr" sz="quarter" idx="11"/>
          </p:nvPr>
        </p:nvSpPr>
        <p:spPr/>
        <p:txBody>
          <a:bodyPr/>
          <a:lstStyle/>
          <a:p>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4612E41-F5A3-42D0-AB97-19641742BDEF}" type="slidenum">
              <a:rPr lang="fa-IR" smtClean="0"/>
              <a:t>‹#›</a:t>
            </a:fld>
            <a:endParaRPr lang="fa-IR"/>
          </a:p>
        </p:txBody>
      </p:sp>
    </p:spTree>
    <p:extLst>
      <p:ext uri="{BB962C8B-B14F-4D97-AF65-F5344CB8AC3E}">
        <p14:creationId xmlns:p14="http://schemas.microsoft.com/office/powerpoint/2010/main" val="3580162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74597E-EA27-4FAA-894C-B8A608509DF8}" type="datetimeFigureOut">
              <a:rPr lang="fa-IR" smtClean="0"/>
              <a:t>24/11/1440</a:t>
            </a:fld>
            <a:endParaRPr lang="fa-IR"/>
          </a:p>
        </p:txBody>
      </p:sp>
      <p:sp>
        <p:nvSpPr>
          <p:cNvPr id="5" name="Footer Placeholder 4"/>
          <p:cNvSpPr>
            <a:spLocks noGrp="1"/>
          </p:cNvSpPr>
          <p:nvPr>
            <p:ph type="ftr" sz="quarter" idx="11"/>
          </p:nvPr>
        </p:nvSpPr>
        <p:spPr/>
        <p:txBody>
          <a:bodyPr/>
          <a:lstStyle/>
          <a:p>
            <a:endParaRPr lang="fa-I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4612E41-F5A3-42D0-AB97-19641742BDEF}" type="slidenum">
              <a:rPr lang="fa-IR" smtClean="0"/>
              <a:t>‹#›</a:t>
            </a:fld>
            <a:endParaRPr lang="fa-IR"/>
          </a:p>
        </p:txBody>
      </p:sp>
    </p:spTree>
    <p:extLst>
      <p:ext uri="{BB962C8B-B14F-4D97-AF65-F5344CB8AC3E}">
        <p14:creationId xmlns:p14="http://schemas.microsoft.com/office/powerpoint/2010/main" val="1552279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D74597E-EA27-4FAA-894C-B8A608509DF8}" type="datetimeFigureOut">
              <a:rPr lang="fa-IR" smtClean="0"/>
              <a:t>24/11/1440</a:t>
            </a:fld>
            <a:endParaRPr lang="fa-IR"/>
          </a:p>
        </p:txBody>
      </p:sp>
      <p:sp>
        <p:nvSpPr>
          <p:cNvPr id="6" name="Footer Placeholder 5"/>
          <p:cNvSpPr>
            <a:spLocks noGrp="1"/>
          </p:cNvSpPr>
          <p:nvPr>
            <p:ph type="ftr" sz="quarter" idx="11"/>
          </p:nvPr>
        </p:nvSpPr>
        <p:spPr/>
        <p:txBody>
          <a:bodyPr/>
          <a:lstStyle/>
          <a:p>
            <a:endParaRPr lang="fa-I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4612E41-F5A3-42D0-AB97-19641742BDEF}" type="slidenum">
              <a:rPr lang="fa-IR" smtClean="0"/>
              <a:t>‹#›</a:t>
            </a:fld>
            <a:endParaRPr lang="fa-IR"/>
          </a:p>
        </p:txBody>
      </p:sp>
    </p:spTree>
    <p:extLst>
      <p:ext uri="{BB962C8B-B14F-4D97-AF65-F5344CB8AC3E}">
        <p14:creationId xmlns:p14="http://schemas.microsoft.com/office/powerpoint/2010/main" val="2265193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74597E-EA27-4FAA-894C-B8A608509DF8}" type="datetimeFigureOut">
              <a:rPr lang="fa-IR" smtClean="0"/>
              <a:t>24/11/1440</a:t>
            </a:fld>
            <a:endParaRPr lang="fa-IR"/>
          </a:p>
        </p:txBody>
      </p:sp>
      <p:sp>
        <p:nvSpPr>
          <p:cNvPr id="8" name="Footer Placeholder 7"/>
          <p:cNvSpPr>
            <a:spLocks noGrp="1"/>
          </p:cNvSpPr>
          <p:nvPr>
            <p:ph type="ftr" sz="quarter" idx="11"/>
          </p:nvPr>
        </p:nvSpPr>
        <p:spPr/>
        <p:txBody>
          <a:bodyPr/>
          <a:lstStyle/>
          <a:p>
            <a:endParaRPr lang="fa-I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4612E41-F5A3-42D0-AB97-19641742BDEF}" type="slidenum">
              <a:rPr lang="fa-IR" smtClean="0"/>
              <a:t>‹#›</a:t>
            </a:fld>
            <a:endParaRPr lang="fa-IR"/>
          </a:p>
        </p:txBody>
      </p:sp>
    </p:spTree>
    <p:extLst>
      <p:ext uri="{BB962C8B-B14F-4D97-AF65-F5344CB8AC3E}">
        <p14:creationId xmlns:p14="http://schemas.microsoft.com/office/powerpoint/2010/main" val="3000506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D74597E-EA27-4FAA-894C-B8A608509DF8}" type="datetimeFigureOut">
              <a:rPr lang="fa-IR" smtClean="0"/>
              <a:t>24/11/1440</a:t>
            </a:fld>
            <a:endParaRPr lang="fa-IR"/>
          </a:p>
        </p:txBody>
      </p:sp>
      <p:sp>
        <p:nvSpPr>
          <p:cNvPr id="4" name="Footer Placeholder 3"/>
          <p:cNvSpPr>
            <a:spLocks noGrp="1"/>
          </p:cNvSpPr>
          <p:nvPr>
            <p:ph type="ftr" sz="quarter" idx="11"/>
          </p:nvPr>
        </p:nvSpPr>
        <p:spPr/>
        <p:txBody>
          <a:bodyPr/>
          <a:lstStyle/>
          <a:p>
            <a:endParaRPr lang="fa-I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4612E41-F5A3-42D0-AB97-19641742BDEF}" type="slidenum">
              <a:rPr lang="fa-IR" smtClean="0"/>
              <a:t>‹#›</a:t>
            </a:fld>
            <a:endParaRPr lang="fa-IR"/>
          </a:p>
        </p:txBody>
      </p:sp>
    </p:spTree>
    <p:extLst>
      <p:ext uri="{BB962C8B-B14F-4D97-AF65-F5344CB8AC3E}">
        <p14:creationId xmlns:p14="http://schemas.microsoft.com/office/powerpoint/2010/main" val="3022177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74597E-EA27-4FAA-894C-B8A608509DF8}" type="datetimeFigureOut">
              <a:rPr lang="fa-IR" smtClean="0"/>
              <a:t>24/11/1440</a:t>
            </a:fld>
            <a:endParaRPr lang="fa-IR"/>
          </a:p>
        </p:txBody>
      </p:sp>
      <p:sp>
        <p:nvSpPr>
          <p:cNvPr id="3" name="Footer Placeholder 2"/>
          <p:cNvSpPr>
            <a:spLocks noGrp="1"/>
          </p:cNvSpPr>
          <p:nvPr>
            <p:ph type="ftr" sz="quarter" idx="11"/>
          </p:nvPr>
        </p:nvSpPr>
        <p:spPr/>
        <p:txBody>
          <a:bodyPr/>
          <a:lstStyle/>
          <a:p>
            <a:endParaRPr lang="fa-I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4612E41-F5A3-42D0-AB97-19641742BDEF}" type="slidenum">
              <a:rPr lang="fa-IR" smtClean="0"/>
              <a:t>‹#›</a:t>
            </a:fld>
            <a:endParaRPr lang="fa-IR"/>
          </a:p>
        </p:txBody>
      </p:sp>
    </p:spTree>
    <p:extLst>
      <p:ext uri="{BB962C8B-B14F-4D97-AF65-F5344CB8AC3E}">
        <p14:creationId xmlns:p14="http://schemas.microsoft.com/office/powerpoint/2010/main" val="329488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74597E-EA27-4FAA-894C-B8A608509DF8}" type="datetimeFigureOut">
              <a:rPr lang="fa-IR" smtClean="0"/>
              <a:t>24/11/1440</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4612E41-F5A3-42D0-AB97-19641742BDEF}" type="slidenum">
              <a:rPr lang="fa-IR" smtClean="0"/>
              <a:t>‹#›</a:t>
            </a:fld>
            <a:endParaRPr lang="fa-IR"/>
          </a:p>
        </p:txBody>
      </p:sp>
    </p:spTree>
    <p:extLst>
      <p:ext uri="{BB962C8B-B14F-4D97-AF65-F5344CB8AC3E}">
        <p14:creationId xmlns:p14="http://schemas.microsoft.com/office/powerpoint/2010/main" val="528202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74597E-EA27-4FAA-894C-B8A608509DF8}" type="datetimeFigureOut">
              <a:rPr lang="fa-IR" smtClean="0"/>
              <a:t>24/11/1440</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4612E41-F5A3-42D0-AB97-19641742BDEF}" type="slidenum">
              <a:rPr lang="fa-IR" smtClean="0"/>
              <a:t>‹#›</a:t>
            </a:fld>
            <a:endParaRPr lang="fa-IR"/>
          </a:p>
        </p:txBody>
      </p:sp>
    </p:spTree>
    <p:extLst>
      <p:ext uri="{BB962C8B-B14F-4D97-AF65-F5344CB8AC3E}">
        <p14:creationId xmlns:p14="http://schemas.microsoft.com/office/powerpoint/2010/main" val="883784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cs typeface="B Nazanin" panose="00000400000000000000" pitchFamily="2" charset="-78"/>
              </a:defRPr>
            </a:lvl1pPr>
          </a:lstStyle>
          <a:p>
            <a:fld id="{FD74597E-EA27-4FAA-894C-B8A608509DF8}" type="datetimeFigureOut">
              <a:rPr lang="fa-IR" smtClean="0"/>
              <a:pPr/>
              <a:t>24/11/1440</a:t>
            </a:fld>
            <a:endParaRPr lang="fa-I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cs typeface="B Nazanin" panose="00000400000000000000" pitchFamily="2" charset="-78"/>
              </a:defRPr>
            </a:lvl1pPr>
          </a:lstStyle>
          <a:p>
            <a:endParaRPr lang="fa-I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cs typeface="B Nazanin" panose="00000400000000000000" pitchFamily="2" charset="-78"/>
              </a:defRPr>
            </a:lvl1pPr>
          </a:lstStyle>
          <a:p>
            <a:fld id="{D4612E41-F5A3-42D0-AB97-19641742BDEF}" type="slidenum">
              <a:rPr lang="fa-IR" smtClean="0"/>
              <a:pPr/>
              <a:t>‹#›</a:t>
            </a:fld>
            <a:endParaRPr lang="fa-IR"/>
          </a:p>
        </p:txBody>
      </p:sp>
    </p:spTree>
    <p:extLst>
      <p:ext uri="{BB962C8B-B14F-4D97-AF65-F5344CB8AC3E}">
        <p14:creationId xmlns:p14="http://schemas.microsoft.com/office/powerpoint/2010/main" val="415075155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33161" y="949819"/>
            <a:ext cx="10363200" cy="1829761"/>
          </a:xfrm>
        </p:spPr>
        <p:txBody>
          <a:bodyPr>
            <a:normAutofit fontScale="90000"/>
          </a:bodyPr>
          <a:lstStyle/>
          <a:p>
            <a:pPr algn="ctr" rtl="1"/>
            <a:r>
              <a:rPr lang="fa-IR" sz="3600" dirty="0" smtClean="0">
                <a:solidFill>
                  <a:schemeClr val="tx1"/>
                </a:solidFill>
                <a:effectLst/>
                <a:cs typeface="B Nazanin" panose="00000400000000000000" pitchFamily="2" charset="-78"/>
              </a:rPr>
              <a:t>تاریخ شهر و شهرسازی در ایران</a:t>
            </a:r>
            <a:r>
              <a:rPr lang="fa-IR" sz="6000" dirty="0" smtClean="0">
                <a:solidFill>
                  <a:schemeClr val="tx1"/>
                </a:solidFill>
                <a:cs typeface="B Nazanin" panose="00000400000000000000" pitchFamily="2" charset="-78"/>
              </a:rPr>
              <a:t/>
            </a:r>
            <a:br>
              <a:rPr lang="fa-IR" sz="6000" dirty="0" smtClean="0">
                <a:solidFill>
                  <a:schemeClr val="tx1"/>
                </a:solidFill>
                <a:cs typeface="B Nazanin" panose="00000400000000000000" pitchFamily="2" charset="-78"/>
              </a:rPr>
            </a:br>
            <a:r>
              <a:rPr lang="fa-IR" sz="6000" dirty="0" smtClean="0">
                <a:solidFill>
                  <a:schemeClr val="tx1"/>
                </a:solidFill>
                <a:cs typeface="B Nazanin" panose="00000400000000000000" pitchFamily="2" charset="-78"/>
              </a:rPr>
              <a:t>پهلوی </a:t>
            </a:r>
            <a:r>
              <a:rPr lang="fa-IR" sz="6000" dirty="0">
                <a:solidFill>
                  <a:schemeClr val="tx1"/>
                </a:solidFill>
                <a:cs typeface="B Nazanin" panose="00000400000000000000" pitchFamily="2" charset="-78"/>
              </a:rPr>
              <a:t>دوم </a:t>
            </a:r>
            <a:r>
              <a:rPr lang="fa-IR" sz="4000" dirty="0">
                <a:solidFill>
                  <a:schemeClr val="tx1"/>
                </a:solidFill>
                <a:cs typeface="B Nazanin" panose="00000400000000000000" pitchFamily="2" charset="-78"/>
              </a:rPr>
              <a:t>(مرحله ی سوم)</a:t>
            </a:r>
            <a:r>
              <a:rPr lang="fa-IR" dirty="0" smtClean="0">
                <a:solidFill>
                  <a:schemeClr val="tx1"/>
                </a:solidFill>
                <a:cs typeface="B Nazanin" panose="00000400000000000000" pitchFamily="2" charset="-78"/>
              </a:rPr>
              <a:t/>
            </a:r>
            <a:br>
              <a:rPr lang="fa-IR" dirty="0" smtClean="0">
                <a:solidFill>
                  <a:schemeClr val="tx1"/>
                </a:solidFill>
                <a:cs typeface="B Nazanin" panose="00000400000000000000" pitchFamily="2" charset="-78"/>
              </a:rPr>
            </a:br>
            <a:endParaRPr lang="fa-IR" sz="4000" dirty="0">
              <a:solidFill>
                <a:schemeClr val="tx1"/>
              </a:solidFill>
              <a:cs typeface="B Nazanin" panose="00000400000000000000" pitchFamily="2" charset="-78"/>
            </a:endParaRPr>
          </a:p>
        </p:txBody>
      </p:sp>
      <p:sp>
        <p:nvSpPr>
          <p:cNvPr id="6" name="TextBox 5"/>
          <p:cNvSpPr txBox="1"/>
          <p:nvPr/>
        </p:nvSpPr>
        <p:spPr>
          <a:xfrm>
            <a:off x="5317908" y="196508"/>
            <a:ext cx="1593706" cy="584775"/>
          </a:xfrm>
          <a:prstGeom prst="rect">
            <a:avLst/>
          </a:prstGeom>
          <a:noFill/>
        </p:spPr>
        <p:txBody>
          <a:bodyPr wrap="none" rtlCol="1">
            <a:spAutoFit/>
          </a:bodyPr>
          <a:lstStyle/>
          <a:p>
            <a:pPr algn="ctr"/>
            <a:r>
              <a:rPr lang="fa-IR" sz="3200" smtClean="0">
                <a:solidFill>
                  <a:schemeClr val="tx1">
                    <a:lumMod val="50000"/>
                    <a:lumOff val="50000"/>
                  </a:schemeClr>
                </a:solidFill>
                <a:cs typeface="B Nazanin" panose="00000400000000000000" pitchFamily="2" charset="-78"/>
              </a:rPr>
              <a:t>بسمه تعالی</a:t>
            </a:r>
            <a:endParaRPr lang="fa-IR" sz="3200" dirty="0">
              <a:solidFill>
                <a:schemeClr val="tx1">
                  <a:lumMod val="50000"/>
                  <a:lumOff val="50000"/>
                </a:schemeClr>
              </a:solidFill>
              <a:cs typeface="B Nazanin" panose="00000400000000000000" pitchFamily="2" charset="-78"/>
            </a:endParaRPr>
          </a:p>
        </p:txBody>
      </p:sp>
      <p:sp>
        <p:nvSpPr>
          <p:cNvPr id="2" name="Rectangle 1"/>
          <p:cNvSpPr/>
          <p:nvPr/>
        </p:nvSpPr>
        <p:spPr>
          <a:xfrm>
            <a:off x="8544910" y="3018330"/>
            <a:ext cx="3342290" cy="3013133"/>
          </a:xfrm>
          <a:prstGeom prst="rect">
            <a:avLst/>
          </a:prstGeom>
        </p:spPr>
        <p:txBody>
          <a:bodyPr wrap="square">
            <a:spAutoFit/>
          </a:bodyPr>
          <a:lstStyle/>
          <a:p>
            <a:pPr>
              <a:lnSpc>
                <a:spcPct val="107000"/>
              </a:lnSpc>
              <a:spcAft>
                <a:spcPts val="800"/>
              </a:spcAft>
            </a:pPr>
            <a:r>
              <a:rPr lang="fa-IR" sz="2000" b="1" u="sng" dirty="0" smtClean="0">
                <a:latin typeface="Calibri" panose="020F0502020204030204" pitchFamily="34" charset="0"/>
                <a:ea typeface="Calibri" panose="020F0502020204030204" pitchFamily="34" charset="0"/>
                <a:cs typeface="B Nazanin" panose="00000400000000000000" pitchFamily="2" charset="-78"/>
              </a:rPr>
              <a:t>فهرست مطالب</a:t>
            </a:r>
          </a:p>
          <a:p>
            <a:pPr marL="285750" indent="-285750">
              <a:lnSpc>
                <a:spcPct val="107000"/>
              </a:lnSpc>
              <a:spcAft>
                <a:spcPts val="800"/>
              </a:spcAft>
              <a:buFont typeface="Arial" panose="020B0604020202020204" pitchFamily="34" charset="0"/>
              <a:buChar char="•"/>
            </a:pPr>
            <a:r>
              <a:rPr lang="fa-IR" sz="2000" dirty="0" smtClean="0">
                <a:latin typeface="Calibri" panose="020F0502020204030204" pitchFamily="34" charset="0"/>
                <a:ea typeface="Calibri" panose="020F0502020204030204" pitchFamily="34" charset="0"/>
                <a:cs typeface="B Nazanin" panose="00000400000000000000" pitchFamily="2" charset="-78"/>
              </a:rPr>
              <a:t>وضعیت </a:t>
            </a:r>
            <a:r>
              <a:rPr lang="fa-IR" sz="2000" dirty="0">
                <a:latin typeface="Calibri" panose="020F0502020204030204" pitchFamily="34" charset="0"/>
                <a:ea typeface="Calibri" panose="020F0502020204030204" pitchFamily="34" charset="0"/>
                <a:cs typeface="B Nazanin" panose="00000400000000000000" pitchFamily="2" charset="-78"/>
              </a:rPr>
              <a:t>اقتصادی</a:t>
            </a:r>
            <a:endParaRPr lang="en-US" sz="2000" dirty="0">
              <a:latin typeface="Calibri" panose="020F050202020403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fa-IR" sz="2000" dirty="0">
                <a:latin typeface="Calibri" panose="020F0502020204030204" pitchFamily="34" charset="0"/>
                <a:ea typeface="Calibri" panose="020F0502020204030204" pitchFamily="34" charset="0"/>
                <a:cs typeface="B Nazanin" panose="00000400000000000000" pitchFamily="2" charset="-78"/>
              </a:rPr>
              <a:t>وضعیت اجتماعی</a:t>
            </a:r>
            <a:endParaRPr lang="en-US" sz="2000" dirty="0">
              <a:latin typeface="Calibri" panose="020F050202020403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fa-IR" sz="2000" dirty="0">
                <a:latin typeface="Calibri" panose="020F0502020204030204" pitchFamily="34" charset="0"/>
                <a:ea typeface="Calibri" panose="020F0502020204030204" pitchFamily="34" charset="0"/>
                <a:cs typeface="B Nazanin" panose="00000400000000000000" pitchFamily="2" charset="-78"/>
              </a:rPr>
              <a:t>شرایط کلی این دوره</a:t>
            </a:r>
            <a:endParaRPr lang="en-US" sz="2000" dirty="0">
              <a:latin typeface="Calibri" panose="020F050202020403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fa-IR" sz="2000" dirty="0">
                <a:latin typeface="Calibri" panose="020F0502020204030204" pitchFamily="34" charset="0"/>
                <a:ea typeface="Calibri" panose="020F0502020204030204" pitchFamily="34" charset="0"/>
                <a:cs typeface="B Nazanin" panose="00000400000000000000" pitchFamily="2" charset="-78"/>
              </a:rPr>
              <a:t>شهرسازی این </a:t>
            </a:r>
            <a:r>
              <a:rPr lang="fa-IR" sz="2000" dirty="0" smtClean="0">
                <a:latin typeface="Calibri" panose="020F0502020204030204" pitchFamily="34" charset="0"/>
                <a:ea typeface="Calibri" panose="020F0502020204030204" pitchFamily="34" charset="0"/>
                <a:cs typeface="B Nazanin" panose="00000400000000000000" pitchFamily="2" charset="-78"/>
              </a:rPr>
              <a:t>دوره</a:t>
            </a:r>
          </a:p>
          <a:p>
            <a:pPr marL="285750" indent="-285750">
              <a:lnSpc>
                <a:spcPct val="107000"/>
              </a:lnSpc>
              <a:spcAft>
                <a:spcPts val="800"/>
              </a:spcAft>
              <a:buFont typeface="Arial" panose="020B0604020202020204" pitchFamily="34" charset="0"/>
              <a:buChar char="•"/>
            </a:pPr>
            <a:r>
              <a:rPr lang="fa-IR" sz="2000" dirty="0">
                <a:latin typeface="Calibri" panose="020F0502020204030204" pitchFamily="34" charset="0"/>
                <a:ea typeface="Calibri" panose="020F0502020204030204" pitchFamily="34" charset="0"/>
                <a:cs typeface="B Nazanin" panose="00000400000000000000" pitchFamily="2" charset="-78"/>
              </a:rPr>
              <a:t>ساخت برج آزادی</a:t>
            </a:r>
            <a:endParaRPr lang="en-US" sz="2000" dirty="0">
              <a:latin typeface="Calibri" panose="020F0502020204030204" pitchFamily="34" charset="0"/>
              <a:ea typeface="Calibri" panose="020F0502020204030204" pitchFamily="34" charset="0"/>
              <a:cs typeface="B Nazanin" panose="00000400000000000000" pitchFamily="2" charset="-78"/>
            </a:endParaRPr>
          </a:p>
          <a:p>
            <a:pPr marL="285750" indent="-285750">
              <a:lnSpc>
                <a:spcPct val="107000"/>
              </a:lnSpc>
              <a:spcAft>
                <a:spcPts val="800"/>
              </a:spcAft>
              <a:buFont typeface="Arial" panose="020B0604020202020204" pitchFamily="34" charset="0"/>
              <a:buChar char="•"/>
            </a:pPr>
            <a:r>
              <a:rPr lang="fa-IR" sz="2000" dirty="0" smtClean="0">
                <a:latin typeface="Calibri" panose="020F0502020204030204" pitchFamily="34" charset="0"/>
                <a:ea typeface="Calibri" panose="020F0502020204030204" pitchFamily="34" charset="0"/>
                <a:cs typeface="B Nazanin" panose="00000400000000000000" pitchFamily="2" charset="-78"/>
              </a:rPr>
              <a:t>بررسی طرح </a:t>
            </a:r>
            <a:r>
              <a:rPr lang="fa-IR" sz="2000" dirty="0">
                <a:latin typeface="Calibri" panose="020F0502020204030204" pitchFamily="34" charset="0"/>
                <a:ea typeface="Calibri" panose="020F0502020204030204" pitchFamily="34" charset="0"/>
                <a:cs typeface="B Nazanin" panose="00000400000000000000" pitchFamily="2" charset="-78"/>
              </a:rPr>
              <a:t>های </a:t>
            </a:r>
            <a:r>
              <a:rPr lang="fa-IR" sz="2000" dirty="0" smtClean="0">
                <a:latin typeface="Calibri" panose="020F0502020204030204" pitchFamily="34" charset="0"/>
                <a:ea typeface="Calibri" panose="020F0502020204030204" pitchFamily="34" charset="0"/>
                <a:cs typeface="B Nazanin" panose="00000400000000000000" pitchFamily="2" charset="-78"/>
              </a:rPr>
              <a:t>جامع</a:t>
            </a:r>
            <a:endParaRPr lang="en-US" sz="2000" dirty="0">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3460899" y="3021916"/>
            <a:ext cx="5677846" cy="3013133"/>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fa-IR" sz="2000" dirty="0">
                <a:latin typeface="Calibri" panose="020F0502020204030204" pitchFamily="34" charset="0"/>
                <a:ea typeface="Calibri" panose="020F0502020204030204" pitchFamily="34" charset="0"/>
                <a:cs typeface="B Nazanin" panose="00000400000000000000" pitchFamily="2" charset="-78"/>
              </a:rPr>
              <a:t>بررسی اثرات طرح های </a:t>
            </a:r>
            <a:r>
              <a:rPr lang="fa-IR" sz="2000" dirty="0" smtClean="0">
                <a:latin typeface="Calibri" panose="020F0502020204030204" pitchFamily="34" charset="0"/>
                <a:ea typeface="Calibri" panose="020F0502020204030204" pitchFamily="34" charset="0"/>
                <a:cs typeface="B Nazanin" panose="00000400000000000000" pitchFamily="2" charset="-78"/>
              </a:rPr>
              <a:t>جامع</a:t>
            </a:r>
          </a:p>
          <a:p>
            <a:pPr marL="285750" indent="-285750">
              <a:lnSpc>
                <a:spcPct val="107000"/>
              </a:lnSpc>
              <a:spcAft>
                <a:spcPts val="800"/>
              </a:spcAft>
              <a:buFont typeface="Arial" panose="020B0604020202020204" pitchFamily="34" charset="0"/>
              <a:buChar char="•"/>
            </a:pPr>
            <a:r>
              <a:rPr lang="ar-SA" sz="2000" dirty="0" smtClean="0">
                <a:latin typeface="Calibri" panose="020F0502020204030204" pitchFamily="34" charset="0"/>
                <a:ea typeface="Calibri" panose="020F0502020204030204" pitchFamily="34" charset="0"/>
                <a:cs typeface="B Nazanin" panose="00000400000000000000" pitchFamily="2" charset="-78"/>
              </a:rPr>
              <a:t>تغییر </a:t>
            </a:r>
            <a:r>
              <a:rPr lang="ar-SA" sz="2000" dirty="0">
                <a:latin typeface="Calibri" panose="020F0502020204030204" pitchFamily="34" charset="0"/>
                <a:ea typeface="Calibri" panose="020F0502020204030204" pitchFamily="34" charset="0"/>
                <a:cs typeface="B Nazanin" panose="00000400000000000000" pitchFamily="2" charset="-78"/>
              </a:rPr>
              <a:t>نام وزارت آبادانی و مسکن</a:t>
            </a:r>
          </a:p>
          <a:p>
            <a:pPr marL="285750" indent="-285750">
              <a:lnSpc>
                <a:spcPct val="107000"/>
              </a:lnSpc>
              <a:spcAft>
                <a:spcPts val="800"/>
              </a:spcAft>
              <a:buFont typeface="Arial" panose="020B0604020202020204" pitchFamily="34" charset="0"/>
              <a:buChar char="•"/>
            </a:pPr>
            <a:r>
              <a:rPr lang="fa-IR" sz="2000" dirty="0" smtClean="0">
                <a:latin typeface="Calibri" panose="020F0502020204030204" pitchFamily="34" charset="0"/>
                <a:ea typeface="Calibri" panose="020F0502020204030204" pitchFamily="34" charset="0"/>
                <a:cs typeface="B Nazanin" panose="00000400000000000000" pitchFamily="2" charset="-78"/>
              </a:rPr>
              <a:t>بحران </a:t>
            </a:r>
            <a:r>
              <a:rPr lang="fa-IR" sz="2000" dirty="0">
                <a:latin typeface="Calibri" panose="020F0502020204030204" pitchFamily="34" charset="0"/>
                <a:ea typeface="Calibri" panose="020F0502020204030204" pitchFamily="34" charset="0"/>
                <a:cs typeface="B Nazanin" panose="00000400000000000000" pitchFamily="2" charset="-78"/>
              </a:rPr>
              <a:t>های مربوط به طرح های جامع</a:t>
            </a:r>
            <a:endParaRPr lang="en-US" sz="1600" dirty="0">
              <a:latin typeface="Calibri" panose="020F050202020403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fa-IR" sz="2000" dirty="0">
                <a:latin typeface="Calibri" panose="020F0502020204030204" pitchFamily="34" charset="0"/>
                <a:ea typeface="Calibri" panose="020F0502020204030204" pitchFamily="34" charset="0"/>
                <a:cs typeface="B Nazanin" panose="00000400000000000000" pitchFamily="2" charset="-78"/>
              </a:rPr>
              <a:t>تغییرات  الگویی رفتاری</a:t>
            </a:r>
            <a:endParaRPr lang="en-US" sz="1600" dirty="0">
              <a:latin typeface="Calibri" panose="020F050202020403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fa-IR" sz="2000" dirty="0">
                <a:latin typeface="Calibri" panose="020F0502020204030204" pitchFamily="34" charset="0"/>
                <a:ea typeface="Calibri" panose="020F0502020204030204" pitchFamily="34" charset="0"/>
                <a:cs typeface="B Nazanin" panose="00000400000000000000" pitchFamily="2" charset="-78"/>
              </a:rPr>
              <a:t>شهر جهان سومی</a:t>
            </a:r>
            <a:endParaRPr lang="en-US" sz="1600" dirty="0">
              <a:latin typeface="Calibri" panose="020F050202020403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fa-IR" sz="2000" dirty="0">
                <a:latin typeface="Calibri" panose="020F0502020204030204" pitchFamily="34" charset="0"/>
                <a:ea typeface="Calibri" panose="020F0502020204030204" pitchFamily="34" charset="0"/>
                <a:cs typeface="B Nazanin" panose="00000400000000000000" pitchFamily="2" charset="-78"/>
              </a:rPr>
              <a:t>برنامه توسعه اقتصادی و اجتماعی پنجم</a:t>
            </a:r>
            <a:endParaRPr lang="en-US" sz="1600" dirty="0">
              <a:latin typeface="Calibri" panose="020F050202020403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fa-IR" sz="2000" dirty="0">
                <a:latin typeface="Calibri" panose="020F0502020204030204" pitchFamily="34" charset="0"/>
                <a:ea typeface="Calibri" panose="020F0502020204030204" pitchFamily="34" charset="0"/>
                <a:cs typeface="B Nazanin" panose="00000400000000000000" pitchFamily="2" charset="-78"/>
              </a:rPr>
              <a:t>برنامه توسعه اقتصادی و اجتماعی ششم</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3" name="Picture 2"/>
          <p:cNvPicPr>
            <a:picLocks noChangeAspect="1"/>
          </p:cNvPicPr>
          <p:nvPr/>
        </p:nvPicPr>
        <p:blipFill>
          <a:blip r:embed="rId3"/>
          <a:stretch>
            <a:fillRect/>
          </a:stretch>
        </p:blipFill>
        <p:spPr>
          <a:xfrm>
            <a:off x="1472762" y="4871648"/>
            <a:ext cx="2223227" cy="1947547"/>
          </a:xfrm>
          <a:prstGeom prst="rect">
            <a:avLst/>
          </a:prstGeom>
          <a:ln>
            <a:noFill/>
          </a:ln>
          <a:effectLst>
            <a:softEdge rad="112500"/>
          </a:effectLst>
        </p:spPr>
      </p:pic>
      <p:pic>
        <p:nvPicPr>
          <p:cNvPr id="9" name="Picture 8"/>
          <p:cNvPicPr>
            <a:picLocks noChangeAspect="1"/>
          </p:cNvPicPr>
          <p:nvPr/>
        </p:nvPicPr>
        <p:blipFill>
          <a:blip r:embed="rId4"/>
          <a:stretch>
            <a:fillRect/>
          </a:stretch>
        </p:blipFill>
        <p:spPr>
          <a:xfrm>
            <a:off x="2876550" y="3255641"/>
            <a:ext cx="2807576" cy="1871717"/>
          </a:xfrm>
          <a:prstGeom prst="ellipse">
            <a:avLst/>
          </a:prstGeom>
          <a:ln>
            <a:noFill/>
          </a:ln>
          <a:effectLst>
            <a:softEdge rad="112500"/>
          </a:effectLst>
        </p:spPr>
      </p:pic>
      <p:pic>
        <p:nvPicPr>
          <p:cNvPr id="10" name="Picture 9"/>
          <p:cNvPicPr>
            <a:picLocks noChangeAspect="1"/>
          </p:cNvPicPr>
          <p:nvPr/>
        </p:nvPicPr>
        <p:blipFill>
          <a:blip r:embed="rId5"/>
          <a:stretch>
            <a:fillRect/>
          </a:stretch>
        </p:blipFill>
        <p:spPr>
          <a:xfrm>
            <a:off x="1200185" y="1967137"/>
            <a:ext cx="2768379" cy="1273749"/>
          </a:xfrm>
          <a:prstGeom prst="rect">
            <a:avLst/>
          </a:prstGeom>
          <a:ln>
            <a:noFill/>
          </a:ln>
          <a:effectLst>
            <a:softEdge rad="112500"/>
          </a:effectLst>
        </p:spPr>
      </p:pic>
    </p:spTree>
    <p:extLst>
      <p:ext uri="{BB962C8B-B14F-4D97-AF65-F5344CB8AC3E}">
        <p14:creationId xmlns:p14="http://schemas.microsoft.com/office/powerpoint/2010/main" val="1788180620"/>
      </p:ext>
    </p:extLst>
  </p:cSld>
  <p:clrMapOvr>
    <a:masterClrMapping/>
  </p:clrMapOvr>
  <p:transition spd="slow">
    <p:pull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04" y="1795579"/>
            <a:ext cx="10515600" cy="4351338"/>
          </a:xfrm>
        </p:spPr>
        <p:txBody>
          <a:bodyPr>
            <a:normAutofit/>
          </a:bodyPr>
          <a:lstStyle/>
          <a:p>
            <a:pPr marL="0" indent="0" algn="r" rtl="1">
              <a:lnSpc>
                <a:spcPct val="250000"/>
              </a:lnSpc>
              <a:buNone/>
            </a:pPr>
            <a:r>
              <a:rPr lang="fa-IR" sz="2800" dirty="0" smtClean="0">
                <a:cs typeface="B Nazanin" panose="00000400000000000000" pitchFamily="2" charset="-78"/>
              </a:rPr>
              <a:t>1-گسترش </a:t>
            </a:r>
            <a:r>
              <a:rPr lang="fa-IR" sz="2800" dirty="0">
                <a:cs typeface="B Nazanin" panose="00000400000000000000" pitchFamily="2" charset="-78"/>
              </a:rPr>
              <a:t>بی سابقه تهران </a:t>
            </a:r>
          </a:p>
          <a:p>
            <a:pPr marL="0" indent="0" algn="r" rtl="1">
              <a:lnSpc>
                <a:spcPct val="250000"/>
              </a:lnSpc>
              <a:buNone/>
            </a:pPr>
            <a:r>
              <a:rPr lang="fa-IR" sz="2800" dirty="0" smtClean="0">
                <a:cs typeface="B Nazanin" panose="00000400000000000000" pitchFamily="2" charset="-78"/>
              </a:rPr>
              <a:t>2-عدم </a:t>
            </a:r>
            <a:r>
              <a:rPr lang="fa-IR" sz="2800" dirty="0">
                <a:cs typeface="B Nazanin" panose="00000400000000000000" pitchFamily="2" charset="-78"/>
              </a:rPr>
              <a:t>تابعیت آن از طرح جامع مصوب 1345 </a:t>
            </a:r>
          </a:p>
        </p:txBody>
      </p:sp>
      <p:sp>
        <p:nvSpPr>
          <p:cNvPr id="4" name="Right Brace 3"/>
          <p:cNvSpPr/>
          <p:nvPr/>
        </p:nvSpPr>
        <p:spPr>
          <a:xfrm>
            <a:off x="11199803" y="2069385"/>
            <a:ext cx="486667" cy="2124247"/>
          </a:xfrm>
          <a:prstGeom prst="rightBrace">
            <a:avLst/>
          </a:prstGeom>
          <a:ln>
            <a:solidFill>
              <a:schemeClr val="accent1">
                <a:lumMod val="75000"/>
              </a:schemeClr>
            </a:solidFill>
          </a:ln>
          <a:effectLst/>
          <a:scene3d>
            <a:camera prst="orthographicFront">
              <a:rot lat="0" lon="0" rev="0"/>
            </a:camera>
            <a:lightRig rig="contrasting" dir="t">
              <a:rot lat="0" lon="0" rev="4500000"/>
            </a:lightRig>
          </a:scene3d>
          <a:sp3d>
            <a:bevelT w="139700" h="139700" prst="divot"/>
          </a:sp3d>
        </p:spPr>
        <p:style>
          <a:lnRef idx="3">
            <a:schemeClr val="accent5"/>
          </a:lnRef>
          <a:fillRef idx="0">
            <a:schemeClr val="accent5"/>
          </a:fillRef>
          <a:effectRef idx="2">
            <a:schemeClr val="accent5"/>
          </a:effectRef>
          <a:fontRef idx="minor">
            <a:schemeClr val="tx1"/>
          </a:fontRef>
        </p:style>
        <p:txBody>
          <a:bodyPr rtlCol="1" anchor="ctr">
            <a:sp3d contourW="6350" prstMaterial="metal">
              <a:bevelT w="127000" h="31750" prst="relaxedInset"/>
              <a:contourClr>
                <a:schemeClr val="accent1">
                  <a:shade val="75000"/>
                </a:schemeClr>
              </a:contourClr>
            </a:sp3d>
          </a:bodyPr>
          <a:lstStyle/>
          <a:p>
            <a:pPr algn="ctr"/>
            <a:endParaRPr lang="fa-IR" b="1"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Nazanin" panose="00000400000000000000" pitchFamily="2" charset="-78"/>
            </a:endParaRPr>
          </a:p>
        </p:txBody>
      </p:sp>
      <p:sp>
        <p:nvSpPr>
          <p:cNvPr id="5" name="Left Arrow 4"/>
          <p:cNvSpPr/>
          <p:nvPr/>
        </p:nvSpPr>
        <p:spPr>
          <a:xfrm>
            <a:off x="5767131" y="2831715"/>
            <a:ext cx="1162459" cy="59958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Nazanin" panose="00000400000000000000" pitchFamily="2" charset="-78"/>
              </a:rPr>
              <a:t>منجر به</a:t>
            </a:r>
            <a:endParaRPr lang="fa-IR" dirty="0">
              <a:cs typeface="B Nazanin" panose="00000400000000000000" pitchFamily="2" charset="-78"/>
            </a:endParaRPr>
          </a:p>
        </p:txBody>
      </p:sp>
      <p:sp>
        <p:nvSpPr>
          <p:cNvPr id="6" name="TextBox 5"/>
          <p:cNvSpPr txBox="1"/>
          <p:nvPr/>
        </p:nvSpPr>
        <p:spPr>
          <a:xfrm>
            <a:off x="126233" y="2162012"/>
            <a:ext cx="4667109" cy="1938992"/>
          </a:xfrm>
          <a:prstGeom prst="rect">
            <a:avLst/>
          </a:prstGeom>
          <a:noFill/>
        </p:spPr>
        <p:txBody>
          <a:bodyPr wrap="square" rtlCol="1">
            <a:spAutoFit/>
          </a:bodyPr>
          <a:lstStyle/>
          <a:p>
            <a:r>
              <a:rPr lang="fa-IR" sz="3000" dirty="0" smtClean="0">
                <a:cs typeface="B Nazanin" panose="00000400000000000000" pitchFamily="2" charset="-78"/>
              </a:rPr>
              <a:t>1-تاسیس سازمان </a:t>
            </a:r>
            <a:r>
              <a:rPr lang="fa-IR" sz="3000" dirty="0">
                <a:cs typeface="B Nazanin" panose="00000400000000000000" pitchFamily="2" charset="-78"/>
              </a:rPr>
              <a:t>نظارت بر گسترش شهر تهران» </a:t>
            </a:r>
          </a:p>
          <a:p>
            <a:r>
              <a:rPr lang="fa-IR" sz="3000" dirty="0" smtClean="0">
                <a:cs typeface="B Nazanin" panose="00000400000000000000" pitchFamily="2" charset="-78"/>
              </a:rPr>
              <a:t>2-تبدیل وزارت </a:t>
            </a:r>
            <a:r>
              <a:rPr lang="fa-IR" sz="3000" dirty="0">
                <a:cs typeface="B Nazanin" panose="00000400000000000000" pitchFamily="2" charset="-78"/>
              </a:rPr>
              <a:t>آبادانی و مسکن </a:t>
            </a:r>
            <a:r>
              <a:rPr lang="fa-IR" sz="3000" dirty="0" smtClean="0">
                <a:cs typeface="B Nazanin" panose="00000400000000000000" pitchFamily="2" charset="-78"/>
              </a:rPr>
              <a:t>به «وزارت </a:t>
            </a:r>
            <a:r>
              <a:rPr lang="fa-IR" sz="3000" dirty="0">
                <a:cs typeface="B Nazanin" panose="00000400000000000000" pitchFamily="2" charset="-78"/>
              </a:rPr>
              <a:t>مسکن و </a:t>
            </a:r>
            <a:r>
              <a:rPr lang="fa-IR" sz="3000" dirty="0" smtClean="0">
                <a:cs typeface="B Nazanin" panose="00000400000000000000" pitchFamily="2" charset="-78"/>
              </a:rPr>
              <a:t>شهرسازی»</a:t>
            </a:r>
            <a:endParaRPr lang="fa-IR" sz="3000" dirty="0">
              <a:cs typeface="B Nazanin" panose="00000400000000000000" pitchFamily="2" charset="-78"/>
            </a:endParaRPr>
          </a:p>
        </p:txBody>
      </p:sp>
      <p:sp>
        <p:nvSpPr>
          <p:cNvPr id="7" name="Right Brace 6"/>
          <p:cNvSpPr/>
          <p:nvPr/>
        </p:nvSpPr>
        <p:spPr>
          <a:xfrm>
            <a:off x="4828995" y="2069385"/>
            <a:ext cx="510360" cy="2124247"/>
          </a:xfrm>
          <a:prstGeom prst="rightBrace">
            <a:avLst/>
          </a:prstGeom>
          <a:ln>
            <a:solidFill>
              <a:schemeClr val="accent1">
                <a:lumMod val="75000"/>
              </a:schemeClr>
            </a:solidFill>
          </a:ln>
          <a:effectLst/>
          <a:scene3d>
            <a:camera prst="orthographicFront">
              <a:rot lat="0" lon="0" rev="0"/>
            </a:camera>
            <a:lightRig rig="contrasting" dir="t">
              <a:rot lat="0" lon="0" rev="4500000"/>
            </a:lightRig>
          </a:scene3d>
          <a:sp3d>
            <a:bevelT w="139700" h="139700" prst="divot"/>
          </a:sp3d>
        </p:spPr>
        <p:style>
          <a:lnRef idx="3">
            <a:schemeClr val="accent5"/>
          </a:lnRef>
          <a:fillRef idx="0">
            <a:schemeClr val="accent5"/>
          </a:fillRef>
          <a:effectRef idx="2">
            <a:schemeClr val="accent5"/>
          </a:effectRef>
          <a:fontRef idx="minor">
            <a:schemeClr val="tx1"/>
          </a:fontRef>
        </p:style>
        <p:txBody>
          <a:bodyPr rtlCol="1" anchor="ctr">
            <a:sp3d contourW="6350" prstMaterial="metal">
              <a:bevelT w="127000" h="31750" prst="relaxedInset"/>
              <a:contourClr>
                <a:schemeClr val="accent1">
                  <a:shade val="75000"/>
                </a:schemeClr>
              </a:contourClr>
            </a:sp3d>
          </a:bodyPr>
          <a:lstStyle/>
          <a:p>
            <a:pPr algn="ctr"/>
            <a:endParaRPr lang="fa-IR" b="1"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Nazanin" panose="00000400000000000000" pitchFamily="2" charset="-78"/>
            </a:endParaRPr>
          </a:p>
        </p:txBody>
      </p:sp>
      <p:sp>
        <p:nvSpPr>
          <p:cNvPr id="8" name="TextBox 7"/>
          <p:cNvSpPr txBox="1"/>
          <p:nvPr/>
        </p:nvSpPr>
        <p:spPr>
          <a:xfrm>
            <a:off x="5365831" y="571500"/>
            <a:ext cx="6077305" cy="830997"/>
          </a:xfrm>
          <a:prstGeom prst="rect">
            <a:avLst/>
          </a:prstGeom>
          <a:noFill/>
        </p:spPr>
        <p:txBody>
          <a:bodyPr wrap="none" rtlCol="1">
            <a:spAutoFit/>
          </a:bodyPr>
          <a:lstStyle/>
          <a:p>
            <a:pPr>
              <a:spcBef>
                <a:spcPct val="0"/>
              </a:spcBef>
            </a:pPr>
            <a:r>
              <a:rPr lang="fa-IR" sz="4800" dirty="0" smtClean="0">
                <a:solidFill>
                  <a:schemeClr val="tx2"/>
                </a:solidFill>
                <a:latin typeface="+mj-lt"/>
                <a:ea typeface="+mj-ea"/>
                <a:cs typeface="B Nazanin" panose="00000400000000000000" pitchFamily="2" charset="-78"/>
              </a:rPr>
              <a:t>تغییر نام وزارت آبادانی و مسکن</a:t>
            </a:r>
            <a:endParaRPr lang="fa-IR" sz="4800" dirty="0">
              <a:solidFill>
                <a:schemeClr val="tx2"/>
              </a:solidFill>
              <a:latin typeface="+mj-lt"/>
              <a:ea typeface="+mj-ea"/>
              <a:cs typeface="B Nazanin" panose="00000400000000000000" pitchFamily="2" charset="-78"/>
            </a:endParaRPr>
          </a:p>
        </p:txBody>
      </p:sp>
    </p:spTree>
    <p:extLst>
      <p:ext uri="{BB962C8B-B14F-4D97-AF65-F5344CB8AC3E}">
        <p14:creationId xmlns:p14="http://schemas.microsoft.com/office/powerpoint/2010/main" val="3159883860"/>
      </p:ext>
    </p:extLst>
  </p:cSld>
  <p:clrMapOvr>
    <a:masterClrMapping/>
  </p:clrMapOvr>
  <p:transition spd="slow">
    <p:pull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r" rtl="1"/>
            <a:r>
              <a:rPr lang="fa-IR" sz="4400">
                <a:cs typeface="B Nazanin" panose="00000400000000000000" pitchFamily="2" charset="-78"/>
              </a:rPr>
              <a:t>بحران های مربوط به طرح های جامع </a:t>
            </a:r>
            <a:endParaRPr lang="fa-IR" sz="4400" dirty="0">
              <a:cs typeface="B Nazanin" panose="00000400000000000000" pitchFamily="2" charset="-78"/>
            </a:endParaRPr>
          </a:p>
        </p:txBody>
      </p:sp>
      <p:sp>
        <p:nvSpPr>
          <p:cNvPr id="2" name="Content Placeholder 1"/>
          <p:cNvSpPr>
            <a:spLocks noGrp="1"/>
          </p:cNvSpPr>
          <p:nvPr>
            <p:ph idx="1"/>
          </p:nvPr>
        </p:nvSpPr>
        <p:spPr>
          <a:xfrm>
            <a:off x="609600" y="1481330"/>
            <a:ext cx="10972800" cy="4984784"/>
          </a:xfrm>
        </p:spPr>
        <p:txBody>
          <a:bodyPr>
            <a:normAutofit/>
          </a:bodyPr>
          <a:lstStyle/>
          <a:p>
            <a:pPr algn="r" rtl="1"/>
            <a:r>
              <a:rPr lang="fa-IR" sz="2800" dirty="0">
                <a:cs typeface="B Nazanin" panose="00000400000000000000" pitchFamily="2" charset="-78"/>
              </a:rPr>
              <a:t>در پی این نابسامانی ها و گسترش </a:t>
            </a:r>
            <a:r>
              <a:rPr lang="fa-IR" sz="2800" dirty="0" smtClean="0">
                <a:cs typeface="B Nazanin" panose="00000400000000000000" pitchFamily="2" charset="-78"/>
              </a:rPr>
              <a:t>روزافزون </a:t>
            </a:r>
            <a:r>
              <a:rPr lang="fa-IR" sz="2800" dirty="0">
                <a:cs typeface="B Nazanin" panose="00000400000000000000" pitchFamily="2" charset="-78"/>
              </a:rPr>
              <a:t>و بی برنامه ، کشور با دو مشکل اساسی و مهم مواجه می </a:t>
            </a:r>
            <a:r>
              <a:rPr lang="fa-IR" sz="2800" dirty="0" smtClean="0">
                <a:cs typeface="B Nazanin" panose="00000400000000000000" pitchFamily="2" charset="-78"/>
              </a:rPr>
              <a:t>شود. </a:t>
            </a:r>
            <a:r>
              <a:rPr lang="fa-IR" sz="2800" dirty="0">
                <a:cs typeface="B Nazanin" panose="00000400000000000000" pitchFamily="2" charset="-78"/>
              </a:rPr>
              <a:t>یکی  بحران مسکن و دیگری بحران شهر </a:t>
            </a:r>
            <a:r>
              <a:rPr lang="fa-IR" sz="2800" dirty="0" smtClean="0">
                <a:cs typeface="B Nazanin" panose="00000400000000000000" pitchFamily="2" charset="-78"/>
              </a:rPr>
              <a:t>.</a:t>
            </a:r>
          </a:p>
          <a:p>
            <a:pPr algn="r" rtl="1"/>
            <a:r>
              <a:rPr lang="fa-IR" sz="2800" dirty="0" smtClean="0">
                <a:cs typeface="B Nazanin" panose="00000400000000000000" pitchFamily="2" charset="-78"/>
              </a:rPr>
              <a:t>بحرانی </a:t>
            </a:r>
            <a:r>
              <a:rPr lang="fa-IR" sz="2800" dirty="0">
                <a:cs typeface="B Nazanin" panose="00000400000000000000" pitchFamily="2" charset="-78"/>
              </a:rPr>
              <a:t>که در در پی ورود </a:t>
            </a:r>
            <a:r>
              <a:rPr lang="fa-IR" sz="2800" dirty="0" smtClean="0">
                <a:cs typeface="B Nazanin" panose="00000400000000000000" pitchFamily="2" charset="-78"/>
              </a:rPr>
              <a:t>دلارهای </a:t>
            </a:r>
            <a:r>
              <a:rPr lang="fa-IR" sz="2800" dirty="0">
                <a:cs typeface="B Nazanin" panose="00000400000000000000" pitchFamily="2" charset="-78"/>
              </a:rPr>
              <a:t>نفتی به کشور در شروع سال های 50 ورود آن ها در بازار زمین و ساختمان تشدید می گردد. .(حبیبی ، 204:1391)</a:t>
            </a:r>
            <a:endParaRPr lang="en-US" sz="2800" dirty="0"/>
          </a:p>
          <a:p>
            <a:pPr algn="r" rtl="1"/>
            <a:r>
              <a:rPr lang="fa-IR" sz="2800" dirty="0" smtClean="0">
                <a:cs typeface="B Nazanin" panose="00000400000000000000" pitchFamily="2" charset="-78"/>
              </a:rPr>
              <a:t>سوداگری بر زمین آنچنان آشفتگی در اقتصاد شهری ایجاد می کند،که برای مقابله با آن «قانون منع معاملات مکرر زمین»در سال 1354 به تصویب می رسد و معامله مکرر زمین بدون ایجاد بنا را ممنوع می دارد، با توجه به این قانون، سوداگری بر زمین به سوداگری در ساختمان و ساخت و ساز محیط مسکونی می انجامد. این سوداگری با تصویب «قانون گسترش شهرسازی در قطب های کشاورزی» در سال 1354 و «آئین نامه استفاده از اراضی در خارج از محدوده ها و حریم شهرها» در سال 1355، دامنه ی خود را به دوردست ها منتقل می کند.</a:t>
            </a:r>
          </a:p>
          <a:p>
            <a:pPr algn="r" rtl="1"/>
            <a:endParaRPr lang="fa-IR" sz="1600" dirty="0">
              <a:cs typeface="B Nazanin" panose="00000400000000000000" pitchFamily="2" charset="-78"/>
            </a:endParaRPr>
          </a:p>
        </p:txBody>
      </p:sp>
    </p:spTree>
    <p:extLst>
      <p:ext uri="{BB962C8B-B14F-4D97-AF65-F5344CB8AC3E}">
        <p14:creationId xmlns:p14="http://schemas.microsoft.com/office/powerpoint/2010/main" val="3768157962"/>
      </p:ext>
    </p:extLst>
  </p:cSld>
  <p:clrMapOvr>
    <a:masterClrMapping/>
  </p:clrMapOvr>
  <p:transition spd="slow">
    <p:pull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486910"/>
            <a:ext cx="10972800" cy="1143000"/>
          </a:xfrm>
        </p:spPr>
        <p:txBody>
          <a:bodyPr>
            <a:normAutofit/>
          </a:bodyPr>
          <a:lstStyle/>
          <a:p>
            <a:pPr algn="r" rtl="1"/>
            <a:r>
              <a:rPr lang="fa-IR" sz="4000" dirty="0">
                <a:cs typeface="B Nazanin" panose="00000400000000000000" pitchFamily="2" charset="-78"/>
              </a:rPr>
              <a:t>تغییرات  الگویی رفتاری </a:t>
            </a:r>
            <a:r>
              <a:rPr lang="en-US" sz="3200" dirty="0">
                <a:solidFill>
                  <a:schemeClr val="tx1"/>
                </a:solidFill>
                <a:cs typeface="B Nazanin" panose="00000400000000000000" pitchFamily="2" charset="-78"/>
              </a:rPr>
              <a:t/>
            </a:r>
            <a:br>
              <a:rPr lang="en-US" sz="3200" dirty="0">
                <a:solidFill>
                  <a:schemeClr val="tx1"/>
                </a:solidFill>
                <a:cs typeface="B Nazanin" panose="00000400000000000000" pitchFamily="2" charset="-78"/>
              </a:rPr>
            </a:br>
            <a:endParaRPr lang="fa-IR" sz="2800" dirty="0">
              <a:cs typeface="B Nazanin" panose="00000400000000000000" pitchFamily="2" charset="-78"/>
            </a:endParaRPr>
          </a:p>
        </p:txBody>
      </p:sp>
      <p:sp>
        <p:nvSpPr>
          <p:cNvPr id="2" name="Content Placeholder 1"/>
          <p:cNvSpPr>
            <a:spLocks noGrp="1"/>
          </p:cNvSpPr>
          <p:nvPr>
            <p:ph idx="1"/>
          </p:nvPr>
        </p:nvSpPr>
        <p:spPr>
          <a:xfrm>
            <a:off x="359229" y="1269059"/>
            <a:ext cx="11429999" cy="5376670"/>
          </a:xfrm>
        </p:spPr>
        <p:txBody>
          <a:bodyPr>
            <a:noAutofit/>
          </a:bodyPr>
          <a:lstStyle/>
          <a:p>
            <a:pPr algn="r" rtl="1"/>
            <a:r>
              <a:rPr lang="fa-IR" sz="2800" dirty="0" smtClean="0">
                <a:cs typeface="B Nazanin" panose="00000400000000000000" pitchFamily="2" charset="-78"/>
              </a:rPr>
              <a:t>شهرسازی </a:t>
            </a:r>
            <a:r>
              <a:rPr lang="fa-IR" sz="2800" dirty="0" smtClean="0">
                <a:cs typeface="B Nazanin" panose="00000400000000000000" pitchFamily="2" charset="-78"/>
              </a:rPr>
              <a:t>اعمال شده و طرح های جامع شهری خود مبنای ایجاد مسائلی تازه می گردند که ناشی از تفکری برون زا برای تشویق و ترغیب جامعه به دگرگونی الگوهای رفتاری خویش است، تغییری که ناشی از تصمیماتی است که </a:t>
            </a:r>
            <a:r>
              <a:rPr lang="fa-IR" sz="2800" dirty="0" smtClean="0">
                <a:cs typeface="B Nazanin" panose="00000400000000000000" pitchFamily="2" charset="-78"/>
              </a:rPr>
              <a:t>شهرسازی </a:t>
            </a:r>
            <a:r>
              <a:rPr lang="fa-IR" sz="2800" dirty="0" smtClean="0">
                <a:cs typeface="B Nazanin" panose="00000400000000000000" pitchFamily="2" charset="-78"/>
              </a:rPr>
              <a:t>جدید و طرح جامع به آن ها تحقق فضایی بخشیده اند، بدین گونه:</a:t>
            </a:r>
            <a:endParaRPr lang="en-US" sz="2800" dirty="0" smtClean="0"/>
          </a:p>
          <a:p>
            <a:pPr algn="r" rtl="1">
              <a:spcAft>
                <a:spcPts val="1000"/>
              </a:spcAft>
            </a:pPr>
            <a:r>
              <a:rPr lang="fa-IR" sz="2800" dirty="0" smtClean="0">
                <a:cs typeface="B Nazanin" panose="00000400000000000000" pitchFamily="2" charset="-78"/>
              </a:rPr>
              <a:t>1. تراکم جمعیتی ، اجتماعی، اقتصادی، اداری شدید در شهرهای بزرگ( پدیده تمرکز)</a:t>
            </a:r>
            <a:endParaRPr lang="en-US" sz="2800" dirty="0" smtClean="0"/>
          </a:p>
          <a:p>
            <a:pPr algn="r" rtl="1">
              <a:spcAft>
                <a:spcPts val="1000"/>
              </a:spcAft>
            </a:pPr>
            <a:r>
              <a:rPr lang="fa-IR" sz="2800" dirty="0" smtClean="0">
                <a:cs typeface="B Nazanin" panose="00000400000000000000" pitchFamily="2" charset="-78"/>
              </a:rPr>
              <a:t>2. تحریک مهاجرت روستایی به شهر های بزرگ و </a:t>
            </a:r>
            <a:r>
              <a:rPr lang="fa-IR" sz="2800" dirty="0">
                <a:cs typeface="B Nazanin" panose="00000400000000000000" pitchFamily="2" charset="-78"/>
              </a:rPr>
              <a:t>پایتخت.(حبیبی ، </a:t>
            </a:r>
            <a:r>
              <a:rPr lang="fa-IR" sz="2800" dirty="0" smtClean="0">
                <a:cs typeface="B Nazanin" panose="00000400000000000000" pitchFamily="2" charset="-78"/>
              </a:rPr>
              <a:t>205:1391)</a:t>
            </a:r>
          </a:p>
          <a:p>
            <a:pPr algn="r" rtl="1">
              <a:spcAft>
                <a:spcPts val="1000"/>
              </a:spcAft>
            </a:pPr>
            <a:r>
              <a:rPr lang="fa-IR" sz="2800" dirty="0" smtClean="0">
                <a:cs typeface="B Nazanin" panose="00000400000000000000" pitchFamily="2" charset="-78"/>
              </a:rPr>
              <a:t>3. تحریک و تشویق مهاجرت درون شهری در شهر های بزرگ و پایتخت ( پدیده تمایزات و تقابل های اجتماعی ـ فرهنگی)</a:t>
            </a:r>
            <a:endParaRPr lang="en-US" sz="2800" dirty="0" smtClean="0"/>
          </a:p>
          <a:p>
            <a:pPr algn="r" rtl="1">
              <a:spcAft>
                <a:spcPts val="1000"/>
              </a:spcAft>
            </a:pPr>
            <a:r>
              <a:rPr lang="fa-IR" sz="2800" dirty="0" smtClean="0">
                <a:cs typeface="B Nazanin" panose="00000400000000000000" pitchFamily="2" charset="-78"/>
              </a:rPr>
              <a:t>4. پدیده عدم انسجام محیط مسکونی با تاسیسات و تجهیزات شهری مورد نیاز و پدیده آشفتگی در منظر و سیمای </a:t>
            </a:r>
            <a:r>
              <a:rPr lang="fa-IR" sz="2800" dirty="0">
                <a:cs typeface="B Nazanin" panose="00000400000000000000" pitchFamily="2" charset="-78"/>
              </a:rPr>
              <a:t>شهری</a:t>
            </a:r>
            <a:r>
              <a:rPr lang="fa-IR" sz="2800" dirty="0" smtClean="0">
                <a:cs typeface="B Nazanin" panose="00000400000000000000" pitchFamily="2" charset="-78"/>
              </a:rPr>
              <a:t>. (</a:t>
            </a:r>
            <a:r>
              <a:rPr lang="fa-IR" sz="2800" dirty="0">
                <a:cs typeface="B Nazanin" panose="00000400000000000000" pitchFamily="2" charset="-78"/>
              </a:rPr>
              <a:t>حبیبی ، </a:t>
            </a:r>
            <a:r>
              <a:rPr lang="fa-IR" sz="2800" dirty="0" smtClean="0">
                <a:cs typeface="B Nazanin" panose="00000400000000000000" pitchFamily="2" charset="-78"/>
              </a:rPr>
              <a:t>205:1391</a:t>
            </a:r>
            <a:r>
              <a:rPr lang="fa-IR" sz="2800" dirty="0">
                <a:cs typeface="B Nazanin" panose="00000400000000000000" pitchFamily="2" charset="-78"/>
              </a:rPr>
              <a:t>)</a:t>
            </a:r>
            <a:endParaRPr lang="en-US" sz="2800" dirty="0"/>
          </a:p>
          <a:p>
            <a:pPr algn="r" rtl="1">
              <a:spcAft>
                <a:spcPts val="1000"/>
              </a:spcAft>
            </a:pPr>
            <a:endParaRPr lang="en-US" sz="2800" dirty="0" smtClean="0"/>
          </a:p>
        </p:txBody>
      </p:sp>
    </p:spTree>
    <p:extLst>
      <p:ext uri="{BB962C8B-B14F-4D97-AF65-F5344CB8AC3E}">
        <p14:creationId xmlns:p14="http://schemas.microsoft.com/office/powerpoint/2010/main" val="2760566221"/>
      </p:ext>
    </p:extLst>
  </p:cSld>
  <p:clrMapOvr>
    <a:masterClrMapping/>
  </p:clrMapOvr>
  <p:transition spd="slow">
    <p:pull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4420" y="1379220"/>
            <a:ext cx="10407332" cy="3777622"/>
          </a:xfrm>
        </p:spPr>
        <p:txBody>
          <a:bodyPr>
            <a:noAutofit/>
          </a:bodyPr>
          <a:lstStyle/>
          <a:p>
            <a:pPr algn="r" rtl="1"/>
            <a:r>
              <a:rPr lang="fa-IR" sz="2800" dirty="0" smtClean="0">
                <a:cs typeface="B Nazanin" panose="00000400000000000000" pitchFamily="2" charset="-78"/>
              </a:rPr>
              <a:t>5. به </a:t>
            </a:r>
            <a:r>
              <a:rPr lang="fa-IR" sz="2800" dirty="0">
                <a:cs typeface="B Nazanin" panose="00000400000000000000" pitchFamily="2" charset="-78"/>
              </a:rPr>
              <a:t>وجود آمدن دو پدیده عدم هویت شهری و شکل گیری بزه کاری های </a:t>
            </a:r>
            <a:r>
              <a:rPr lang="fa-IR" sz="2800" dirty="0" smtClean="0">
                <a:cs typeface="B Nazanin" panose="00000400000000000000" pitchFamily="2" charset="-78"/>
              </a:rPr>
              <a:t>شهری</a:t>
            </a:r>
          </a:p>
          <a:p>
            <a:pPr algn="r" rtl="1"/>
            <a:r>
              <a:rPr lang="fa-IR" sz="2800" dirty="0" smtClean="0">
                <a:cs typeface="B Nazanin" panose="00000400000000000000" pitchFamily="2" charset="-78"/>
              </a:rPr>
              <a:t>6. پدیده شمال شهر </a:t>
            </a:r>
            <a:r>
              <a:rPr lang="fa-IR" sz="2800" dirty="0" smtClean="0">
                <a:cs typeface="B Nazanin" panose="00000400000000000000" pitchFamily="2" charset="-78"/>
              </a:rPr>
              <a:t>– جنوب </a:t>
            </a:r>
            <a:r>
              <a:rPr lang="fa-IR" sz="2800" dirty="0" smtClean="0">
                <a:cs typeface="B Nazanin" panose="00000400000000000000" pitchFamily="2" charset="-78"/>
              </a:rPr>
              <a:t>شهر . در این تفکیک هر سه دسته از تجهیزات و تاسیسات زیرساختی پایه </a:t>
            </a:r>
            <a:r>
              <a:rPr lang="fa-IR" sz="2800" dirty="0" smtClean="0">
                <a:cs typeface="B Nazanin" panose="00000400000000000000" pitchFamily="2" charset="-78"/>
              </a:rPr>
              <a:t>ای، </a:t>
            </a:r>
            <a:r>
              <a:rPr lang="fa-IR" sz="2800" dirty="0" smtClean="0">
                <a:cs typeface="B Nazanin" panose="00000400000000000000" pitchFamily="2" charset="-78"/>
              </a:rPr>
              <a:t>تبعی، میانی دچار افزونی در نقاط مرفه و کمبود یا حتی نبود در نقاط نا مرفه می گردند.</a:t>
            </a:r>
          </a:p>
          <a:p>
            <a:pPr algn="r" rtl="1"/>
            <a:r>
              <a:rPr lang="fa-IR" sz="2800" dirty="0" smtClean="0">
                <a:cs typeface="B Nazanin" panose="00000400000000000000" pitchFamily="2" charset="-78"/>
              </a:rPr>
              <a:t>7. نبود نظام سلسله مراتبی فضائی </a:t>
            </a:r>
            <a:r>
              <a:rPr lang="fa-IR" sz="2800" dirty="0" smtClean="0">
                <a:cs typeface="B Nazanin" panose="00000400000000000000" pitchFamily="2" charset="-78"/>
              </a:rPr>
              <a:t>– کالبدی </a:t>
            </a:r>
            <a:r>
              <a:rPr lang="fa-IR" sz="2800" dirty="0" smtClean="0">
                <a:cs typeface="B Nazanin" panose="00000400000000000000" pitchFamily="2" charset="-78"/>
              </a:rPr>
              <a:t>در همه سطوح برنامه ریزی، طراحی و اجرا سبب بروز گسترش خودبه خودی و بی برنامه فضاهای شهری می گردد.امری که سبب می گردد تا بتوان طرح جامع را هم علت و هم معلول آشفتگی فضائی –کالبدی و اجتماعی – فرهنگی شهر ارزیابی کرد.</a:t>
            </a:r>
          </a:p>
        </p:txBody>
      </p:sp>
    </p:spTree>
    <p:extLst>
      <p:ext uri="{BB962C8B-B14F-4D97-AF65-F5344CB8AC3E}">
        <p14:creationId xmlns:p14="http://schemas.microsoft.com/office/powerpoint/2010/main" val="2453110056"/>
      </p:ext>
    </p:extLst>
  </p:cSld>
  <p:clrMapOvr>
    <a:masterClrMapping/>
  </p:clrMapOvr>
  <p:transition spd="slow">
    <p:pull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7114" y="598728"/>
            <a:ext cx="10972800" cy="1325562"/>
          </a:xfrm>
        </p:spPr>
        <p:txBody>
          <a:bodyPr>
            <a:normAutofit/>
          </a:bodyPr>
          <a:lstStyle/>
          <a:p>
            <a:pPr algn="r" rtl="1"/>
            <a:r>
              <a:rPr lang="fa-IR" sz="4400" dirty="0" smtClean="0">
                <a:cs typeface="B Nazanin" panose="00000400000000000000" pitchFamily="2" charset="-78"/>
              </a:rPr>
              <a:t>شهر جهان سومی</a:t>
            </a:r>
            <a:endParaRPr lang="fa-IR" sz="4400" dirty="0">
              <a:cs typeface="B Nazanin" panose="00000400000000000000" pitchFamily="2" charset="-78"/>
            </a:endParaRPr>
          </a:p>
        </p:txBody>
      </p:sp>
      <p:sp>
        <p:nvSpPr>
          <p:cNvPr id="2" name="Content Placeholder 1"/>
          <p:cNvSpPr>
            <a:spLocks noGrp="1"/>
          </p:cNvSpPr>
          <p:nvPr>
            <p:ph idx="1"/>
          </p:nvPr>
        </p:nvSpPr>
        <p:spPr>
          <a:xfrm>
            <a:off x="1031882" y="2373371"/>
            <a:ext cx="10972800" cy="4154037"/>
          </a:xfrm>
        </p:spPr>
        <p:txBody>
          <a:bodyPr>
            <a:normAutofit/>
          </a:bodyPr>
          <a:lstStyle/>
          <a:p>
            <a:pPr algn="r" rtl="1"/>
            <a:r>
              <a:rPr lang="fa-IR" sz="2000" dirty="0" smtClean="0">
                <a:cs typeface="B Nazanin" panose="00000400000000000000" pitchFamily="2" charset="-78"/>
              </a:rPr>
              <a:t>در پس اجرای طرح های جامع و تقسیمات کالبدی پیشنهادی آن:</a:t>
            </a:r>
          </a:p>
          <a:p>
            <a:pPr algn="r" rtl="1"/>
            <a:endParaRPr lang="fa-IR" sz="2400" dirty="0" smtClean="0">
              <a:cs typeface="B Nazanin" panose="00000400000000000000" pitchFamily="2" charset="-78"/>
            </a:endParaRPr>
          </a:p>
          <a:p>
            <a:pPr algn="r" rtl="1"/>
            <a:endParaRPr lang="fa-IR" sz="2400" dirty="0">
              <a:cs typeface="B Nazanin" panose="00000400000000000000" pitchFamily="2" charset="-78"/>
            </a:endParaRPr>
          </a:p>
          <a:p>
            <a:pPr algn="r" rtl="1"/>
            <a:endParaRPr lang="fa-IR" sz="2400" dirty="0">
              <a:cs typeface="B Nazanin" panose="00000400000000000000" pitchFamily="2" charset="-78"/>
            </a:endParaRPr>
          </a:p>
          <a:p>
            <a:pPr algn="r" rtl="1"/>
            <a:endParaRPr lang="fa-IR" sz="2400" dirty="0" smtClean="0">
              <a:cs typeface="B Nazanin" panose="00000400000000000000" pitchFamily="2" charset="-78"/>
            </a:endParaRPr>
          </a:p>
          <a:p>
            <a:pPr algn="r" rtl="1"/>
            <a:r>
              <a:rPr lang="fa-IR" sz="2400" dirty="0" smtClean="0">
                <a:cs typeface="B Nazanin" panose="00000400000000000000" pitchFamily="2" charset="-78"/>
              </a:rPr>
              <a:t>شهر دیگر تقلیدی از تجدد نیست. شهر مکان تظاهرات تمایزات و تقابل های اجتماعی است. شهر مکانی است که نمیرخ کالبدی-فضایی آن با نیمرخ اجتماعی- اقتصادی و فرهنگی-سیاسی آن انطباق دارد.شهر نمونه ای روشن از شهر جهان سومی است.</a:t>
            </a:r>
          </a:p>
          <a:p>
            <a:pPr marL="109728" indent="0" algn="r" rtl="1">
              <a:buNone/>
            </a:pPr>
            <a:endParaRPr lang="fa-IR" sz="2400" dirty="0">
              <a:cs typeface="B Nazanin" panose="00000400000000000000" pitchFamily="2" charset="-78"/>
            </a:endParaRPr>
          </a:p>
        </p:txBody>
      </p:sp>
      <p:sp>
        <p:nvSpPr>
          <p:cNvPr id="4" name="TextBox 3"/>
          <p:cNvSpPr txBox="1"/>
          <p:nvPr/>
        </p:nvSpPr>
        <p:spPr>
          <a:xfrm>
            <a:off x="5233568" y="3075845"/>
            <a:ext cx="6186310" cy="1200329"/>
          </a:xfrm>
          <a:prstGeom prst="rect">
            <a:avLst/>
          </a:prstGeom>
          <a:noFill/>
        </p:spPr>
        <p:txBody>
          <a:bodyPr wrap="none" rtlCol="1">
            <a:spAutoFit/>
          </a:bodyPr>
          <a:lstStyle/>
          <a:p>
            <a:pPr marL="342900" indent="-342900">
              <a:buFont typeface="Arial" panose="020B0604020202020204" pitchFamily="34" charset="0"/>
              <a:buChar char="•"/>
            </a:pPr>
            <a:r>
              <a:rPr lang="fa-IR" sz="2400" dirty="0" smtClean="0">
                <a:cs typeface="B Nazanin" panose="00000400000000000000" pitchFamily="2" charset="-78"/>
              </a:rPr>
              <a:t>محلات پر درآمد با تراکم جمعیتی و فضایی بسیار پایین و کم</a:t>
            </a:r>
          </a:p>
          <a:p>
            <a:pPr marL="342900" indent="-342900">
              <a:buFont typeface="Arial" panose="020B0604020202020204" pitchFamily="34" charset="0"/>
              <a:buChar char="•"/>
            </a:pPr>
            <a:r>
              <a:rPr lang="fa-IR" sz="2400" dirty="0" smtClean="0">
                <a:cs typeface="B Nazanin" panose="00000400000000000000" pitchFamily="2" charset="-78"/>
              </a:rPr>
              <a:t>محلات میان درآمد با تراکم جمعیتی و فضایی متوسط</a:t>
            </a:r>
          </a:p>
          <a:p>
            <a:pPr marL="342900" indent="-342900">
              <a:buFont typeface="Arial" panose="020B0604020202020204" pitchFamily="34" charset="0"/>
              <a:buChar char="•"/>
            </a:pPr>
            <a:r>
              <a:rPr lang="fa-IR" sz="2400" dirty="0" smtClean="0">
                <a:cs typeface="B Nazanin" panose="00000400000000000000" pitchFamily="2" charset="-78"/>
              </a:rPr>
              <a:t>محلات کم درآمد با تراکم جمعیتی و فضایی بسیار بالا</a:t>
            </a:r>
            <a:endParaRPr lang="fa-IR" sz="2400" dirty="0">
              <a:cs typeface="B Nazanin" panose="00000400000000000000" pitchFamily="2" charset="-78"/>
            </a:endParaRPr>
          </a:p>
        </p:txBody>
      </p:sp>
      <p:sp>
        <p:nvSpPr>
          <p:cNvPr id="6" name="TextBox 5"/>
          <p:cNvSpPr txBox="1"/>
          <p:nvPr/>
        </p:nvSpPr>
        <p:spPr>
          <a:xfrm>
            <a:off x="11619915" y="3601329"/>
            <a:ext cx="184730" cy="338554"/>
          </a:xfrm>
          <a:prstGeom prst="rect">
            <a:avLst/>
          </a:prstGeom>
          <a:noFill/>
        </p:spPr>
        <p:txBody>
          <a:bodyPr wrap="none" rtlCol="1">
            <a:spAutoFit/>
          </a:bodyPr>
          <a:lstStyle/>
          <a:p>
            <a:endParaRPr lang="fa-IR" sz="1600" dirty="0" smtClean="0">
              <a:cs typeface="B Nazanin" panose="00000400000000000000" pitchFamily="2" charset="-78"/>
            </a:endParaRPr>
          </a:p>
        </p:txBody>
      </p:sp>
    </p:spTree>
    <p:extLst>
      <p:ext uri="{BB962C8B-B14F-4D97-AF65-F5344CB8AC3E}">
        <p14:creationId xmlns:p14="http://schemas.microsoft.com/office/powerpoint/2010/main" val="3811416845"/>
      </p:ext>
    </p:extLst>
  </p:cSld>
  <p:clrMapOvr>
    <a:masterClrMapping/>
  </p:clrMapOvr>
  <p:transition spd="slow">
    <p:pull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31901" y="258309"/>
            <a:ext cx="6959482" cy="1143000"/>
          </a:xfrm>
        </p:spPr>
        <p:txBody>
          <a:bodyPr/>
          <a:lstStyle/>
          <a:p>
            <a:pPr algn="r" rtl="1"/>
            <a:r>
              <a:rPr lang="fa-IR" dirty="0" smtClean="0">
                <a:cs typeface="B Nazanin" panose="00000400000000000000" pitchFamily="2" charset="-78"/>
              </a:rPr>
              <a:t>برنامه توسعه اقتصادی و اجتماعی پنجم</a:t>
            </a:r>
            <a:endParaRPr lang="fa-IR" dirty="0">
              <a:cs typeface="B Nazanin" panose="00000400000000000000" pitchFamily="2" charset="-78"/>
            </a:endParaRPr>
          </a:p>
        </p:txBody>
      </p:sp>
      <p:sp>
        <p:nvSpPr>
          <p:cNvPr id="2" name="Content Placeholder 1"/>
          <p:cNvSpPr>
            <a:spLocks noGrp="1"/>
          </p:cNvSpPr>
          <p:nvPr>
            <p:ph idx="4294967295"/>
          </p:nvPr>
        </p:nvSpPr>
        <p:spPr>
          <a:xfrm>
            <a:off x="922338" y="1647825"/>
            <a:ext cx="11269662" cy="3759747"/>
          </a:xfrm>
        </p:spPr>
        <p:txBody>
          <a:bodyPr>
            <a:normAutofit/>
          </a:bodyPr>
          <a:lstStyle/>
          <a:p>
            <a:pPr algn="r" rtl="1"/>
            <a:r>
              <a:rPr lang="fa-IR" sz="2200" dirty="0" smtClean="0">
                <a:cs typeface="B Nazanin" panose="00000400000000000000" pitchFamily="2" charset="-78"/>
              </a:rPr>
              <a:t>پنجمین  برنامه ی توسعه ی اقتصادی و اجتماعی کشور1356-1352</a:t>
            </a:r>
          </a:p>
          <a:p>
            <a:pPr marL="109728" indent="0" algn="r" rtl="1">
              <a:buNone/>
            </a:pPr>
            <a:endParaRPr lang="fa-IR" sz="2000" dirty="0" smtClean="0">
              <a:cs typeface="B Nazanin" panose="00000400000000000000" pitchFamily="2" charset="-78"/>
            </a:endParaRPr>
          </a:p>
          <a:p>
            <a:pPr marL="109728" indent="0" algn="r" rtl="1">
              <a:buNone/>
            </a:pPr>
            <a:endParaRPr lang="fa-IR" sz="2000" dirty="0" smtClean="0">
              <a:cs typeface="B Nazanin" panose="00000400000000000000" pitchFamily="2" charset="-78"/>
            </a:endParaRPr>
          </a:p>
          <a:p>
            <a:pPr algn="r" rtl="1"/>
            <a:r>
              <a:rPr lang="fa-IR" sz="2000" dirty="0">
                <a:cs typeface="B Nazanin" panose="00000400000000000000" pitchFamily="2" charset="-78"/>
              </a:rPr>
              <a:t>روابط سوداگرایانه در شهر ادامه پیدا می کند و مهاجرت مردم به شهر که آن را سرزمین آرزوها می دانستند ادامه پیدا می کند طوری که رابطه کمی جامعه شهری و جامعه روستایی ایران در سال 1355 به نسبتی حدود 40 به </a:t>
            </a:r>
            <a:r>
              <a:rPr lang="fa-IR" sz="2000" dirty="0" smtClean="0">
                <a:cs typeface="B Nazanin" panose="00000400000000000000" pitchFamily="2" charset="-78"/>
              </a:rPr>
              <a:t>60</a:t>
            </a:r>
            <a:r>
              <a:rPr lang="en-US" sz="2000" dirty="0" smtClean="0">
                <a:cs typeface="B Nazanin" panose="00000400000000000000" pitchFamily="2" charset="-78"/>
              </a:rPr>
              <a:t> </a:t>
            </a:r>
            <a:r>
              <a:rPr lang="fa-IR" sz="2000" dirty="0" smtClean="0">
                <a:cs typeface="B Nazanin" panose="00000400000000000000" pitchFamily="2" charset="-78"/>
              </a:rPr>
              <a:t>می </a:t>
            </a:r>
            <a:r>
              <a:rPr lang="fa-IR" sz="2000" dirty="0">
                <a:cs typeface="B Nazanin" panose="00000400000000000000" pitchFamily="2" charset="-78"/>
              </a:rPr>
              <a:t>رسد. .(حبیبی ، 209:1391)</a:t>
            </a:r>
            <a:endParaRPr lang="en-US" sz="2000" dirty="0"/>
          </a:p>
          <a:p>
            <a:pPr algn="r" rtl="1"/>
            <a:r>
              <a:rPr lang="fa-IR" sz="2000" dirty="0">
                <a:cs typeface="B Nazanin" panose="00000400000000000000" pitchFamily="2" charset="-78"/>
              </a:rPr>
              <a:t>«شهر نیرنگ» به سراب امیال دولت پهلوی نیز تبدیل می گردد.دولت خود را در مقابل مجموعه ای از مشکلات اجتماعی-اقتصادی و فرهنگی باز می یابد که هیچ یک از ابزار سلطه ای که در اختار دارد قدر به پاسخگویی به آن نیست</a:t>
            </a:r>
            <a:r>
              <a:rPr lang="fa-IR" sz="2000" dirty="0" smtClean="0">
                <a:cs typeface="B Nazanin" panose="00000400000000000000" pitchFamily="2" charset="-78"/>
              </a:rPr>
              <a:t>.</a:t>
            </a:r>
            <a:r>
              <a:rPr lang="fa-IR" sz="2000" dirty="0">
                <a:cs typeface="B Nazanin" panose="00000400000000000000" pitchFamily="2" charset="-78"/>
              </a:rPr>
              <a:t> .(حبیبی ، </a:t>
            </a:r>
            <a:r>
              <a:rPr lang="fa-IR" sz="2000" dirty="0" smtClean="0">
                <a:cs typeface="B Nazanin" panose="00000400000000000000" pitchFamily="2" charset="-78"/>
              </a:rPr>
              <a:t>210:1391)</a:t>
            </a:r>
            <a:endParaRPr lang="fa-IR" sz="2000" dirty="0">
              <a:cs typeface="B Nazanin" panose="00000400000000000000" pitchFamily="2" charset="-78"/>
            </a:endParaRPr>
          </a:p>
        </p:txBody>
      </p:sp>
      <p:sp>
        <p:nvSpPr>
          <p:cNvPr id="4" name="Left Arrow 3"/>
          <p:cNvSpPr/>
          <p:nvPr/>
        </p:nvSpPr>
        <p:spPr>
          <a:xfrm>
            <a:off x="4631901" y="1577307"/>
            <a:ext cx="1012371" cy="59599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fa-IR">
              <a:cs typeface="B Nazanin" panose="00000400000000000000" pitchFamily="2" charset="-78"/>
            </a:endParaRPr>
          </a:p>
        </p:txBody>
      </p:sp>
      <p:sp>
        <p:nvSpPr>
          <p:cNvPr id="5" name="TextBox 4"/>
          <p:cNvSpPr txBox="1"/>
          <p:nvPr/>
        </p:nvSpPr>
        <p:spPr>
          <a:xfrm>
            <a:off x="506186" y="1338227"/>
            <a:ext cx="4098470" cy="1615827"/>
          </a:xfrm>
          <a:prstGeom prst="rect">
            <a:avLst/>
          </a:prstGeom>
          <a:noFill/>
        </p:spPr>
        <p:txBody>
          <a:bodyPr wrap="square" rtlCol="1">
            <a:spAutoFit/>
          </a:bodyPr>
          <a:lstStyle/>
          <a:p>
            <a:r>
              <a:rPr lang="fa-IR" sz="2700" dirty="0">
                <a:cs typeface="B Nazanin" panose="00000400000000000000" pitchFamily="2" charset="-78"/>
              </a:rPr>
              <a:t>گسترش قطب های توسعه در مناطق مستعد </a:t>
            </a:r>
            <a:r>
              <a:rPr lang="fa-IR" sz="2700" dirty="0" smtClean="0">
                <a:cs typeface="B Nazanin" panose="00000400000000000000" pitchFamily="2" charset="-78"/>
              </a:rPr>
              <a:t>کشور و شناسایی مناطق جدید مستعد </a:t>
            </a:r>
            <a:r>
              <a:rPr lang="fa-IR" sz="2700" dirty="0" smtClean="0">
                <a:cs typeface="B Nazanin" panose="00000400000000000000" pitchFamily="2" charset="-78"/>
              </a:rPr>
              <a:t>توسعه </a:t>
            </a:r>
            <a:r>
              <a:rPr lang="fa-IR" sz="2700" dirty="0" smtClean="0">
                <a:cs typeface="B Nazanin" panose="00000400000000000000" pitchFamily="2" charset="-78"/>
              </a:rPr>
              <a:t>منطقه ای </a:t>
            </a:r>
            <a:endParaRPr lang="fa-IR" dirty="0">
              <a:cs typeface="B Nazanin" panose="00000400000000000000" pitchFamily="2" charset="-78"/>
            </a:endParaRPr>
          </a:p>
          <a:p>
            <a:endParaRPr lang="fa-IR" dirty="0">
              <a:cs typeface="B Nazanin" panose="00000400000000000000" pitchFamily="2" charset="-78"/>
            </a:endParaRPr>
          </a:p>
        </p:txBody>
      </p:sp>
      <p:sp>
        <p:nvSpPr>
          <p:cNvPr id="6" name="TextBox 5"/>
          <p:cNvSpPr txBox="1"/>
          <p:nvPr/>
        </p:nvSpPr>
        <p:spPr>
          <a:xfrm>
            <a:off x="4834434" y="1638687"/>
            <a:ext cx="809838" cy="523220"/>
          </a:xfrm>
          <a:prstGeom prst="rect">
            <a:avLst/>
          </a:prstGeom>
          <a:noFill/>
        </p:spPr>
        <p:txBody>
          <a:bodyPr wrap="none" rtlCol="1">
            <a:spAutoFit/>
          </a:bodyPr>
          <a:lstStyle/>
          <a:p>
            <a:r>
              <a:rPr lang="fa-IR" sz="2800" b="1" dirty="0" smtClean="0">
                <a:solidFill>
                  <a:schemeClr val="bg1"/>
                </a:solidFill>
                <a:cs typeface="B Nazanin" panose="00000400000000000000" pitchFamily="2" charset="-78"/>
              </a:rPr>
              <a:t>هدف</a:t>
            </a:r>
            <a:endParaRPr lang="fa-IR" sz="2800" b="1" dirty="0">
              <a:solidFill>
                <a:schemeClr val="bg1"/>
              </a:solidFill>
              <a:cs typeface="B Nazanin" panose="00000400000000000000" pitchFamily="2" charset="-78"/>
            </a:endParaRPr>
          </a:p>
        </p:txBody>
      </p:sp>
    </p:spTree>
    <p:extLst>
      <p:ext uri="{BB962C8B-B14F-4D97-AF65-F5344CB8AC3E}">
        <p14:creationId xmlns:p14="http://schemas.microsoft.com/office/powerpoint/2010/main" val="1718028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rtl="1"/>
            <a:r>
              <a:rPr lang="fa-IR">
                <a:cs typeface="B Nazanin" panose="00000400000000000000" pitchFamily="2" charset="-78"/>
              </a:rPr>
              <a:t>برنامه </a:t>
            </a:r>
            <a:r>
              <a:rPr lang="fa-IR" smtClean="0">
                <a:cs typeface="B Nazanin" panose="00000400000000000000" pitchFamily="2" charset="-78"/>
              </a:rPr>
              <a:t>توسعه </a:t>
            </a:r>
            <a:r>
              <a:rPr lang="fa-IR">
                <a:cs typeface="B Nazanin" panose="00000400000000000000" pitchFamily="2" charset="-78"/>
              </a:rPr>
              <a:t>اقتصادی و اجتماعی ششم</a:t>
            </a:r>
            <a:endParaRPr lang="fa-IR" dirty="0">
              <a:cs typeface="B Nazanin" panose="00000400000000000000" pitchFamily="2" charset="-78"/>
            </a:endParaRPr>
          </a:p>
        </p:txBody>
      </p:sp>
      <p:sp>
        <p:nvSpPr>
          <p:cNvPr id="2" name="Content Placeholder 1"/>
          <p:cNvSpPr>
            <a:spLocks noGrp="1"/>
          </p:cNvSpPr>
          <p:nvPr>
            <p:ph idx="4294967295"/>
          </p:nvPr>
        </p:nvSpPr>
        <p:spPr>
          <a:xfrm>
            <a:off x="867102" y="1497013"/>
            <a:ext cx="10637509" cy="4525962"/>
          </a:xfrm>
        </p:spPr>
        <p:txBody>
          <a:bodyPr>
            <a:normAutofit/>
          </a:bodyPr>
          <a:lstStyle/>
          <a:p>
            <a:pPr algn="r" rtl="1"/>
            <a:r>
              <a:rPr lang="fa-IR" dirty="0" smtClean="0">
                <a:cs typeface="B Nazanin" panose="00000400000000000000" pitchFamily="2" charset="-78"/>
              </a:rPr>
              <a:t>ایجاد محورها و قطب های توسعه در مقیاس ملی و ایالتی از سرفصل های عمده «طرح جامع سرزمین» است.</a:t>
            </a:r>
          </a:p>
          <a:p>
            <a:pPr algn="r" rtl="1"/>
            <a:r>
              <a:rPr lang="fa-IR" dirty="0" smtClean="0">
                <a:cs typeface="B Nazanin" panose="00000400000000000000" pitchFamily="2" charset="-78"/>
              </a:rPr>
              <a:t>با توجه به رهنمودها و سیاست های طرح جامع سرزمین، برنامه ششم توسعه اقتصادی-اجتماعی برای سال های 1361-1357 تهیه می گردد. </a:t>
            </a:r>
          </a:p>
          <a:p>
            <a:pPr marL="109728" indent="0" algn="r" rtl="1">
              <a:buNone/>
            </a:pPr>
            <a:endParaRPr lang="fa-IR" dirty="0" smtClean="0">
              <a:cs typeface="B Nazanin" panose="00000400000000000000" pitchFamily="2" charset="-78"/>
            </a:endParaRPr>
          </a:p>
          <a:p>
            <a:pPr algn="r" rtl="1"/>
            <a:r>
              <a:rPr lang="fa-IR" dirty="0" smtClean="0">
                <a:cs typeface="B Nazanin" panose="00000400000000000000" pitchFamily="2" charset="-78"/>
              </a:rPr>
              <a:t>نکات عمده ی این برنامه</a:t>
            </a:r>
            <a:r>
              <a:rPr lang="fa-IR" dirty="0">
                <a:cs typeface="B Nazanin" panose="00000400000000000000" pitchFamily="2" charset="-78"/>
              </a:rPr>
              <a:t> </a:t>
            </a:r>
            <a:r>
              <a:rPr lang="fa-IR" dirty="0" smtClean="0">
                <a:cs typeface="B Nazanin" panose="00000400000000000000" pitchFamily="2" charset="-78"/>
              </a:rPr>
              <a:t>عبارت اند از :</a:t>
            </a:r>
            <a:endParaRPr lang="fa-IR" dirty="0">
              <a:cs typeface="B Nazanin" panose="00000400000000000000" pitchFamily="2" charset="-78"/>
            </a:endParaRPr>
          </a:p>
          <a:p>
            <a:pPr algn="r" rtl="1"/>
            <a:endParaRPr lang="fa-IR" dirty="0" smtClean="0">
              <a:cs typeface="B Nazanin" panose="00000400000000000000" pitchFamily="2" charset="-78"/>
            </a:endParaRPr>
          </a:p>
          <a:p>
            <a:pPr algn="r" rtl="1"/>
            <a:endParaRPr lang="en-US" dirty="0" smtClean="0">
              <a:cs typeface="B Nazanin" panose="00000400000000000000" pitchFamily="2" charset="-78"/>
            </a:endParaRPr>
          </a:p>
          <a:p>
            <a:pPr algn="r" rtl="1"/>
            <a:endParaRPr lang="en-US" dirty="0">
              <a:cs typeface="B Nazanin" panose="00000400000000000000" pitchFamily="2" charset="-78"/>
            </a:endParaRPr>
          </a:p>
          <a:p>
            <a:pPr algn="r" rtl="1"/>
            <a:endParaRPr lang="fa-IR" dirty="0">
              <a:cs typeface="B Nazanin" panose="00000400000000000000" pitchFamily="2" charset="-78"/>
            </a:endParaRPr>
          </a:p>
          <a:p>
            <a:pPr algn="r" rtl="1"/>
            <a:r>
              <a:rPr lang="fa-IR" dirty="0" smtClean="0">
                <a:cs typeface="B Nazanin" panose="00000400000000000000" pitchFamily="2" charset="-78"/>
              </a:rPr>
              <a:t>دستورالعمل های طرح جامع در مورد حفظ و نگه داری سازمان کالبدی کهن به هیچ انگاشته می شود</a:t>
            </a:r>
            <a:r>
              <a:rPr lang="fa-IR" dirty="0" smtClean="0">
                <a:cs typeface="B Nazanin" panose="00000400000000000000" pitchFamily="2" charset="-78"/>
              </a:rPr>
              <a:t>.</a:t>
            </a:r>
            <a:r>
              <a:rPr lang="en-US" dirty="0" smtClean="0">
                <a:cs typeface="B Nazanin" panose="00000400000000000000" pitchFamily="2" charset="-78"/>
              </a:rPr>
              <a:t> </a:t>
            </a:r>
            <a:r>
              <a:rPr lang="fa-IR" dirty="0" smtClean="0">
                <a:cs typeface="B Nazanin" panose="00000400000000000000" pitchFamily="2" charset="-78"/>
              </a:rPr>
              <a:t>در </a:t>
            </a:r>
            <a:r>
              <a:rPr lang="fa-IR" dirty="0" smtClean="0">
                <a:cs typeface="B Nazanin" panose="00000400000000000000" pitchFamily="2" charset="-78"/>
              </a:rPr>
              <a:t>گذاری نزدیک به 20 سال از شروع طرح های جامع بافت های کهن شهری آنچنان تخریبی </a:t>
            </a:r>
            <a:r>
              <a:rPr lang="en-US" dirty="0" smtClean="0">
                <a:cs typeface="B Nazanin" panose="00000400000000000000" pitchFamily="2" charset="-78"/>
              </a:rPr>
              <a:t>)</a:t>
            </a:r>
            <a:r>
              <a:rPr lang="fa-IR" dirty="0" smtClean="0">
                <a:cs typeface="B Nazanin" panose="00000400000000000000" pitchFamily="2" charset="-78"/>
              </a:rPr>
              <a:t>چه </a:t>
            </a:r>
            <a:r>
              <a:rPr lang="fa-IR" dirty="0" smtClean="0">
                <a:cs typeface="B Nazanin" panose="00000400000000000000" pitchFamily="2" charset="-78"/>
              </a:rPr>
              <a:t>ارادی چه فرسایشی چه </a:t>
            </a:r>
            <a:r>
              <a:rPr lang="fa-IR" dirty="0" smtClean="0">
                <a:cs typeface="B Nazanin" panose="00000400000000000000" pitchFamily="2" charset="-78"/>
              </a:rPr>
              <a:t>طبیعی</a:t>
            </a:r>
            <a:r>
              <a:rPr lang="en-US" dirty="0" smtClean="0">
                <a:cs typeface="B Nazanin" panose="00000400000000000000" pitchFamily="2" charset="-78"/>
              </a:rPr>
              <a:t>(</a:t>
            </a:r>
            <a:r>
              <a:rPr lang="fa-IR" dirty="0" smtClean="0">
                <a:cs typeface="B Nazanin" panose="00000400000000000000" pitchFamily="2" charset="-78"/>
              </a:rPr>
              <a:t> </a:t>
            </a:r>
            <a:r>
              <a:rPr lang="fa-IR" dirty="0" smtClean="0">
                <a:cs typeface="B Nazanin" panose="00000400000000000000" pitchFamily="2" charset="-78"/>
              </a:rPr>
              <a:t>را تجربه می کنند که در تاریخ شهر کشور بی سابقه </a:t>
            </a:r>
            <a:r>
              <a:rPr lang="fa-IR" dirty="0" smtClean="0">
                <a:cs typeface="B Nazanin" panose="00000400000000000000" pitchFamily="2" charset="-78"/>
              </a:rPr>
              <a:t>اس</a:t>
            </a:r>
            <a:r>
              <a:rPr lang="fa-IR" dirty="0" smtClean="0">
                <a:cs typeface="B Nazanin" panose="00000400000000000000" pitchFamily="2" charset="-78"/>
              </a:rPr>
              <a:t>ت.</a:t>
            </a:r>
            <a:endParaRPr lang="fa-IR" dirty="0">
              <a:cs typeface="B Nazanin" panose="00000400000000000000" pitchFamily="2" charset="-78"/>
            </a:endParaRPr>
          </a:p>
        </p:txBody>
      </p:sp>
      <p:sp>
        <p:nvSpPr>
          <p:cNvPr id="5" name="TextBox 4"/>
          <p:cNvSpPr txBox="1"/>
          <p:nvPr/>
        </p:nvSpPr>
        <p:spPr>
          <a:xfrm>
            <a:off x="3009243" y="3179157"/>
            <a:ext cx="7119258" cy="1569660"/>
          </a:xfrm>
          <a:prstGeom prst="rect">
            <a:avLst/>
          </a:prstGeom>
          <a:noFill/>
        </p:spPr>
        <p:txBody>
          <a:bodyPr wrap="none" rtlCol="1">
            <a:spAutoFit/>
          </a:bodyPr>
          <a:lstStyle/>
          <a:p>
            <a:pPr marL="342900" indent="-342900">
              <a:buFont typeface="Arial" panose="020B0604020202020204" pitchFamily="34" charset="0"/>
              <a:buChar char="•"/>
            </a:pPr>
            <a:r>
              <a:rPr lang="fa-IR" sz="2400" dirty="0" smtClean="0">
                <a:cs typeface="B Nazanin" panose="00000400000000000000" pitchFamily="2" charset="-78"/>
              </a:rPr>
              <a:t>تاکید بر کاهش تفاوت بین شهر و روستا از نظر امکانات زیست و فعالیت</a:t>
            </a:r>
          </a:p>
          <a:p>
            <a:pPr marL="342900" indent="-342900">
              <a:buFont typeface="Arial" panose="020B0604020202020204" pitchFamily="34" charset="0"/>
              <a:buChar char="•"/>
            </a:pPr>
            <a:r>
              <a:rPr lang="fa-IR" sz="2400" dirty="0" smtClean="0">
                <a:cs typeface="B Nazanin" panose="00000400000000000000" pitchFamily="2" charset="-78"/>
              </a:rPr>
              <a:t>تاکید بر قطب ها و محورهای توسعه ی هماهنگ</a:t>
            </a:r>
          </a:p>
          <a:p>
            <a:pPr marL="342900" indent="-342900">
              <a:buFont typeface="Arial" panose="020B0604020202020204" pitchFamily="34" charset="0"/>
              <a:buChar char="•"/>
            </a:pPr>
            <a:r>
              <a:rPr lang="fa-IR" sz="2400" dirty="0" smtClean="0">
                <a:cs typeface="B Nazanin" panose="00000400000000000000" pitchFamily="2" charset="-78"/>
              </a:rPr>
              <a:t>ایجاد مناطق و محورهای توسعه جهت استقرار صنایع </a:t>
            </a:r>
          </a:p>
          <a:p>
            <a:pPr marL="342900" indent="-342900">
              <a:buFont typeface="Arial" panose="020B0604020202020204" pitchFamily="34" charset="0"/>
              <a:buChar char="•"/>
            </a:pPr>
            <a:r>
              <a:rPr lang="fa-IR" sz="2400" dirty="0" smtClean="0">
                <a:cs typeface="B Nazanin" panose="00000400000000000000" pitchFamily="2" charset="-78"/>
              </a:rPr>
              <a:t>توسعه مراکز عمرانی و  قطب های موثر در کشاورزی </a:t>
            </a:r>
          </a:p>
        </p:txBody>
      </p:sp>
    </p:spTree>
    <p:extLst>
      <p:ext uri="{BB962C8B-B14F-4D97-AF65-F5344CB8AC3E}">
        <p14:creationId xmlns:p14="http://schemas.microsoft.com/office/powerpoint/2010/main" val="1353402949"/>
      </p:ext>
    </p:extLst>
  </p:cSld>
  <p:clrMapOvr>
    <a:masterClrMapping/>
  </p:clrMapOvr>
  <p:transition spd="slow">
    <p:pull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fa-IR" dirty="0" smtClean="0">
                <a:cs typeface="B Nazanin" panose="00000400000000000000" pitchFamily="2" charset="-78"/>
              </a:rPr>
              <a:t>منابع</a:t>
            </a:r>
            <a:endParaRPr lang="fa-IR" dirty="0">
              <a:cs typeface="B Nazanin" panose="00000400000000000000" pitchFamily="2" charset="-78"/>
            </a:endParaRPr>
          </a:p>
        </p:txBody>
      </p:sp>
      <p:sp>
        <p:nvSpPr>
          <p:cNvPr id="2" name="Content Placeholder 1"/>
          <p:cNvSpPr>
            <a:spLocks noGrp="1"/>
          </p:cNvSpPr>
          <p:nvPr>
            <p:ph idx="1"/>
          </p:nvPr>
        </p:nvSpPr>
        <p:spPr/>
        <p:txBody>
          <a:bodyPr/>
          <a:lstStyle/>
          <a:p>
            <a:pPr algn="r" rtl="1"/>
            <a:r>
              <a:rPr lang="fa-IR" sz="2800" b="1" dirty="0">
                <a:latin typeface="Calibri" panose="020F0502020204030204" pitchFamily="34" charset="0"/>
                <a:ea typeface="Calibri" panose="020F0502020204030204" pitchFamily="34" charset="0"/>
                <a:cs typeface="B Nazanin" panose="00000400000000000000" pitchFamily="2" charset="-78"/>
              </a:rPr>
              <a:t>حبیبی، محسن، (1391) ، از شار تا شهر ، دانشگاه تهران</a:t>
            </a:r>
            <a:endParaRPr lang="en-US" sz="2800" b="1" dirty="0">
              <a:latin typeface="Calibri" panose="020F0502020204030204" pitchFamily="34" charset="0"/>
              <a:ea typeface="Calibri" panose="020F0502020204030204" pitchFamily="34" charset="0"/>
            </a:endParaRPr>
          </a:p>
          <a:p>
            <a:pPr algn="r" rtl="1"/>
            <a:endParaRPr lang="fa-IR" dirty="0">
              <a:cs typeface="B Nazanin" panose="00000400000000000000" pitchFamily="2" charset="-78"/>
            </a:endParaRPr>
          </a:p>
        </p:txBody>
      </p:sp>
    </p:spTree>
    <p:extLst>
      <p:ext uri="{BB962C8B-B14F-4D97-AF65-F5344CB8AC3E}">
        <p14:creationId xmlns:p14="http://schemas.microsoft.com/office/powerpoint/2010/main" val="4122952217"/>
      </p:ext>
    </p:extLst>
  </p:cSld>
  <p:clrMapOvr>
    <a:masterClrMapping/>
  </p:clrMapOvr>
  <p:transition spd="slow">
    <p:pull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014" y="274638"/>
            <a:ext cx="10972800" cy="1143000"/>
          </a:xfrm>
        </p:spPr>
        <p:txBody>
          <a:bodyPr>
            <a:normAutofit/>
          </a:bodyPr>
          <a:lstStyle/>
          <a:p>
            <a:pPr algn="r"/>
            <a:r>
              <a:rPr lang="fa-IR" sz="4400" smtClean="0">
                <a:cs typeface="B Nazanin" panose="00000400000000000000" pitchFamily="2" charset="-78"/>
              </a:rPr>
              <a:t>وضعیت </a:t>
            </a:r>
            <a:r>
              <a:rPr lang="fa-IR" sz="4800" smtClean="0">
                <a:cs typeface="B Nazanin" panose="00000400000000000000" pitchFamily="2" charset="-78"/>
              </a:rPr>
              <a:t>اقتصادی</a:t>
            </a:r>
            <a:endParaRPr lang="fa-IR" sz="4800" dirty="0">
              <a:cs typeface="B Nazanin" panose="00000400000000000000" pitchFamily="2" charset="-78"/>
            </a:endParaRPr>
          </a:p>
        </p:txBody>
      </p:sp>
      <p:sp>
        <p:nvSpPr>
          <p:cNvPr id="3" name="Content Placeholder 2"/>
          <p:cNvSpPr>
            <a:spLocks noGrp="1"/>
          </p:cNvSpPr>
          <p:nvPr>
            <p:ph idx="1"/>
          </p:nvPr>
        </p:nvSpPr>
        <p:spPr>
          <a:xfrm>
            <a:off x="753291" y="1866685"/>
            <a:ext cx="10972800" cy="4525963"/>
          </a:xfrm>
        </p:spPr>
        <p:txBody>
          <a:bodyPr>
            <a:noAutofit/>
          </a:bodyPr>
          <a:lstStyle/>
          <a:p>
            <a:pPr algn="just" rtl="1"/>
            <a:r>
              <a:rPr lang="ar-SA" sz="2800" smtClean="0">
                <a:cs typeface="B Nazanin" panose="00000400000000000000" pitchFamily="2" charset="-78"/>
              </a:rPr>
              <a:t>این </a:t>
            </a:r>
            <a:r>
              <a:rPr lang="ar-SA" sz="2800" dirty="0" smtClean="0">
                <a:cs typeface="B Nazanin" panose="00000400000000000000" pitchFamily="2" charset="-78"/>
              </a:rPr>
              <a:t>دوره از تاریخ اقتصادی ایران تحولات و بحران‌های فراوانی را در بر می‌گیرد. تدوین و ارائه طرح انقلاب سفید ( لوایح دوازده‌گانه )‌كه به انقلاب شاه و ملت معروف بود شرایط اقتصادی ، سیاسی و اجتماعی خاصی را بر ایران حاكم كرد </a:t>
            </a:r>
            <a:r>
              <a:rPr lang="fa-IR" sz="2800" dirty="0" smtClean="0">
                <a:cs typeface="B Nazanin" panose="00000400000000000000" pitchFamily="2" charset="-78"/>
              </a:rPr>
              <a:t>.</a:t>
            </a:r>
          </a:p>
          <a:p>
            <a:pPr algn="just" rtl="1"/>
            <a:r>
              <a:rPr lang="fa-IR" sz="2800" dirty="0" smtClean="0">
                <a:cs typeface="B Nazanin" panose="00000400000000000000" pitchFamily="2" charset="-78"/>
              </a:rPr>
              <a:t>به </a:t>
            </a:r>
            <a:r>
              <a:rPr lang="ar-SA" sz="2800" dirty="0" smtClean="0">
                <a:cs typeface="B Nazanin" panose="00000400000000000000" pitchFamily="2" charset="-78"/>
              </a:rPr>
              <a:t>علت افزایش قیمت نفت رشد اقتصادی افزایش یافته بود و تفكر حركت به </a:t>
            </a:r>
            <a:r>
              <a:rPr lang="ar-SA" sz="2800" smtClean="0">
                <a:cs typeface="B Nazanin" panose="00000400000000000000" pitchFamily="2" charset="-78"/>
              </a:rPr>
              <a:t>سوی دروازه</a:t>
            </a:r>
            <a:r>
              <a:rPr lang="fa-IR" sz="2800">
                <a:cs typeface="B Nazanin" panose="00000400000000000000" pitchFamily="2" charset="-78"/>
              </a:rPr>
              <a:t> </a:t>
            </a:r>
            <a:r>
              <a:rPr lang="fa-IR" sz="2800" smtClean="0">
                <a:cs typeface="B Nazanin" panose="00000400000000000000" pitchFamily="2" charset="-78"/>
              </a:rPr>
              <a:t>ه</a:t>
            </a:r>
            <a:r>
              <a:rPr lang="ar-SA" sz="2800" smtClean="0">
                <a:cs typeface="B Nazanin" panose="00000400000000000000" pitchFamily="2" charset="-78"/>
              </a:rPr>
              <a:t>ای </a:t>
            </a:r>
            <a:r>
              <a:rPr lang="ar-SA" sz="2800" dirty="0" smtClean="0">
                <a:cs typeface="B Nazanin" panose="00000400000000000000" pitchFamily="2" charset="-78"/>
              </a:rPr>
              <a:t>تمدن بزرگ در ذهن شاه شكل گرفته بود،‌ میزان برخورداری از رشد اقتصادی برای همه یكسان نبود و</a:t>
            </a:r>
            <a:r>
              <a:rPr lang="fa-IR" sz="2800" dirty="0" smtClean="0">
                <a:cs typeface="B Nazanin" panose="00000400000000000000" pitchFamily="2" charset="-78"/>
              </a:rPr>
              <a:t> </a:t>
            </a:r>
            <a:r>
              <a:rPr lang="ar-SA" sz="2800" dirty="0" smtClean="0">
                <a:cs typeface="B Nazanin" panose="00000400000000000000" pitchFamily="2" charset="-78"/>
              </a:rPr>
              <a:t> </a:t>
            </a:r>
            <a:r>
              <a:rPr lang="fa-IR" sz="2800" dirty="0" smtClean="0">
                <a:cs typeface="B Nazanin" panose="00000400000000000000" pitchFamily="2" charset="-78"/>
              </a:rPr>
              <a:t>ا</a:t>
            </a:r>
            <a:r>
              <a:rPr lang="ar-SA" sz="2800" dirty="0" smtClean="0">
                <a:cs typeface="B Nazanin" panose="00000400000000000000" pitchFamily="2" charset="-78"/>
              </a:rPr>
              <a:t>ین نوع توسعه دو گانگی اقتصادی بین بخش سنتی و مدرن را افزایش داده بود</a:t>
            </a:r>
            <a:r>
              <a:rPr lang="fa-IR" sz="2800" dirty="0" smtClean="0">
                <a:cs typeface="B Nazanin" panose="00000400000000000000" pitchFamily="2" charset="-78"/>
              </a:rPr>
              <a:t>.</a:t>
            </a:r>
            <a:endParaRPr lang="fa-IR" sz="2800" dirty="0">
              <a:cs typeface="B Nazanin" panose="00000400000000000000" pitchFamily="2" charset="-78"/>
            </a:endParaRPr>
          </a:p>
        </p:txBody>
      </p:sp>
    </p:spTree>
    <p:extLst>
      <p:ext uri="{BB962C8B-B14F-4D97-AF65-F5344CB8AC3E}">
        <p14:creationId xmlns:p14="http://schemas.microsoft.com/office/powerpoint/2010/main" val="3826047490"/>
      </p:ext>
    </p:extLst>
  </p:cSld>
  <p:clrMapOvr>
    <a:masterClrMapping/>
  </p:clrMapOvr>
  <p:transition spd="slow">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014" y="274638"/>
            <a:ext cx="10972800" cy="1143000"/>
          </a:xfrm>
        </p:spPr>
        <p:txBody>
          <a:bodyPr>
            <a:normAutofit/>
          </a:bodyPr>
          <a:lstStyle/>
          <a:p>
            <a:pPr algn="r"/>
            <a:r>
              <a:rPr lang="fa-IR" sz="4400" smtClean="0">
                <a:cs typeface="B Nazanin" panose="00000400000000000000" pitchFamily="2" charset="-78"/>
              </a:rPr>
              <a:t>وضعیت </a:t>
            </a:r>
            <a:r>
              <a:rPr lang="fa-IR" sz="4800" smtClean="0">
                <a:cs typeface="B Nazanin" panose="00000400000000000000" pitchFamily="2" charset="-78"/>
              </a:rPr>
              <a:t>اجتماعی</a:t>
            </a:r>
            <a:endParaRPr lang="fa-IR" sz="4800" dirty="0">
              <a:cs typeface="B Nazanin" panose="00000400000000000000" pitchFamily="2" charset="-78"/>
            </a:endParaRPr>
          </a:p>
        </p:txBody>
      </p:sp>
      <p:sp>
        <p:nvSpPr>
          <p:cNvPr id="3" name="Content Placeholder 2"/>
          <p:cNvSpPr>
            <a:spLocks noGrp="1"/>
          </p:cNvSpPr>
          <p:nvPr>
            <p:ph idx="1"/>
          </p:nvPr>
        </p:nvSpPr>
        <p:spPr>
          <a:xfrm>
            <a:off x="867591" y="2332037"/>
            <a:ext cx="10972800" cy="4525963"/>
          </a:xfrm>
        </p:spPr>
        <p:txBody>
          <a:bodyPr>
            <a:noAutofit/>
          </a:bodyPr>
          <a:lstStyle/>
          <a:p>
            <a:pPr algn="just" rtl="1"/>
            <a:r>
              <a:rPr lang="fa-IR" sz="2800" dirty="0" smtClean="0">
                <a:cs typeface="B Nazanin" panose="00000400000000000000" pitchFamily="2" charset="-78"/>
              </a:rPr>
              <a:t>دوره 12 ساله حكومت پهلوي دوم، دوره‌اي استثنايي در تاريخ معاصر ايران محسوب مي‌شود. دوره‌اي كه بي‌ترديد بالاترين، بيشترين و عميق‌ترين تاثيرات را در روحيات و خلقيات ما ايرانيان بر جاي گذاشته است. اين تاثيرات با كودتاي 28 مرداد 1332 از بين نرفت، بلكه آرام آرام تقويت شد و در نهايت به پيروزي انقلاب در سال 1357 </a:t>
            </a:r>
            <a:r>
              <a:rPr lang="fa-IR" sz="2800" smtClean="0">
                <a:cs typeface="B Nazanin" panose="00000400000000000000" pitchFamily="2" charset="-78"/>
              </a:rPr>
              <a:t>انجاميد.</a:t>
            </a:r>
            <a:endParaRPr lang="fa-IR" sz="2800" dirty="0" smtClean="0">
              <a:cs typeface="B Nazanin" panose="00000400000000000000" pitchFamily="2" charset="-78"/>
            </a:endParaRPr>
          </a:p>
        </p:txBody>
      </p:sp>
    </p:spTree>
    <p:extLst>
      <p:ext uri="{BB962C8B-B14F-4D97-AF65-F5344CB8AC3E}">
        <p14:creationId xmlns:p14="http://schemas.microsoft.com/office/powerpoint/2010/main" val="1711924477"/>
      </p:ext>
    </p:extLst>
  </p:cSld>
  <p:clrMapOvr>
    <a:masterClrMapping/>
  </p:clrMapOvr>
  <p:transition spd="slow">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800" smtClean="0">
                <a:cs typeface="B Nazanin" panose="00000400000000000000" pitchFamily="2" charset="-78"/>
              </a:rPr>
              <a:t>شرایط کلی این دوره</a:t>
            </a:r>
            <a:endParaRPr lang="fa-IR" sz="4800" dirty="0">
              <a:cs typeface="B Nazanin" panose="00000400000000000000" pitchFamily="2" charset="-78"/>
            </a:endParaRPr>
          </a:p>
        </p:txBody>
      </p:sp>
      <p:sp>
        <p:nvSpPr>
          <p:cNvPr id="3" name="Content Placeholder 2"/>
          <p:cNvSpPr>
            <a:spLocks noGrp="1"/>
          </p:cNvSpPr>
          <p:nvPr>
            <p:ph idx="1"/>
          </p:nvPr>
        </p:nvSpPr>
        <p:spPr/>
        <p:txBody>
          <a:bodyPr>
            <a:normAutofit fontScale="92500"/>
          </a:bodyPr>
          <a:lstStyle/>
          <a:p>
            <a:pPr algn="r" rtl="1"/>
            <a:r>
              <a:rPr lang="ar-SA" sz="3000" dirty="0" smtClean="0">
                <a:cs typeface="B Nazanin" panose="00000400000000000000" pitchFamily="2" charset="-78"/>
              </a:rPr>
              <a:t>آنچه در ایران رخ داد نه پیشرفت اجتماعی و اقتصادی بود و نه مدرنیسم ،‌ بلكه شبه مدرنیسمی بوده كه عواید نفت آن را تسریع كرد. به همین شكل تغییرات ساختاری اقتصاد نیز نه به </a:t>
            </a:r>
            <a:r>
              <a:rPr lang="ar-SA" sz="3000" smtClean="0">
                <a:cs typeface="B Nazanin" panose="00000400000000000000" pitchFamily="2" charset="-78"/>
              </a:rPr>
              <a:t>علت شهرنشینی </a:t>
            </a:r>
            <a:r>
              <a:rPr lang="ar-SA" sz="3000" dirty="0" smtClean="0">
                <a:cs typeface="B Nazanin" panose="00000400000000000000" pitchFamily="2" charset="-78"/>
              </a:rPr>
              <a:t>كه به واسطه شهرزدگی بود </a:t>
            </a:r>
            <a:r>
              <a:rPr lang="fa-IR" sz="3000" dirty="0" smtClean="0">
                <a:cs typeface="B Nazanin" panose="00000400000000000000" pitchFamily="2" charset="-78"/>
              </a:rPr>
              <a:t>.</a:t>
            </a:r>
            <a:endParaRPr lang="ar-SA" sz="3000" dirty="0" smtClean="0">
              <a:cs typeface="B Nazanin" panose="00000400000000000000" pitchFamily="2" charset="-78"/>
            </a:endParaRPr>
          </a:p>
          <a:p>
            <a:pPr algn="r" rtl="1"/>
            <a:r>
              <a:rPr lang="ar-SA" sz="3000" dirty="0" smtClean="0">
                <a:cs typeface="B Nazanin" panose="00000400000000000000" pitchFamily="2" charset="-78"/>
              </a:rPr>
              <a:t>حمل و نقل شهری در همه جا به ویژه تهران به قدری خراب بود كه غیر قابل توصیف است وضع مسكونی جز برای وابستگان دولت و جامعه تجار ‌یا وحشتناك بود و یا </a:t>
            </a:r>
            <a:r>
              <a:rPr lang="ar-SA" sz="3000" smtClean="0">
                <a:cs typeface="B Nazanin" panose="00000400000000000000" pitchFamily="2" charset="-78"/>
              </a:rPr>
              <a:t>مشكلی هولناك. </a:t>
            </a:r>
            <a:r>
              <a:rPr lang="ar-SA" sz="3000" dirty="0" smtClean="0">
                <a:cs typeface="B Nazanin" panose="00000400000000000000" pitchFamily="2" charset="-78"/>
              </a:rPr>
              <a:t>اغلب شهرهای كوچك و بزرگ از جمله تهران فاقد سیستم فاضلاب كار آمد بودند،‌ خدمات درمانی و بهداشتی برای اغنیا بسیار گران و نامطمئن بود و برای فقرا گران و خطرناك</a:t>
            </a:r>
            <a:r>
              <a:rPr lang="fa-IR" sz="3000" dirty="0" smtClean="0">
                <a:cs typeface="B Nazanin" panose="00000400000000000000" pitchFamily="2" charset="-78"/>
              </a:rPr>
              <a:t>.</a:t>
            </a:r>
            <a:endParaRPr lang="fa-IR" sz="3000" dirty="0">
              <a:cs typeface="B Nazanin" panose="00000400000000000000" pitchFamily="2" charset="-78"/>
            </a:endParaRPr>
          </a:p>
        </p:txBody>
      </p:sp>
    </p:spTree>
    <p:extLst>
      <p:ext uri="{BB962C8B-B14F-4D97-AF65-F5344CB8AC3E}">
        <p14:creationId xmlns:p14="http://schemas.microsoft.com/office/powerpoint/2010/main" val="78197416"/>
      </p:ext>
    </p:extLst>
  </p:cSld>
  <p:clrMapOvr>
    <a:masterClrMapping/>
  </p:clrMapOvr>
  <p:transition spd="slow">
    <p:pull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503238"/>
            <a:ext cx="10972800" cy="1143000"/>
          </a:xfrm>
        </p:spPr>
        <p:txBody>
          <a:bodyPr>
            <a:normAutofit/>
          </a:bodyPr>
          <a:lstStyle/>
          <a:p>
            <a:pPr algn="r" rtl="1"/>
            <a:r>
              <a:rPr lang="fa-IR" sz="4800" dirty="0" smtClean="0">
                <a:cs typeface="B Nazanin" panose="00000400000000000000" pitchFamily="2" charset="-78"/>
              </a:rPr>
              <a:t>شهرسازی این دوره</a:t>
            </a:r>
            <a:endParaRPr lang="fa-IR" sz="4800" dirty="0">
              <a:cs typeface="B Nazanin" panose="00000400000000000000" pitchFamily="2" charset="-78"/>
            </a:endParaRPr>
          </a:p>
        </p:txBody>
      </p:sp>
      <p:sp>
        <p:nvSpPr>
          <p:cNvPr id="3" name="Content Placeholder 2"/>
          <p:cNvSpPr>
            <a:spLocks noGrp="1"/>
          </p:cNvSpPr>
          <p:nvPr>
            <p:ph idx="1"/>
          </p:nvPr>
        </p:nvSpPr>
        <p:spPr/>
        <p:txBody>
          <a:bodyPr>
            <a:normAutofit fontScale="92500" lnSpcReduction="20000"/>
          </a:bodyPr>
          <a:lstStyle/>
          <a:p>
            <a:pPr algn="just" rtl="1"/>
            <a:r>
              <a:rPr lang="fa-IR" sz="3000" dirty="0">
                <a:cs typeface="B Nazanin" panose="00000400000000000000" pitchFamily="2" charset="-78"/>
              </a:rPr>
              <a:t>با تشکیل وزارت آبادانی و مسکن و در دستور کار قرار گرفتن طرح های جامع و شهری ، آرمان شهر دولت پهلوی نیز چهره می نماید. این ناکجا آباد الگوی خود را از شهر های بزرگ غربی می گیرد، از شهر هایی که از شروع قرن 20 و به خصوص پس از جنگ جهانی دوم و باز سازی های وسیعی که به دنبال داشت ، نه به عنوان عنصر مجزا بلکه در دل برنامه ای کلان و ملی مورد برنامه ریزی و طراحی واقع </a:t>
            </a:r>
            <a:r>
              <a:rPr lang="fa-IR" sz="3000" dirty="0" smtClean="0">
                <a:cs typeface="B Nazanin" panose="00000400000000000000" pitchFamily="2" charset="-78"/>
              </a:rPr>
              <a:t>شده بودند.</a:t>
            </a:r>
          </a:p>
          <a:p>
            <a:pPr algn="just" rtl="1"/>
            <a:r>
              <a:rPr lang="fa-IR" sz="3000" dirty="0">
                <a:cs typeface="B Nazanin" panose="00000400000000000000" pitchFamily="2" charset="-78"/>
              </a:rPr>
              <a:t>اگر طرح های شهری 1310 بر آن بودند که تفکری هوسمانگونه را عرضه دارند، طرح های جامع مبشر </a:t>
            </a:r>
            <a:r>
              <a:rPr lang="fa-IR" sz="3000" dirty="0" smtClean="0">
                <a:cs typeface="B Nazanin" panose="00000400000000000000" pitchFamily="2" charset="-78"/>
              </a:rPr>
              <a:t>((معماری </a:t>
            </a:r>
            <a:r>
              <a:rPr lang="fa-IR" sz="3000" dirty="0">
                <a:cs typeface="B Nazanin" panose="00000400000000000000" pitchFamily="2" charset="-78"/>
              </a:rPr>
              <a:t>و شهرسازی بولدوزر)) </a:t>
            </a:r>
            <a:r>
              <a:rPr lang="fa-IR" sz="3000" dirty="0" smtClean="0">
                <a:cs typeface="B Nazanin" panose="00000400000000000000" pitchFamily="2" charset="-78"/>
              </a:rPr>
              <a:t>هستند.بی هیچ مطالعه ای در آثار منفی و زیانبار این شهرسازی در کشورهای اروپایی،دولت پهلوی آرمان شهر خود را بر مبنای آن برپا می دارد.(حبیبی </a:t>
            </a:r>
            <a:r>
              <a:rPr lang="fa-IR" sz="3000" dirty="0">
                <a:cs typeface="B Nazanin" panose="00000400000000000000" pitchFamily="2" charset="-78"/>
              </a:rPr>
              <a:t>، 201:1391)</a:t>
            </a:r>
            <a:endParaRPr lang="en-US" sz="3000" dirty="0">
              <a:cs typeface="B Nazanin" panose="00000400000000000000" pitchFamily="2" charset="-78"/>
            </a:endParaRPr>
          </a:p>
          <a:p>
            <a:pPr algn="r" rtl="1"/>
            <a:endParaRPr lang="fa-IR" dirty="0">
              <a:cs typeface="B Nazanin" panose="00000400000000000000" pitchFamily="2" charset="-78"/>
            </a:endParaRPr>
          </a:p>
        </p:txBody>
      </p:sp>
    </p:spTree>
    <p:extLst>
      <p:ext uri="{BB962C8B-B14F-4D97-AF65-F5344CB8AC3E}">
        <p14:creationId xmlns:p14="http://schemas.microsoft.com/office/powerpoint/2010/main" val="715305791"/>
      </p:ext>
    </p:extLst>
  </p:cSld>
  <p:clrMapOvr>
    <a:masterClrMapping/>
  </p:clrMapOvr>
  <p:transition spd="slow">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hp\Desktop\04_full.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9253" y="2527400"/>
            <a:ext cx="2898804" cy="258309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5622553" y="2389678"/>
            <a:ext cx="6096000" cy="2858539"/>
          </a:xfrm>
          <a:prstGeom prst="rect">
            <a:avLst/>
          </a:prstGeom>
        </p:spPr>
        <p:txBody>
          <a:bodyPr>
            <a:spAutoFit/>
          </a:bodyPr>
          <a:lstStyle/>
          <a:p>
            <a:pPr algn="just">
              <a:lnSpc>
                <a:spcPct val="107000"/>
              </a:lnSpc>
              <a:spcAft>
                <a:spcPts val="800"/>
              </a:spcAft>
            </a:pPr>
            <a:r>
              <a:rPr lang="ar-SA" sz="2400" dirty="0">
                <a:solidFill>
                  <a:srgbClr val="000000"/>
                </a:solidFill>
                <a:latin typeface="Calibri" panose="020F0502020204030204" pitchFamily="34" charset="0"/>
                <a:ea typeface="Calibri" panose="020F0502020204030204" pitchFamily="34" charset="0"/>
                <a:cs typeface="B Nazanin" panose="00000400000000000000" pitchFamily="2" charset="-78"/>
              </a:rPr>
              <a:t>در سال </a:t>
            </a:r>
            <a:r>
              <a:rPr lang="fa-IR" sz="2400" dirty="0">
                <a:solidFill>
                  <a:srgbClr val="000000"/>
                </a:solidFill>
                <a:latin typeface="Calibri" panose="020F0502020204030204" pitchFamily="34" charset="0"/>
                <a:ea typeface="Calibri" panose="020F0502020204030204" pitchFamily="34" charset="0"/>
                <a:cs typeface="B Nazanin" panose="00000400000000000000" pitchFamily="2" charset="-78"/>
              </a:rPr>
              <a:t>۱۳۴۵</a:t>
            </a:r>
            <a:r>
              <a:rPr lang="ar-SA" sz="2400" dirty="0">
                <a:solidFill>
                  <a:srgbClr val="000000"/>
                </a:solidFill>
                <a:latin typeface="Calibri" panose="020F0502020204030204" pitchFamily="34" charset="0"/>
                <a:ea typeface="Calibri" panose="020F0502020204030204" pitchFamily="34" charset="0"/>
                <a:cs typeface="B Nazanin" panose="00000400000000000000" pitchFamily="2" charset="-78"/>
              </a:rPr>
              <a:t> طرح یک نماد شناسایی ایران میان معماران ایرانی به مسابقه گذاشته شد و در پایان طرح </a:t>
            </a:r>
            <a:r>
              <a:rPr lang="ar-SA" sz="2400"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مهندس</a:t>
            </a:r>
            <a:r>
              <a:rPr lang="fa-IR" sz="2400"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حسین امانت</a:t>
            </a:r>
            <a:r>
              <a:rPr lang="en-US" sz="2400" dirty="0">
                <a:solidFill>
                  <a:srgbClr val="000000"/>
                </a:solidFill>
                <a:latin typeface="Calibri" panose="020F0502020204030204" pitchFamily="34" charset="0"/>
                <a:ea typeface="Calibri" panose="020F0502020204030204" pitchFamily="34" charset="0"/>
                <a:cs typeface="B Nazanin" panose="00000400000000000000" pitchFamily="2" charset="-78"/>
              </a:rPr>
              <a:t> </a:t>
            </a:r>
            <a:r>
              <a:rPr lang="ar-SA" sz="2400" dirty="0">
                <a:solidFill>
                  <a:srgbClr val="000000"/>
                </a:solidFill>
                <a:latin typeface="Calibri" panose="020F0502020204030204" pitchFamily="34" charset="0"/>
                <a:ea typeface="Calibri" panose="020F0502020204030204" pitchFamily="34" charset="0"/>
                <a:cs typeface="B Nazanin" panose="00000400000000000000" pitchFamily="2" charset="-78"/>
              </a:rPr>
              <a:t>بیست و چهار ساله</a:t>
            </a:r>
            <a:r>
              <a:rPr lang="en-US" sz="2400" dirty="0">
                <a:solidFill>
                  <a:srgbClr val="000000"/>
                </a:solidFill>
                <a:latin typeface="Calibri" panose="020F0502020204030204" pitchFamily="34" charset="0"/>
                <a:ea typeface="Calibri" panose="020F0502020204030204" pitchFamily="34" charset="0"/>
                <a:cs typeface="B Nazanin" panose="00000400000000000000" pitchFamily="2" charset="-78"/>
              </a:rPr>
              <a:t> </a:t>
            </a:r>
            <a:r>
              <a:rPr lang="ar-SA" sz="2400" dirty="0">
                <a:solidFill>
                  <a:srgbClr val="000000"/>
                </a:solidFill>
                <a:latin typeface="Calibri" panose="020F0502020204030204" pitchFamily="34" charset="0"/>
                <a:ea typeface="Calibri" panose="020F0502020204030204" pitchFamily="34" charset="0"/>
                <a:cs typeface="B Nazanin" panose="00000400000000000000" pitchFamily="2" charset="-78"/>
              </a:rPr>
              <a:t>و </a:t>
            </a:r>
            <a:r>
              <a:rPr lang="ar-SA" sz="2400"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دانش‌آموخته</a:t>
            </a:r>
            <a:r>
              <a:rPr lang="fa-IR" sz="2400"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 دانشکده هنرهای زیبا دانشگاه تهران </a:t>
            </a:r>
            <a:r>
              <a:rPr lang="ar-SA" sz="2400"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برنده </a:t>
            </a:r>
            <a:r>
              <a:rPr lang="ar-SA" sz="2400" dirty="0">
                <a:solidFill>
                  <a:srgbClr val="000000"/>
                </a:solidFill>
                <a:latin typeface="Calibri" panose="020F0502020204030204" pitchFamily="34" charset="0"/>
                <a:ea typeface="Calibri" panose="020F0502020204030204" pitchFamily="34" charset="0"/>
                <a:cs typeface="B Nazanin" panose="00000400000000000000" pitchFamily="2" charset="-78"/>
              </a:rPr>
              <a:t>و برای ساخت برگزیده شد. عملیات ساخت برج آزادی در یازدهم آبان </a:t>
            </a:r>
            <a:r>
              <a:rPr lang="fa-IR" sz="2400" dirty="0">
                <a:solidFill>
                  <a:srgbClr val="000000"/>
                </a:solidFill>
                <a:latin typeface="Calibri" panose="020F0502020204030204" pitchFamily="34" charset="0"/>
                <a:ea typeface="Calibri" panose="020F0502020204030204" pitchFamily="34" charset="0"/>
                <a:cs typeface="B Nazanin" panose="00000400000000000000" pitchFamily="2" charset="-78"/>
              </a:rPr>
              <a:t>۱۳۴۸</a:t>
            </a:r>
            <a:r>
              <a:rPr lang="ar-SA" sz="2400" dirty="0">
                <a:solidFill>
                  <a:srgbClr val="000000"/>
                </a:solidFill>
                <a:latin typeface="Calibri" panose="020F0502020204030204" pitchFamily="34" charset="0"/>
                <a:ea typeface="Calibri" panose="020F0502020204030204" pitchFamily="34" charset="0"/>
                <a:cs typeface="B Nazanin" panose="00000400000000000000" pitchFamily="2" charset="-78"/>
              </a:rPr>
              <a:t> خورشیدی آغاز شد و پس از بیست و هشت ماه کار، در </a:t>
            </a:r>
            <a:r>
              <a:rPr lang="fa-IR" sz="2400" dirty="0">
                <a:solidFill>
                  <a:srgbClr val="000000"/>
                </a:solidFill>
                <a:latin typeface="Calibri" panose="020F0502020204030204" pitchFamily="34" charset="0"/>
                <a:ea typeface="Calibri" panose="020F0502020204030204" pitchFamily="34" charset="0"/>
                <a:cs typeface="B Nazanin" panose="00000400000000000000" pitchFamily="2" charset="-78"/>
              </a:rPr>
              <a:t>۲۴</a:t>
            </a:r>
            <a:r>
              <a:rPr lang="ar-SA" sz="2400" dirty="0">
                <a:solidFill>
                  <a:srgbClr val="000000"/>
                </a:solidFill>
                <a:latin typeface="Calibri" panose="020F0502020204030204" pitchFamily="34" charset="0"/>
                <a:ea typeface="Calibri" panose="020F0502020204030204" pitchFamily="34" charset="0"/>
                <a:cs typeface="B Nazanin" panose="00000400000000000000" pitchFamily="2" charset="-78"/>
              </a:rPr>
              <a:t> دیماه </a:t>
            </a:r>
            <a:r>
              <a:rPr lang="fa-IR" sz="2400" dirty="0">
                <a:solidFill>
                  <a:srgbClr val="000000"/>
                </a:solidFill>
                <a:latin typeface="Calibri" panose="020F0502020204030204" pitchFamily="34" charset="0"/>
                <a:ea typeface="Calibri" panose="020F0502020204030204" pitchFamily="34" charset="0"/>
                <a:cs typeface="B Nazanin" panose="00000400000000000000" pitchFamily="2" charset="-78"/>
              </a:rPr>
              <a:t>۱۳۵۰</a:t>
            </a:r>
            <a:r>
              <a:rPr lang="ar-SA" sz="2400" dirty="0">
                <a:solidFill>
                  <a:srgbClr val="000000"/>
                </a:solidFill>
                <a:latin typeface="Calibri" panose="020F0502020204030204" pitchFamily="34" charset="0"/>
                <a:ea typeface="Calibri" panose="020F0502020204030204" pitchFamily="34" charset="0"/>
                <a:cs typeface="B Nazanin" panose="00000400000000000000" pitchFamily="2" charset="-78"/>
              </a:rPr>
              <a:t> با نام برج شهیاد به بهره برداری رسید</a:t>
            </a:r>
            <a:r>
              <a:rPr lang="en-US" sz="2400" dirty="0">
                <a:solidFill>
                  <a:srgbClr val="000000"/>
                </a:solidFill>
                <a:latin typeface="Calibri" panose="020F0502020204030204" pitchFamily="34" charset="0"/>
                <a:ea typeface="Calibri" panose="020F0502020204030204" pitchFamily="34" charset="0"/>
                <a:cs typeface="B Nazanin" panose="00000400000000000000" pitchFamily="2" charset="-78"/>
              </a:rPr>
              <a:t>.</a:t>
            </a:r>
            <a:endParaRPr lang="en-US" sz="1600" dirty="0">
              <a:effectLst/>
              <a:latin typeface="Calibri" panose="020F0502020204030204" pitchFamily="34" charset="0"/>
              <a:ea typeface="Calibri" panose="020F0502020204030204" pitchFamily="34" charset="0"/>
              <a:cs typeface="B Nazanin" panose="00000400000000000000" pitchFamily="2" charset="-78"/>
            </a:endParaRPr>
          </a:p>
        </p:txBody>
      </p:sp>
      <p:sp>
        <p:nvSpPr>
          <p:cNvPr id="10" name="Title 2"/>
          <p:cNvSpPr>
            <a:spLocks noGrp="1"/>
          </p:cNvSpPr>
          <p:nvPr>
            <p:ph type="title"/>
          </p:nvPr>
        </p:nvSpPr>
        <p:spPr>
          <a:xfrm>
            <a:off x="647114" y="598728"/>
            <a:ext cx="10972800" cy="1325562"/>
          </a:xfrm>
        </p:spPr>
        <p:txBody>
          <a:bodyPr>
            <a:normAutofit/>
          </a:bodyPr>
          <a:lstStyle/>
          <a:p>
            <a:pPr algn="r" rtl="1"/>
            <a:r>
              <a:rPr lang="fa-IR" sz="4400" dirty="0" smtClean="0">
                <a:cs typeface="B Nazanin" panose="00000400000000000000" pitchFamily="2" charset="-78"/>
              </a:rPr>
              <a:t>ساخت برج آزادی</a:t>
            </a:r>
            <a:endParaRPr lang="fa-IR" sz="4400" dirty="0">
              <a:cs typeface="B Nazanin" panose="00000400000000000000" pitchFamily="2" charset="-78"/>
            </a:endParaRPr>
          </a:p>
        </p:txBody>
      </p:sp>
    </p:spTree>
    <p:extLst>
      <p:ext uri="{BB962C8B-B14F-4D97-AF65-F5344CB8AC3E}">
        <p14:creationId xmlns:p14="http://schemas.microsoft.com/office/powerpoint/2010/main" val="842193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2057" y="0"/>
            <a:ext cx="10515600" cy="1325563"/>
          </a:xfrm>
        </p:spPr>
        <p:txBody>
          <a:bodyPr>
            <a:normAutofit/>
          </a:bodyPr>
          <a:lstStyle/>
          <a:p>
            <a:pPr algn="r" rtl="1"/>
            <a:r>
              <a:rPr lang="fa-IR" sz="4400" dirty="0" smtClean="0">
                <a:cs typeface="B Nazanin" panose="00000400000000000000" pitchFamily="2" charset="-78"/>
              </a:rPr>
              <a:t>طرح های جامع</a:t>
            </a:r>
            <a:endParaRPr lang="fa-IR" sz="4400" dirty="0">
              <a:cs typeface="B Nazanin" panose="00000400000000000000" pitchFamily="2" charset="-78"/>
            </a:endParaRPr>
          </a:p>
        </p:txBody>
      </p:sp>
      <p:sp>
        <p:nvSpPr>
          <p:cNvPr id="3" name="Content Placeholder 2"/>
          <p:cNvSpPr>
            <a:spLocks noGrp="1"/>
          </p:cNvSpPr>
          <p:nvPr>
            <p:ph idx="1"/>
          </p:nvPr>
        </p:nvSpPr>
        <p:spPr>
          <a:xfrm>
            <a:off x="499311" y="1258814"/>
            <a:ext cx="11193380" cy="5452229"/>
          </a:xfrm>
        </p:spPr>
        <p:txBody>
          <a:bodyPr>
            <a:normAutofit/>
          </a:bodyPr>
          <a:lstStyle/>
          <a:p>
            <a:pPr marL="0" indent="0" algn="r" rtl="1">
              <a:buNone/>
            </a:pPr>
            <a:r>
              <a:rPr lang="fa-IR" sz="2400" dirty="0">
                <a:cs typeface="B Nazanin" panose="00000400000000000000" pitchFamily="2" charset="-78"/>
              </a:rPr>
              <a:t>طرح های جامع گسترش شهر را نه بر مبنای الگوهای اقتصادی _اجتماعی توسعه بلکه بر مبنای الگوی ریاضی رشد جمعیت قرار می دهند، </a:t>
            </a:r>
            <a:endParaRPr lang="fa-IR" sz="2400" dirty="0" smtClean="0">
              <a:cs typeface="B Nazanin" panose="00000400000000000000" pitchFamily="2" charset="-78"/>
            </a:endParaRPr>
          </a:p>
          <a:p>
            <a:pPr marL="0" indent="0" algn="r" rtl="1">
              <a:buNone/>
            </a:pPr>
            <a:r>
              <a:rPr lang="fa-IR" sz="2400" dirty="0" smtClean="0">
                <a:cs typeface="B Nazanin" panose="00000400000000000000" pitchFamily="2" charset="-78"/>
              </a:rPr>
              <a:t>در </a:t>
            </a:r>
            <a:r>
              <a:rPr lang="fa-IR" sz="2400" dirty="0">
                <a:cs typeface="B Nazanin" panose="00000400000000000000" pitchFamily="2" charset="-78"/>
              </a:rPr>
              <a:t>چنین مجموعه ای از روابط، طرح های جامع شهری بستری مناسب برای سوداگری بر زمین و ساختمان را فراهم می </a:t>
            </a:r>
            <a:r>
              <a:rPr lang="fa-IR" sz="2400" dirty="0" smtClean="0">
                <a:cs typeface="B Nazanin" panose="00000400000000000000" pitchFamily="2" charset="-78"/>
              </a:rPr>
              <a:t>آورند.</a:t>
            </a:r>
            <a:r>
              <a:rPr lang="fa-IR" sz="2400" dirty="0">
                <a:cs typeface="B Nazanin" panose="00000400000000000000" pitchFamily="2" charset="-78"/>
              </a:rPr>
              <a:t> </a:t>
            </a:r>
            <a:r>
              <a:rPr lang="fa-IR" sz="2400" dirty="0" smtClean="0">
                <a:cs typeface="B Nazanin" panose="00000400000000000000" pitchFamily="2" charset="-78"/>
              </a:rPr>
              <a:t>.(حبیبی ، 202:1391)</a:t>
            </a:r>
          </a:p>
          <a:p>
            <a:pPr algn="r" rtl="1">
              <a:buFont typeface="Wingdings" panose="05000000000000000000" pitchFamily="2" charset="2"/>
              <a:buChar char="v"/>
            </a:pPr>
            <a:r>
              <a:rPr lang="fa-IR" sz="2400" dirty="0" smtClean="0">
                <a:cs typeface="B Nazanin" panose="00000400000000000000" pitchFamily="2" charset="-78"/>
              </a:rPr>
              <a:t>قانون « اصلاح پاره ای از مواد و</a:t>
            </a:r>
          </a:p>
          <a:p>
            <a:pPr marL="0" indent="0" algn="r" rtl="1">
              <a:buNone/>
            </a:pPr>
            <a:r>
              <a:rPr lang="fa-IR" sz="2400" dirty="0" smtClean="0">
                <a:cs typeface="B Nazanin" panose="00000400000000000000" pitchFamily="2" charset="-78"/>
              </a:rPr>
              <a:t>    الحاق چند </a:t>
            </a:r>
            <a:r>
              <a:rPr lang="fa-IR" sz="2400" dirty="0">
                <a:cs typeface="B Nazanin" panose="00000400000000000000" pitchFamily="2" charset="-78"/>
              </a:rPr>
              <a:t>ماده به </a:t>
            </a:r>
            <a:r>
              <a:rPr lang="fa-IR" sz="2400" dirty="0" smtClean="0">
                <a:cs typeface="B Nazanin" panose="00000400000000000000" pitchFamily="2" charset="-78"/>
              </a:rPr>
              <a:t>قانون شهرداری</a:t>
            </a:r>
            <a:r>
              <a:rPr lang="fa-IR" sz="2400" dirty="0">
                <a:cs typeface="B Nazanin" panose="00000400000000000000" pitchFamily="2" charset="-78"/>
              </a:rPr>
              <a:t> </a:t>
            </a:r>
            <a:r>
              <a:rPr lang="fa-IR" sz="2400" dirty="0" smtClean="0">
                <a:cs typeface="B Nazanin" panose="00000400000000000000" pitchFamily="2" charset="-78"/>
              </a:rPr>
              <a:t>»</a:t>
            </a:r>
          </a:p>
          <a:p>
            <a:pPr marL="0" indent="0" algn="r" rtl="1">
              <a:buNone/>
            </a:pPr>
            <a:endParaRPr lang="fa-IR" sz="2400" dirty="0" smtClean="0">
              <a:cs typeface="B Nazanin" panose="00000400000000000000" pitchFamily="2" charset="-78"/>
            </a:endParaRPr>
          </a:p>
          <a:p>
            <a:pPr algn="r" rtl="1">
              <a:buFont typeface="Wingdings" panose="05000000000000000000" pitchFamily="2" charset="2"/>
              <a:buChar char="v"/>
            </a:pPr>
            <a:r>
              <a:rPr lang="fa-IR" sz="2400" dirty="0" smtClean="0">
                <a:cs typeface="B Nazanin" panose="00000400000000000000" pitchFamily="2" charset="-78"/>
              </a:rPr>
              <a:t>تصویب </a:t>
            </a:r>
            <a:r>
              <a:rPr lang="fa-IR" sz="2400" dirty="0">
                <a:cs typeface="B Nazanin" panose="00000400000000000000" pitchFamily="2" charset="-78"/>
              </a:rPr>
              <a:t>«قانون نوسازی و عمران </a:t>
            </a:r>
            <a:r>
              <a:rPr lang="fa-IR" sz="2400" dirty="0" smtClean="0">
                <a:cs typeface="B Nazanin" panose="00000400000000000000" pitchFamily="2" charset="-78"/>
              </a:rPr>
              <a:t>شهری»</a:t>
            </a:r>
          </a:p>
          <a:p>
            <a:pPr marL="0" indent="0" algn="r" rtl="1">
              <a:buNone/>
            </a:pPr>
            <a:endParaRPr lang="fa-IR" sz="2400" dirty="0" smtClean="0">
              <a:cs typeface="B Nazanin" panose="00000400000000000000" pitchFamily="2" charset="-78"/>
            </a:endParaRPr>
          </a:p>
          <a:p>
            <a:pPr algn="r" rtl="1">
              <a:buFont typeface="Wingdings" panose="05000000000000000000" pitchFamily="2" charset="2"/>
              <a:buChar char="v"/>
            </a:pPr>
            <a:r>
              <a:rPr lang="fa-IR" sz="2400" dirty="0" smtClean="0">
                <a:cs typeface="B Nazanin" panose="00000400000000000000" pitchFamily="2" charset="-78"/>
              </a:rPr>
              <a:t> </a:t>
            </a:r>
            <a:r>
              <a:rPr lang="fa-IR" sz="2400" smtClean="0">
                <a:cs typeface="B Nazanin" panose="00000400000000000000" pitchFamily="2" charset="-78"/>
              </a:rPr>
              <a:t>قانون «حق </a:t>
            </a:r>
            <a:r>
              <a:rPr lang="fa-IR" sz="2400" dirty="0">
                <a:cs typeface="B Nazanin" panose="00000400000000000000" pitchFamily="2" charset="-78"/>
              </a:rPr>
              <a:t>تصرف زمین و فروش آن </a:t>
            </a:r>
            <a:endParaRPr lang="fa-IR" sz="2400" dirty="0" smtClean="0">
              <a:cs typeface="B Nazanin" panose="00000400000000000000" pitchFamily="2" charset="-78"/>
            </a:endParaRPr>
          </a:p>
          <a:p>
            <a:pPr marL="0" indent="0" algn="r" rtl="1">
              <a:buNone/>
            </a:pPr>
            <a:r>
              <a:rPr lang="fa-IR" sz="2400" dirty="0" smtClean="0">
                <a:cs typeface="B Nazanin" panose="00000400000000000000" pitchFamily="2" charset="-78"/>
              </a:rPr>
              <a:t>          از </a:t>
            </a:r>
            <a:r>
              <a:rPr lang="fa-IR" sz="2400" dirty="0">
                <a:cs typeface="B Nazanin" panose="00000400000000000000" pitchFamily="2" charset="-78"/>
              </a:rPr>
              <a:t>سوی </a:t>
            </a:r>
            <a:r>
              <a:rPr lang="fa-IR" sz="2400" dirty="0" smtClean="0">
                <a:cs typeface="B Nazanin" panose="00000400000000000000" pitchFamily="2" charset="-78"/>
              </a:rPr>
              <a:t>شهرداری</a:t>
            </a:r>
            <a:r>
              <a:rPr lang="fa-IR" sz="2400" dirty="0">
                <a:cs typeface="B Nazanin" panose="00000400000000000000" pitchFamily="2" charset="-78"/>
              </a:rPr>
              <a:t>»</a:t>
            </a:r>
          </a:p>
          <a:p>
            <a:pPr marL="0" indent="0" algn="r" rtl="1">
              <a:buNone/>
            </a:pPr>
            <a:endParaRPr lang="fa-IR" sz="2000" dirty="0">
              <a:cs typeface="B Nazanin" panose="00000400000000000000" pitchFamily="2" charset="-78"/>
            </a:endParaRPr>
          </a:p>
        </p:txBody>
      </p:sp>
      <p:sp>
        <p:nvSpPr>
          <p:cNvPr id="4" name="Left Arrow 3"/>
          <p:cNvSpPr/>
          <p:nvPr/>
        </p:nvSpPr>
        <p:spPr>
          <a:xfrm>
            <a:off x="6051886" y="3229252"/>
            <a:ext cx="1235081" cy="4989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fa-IR" dirty="0" smtClean="0">
                <a:cs typeface="B Nazanin" panose="00000400000000000000" pitchFamily="2" charset="-78"/>
              </a:rPr>
              <a:t>1345ه.ش</a:t>
            </a:r>
            <a:endParaRPr lang="fa-IR" dirty="0">
              <a:cs typeface="B Nazanin" panose="00000400000000000000" pitchFamily="2" charset="-78"/>
            </a:endParaRPr>
          </a:p>
        </p:txBody>
      </p:sp>
      <p:sp>
        <p:nvSpPr>
          <p:cNvPr id="5" name="TextBox 4"/>
          <p:cNvSpPr txBox="1"/>
          <p:nvPr/>
        </p:nvSpPr>
        <p:spPr>
          <a:xfrm>
            <a:off x="62163" y="2970915"/>
            <a:ext cx="5781175" cy="830997"/>
          </a:xfrm>
          <a:prstGeom prst="rect">
            <a:avLst/>
          </a:prstGeom>
          <a:noFill/>
        </p:spPr>
        <p:txBody>
          <a:bodyPr wrap="square" rtlCol="1">
            <a:spAutoFit/>
          </a:bodyPr>
          <a:lstStyle/>
          <a:p>
            <a:r>
              <a:rPr lang="fa-IR" sz="2400" dirty="0" smtClean="0">
                <a:cs typeface="B Nazanin" panose="00000400000000000000" pitchFamily="2" charset="-78"/>
              </a:rPr>
              <a:t>ایجاد امکان </a:t>
            </a:r>
            <a:r>
              <a:rPr lang="fa-IR" sz="2400" dirty="0">
                <a:cs typeface="B Nazanin" panose="00000400000000000000" pitchFamily="2" charset="-78"/>
              </a:rPr>
              <a:t>وسیعی برای تحرک در ضوابط و مقررات پیشنهادی طرح های جامع</a:t>
            </a:r>
          </a:p>
        </p:txBody>
      </p:sp>
      <p:sp>
        <p:nvSpPr>
          <p:cNvPr id="6" name="Left Arrow 5"/>
          <p:cNvSpPr/>
          <p:nvPr/>
        </p:nvSpPr>
        <p:spPr>
          <a:xfrm>
            <a:off x="6051885" y="4461526"/>
            <a:ext cx="1235081" cy="4989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fa-IR" dirty="0" smtClean="0">
                <a:cs typeface="B Nazanin" panose="00000400000000000000" pitchFamily="2" charset="-78"/>
              </a:rPr>
              <a:t>1347ه.ش</a:t>
            </a:r>
            <a:endParaRPr lang="fa-IR" dirty="0">
              <a:cs typeface="B Nazanin" panose="00000400000000000000" pitchFamily="2" charset="-78"/>
            </a:endParaRPr>
          </a:p>
        </p:txBody>
      </p:sp>
      <p:sp>
        <p:nvSpPr>
          <p:cNvPr id="8" name="TextBox 7"/>
          <p:cNvSpPr txBox="1"/>
          <p:nvPr/>
        </p:nvSpPr>
        <p:spPr>
          <a:xfrm>
            <a:off x="400051" y="4203189"/>
            <a:ext cx="5443287" cy="830997"/>
          </a:xfrm>
          <a:prstGeom prst="rect">
            <a:avLst/>
          </a:prstGeom>
          <a:noFill/>
        </p:spPr>
        <p:txBody>
          <a:bodyPr wrap="square" rtlCol="1">
            <a:spAutoFit/>
          </a:bodyPr>
          <a:lstStyle/>
          <a:p>
            <a:r>
              <a:rPr lang="fa-IR" sz="2400" smtClean="0">
                <a:cs typeface="B Nazanin" panose="00000400000000000000" pitchFamily="2" charset="-78"/>
              </a:rPr>
              <a:t>ایجاد</a:t>
            </a:r>
            <a:r>
              <a:rPr lang="en-US" sz="2400" smtClean="0">
                <a:cs typeface="B Nazanin" panose="00000400000000000000" pitchFamily="2" charset="-78"/>
              </a:rPr>
              <a:t> </a:t>
            </a:r>
            <a:r>
              <a:rPr lang="fa-IR" sz="2400" smtClean="0">
                <a:cs typeface="B Nazanin" panose="00000400000000000000" pitchFamily="2" charset="-78"/>
              </a:rPr>
              <a:t>زمینه </a:t>
            </a:r>
            <a:r>
              <a:rPr lang="fa-IR" sz="2400" dirty="0">
                <a:cs typeface="B Nazanin" panose="00000400000000000000" pitchFamily="2" charset="-78"/>
              </a:rPr>
              <a:t>تحقق طرح های جامع و پیشنهاد های آن برای دگرگونی سازمان کالبدی ـ فضایی شهر</a:t>
            </a:r>
          </a:p>
        </p:txBody>
      </p:sp>
      <p:sp>
        <p:nvSpPr>
          <p:cNvPr id="9" name="Left Arrow 8"/>
          <p:cNvSpPr/>
          <p:nvPr/>
        </p:nvSpPr>
        <p:spPr>
          <a:xfrm>
            <a:off x="6051886" y="5560412"/>
            <a:ext cx="1235081" cy="4989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fa-IR" dirty="0" smtClean="0">
                <a:cs typeface="B Nazanin" panose="00000400000000000000" pitchFamily="2" charset="-78"/>
              </a:rPr>
              <a:t>1347ه.ش</a:t>
            </a:r>
            <a:endParaRPr lang="fa-IR" dirty="0">
              <a:cs typeface="B Nazanin" panose="00000400000000000000" pitchFamily="2" charset="-78"/>
            </a:endParaRPr>
          </a:p>
        </p:txBody>
      </p:sp>
      <p:sp>
        <p:nvSpPr>
          <p:cNvPr id="10" name="TextBox 9"/>
          <p:cNvSpPr txBox="1"/>
          <p:nvPr/>
        </p:nvSpPr>
        <p:spPr>
          <a:xfrm>
            <a:off x="709862" y="5292523"/>
            <a:ext cx="5133476" cy="830997"/>
          </a:xfrm>
          <a:prstGeom prst="rect">
            <a:avLst/>
          </a:prstGeom>
          <a:noFill/>
        </p:spPr>
        <p:txBody>
          <a:bodyPr wrap="square" rtlCol="1">
            <a:spAutoFit/>
          </a:bodyPr>
          <a:lstStyle/>
          <a:p>
            <a:r>
              <a:rPr lang="fa-IR" sz="2400" dirty="0" smtClean="0">
                <a:cs typeface="B Nazanin" panose="00000400000000000000" pitchFamily="2" charset="-78"/>
              </a:rPr>
              <a:t>ایجادمحملی </a:t>
            </a:r>
            <a:r>
              <a:rPr lang="fa-IR" sz="2400" dirty="0">
                <a:cs typeface="B Nazanin" panose="00000400000000000000" pitchFamily="2" charset="-78"/>
              </a:rPr>
              <a:t>مناسب برای پرتاب اقشار تهیدست درون شهر به حاشیه های دوردست شهر</a:t>
            </a:r>
          </a:p>
        </p:txBody>
      </p:sp>
    </p:spTree>
    <p:extLst>
      <p:ext uri="{BB962C8B-B14F-4D97-AF65-F5344CB8AC3E}">
        <p14:creationId xmlns:p14="http://schemas.microsoft.com/office/powerpoint/2010/main" val="2653132049"/>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additive="base">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 calcmode="lin" valueType="num">
                                      <p:cBhvr additive="base">
                                        <p:cTn id="5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500" fill="hold"/>
                                        <p:tgtEl>
                                          <p:spTgt spid="9"/>
                                        </p:tgtEl>
                                        <p:attrNameLst>
                                          <p:attrName>ppt_x</p:attrName>
                                        </p:attrNameLst>
                                      </p:cBhvr>
                                      <p:tavLst>
                                        <p:tav tm="0">
                                          <p:val>
                                            <p:strVal val="#ppt_x"/>
                                          </p:val>
                                        </p:tav>
                                        <p:tav tm="100000">
                                          <p:val>
                                            <p:strVal val="#ppt_x"/>
                                          </p:val>
                                        </p:tav>
                                      </p:tavLst>
                                    </p:anim>
                                    <p:anim calcmode="lin" valueType="num">
                                      <p:cBhvr additive="base">
                                        <p:cTn id="5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additive="base">
                                        <p:cTn id="63" dur="500" fill="hold"/>
                                        <p:tgtEl>
                                          <p:spTgt spid="10"/>
                                        </p:tgtEl>
                                        <p:attrNameLst>
                                          <p:attrName>ppt_x</p:attrName>
                                        </p:attrNameLst>
                                      </p:cBhvr>
                                      <p:tavLst>
                                        <p:tav tm="0">
                                          <p:val>
                                            <p:strVal val="#ppt_x"/>
                                          </p:val>
                                        </p:tav>
                                        <p:tav tm="100000">
                                          <p:val>
                                            <p:strVal val="#ppt_x"/>
                                          </p:val>
                                        </p:tav>
                                      </p:tavLst>
                                    </p:anim>
                                    <p:anim calcmode="lin" valueType="num">
                                      <p:cBhvr additive="base">
                                        <p:cTn id="6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p:bldP spid="9" grpId="0" animBg="1"/>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400">
                <a:cs typeface="B Nazanin" panose="00000400000000000000" pitchFamily="2" charset="-78"/>
              </a:rPr>
              <a:t>بررسی اثرات </a:t>
            </a:r>
            <a:r>
              <a:rPr lang="fa-IR" sz="4400" dirty="0" smtClean="0">
                <a:cs typeface="B Nazanin" panose="00000400000000000000" pitchFamily="2" charset="-78"/>
              </a:rPr>
              <a:t>طرح های جامع</a:t>
            </a:r>
            <a:endParaRPr lang="fa-IR" sz="4400" dirty="0">
              <a:cs typeface="B Nazanin" panose="00000400000000000000" pitchFamily="2" charset="-78"/>
            </a:endParaRPr>
          </a:p>
        </p:txBody>
      </p:sp>
      <p:sp>
        <p:nvSpPr>
          <p:cNvPr id="3" name="Content Placeholder 2"/>
          <p:cNvSpPr>
            <a:spLocks noGrp="1"/>
          </p:cNvSpPr>
          <p:nvPr>
            <p:ph idx="1"/>
          </p:nvPr>
        </p:nvSpPr>
        <p:spPr>
          <a:xfrm>
            <a:off x="854531" y="1723929"/>
            <a:ext cx="10515600" cy="4351338"/>
          </a:xfrm>
        </p:spPr>
        <p:txBody>
          <a:bodyPr>
            <a:normAutofit/>
          </a:bodyPr>
          <a:lstStyle/>
          <a:p>
            <a:pPr algn="r" rtl="1">
              <a:buFont typeface="Wingdings" pitchFamily="2" charset="2"/>
              <a:buChar char="Ø"/>
            </a:pPr>
            <a:r>
              <a:rPr lang="fa-IR" sz="2400" dirty="0">
                <a:cs typeface="B Nazanin" panose="00000400000000000000" pitchFamily="2" charset="-78"/>
              </a:rPr>
              <a:t>خیابان های پیشنهادی بافت کهن شهری را از هم می </a:t>
            </a:r>
            <a:r>
              <a:rPr lang="fa-IR" sz="2400" dirty="0" smtClean="0">
                <a:cs typeface="B Nazanin" panose="00000400000000000000" pitchFamily="2" charset="-78"/>
              </a:rPr>
              <a:t>درند</a:t>
            </a:r>
          </a:p>
          <a:p>
            <a:pPr algn="r" rtl="1">
              <a:buFont typeface="Wingdings" pitchFamily="2" charset="2"/>
              <a:buChar char="Ø"/>
            </a:pPr>
            <a:r>
              <a:rPr lang="fa-IR" sz="2400" dirty="0" smtClean="0">
                <a:cs typeface="B Nazanin" panose="00000400000000000000" pitchFamily="2" charset="-78"/>
              </a:rPr>
              <a:t>خرابه نشینی،متروک شدن بافت،حاشیه نشینی</a:t>
            </a:r>
          </a:p>
          <a:p>
            <a:pPr algn="r" rtl="1">
              <a:buFont typeface="Wingdings" pitchFamily="2" charset="2"/>
              <a:buChar char="Ø"/>
            </a:pPr>
            <a:r>
              <a:rPr lang="fa-IR" sz="2400" dirty="0">
                <a:cs typeface="B Nazanin" panose="00000400000000000000" pitchFamily="2" charset="-78"/>
              </a:rPr>
              <a:t>جای جای شهر </a:t>
            </a:r>
            <a:r>
              <a:rPr lang="fa-IR" sz="2400" dirty="0" smtClean="0">
                <a:cs typeface="B Nazanin" panose="00000400000000000000" pitchFamily="2" charset="-78"/>
              </a:rPr>
              <a:t>مامنی برای مهاجرین</a:t>
            </a:r>
          </a:p>
          <a:p>
            <a:pPr algn="r" rtl="1">
              <a:buFont typeface="Wingdings" pitchFamily="2" charset="2"/>
              <a:buChar char="Ø"/>
            </a:pPr>
            <a:endParaRPr lang="fa-IR" sz="2400" dirty="0">
              <a:cs typeface="B Nazanin" panose="00000400000000000000" pitchFamily="2" charset="-78"/>
            </a:endParaRPr>
          </a:p>
          <a:p>
            <a:pPr marL="457200" indent="-457200" algn="r" rtl="1">
              <a:buFont typeface="Wingdings" pitchFamily="2" charset="2"/>
              <a:buChar char="Ø"/>
            </a:pPr>
            <a:r>
              <a:rPr lang="fa-IR" sz="2400" dirty="0" smtClean="0">
                <a:cs typeface="B Nazanin" panose="00000400000000000000" pitchFamily="2" charset="-78"/>
              </a:rPr>
              <a:t>در این </a:t>
            </a:r>
            <a:r>
              <a:rPr lang="fa-IR" sz="2400" dirty="0" smtClean="0">
                <a:cs typeface="B Nazanin" panose="00000400000000000000" pitchFamily="2" charset="-78"/>
              </a:rPr>
              <a:t>سال</a:t>
            </a:r>
            <a:r>
              <a:rPr lang="en-US" sz="2400" dirty="0" smtClean="0">
                <a:cs typeface="B Nazanin" panose="00000400000000000000" pitchFamily="2" charset="-78"/>
              </a:rPr>
              <a:t> </a:t>
            </a:r>
            <a:r>
              <a:rPr lang="fa-IR" sz="2400" dirty="0" smtClean="0">
                <a:cs typeface="B Nazanin" panose="00000400000000000000" pitchFamily="2" charset="-78"/>
              </a:rPr>
              <a:t>ها،</a:t>
            </a:r>
            <a:r>
              <a:rPr lang="en-US" sz="2400" dirty="0" smtClean="0">
                <a:cs typeface="B Nazanin" panose="00000400000000000000" pitchFamily="2" charset="-78"/>
              </a:rPr>
              <a:t> </a:t>
            </a:r>
            <a:r>
              <a:rPr lang="fa-IR" sz="2400" dirty="0" smtClean="0">
                <a:cs typeface="B Nazanin" panose="00000400000000000000" pitchFamily="2" charset="-78"/>
              </a:rPr>
              <a:t>چه </a:t>
            </a:r>
            <a:r>
              <a:rPr lang="fa-IR" sz="2400" dirty="0" smtClean="0">
                <a:cs typeface="B Nazanin" panose="00000400000000000000" pitchFamily="2" charset="-78"/>
              </a:rPr>
              <a:t>در مقیاس ملی و چه در مقیاس شهری دولت پهلوی طرح های چشمگیری را دنبال می کند که به سرعت قابل اجرا باشند.</a:t>
            </a:r>
          </a:p>
          <a:p>
            <a:pPr marL="457200" indent="-457200" algn="r" rtl="1">
              <a:buFont typeface="Wingdings" pitchFamily="2" charset="2"/>
              <a:buChar char="Ø"/>
            </a:pPr>
            <a:r>
              <a:rPr lang="fa-IR" sz="2400" dirty="0" smtClean="0">
                <a:cs typeface="B Nazanin" panose="00000400000000000000" pitchFamily="2" charset="-78"/>
              </a:rPr>
              <a:t>برنامه ی چهارم توسعه ی اقتصادی-اجتماعی کشور نشانه ای بارز از چنین تفکری هستند.</a:t>
            </a:r>
          </a:p>
        </p:txBody>
      </p:sp>
    </p:spTree>
    <p:extLst>
      <p:ext uri="{BB962C8B-B14F-4D97-AF65-F5344CB8AC3E}">
        <p14:creationId xmlns:p14="http://schemas.microsoft.com/office/powerpoint/2010/main" val="1311314599"/>
      </p:ext>
    </p:extLst>
  </p:cSld>
  <p:clrMapOvr>
    <a:masterClrMapping/>
  </p:clrMapOvr>
  <p:transition spd="slow">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44286" y="1267326"/>
            <a:ext cx="10972800" cy="3680231"/>
          </a:xfrm>
        </p:spPr>
        <p:txBody>
          <a:bodyPr>
            <a:normAutofit/>
          </a:bodyPr>
          <a:lstStyle/>
          <a:p>
            <a:pPr algn="just" rtl="1"/>
            <a:r>
              <a:rPr lang="fa-IR" sz="3000" dirty="0" smtClean="0">
                <a:cs typeface="B Nazanin" panose="00000400000000000000" pitchFamily="2" charset="-78"/>
              </a:rPr>
              <a:t>در نبود برنامه ی ملی و در هماهنگی اهداف برنامه با دگرگونی های جهان سرمایه داری در </a:t>
            </a:r>
            <a:r>
              <a:rPr lang="fa-IR" sz="3000" dirty="0" smtClean="0">
                <a:cs typeface="B Nazanin" panose="00000400000000000000" pitchFamily="2" charset="-78"/>
              </a:rPr>
              <a:t>سال</a:t>
            </a:r>
            <a:r>
              <a:rPr lang="en-US" sz="3000" dirty="0" smtClean="0">
                <a:cs typeface="B Nazanin" panose="00000400000000000000" pitchFamily="2" charset="-78"/>
              </a:rPr>
              <a:t> </a:t>
            </a:r>
            <a:r>
              <a:rPr lang="fa-IR" sz="3000" dirty="0" smtClean="0">
                <a:cs typeface="B Nazanin" panose="00000400000000000000" pitchFamily="2" charset="-78"/>
              </a:rPr>
              <a:t>های </a:t>
            </a:r>
            <a:r>
              <a:rPr lang="fa-IR" sz="3000" dirty="0" smtClean="0">
                <a:cs typeface="B Nazanin" panose="00000400000000000000" pitchFamily="2" charset="-78"/>
              </a:rPr>
              <a:t>1960 توسعه اقتصادی-اجتماعی کشور،کماکان حرکتی برون زا و متکی بر اقتصاد تک محصولی است.</a:t>
            </a:r>
          </a:p>
          <a:p>
            <a:pPr algn="just" rtl="1"/>
            <a:r>
              <a:rPr lang="fa-IR" sz="3000" dirty="0" smtClean="0">
                <a:cs typeface="B Nazanin" panose="00000400000000000000" pitchFamily="2" charset="-78"/>
              </a:rPr>
              <a:t> </a:t>
            </a:r>
            <a:r>
              <a:rPr lang="fa-IR" sz="3000" dirty="0">
                <a:cs typeface="B Nazanin" panose="00000400000000000000" pitchFamily="2" charset="-78"/>
              </a:rPr>
              <a:t>سال 1351 شورای عالی شهرسازی تاسیس </a:t>
            </a:r>
            <a:r>
              <a:rPr lang="fa-IR" sz="3000" dirty="0" smtClean="0">
                <a:cs typeface="B Nazanin" panose="00000400000000000000" pitchFamily="2" charset="-78"/>
              </a:rPr>
              <a:t>می گردد </a:t>
            </a:r>
            <a:r>
              <a:rPr lang="fa-IR" sz="3000" dirty="0">
                <a:cs typeface="B Nazanin" panose="00000400000000000000" pitchFamily="2" charset="-78"/>
              </a:rPr>
              <a:t>که در عمل با تصویب طرح های فریبنده بر روی کاغذ سازمان فضایی ـ کالبدی آشفته و پر هرج و مرج سال های 50 را تدارک می بینند. شهر هایی که جواب تاریخی روشنی به شرایط اقتصادی ـ اجتماعی موجود بودند. .(حبیبی ، 203:1391)</a:t>
            </a:r>
            <a:endParaRPr lang="en-US" sz="3000" dirty="0"/>
          </a:p>
        </p:txBody>
      </p:sp>
    </p:spTree>
    <p:extLst>
      <p:ext uri="{BB962C8B-B14F-4D97-AF65-F5344CB8AC3E}">
        <p14:creationId xmlns:p14="http://schemas.microsoft.com/office/powerpoint/2010/main" val="3126967918"/>
      </p:ext>
    </p:extLst>
  </p:cSld>
  <p:clrMapOvr>
    <a:masterClrMapping/>
  </p:clrMapOvr>
  <p:transition spd="slow">
    <p:pull dir="r"/>
  </p:transition>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5986</TotalTime>
  <Words>2856</Words>
  <Application>Microsoft Office PowerPoint</Application>
  <PresentationFormat>Widescreen</PresentationFormat>
  <Paragraphs>149</Paragraphs>
  <Slides>17</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B Nazanin</vt:lpstr>
      <vt:lpstr>Calibri</vt:lpstr>
      <vt:lpstr>Century Gothic</vt:lpstr>
      <vt:lpstr>Wingdings</vt:lpstr>
      <vt:lpstr>Wingdings 3</vt:lpstr>
      <vt:lpstr>Wisp</vt:lpstr>
      <vt:lpstr>تاریخ شهر و شهرسازی در ایران پهلوی دوم (مرحله ی سوم) </vt:lpstr>
      <vt:lpstr>وضعیت اقتصادی</vt:lpstr>
      <vt:lpstr>وضعیت اجتماعی</vt:lpstr>
      <vt:lpstr>شرایط کلی این دوره</vt:lpstr>
      <vt:lpstr>شهرسازی این دوره</vt:lpstr>
      <vt:lpstr>ساخت برج آزادی</vt:lpstr>
      <vt:lpstr>طرح های جامع</vt:lpstr>
      <vt:lpstr>بررسی اثرات طرح های جامع</vt:lpstr>
      <vt:lpstr>PowerPoint Presentation</vt:lpstr>
      <vt:lpstr>PowerPoint Presentation</vt:lpstr>
      <vt:lpstr>بحران های مربوط به طرح های جامع </vt:lpstr>
      <vt:lpstr>تغییرات  الگویی رفتاری  </vt:lpstr>
      <vt:lpstr>PowerPoint Presentation</vt:lpstr>
      <vt:lpstr>شهر جهان سومی</vt:lpstr>
      <vt:lpstr>برنامه توسعه اقتصادی و اجتماعی پنجم</vt:lpstr>
      <vt:lpstr>برنامه توسعه اقتصادی و اجتماعی ششم</vt:lpstr>
      <vt:lpstr>منابع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Sajjad</cp:lastModifiedBy>
  <cp:revision>85</cp:revision>
  <dcterms:created xsi:type="dcterms:W3CDTF">2015-10-29T15:07:21Z</dcterms:created>
  <dcterms:modified xsi:type="dcterms:W3CDTF">2019-07-26T17:00:17Z</dcterms:modified>
</cp:coreProperties>
</file>