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7" r:id="rId2"/>
    <p:sldId id="258" r:id="rId3"/>
    <p:sldId id="260" r:id="rId4"/>
    <p:sldId id="261" r:id="rId5"/>
    <p:sldId id="262" r:id="rId6"/>
    <p:sldId id="263" r:id="rId7"/>
    <p:sldId id="264" r:id="rId8"/>
    <p:sldId id="265" r:id="rId9"/>
    <p:sldId id="266" r:id="rId10"/>
    <p:sldId id="267" r:id="rId11"/>
    <p:sldId id="268" r:id="rId12"/>
    <p:sldId id="269" r:id="rId13"/>
    <p:sldId id="270" r:id="rId14"/>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6826" autoAdjust="0"/>
    <p:restoredTop sz="94660"/>
  </p:normalViewPr>
  <p:slideViewPr>
    <p:cSldViewPr snapToGrid="0">
      <p:cViewPr varScale="1">
        <p:scale>
          <a:sx n="80" d="100"/>
          <a:sy n="80" d="100"/>
        </p:scale>
        <p:origin x="29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251D19C-8025-4154-BEB5-A1F392DAE018}"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3434921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153471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4145759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334244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4897065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251D19C-8025-4154-BEB5-A1F392DAE018}" type="datetimeFigureOut">
              <a:rPr lang="fa-IR" smtClean="0"/>
              <a:t>12/04/1441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8909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251D19C-8025-4154-BEB5-A1F392DAE018}" type="datetimeFigureOut">
              <a:rPr lang="fa-IR" smtClean="0"/>
              <a:t>12/04/1441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38040950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51D19C-8025-4154-BEB5-A1F392DAE018}"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2702490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51D19C-8025-4154-BEB5-A1F392DAE018}"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486800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51D19C-8025-4154-BEB5-A1F392DAE018}"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091061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51D19C-8025-4154-BEB5-A1F392DAE018}"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976990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55450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51D19C-8025-4154-BEB5-A1F392DAE018}"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491967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251D19C-8025-4154-BEB5-A1F392DAE018}" type="datetimeFigureOut">
              <a:rPr lang="fa-IR" smtClean="0"/>
              <a:t>12/04/1441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075775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1D19C-8025-4154-BEB5-A1F392DAE018}" type="datetimeFigureOut">
              <a:rPr lang="fa-IR" smtClean="0"/>
              <a:t>12/04/1441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69534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1568885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51D19C-8025-4154-BEB5-A1F392DAE018}"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399235E0-4A1B-4B5E-948B-4DB21D922D78}" type="slidenum">
              <a:rPr lang="fa-IR" smtClean="0"/>
              <a:t>‹#›</a:t>
            </a:fld>
            <a:endParaRPr lang="fa-IR"/>
          </a:p>
        </p:txBody>
      </p:sp>
    </p:spTree>
    <p:extLst>
      <p:ext uri="{BB962C8B-B14F-4D97-AF65-F5344CB8AC3E}">
        <p14:creationId xmlns:p14="http://schemas.microsoft.com/office/powerpoint/2010/main" val="218836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cs typeface="B Homa" panose="00000400000000000000" pitchFamily="2" charset="-78"/>
              </a:defRPr>
            </a:lvl1pPr>
          </a:lstStyle>
          <a:p>
            <a:fld id="{2251D19C-8025-4154-BEB5-A1F392DAE018}" type="datetimeFigureOut">
              <a:rPr lang="fa-IR" smtClean="0"/>
              <a:pPr/>
              <a:t>12/04/1441</a:t>
            </a:fld>
            <a:endParaRPr lang="fa-IR"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cs typeface="B Homa" panose="00000400000000000000" pitchFamily="2" charset="-78"/>
              </a:defRPr>
            </a:lvl1pPr>
          </a:lstStyle>
          <a:p>
            <a:fld id="{399235E0-4A1B-4B5E-948B-4DB21D922D78}" type="slidenum">
              <a:rPr lang="fa-IR" smtClean="0"/>
              <a:pPr/>
              <a:t>‹#›</a:t>
            </a:fld>
            <a:endParaRPr lang="fa-IR" dirty="0"/>
          </a:p>
        </p:txBody>
      </p:sp>
    </p:spTree>
    <p:extLst>
      <p:ext uri="{BB962C8B-B14F-4D97-AF65-F5344CB8AC3E}">
        <p14:creationId xmlns:p14="http://schemas.microsoft.com/office/powerpoint/2010/main" val="628247771"/>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1"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07907" y="2680368"/>
            <a:ext cx="7049704" cy="1446550"/>
          </a:xfrm>
          <a:prstGeom prst="rect">
            <a:avLst/>
          </a:prstGeom>
          <a:noFill/>
        </p:spPr>
        <p:txBody>
          <a:bodyPr wrap="square" rtlCol="0">
            <a:spAutoFit/>
          </a:bodyPr>
          <a:lstStyle/>
          <a:p>
            <a:pPr algn="r" rtl="1"/>
            <a:endParaRPr lang="fa-IR" sz="2400" dirty="0">
              <a:latin typeface="B nazanin"/>
              <a:cs typeface="B Homa" panose="00000400000000000000" pitchFamily="2" charset="-78"/>
            </a:endParaRPr>
          </a:p>
          <a:p>
            <a:pPr algn="ctr" rtl="1"/>
            <a:r>
              <a:rPr lang="fa-IR" sz="4000" b="1" dirty="0" smtClean="0">
                <a:latin typeface="B nazanin"/>
                <a:cs typeface="B Homa" panose="00000400000000000000" pitchFamily="2" charset="-78"/>
              </a:rPr>
              <a:t>معرفی و بررسی نظریه </a:t>
            </a:r>
            <a:r>
              <a:rPr lang="fa-IR" sz="4000" b="1" dirty="0">
                <a:latin typeface="B nazanin"/>
                <a:cs typeface="B Homa" panose="00000400000000000000" pitchFamily="2" charset="-78"/>
              </a:rPr>
              <a:t>شهرهای جدید </a:t>
            </a:r>
          </a:p>
          <a:p>
            <a:pPr algn="r" rtl="1"/>
            <a:endParaRPr lang="fa-IR" sz="2400" dirty="0">
              <a:latin typeface="B nazanin"/>
              <a:cs typeface="B Homa" panose="00000400000000000000" pitchFamily="2" charset="-78"/>
            </a:endParaRPr>
          </a:p>
        </p:txBody>
      </p:sp>
    </p:spTree>
    <p:extLst>
      <p:ext uri="{BB962C8B-B14F-4D97-AF65-F5344CB8AC3E}">
        <p14:creationId xmlns:p14="http://schemas.microsoft.com/office/powerpoint/2010/main" val="9074480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9245600" y="584200"/>
            <a:ext cx="2438400" cy="2133600"/>
          </a:xfrm>
          <a:prstGeom prst="ellipse">
            <a:avLst/>
          </a:prstGeom>
          <a:solidFill>
            <a:srgbClr val="00206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cs typeface="B Homa" panose="00000400000000000000" pitchFamily="2" charset="-78"/>
            </a:endParaRPr>
          </a:p>
        </p:txBody>
      </p:sp>
      <p:sp>
        <p:nvSpPr>
          <p:cNvPr id="6" name="Oval 5"/>
          <p:cNvSpPr/>
          <p:nvPr/>
        </p:nvSpPr>
        <p:spPr>
          <a:xfrm>
            <a:off x="3759200" y="685800"/>
            <a:ext cx="2438400" cy="2133600"/>
          </a:xfrm>
          <a:prstGeom prst="ellipse">
            <a:avLst/>
          </a:prstGeom>
          <a:solidFill>
            <a:srgbClr val="00206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cs typeface="B Homa" panose="00000400000000000000" pitchFamily="2" charset="-78"/>
            </a:endParaRPr>
          </a:p>
        </p:txBody>
      </p:sp>
      <p:sp>
        <p:nvSpPr>
          <p:cNvPr id="7" name="Oval 6"/>
          <p:cNvSpPr/>
          <p:nvPr/>
        </p:nvSpPr>
        <p:spPr>
          <a:xfrm>
            <a:off x="6604000" y="685800"/>
            <a:ext cx="2438400" cy="2133600"/>
          </a:xfrm>
          <a:prstGeom prst="ellipse">
            <a:avLst/>
          </a:prstGeom>
          <a:solidFill>
            <a:srgbClr val="00206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cs typeface="B Homa" panose="00000400000000000000" pitchFamily="2" charset="-78"/>
            </a:endParaRPr>
          </a:p>
        </p:txBody>
      </p:sp>
      <p:sp>
        <p:nvSpPr>
          <p:cNvPr id="8" name="Oval 7"/>
          <p:cNvSpPr/>
          <p:nvPr/>
        </p:nvSpPr>
        <p:spPr>
          <a:xfrm>
            <a:off x="1016000" y="685800"/>
            <a:ext cx="2438400" cy="2133600"/>
          </a:xfrm>
          <a:prstGeom prst="ellipse">
            <a:avLst/>
          </a:prstGeom>
          <a:solidFill>
            <a:srgbClr val="002060"/>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2400" dirty="0">
              <a:cs typeface="B Homa" panose="00000400000000000000" pitchFamily="2" charset="-78"/>
            </a:endParaRPr>
          </a:p>
        </p:txBody>
      </p:sp>
      <p:sp>
        <p:nvSpPr>
          <p:cNvPr id="9" name="TextBox 8"/>
          <p:cNvSpPr txBox="1"/>
          <p:nvPr/>
        </p:nvSpPr>
        <p:spPr>
          <a:xfrm>
            <a:off x="9144000" y="1397001"/>
            <a:ext cx="2235200" cy="461665"/>
          </a:xfrm>
          <a:prstGeom prst="rect">
            <a:avLst/>
          </a:prstGeom>
          <a:noFill/>
        </p:spPr>
        <p:txBody>
          <a:bodyPr wrap="square" rtlCol="0">
            <a:spAutoFit/>
          </a:bodyPr>
          <a:lstStyle/>
          <a:p>
            <a:pPr algn="r" rtl="1"/>
            <a:r>
              <a:rPr lang="fa-IR" sz="2400" b="1" dirty="0">
                <a:cs typeface="B Homa" panose="00000400000000000000" pitchFamily="2" charset="-78"/>
              </a:rPr>
              <a:t>دلایل اجتماعی </a:t>
            </a:r>
            <a:endParaRPr lang="en-US" sz="2400" b="1" dirty="0">
              <a:cs typeface="B Homa" panose="00000400000000000000" pitchFamily="2" charset="-78"/>
            </a:endParaRPr>
          </a:p>
        </p:txBody>
      </p:sp>
      <p:sp>
        <p:nvSpPr>
          <p:cNvPr id="10" name="TextBox 9"/>
          <p:cNvSpPr txBox="1"/>
          <p:nvPr/>
        </p:nvSpPr>
        <p:spPr>
          <a:xfrm>
            <a:off x="6705600" y="1498601"/>
            <a:ext cx="2032000" cy="461665"/>
          </a:xfrm>
          <a:prstGeom prst="rect">
            <a:avLst/>
          </a:prstGeom>
          <a:noFill/>
        </p:spPr>
        <p:txBody>
          <a:bodyPr wrap="square" rtlCol="0">
            <a:spAutoFit/>
          </a:bodyPr>
          <a:lstStyle/>
          <a:p>
            <a:pPr algn="r" rtl="1"/>
            <a:r>
              <a:rPr lang="fa-IR" sz="2400" b="1" dirty="0">
                <a:cs typeface="B Homa" panose="00000400000000000000" pitchFamily="2" charset="-78"/>
              </a:rPr>
              <a:t>دلایل اقتصادی</a:t>
            </a:r>
            <a:endParaRPr lang="en-US" sz="2400" b="1" dirty="0">
              <a:cs typeface="B Homa" panose="00000400000000000000" pitchFamily="2" charset="-78"/>
            </a:endParaRPr>
          </a:p>
        </p:txBody>
      </p:sp>
      <p:sp>
        <p:nvSpPr>
          <p:cNvPr id="11" name="TextBox 10"/>
          <p:cNvSpPr txBox="1"/>
          <p:nvPr/>
        </p:nvSpPr>
        <p:spPr>
          <a:xfrm>
            <a:off x="3454400" y="1498601"/>
            <a:ext cx="2641600" cy="461665"/>
          </a:xfrm>
          <a:prstGeom prst="rect">
            <a:avLst/>
          </a:prstGeom>
          <a:noFill/>
        </p:spPr>
        <p:txBody>
          <a:bodyPr wrap="square" rtlCol="0">
            <a:spAutoFit/>
          </a:bodyPr>
          <a:lstStyle/>
          <a:p>
            <a:pPr algn="r" rtl="1"/>
            <a:r>
              <a:rPr lang="fa-IR" sz="2400" b="1" dirty="0">
                <a:cs typeface="B Homa" panose="00000400000000000000" pitchFamily="2" charset="-78"/>
              </a:rPr>
              <a:t>دلایل فنی و مهندسی</a:t>
            </a:r>
            <a:endParaRPr lang="en-US" sz="2400" b="1" dirty="0">
              <a:cs typeface="B Homa" panose="00000400000000000000" pitchFamily="2" charset="-78"/>
            </a:endParaRPr>
          </a:p>
        </p:txBody>
      </p:sp>
      <p:sp>
        <p:nvSpPr>
          <p:cNvPr id="12" name="TextBox 11"/>
          <p:cNvSpPr txBox="1"/>
          <p:nvPr/>
        </p:nvSpPr>
        <p:spPr>
          <a:xfrm>
            <a:off x="1219200" y="1498601"/>
            <a:ext cx="1828800" cy="461665"/>
          </a:xfrm>
          <a:prstGeom prst="rect">
            <a:avLst/>
          </a:prstGeom>
          <a:noFill/>
        </p:spPr>
        <p:txBody>
          <a:bodyPr wrap="square" rtlCol="0">
            <a:spAutoFit/>
          </a:bodyPr>
          <a:lstStyle/>
          <a:p>
            <a:pPr algn="r" rtl="1"/>
            <a:r>
              <a:rPr lang="fa-IR" sz="2400" b="1" dirty="0">
                <a:cs typeface="B Homa" panose="00000400000000000000" pitchFamily="2" charset="-78"/>
              </a:rPr>
              <a:t>دلایل مدیریتی</a:t>
            </a:r>
            <a:endParaRPr lang="en-US" sz="2400" b="1" dirty="0">
              <a:cs typeface="B Homa" panose="00000400000000000000" pitchFamily="2" charset="-78"/>
            </a:endParaRPr>
          </a:p>
        </p:txBody>
      </p:sp>
      <p:sp>
        <p:nvSpPr>
          <p:cNvPr id="13" name="Rectangle 12"/>
          <p:cNvSpPr/>
          <p:nvPr/>
        </p:nvSpPr>
        <p:spPr>
          <a:xfrm>
            <a:off x="9550400" y="3429000"/>
            <a:ext cx="2235200" cy="2844800"/>
          </a:xfrm>
          <a:prstGeom prst="rect">
            <a:avLst/>
          </a:prstGeom>
          <a:solidFill>
            <a:srgbClr val="00B0F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cs typeface="B Homa" panose="00000400000000000000" pitchFamily="2" charset="-78"/>
            </a:endParaRPr>
          </a:p>
        </p:txBody>
      </p:sp>
      <p:sp>
        <p:nvSpPr>
          <p:cNvPr id="14" name="Down Arrow 13"/>
          <p:cNvSpPr/>
          <p:nvPr/>
        </p:nvSpPr>
        <p:spPr>
          <a:xfrm>
            <a:off x="10261600" y="2717800"/>
            <a:ext cx="609600" cy="71120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15" name="Rectangle 14"/>
          <p:cNvSpPr/>
          <p:nvPr/>
        </p:nvSpPr>
        <p:spPr>
          <a:xfrm>
            <a:off x="1016000" y="3429000"/>
            <a:ext cx="2235200" cy="2844800"/>
          </a:xfrm>
          <a:prstGeom prst="rect">
            <a:avLst/>
          </a:prstGeom>
          <a:solidFill>
            <a:srgbClr val="00B0F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cs typeface="B Homa" panose="00000400000000000000" pitchFamily="2" charset="-78"/>
            </a:endParaRPr>
          </a:p>
        </p:txBody>
      </p:sp>
      <p:sp>
        <p:nvSpPr>
          <p:cNvPr id="16" name="Rectangle 15"/>
          <p:cNvSpPr/>
          <p:nvPr/>
        </p:nvSpPr>
        <p:spPr>
          <a:xfrm>
            <a:off x="3860800" y="3429000"/>
            <a:ext cx="2235200" cy="2844800"/>
          </a:xfrm>
          <a:prstGeom prst="rect">
            <a:avLst/>
          </a:prstGeom>
          <a:solidFill>
            <a:srgbClr val="00B0F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cs typeface="B Homa" panose="00000400000000000000" pitchFamily="2" charset="-78"/>
            </a:endParaRPr>
          </a:p>
        </p:txBody>
      </p:sp>
      <p:sp>
        <p:nvSpPr>
          <p:cNvPr id="17" name="Rectangle 16"/>
          <p:cNvSpPr/>
          <p:nvPr/>
        </p:nvSpPr>
        <p:spPr>
          <a:xfrm>
            <a:off x="6807200" y="3429000"/>
            <a:ext cx="2235200" cy="2844800"/>
          </a:xfrm>
          <a:prstGeom prst="rect">
            <a:avLst/>
          </a:prstGeom>
          <a:solidFill>
            <a:srgbClr val="00B0F0"/>
          </a:solidFill>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sz="2400" dirty="0">
              <a:cs typeface="B Homa" panose="00000400000000000000" pitchFamily="2" charset="-78"/>
            </a:endParaRPr>
          </a:p>
        </p:txBody>
      </p:sp>
      <p:sp>
        <p:nvSpPr>
          <p:cNvPr id="18" name="Down Arrow 17"/>
          <p:cNvSpPr/>
          <p:nvPr/>
        </p:nvSpPr>
        <p:spPr>
          <a:xfrm>
            <a:off x="1828800" y="2819400"/>
            <a:ext cx="609600" cy="71120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19" name="Down Arrow 18"/>
          <p:cNvSpPr/>
          <p:nvPr/>
        </p:nvSpPr>
        <p:spPr>
          <a:xfrm>
            <a:off x="4673600" y="2819400"/>
            <a:ext cx="609600" cy="71120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20" name="Down Arrow 19"/>
          <p:cNvSpPr/>
          <p:nvPr/>
        </p:nvSpPr>
        <p:spPr>
          <a:xfrm>
            <a:off x="7518400" y="2819400"/>
            <a:ext cx="609600" cy="711200"/>
          </a:xfrm>
          <a:prstGeom prst="down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21" name="TextBox 20"/>
          <p:cNvSpPr txBox="1"/>
          <p:nvPr/>
        </p:nvSpPr>
        <p:spPr>
          <a:xfrm>
            <a:off x="9652000" y="3632200"/>
            <a:ext cx="2133600" cy="954300"/>
          </a:xfrm>
          <a:prstGeom prst="rect">
            <a:avLst/>
          </a:prstGeom>
          <a:noFill/>
        </p:spPr>
        <p:txBody>
          <a:bodyPr wrap="square" rtlCol="0">
            <a:spAutoFit/>
          </a:bodyPr>
          <a:lstStyle/>
          <a:p>
            <a:pPr algn="just" rtl="1">
              <a:buFont typeface="Arial" pitchFamily="34" charset="0"/>
              <a:buChar char="•"/>
            </a:pPr>
            <a:r>
              <a:rPr lang="fa-IR" sz="1867" dirty="0">
                <a:cs typeface="B Homa" panose="00000400000000000000" pitchFamily="2" charset="-78"/>
              </a:rPr>
              <a:t>ضعف تنوع اجتماعی- اقتصادی در بین ساکنان شهرهای جدید؛</a:t>
            </a:r>
            <a:endParaRPr lang="en-US" sz="1867" dirty="0">
              <a:cs typeface="B Homa" panose="00000400000000000000" pitchFamily="2" charset="-78"/>
            </a:endParaRPr>
          </a:p>
        </p:txBody>
      </p:sp>
      <p:sp>
        <p:nvSpPr>
          <p:cNvPr id="22" name="TextBox 21"/>
          <p:cNvSpPr txBox="1"/>
          <p:nvPr/>
        </p:nvSpPr>
        <p:spPr>
          <a:xfrm>
            <a:off x="9753600" y="4648200"/>
            <a:ext cx="2032000" cy="748795"/>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خوابگاهی شدن شهرهای جدید</a:t>
            </a:r>
            <a:endParaRPr lang="en-US" sz="2133" dirty="0">
              <a:cs typeface="B Homa" panose="00000400000000000000" pitchFamily="2" charset="-78"/>
            </a:endParaRPr>
          </a:p>
        </p:txBody>
      </p:sp>
      <p:sp>
        <p:nvSpPr>
          <p:cNvPr id="23" name="TextBox 22"/>
          <p:cNvSpPr txBox="1"/>
          <p:nvPr/>
        </p:nvSpPr>
        <p:spPr>
          <a:xfrm>
            <a:off x="6807200" y="3632201"/>
            <a:ext cx="2133600" cy="2103589"/>
          </a:xfrm>
          <a:prstGeom prst="rect">
            <a:avLst/>
          </a:prstGeom>
          <a:noFill/>
        </p:spPr>
        <p:txBody>
          <a:bodyPr wrap="square" rtlCol="0">
            <a:spAutoFit/>
          </a:bodyPr>
          <a:lstStyle/>
          <a:p>
            <a:pPr algn="r" rtl="1">
              <a:buFont typeface="Arial" pitchFamily="34" charset="0"/>
              <a:buChar char="•"/>
            </a:pPr>
            <a:r>
              <a:rPr lang="fa-IR" sz="1867" dirty="0">
                <a:cs typeface="B Homa" panose="00000400000000000000" pitchFamily="2" charset="-78"/>
              </a:rPr>
              <a:t>کندتر بودن روند افزایشی قیمت اراضی در شهرهای جدید نسبت به</a:t>
            </a:r>
          </a:p>
          <a:p>
            <a:pPr algn="r" rtl="1"/>
            <a:r>
              <a:rPr lang="fa-IR" sz="1867" dirty="0">
                <a:cs typeface="B Homa" panose="00000400000000000000" pitchFamily="2" charset="-78"/>
              </a:rPr>
              <a:t>مادرشهرها، میل به خرید مسکن در شهرهای جدید را کاهش داده است؛</a:t>
            </a:r>
            <a:endParaRPr lang="en-US" sz="1867" dirty="0">
              <a:cs typeface="B Homa" panose="00000400000000000000" pitchFamily="2" charset="-78"/>
            </a:endParaRPr>
          </a:p>
        </p:txBody>
      </p:sp>
      <p:sp>
        <p:nvSpPr>
          <p:cNvPr id="24" name="TextBox 23"/>
          <p:cNvSpPr txBox="1"/>
          <p:nvPr/>
        </p:nvSpPr>
        <p:spPr>
          <a:xfrm>
            <a:off x="3962400" y="3530601"/>
            <a:ext cx="2133600" cy="1241622"/>
          </a:xfrm>
          <a:prstGeom prst="rect">
            <a:avLst/>
          </a:prstGeom>
          <a:noFill/>
        </p:spPr>
        <p:txBody>
          <a:bodyPr wrap="square" rtlCol="0">
            <a:spAutoFit/>
          </a:bodyPr>
          <a:lstStyle/>
          <a:p>
            <a:pPr algn="just" rtl="1">
              <a:buFont typeface="Arial" pitchFamily="34" charset="0"/>
              <a:buChar char="•"/>
            </a:pPr>
            <a:r>
              <a:rPr lang="fa-IR" sz="1867" dirty="0">
                <a:cs typeface="B Homa" panose="00000400000000000000" pitchFamily="2" charset="-78"/>
              </a:rPr>
              <a:t>کم توجهی به عامل فاصله از مادرشهر در مکان یابی شهرهای جدید؛</a:t>
            </a:r>
            <a:endParaRPr lang="en-US" sz="1867" dirty="0">
              <a:cs typeface="B Homa" panose="00000400000000000000" pitchFamily="2" charset="-78"/>
            </a:endParaRPr>
          </a:p>
        </p:txBody>
      </p:sp>
      <p:sp>
        <p:nvSpPr>
          <p:cNvPr id="25" name="TextBox 24"/>
          <p:cNvSpPr txBox="1"/>
          <p:nvPr/>
        </p:nvSpPr>
        <p:spPr>
          <a:xfrm>
            <a:off x="4064000" y="4648200"/>
            <a:ext cx="2032000" cy="1323439"/>
          </a:xfrm>
          <a:prstGeom prst="rect">
            <a:avLst/>
          </a:prstGeom>
          <a:noFill/>
        </p:spPr>
        <p:txBody>
          <a:bodyPr wrap="square" rtlCol="0">
            <a:spAutoFit/>
          </a:bodyPr>
          <a:lstStyle/>
          <a:p>
            <a:pPr algn="r" rtl="1">
              <a:buFont typeface="Arial" pitchFamily="34" charset="0"/>
              <a:buChar char="•"/>
            </a:pPr>
            <a:r>
              <a:rPr lang="fa-IR" sz="1600" dirty="0">
                <a:cs typeface="B Homa" panose="00000400000000000000" pitchFamily="2" charset="-78"/>
              </a:rPr>
              <a:t>نگرش صرفاً کالبدی در تهیه برنام هها و عدم توجه به خواست و نیاز مردم توسط برنامه ریزان و مهندسان مشاور؛</a:t>
            </a:r>
            <a:endParaRPr lang="en-US" sz="1600" dirty="0">
              <a:cs typeface="B Homa" panose="00000400000000000000" pitchFamily="2" charset="-78"/>
            </a:endParaRPr>
          </a:p>
        </p:txBody>
      </p:sp>
      <p:sp>
        <p:nvSpPr>
          <p:cNvPr id="26" name="TextBox 25"/>
          <p:cNvSpPr txBox="1"/>
          <p:nvPr/>
        </p:nvSpPr>
        <p:spPr>
          <a:xfrm>
            <a:off x="914400" y="3632200"/>
            <a:ext cx="2133600" cy="1241622"/>
          </a:xfrm>
          <a:prstGeom prst="rect">
            <a:avLst/>
          </a:prstGeom>
          <a:noFill/>
        </p:spPr>
        <p:txBody>
          <a:bodyPr wrap="square" rtlCol="0">
            <a:spAutoFit/>
          </a:bodyPr>
          <a:lstStyle/>
          <a:p>
            <a:pPr algn="just" rtl="1">
              <a:buFont typeface="Arial" pitchFamily="34" charset="0"/>
              <a:buChar char="•"/>
            </a:pPr>
            <a:r>
              <a:rPr lang="fa-IR" sz="1867" dirty="0">
                <a:cs typeface="B Homa" panose="00000400000000000000" pitchFamily="2" charset="-78"/>
              </a:rPr>
              <a:t>نبود برنامه ای جامع برای انتقال صنایع از مادرشهرها به شهرهای جدید؛</a:t>
            </a:r>
            <a:endParaRPr lang="en-US" sz="1867" dirty="0">
              <a:cs typeface="B Homa" panose="00000400000000000000" pitchFamily="2" charset="-78"/>
            </a:endParaRPr>
          </a:p>
        </p:txBody>
      </p:sp>
      <p:sp>
        <p:nvSpPr>
          <p:cNvPr id="27" name="TextBox 26"/>
          <p:cNvSpPr txBox="1"/>
          <p:nvPr/>
        </p:nvSpPr>
        <p:spPr>
          <a:xfrm>
            <a:off x="1117600" y="4851401"/>
            <a:ext cx="1930400" cy="1528945"/>
          </a:xfrm>
          <a:prstGeom prst="rect">
            <a:avLst/>
          </a:prstGeom>
          <a:noFill/>
        </p:spPr>
        <p:txBody>
          <a:bodyPr wrap="square" rtlCol="0">
            <a:spAutoFit/>
          </a:bodyPr>
          <a:lstStyle/>
          <a:p>
            <a:pPr algn="just" rtl="1">
              <a:buFont typeface="Arial" pitchFamily="34" charset="0"/>
              <a:buChar char="•"/>
            </a:pPr>
            <a:r>
              <a:rPr lang="fa-IR" sz="1867" dirty="0">
                <a:cs typeface="B Homa" panose="00000400000000000000" pitchFamily="2" charset="-78"/>
              </a:rPr>
              <a:t>عدم حمایت همه جانبه دولت و نهادهای ذی ربط از سیاست احداث شهرهای جدید</a:t>
            </a:r>
            <a:endParaRPr lang="en-US" sz="1867" dirty="0">
              <a:cs typeface="B Homa" panose="00000400000000000000" pitchFamily="2" charset="-78"/>
            </a:endParaRPr>
          </a:p>
        </p:txBody>
      </p:sp>
      <p:sp>
        <p:nvSpPr>
          <p:cNvPr id="28" name="TextBox 27"/>
          <p:cNvSpPr txBox="1"/>
          <p:nvPr/>
        </p:nvSpPr>
        <p:spPr>
          <a:xfrm>
            <a:off x="7518400" y="76200"/>
            <a:ext cx="4673600" cy="502766"/>
          </a:xfrm>
          <a:prstGeom prst="rect">
            <a:avLst/>
          </a:prstGeom>
          <a:noFill/>
        </p:spPr>
        <p:txBody>
          <a:bodyPr wrap="square" rtlCol="0">
            <a:spAutoFit/>
          </a:bodyPr>
          <a:lstStyle/>
          <a:p>
            <a:pPr algn="r" rtl="1"/>
            <a:r>
              <a:rPr lang="fa-IR" sz="2667" b="1" dirty="0" smtClean="0">
                <a:solidFill>
                  <a:srgbClr val="FF0000"/>
                </a:solidFill>
                <a:cs typeface="B Homa" panose="00000400000000000000" pitchFamily="2" charset="-78"/>
              </a:rPr>
              <a:t>آسیب شناسی شهرهای جدید در ایران</a:t>
            </a:r>
            <a:endParaRPr lang="en-US" sz="2667" b="1" dirty="0">
              <a:solidFill>
                <a:srgbClr val="FF0000"/>
              </a:solidFill>
              <a:cs typeface="B Homa" panose="00000400000000000000" pitchFamily="2" charset="-78"/>
            </a:endParaRPr>
          </a:p>
        </p:txBody>
      </p:sp>
    </p:spTree>
    <p:extLst>
      <p:ext uri="{BB962C8B-B14F-4D97-AF65-F5344CB8AC3E}">
        <p14:creationId xmlns:p14="http://schemas.microsoft.com/office/powerpoint/2010/main" val="2857988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
                                        <p:tgtEl>
                                          <p:spTgt spid="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500"/>
                                        <p:tgtEl>
                                          <p:spTgt spid="1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500"/>
                                        <p:tgtEl>
                                          <p:spTgt spid="2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fade">
                                      <p:cBhvr>
                                        <p:cTn id="81" dur="500"/>
                                        <p:tgtEl>
                                          <p:spTgt spid="15"/>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fade">
                                      <p:cBhvr>
                                        <p:cTn id="8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85811" y="363622"/>
            <a:ext cx="4978400" cy="503215"/>
          </a:xfrm>
          <a:prstGeom prst="rect">
            <a:avLst/>
          </a:prstGeom>
          <a:noFill/>
        </p:spPr>
        <p:txBody>
          <a:bodyPr wrap="square" rtlCol="0">
            <a:spAutoFit/>
          </a:bodyPr>
          <a:lstStyle/>
          <a:p>
            <a:pPr algn="r" rtl="1"/>
            <a:r>
              <a:rPr lang="fa-IR" sz="2670" b="1" dirty="0">
                <a:solidFill>
                  <a:srgbClr val="FF0000"/>
                </a:solidFill>
                <a:cs typeface="B Homa" panose="00000400000000000000" pitchFamily="2" charset="-78"/>
              </a:rPr>
              <a:t>نتیجه </a:t>
            </a:r>
            <a:r>
              <a:rPr lang="fa-IR" sz="2670" b="1" dirty="0" smtClean="0">
                <a:solidFill>
                  <a:srgbClr val="FF0000"/>
                </a:solidFill>
                <a:cs typeface="B Homa" panose="00000400000000000000" pitchFamily="2" charset="-78"/>
              </a:rPr>
              <a:t>گیری  </a:t>
            </a:r>
            <a:endParaRPr lang="en-US" sz="2670" b="1" dirty="0">
              <a:solidFill>
                <a:srgbClr val="FF0000"/>
              </a:solidFill>
              <a:cs typeface="B Homa" panose="00000400000000000000" pitchFamily="2" charset="-78"/>
            </a:endParaRPr>
          </a:p>
        </p:txBody>
      </p:sp>
      <p:sp>
        <p:nvSpPr>
          <p:cNvPr id="2" name="Rectangle 1"/>
          <p:cNvSpPr/>
          <p:nvPr/>
        </p:nvSpPr>
        <p:spPr>
          <a:xfrm>
            <a:off x="481263" y="1226728"/>
            <a:ext cx="11117178" cy="4154984"/>
          </a:xfrm>
          <a:prstGeom prst="rect">
            <a:avLst/>
          </a:prstGeom>
        </p:spPr>
        <p:txBody>
          <a:bodyPr wrap="square">
            <a:spAutoFit/>
          </a:bodyPr>
          <a:lstStyle/>
          <a:p>
            <a:pPr algn="just"/>
            <a:r>
              <a:rPr lang="ar-SA" sz="2200" dirty="0" smtClean="0">
                <a:cs typeface="B Homa" panose="00000400000000000000" pitchFamily="2" charset="-78"/>
              </a:rPr>
              <a:t>یکی از سیاستهایی که به منظور توسعه فضایی سکونتگاهها و بهبود توزیع فضایی جمعیت و فعالیت در سطح کشورهای مختلف اتخاذ میگردد، ایجاد و توسعه شهرهای جدید میباشد. دو هدف اصلی ایجاد شهرهای جدید از دیدگاه توسعه فضایی، تمرکززدایی از مادرشهرها و تمرکزگرایی در مناطق مستعد توسعه اما توسعه نیافته و کمتر توسعه یافته است. </a:t>
            </a:r>
            <a:r>
              <a:rPr lang="fa-IR" sz="2200" dirty="0" smtClean="0">
                <a:cs typeface="B Homa" panose="00000400000000000000" pitchFamily="2" charset="-78"/>
              </a:rPr>
              <a:t>تحولات </a:t>
            </a:r>
            <a:r>
              <a:rPr lang="ar-SA" sz="2200" dirty="0" smtClean="0">
                <a:cs typeface="B Homa" panose="00000400000000000000" pitchFamily="2" charset="-78"/>
              </a:rPr>
              <a:t>اقتصادی- اجتماعی، سیاسی کشور در چند دهه گذشته )آغاز حکومت پهلوی تا دهه اول پس از پیروزی انقلاب اسلامی  سبب تجمع و تمرکز جمعیت و فعالیت های مهم اقتصادی در چند قطب عمده کشور مادرشهرهایی چون تهران، مشهد، اصفهان، تبریز، .. گردید و شکل گیری سیاست ایجاد شهرهای جدید کشور با هدف تمرکززدایی از مادرشهرهای عمده را باعث شد</a:t>
            </a:r>
            <a:r>
              <a:rPr lang="en-US" sz="2200" dirty="0" smtClean="0">
                <a:cs typeface="B Homa" panose="00000400000000000000" pitchFamily="2" charset="-78"/>
              </a:rPr>
              <a:t>. </a:t>
            </a:r>
            <a:r>
              <a:rPr lang="ar-SA" sz="2200" dirty="0" smtClean="0">
                <a:cs typeface="B Homa" panose="00000400000000000000" pitchFamily="2" charset="-78"/>
              </a:rPr>
              <a:t>از آنجا که مسائل و مشکلات بوجود آمده در مادرشهرهای کشور معلول بوده، لذا به منظور حل مسائل این شهرها، ابتدا باید علتهای شکل گیری مسأله را شناسایی نمود و در جهت رفع آنها برآمد. بر این اساس، سه علت اساسی بوجود آمدن مسائل در مادرشهرهای کشور را باید</a:t>
            </a:r>
            <a:r>
              <a:rPr lang="en-US" sz="2200" dirty="0" smtClean="0">
                <a:cs typeface="B Homa" panose="00000400000000000000" pitchFamily="2" charset="-78"/>
              </a:rPr>
              <a:t>: 1 .</a:t>
            </a:r>
            <a:r>
              <a:rPr lang="ar-SA" sz="2200" dirty="0" smtClean="0">
                <a:cs typeface="B Homa" panose="00000400000000000000" pitchFamily="2" charset="-78"/>
              </a:rPr>
              <a:t>افزایش شدید نرخ رشد جمعیت کشور طی سالهای 1365 -1335 ،2</a:t>
            </a:r>
            <a:r>
              <a:rPr lang="en-US" sz="2200" dirty="0" smtClean="0">
                <a:cs typeface="B Homa" panose="00000400000000000000" pitchFamily="2" charset="-78"/>
              </a:rPr>
              <a:t> . </a:t>
            </a:r>
            <a:r>
              <a:rPr lang="ar-SA" sz="2200" dirty="0" smtClean="0">
                <a:cs typeface="B Homa" panose="00000400000000000000" pitchFamily="2" charset="-78"/>
              </a:rPr>
              <a:t>مهاجرتهای گسترده روستا- شهری به صورت جهشی  ،مهاجرت مستقیم از روستا به مادرشهر به خصوص طی سالهای 1365 -1335 ،3 .پایینتر بودن ظرفیت توسعه کوتاه مدت شهر نسبت به نرخ رشد جمعیت، بیان نمود</a:t>
            </a:r>
            <a:r>
              <a:rPr lang="fa-IR" sz="2200" dirty="0" smtClean="0">
                <a:cs typeface="B Homa" panose="00000400000000000000" pitchFamily="2" charset="-78"/>
              </a:rPr>
              <a:t>.</a:t>
            </a:r>
            <a:endParaRPr lang="en-US" sz="2200" dirty="0">
              <a:cs typeface="B Homa" panose="00000400000000000000" pitchFamily="2" charset="-78"/>
            </a:endParaRPr>
          </a:p>
        </p:txBody>
      </p:sp>
    </p:spTree>
    <p:extLst>
      <p:ext uri="{BB962C8B-B14F-4D97-AF65-F5344CB8AC3E}">
        <p14:creationId xmlns:p14="http://schemas.microsoft.com/office/powerpoint/2010/main" val="239356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45600" y="177801"/>
            <a:ext cx="2438400" cy="502766"/>
          </a:xfrm>
          <a:prstGeom prst="rect">
            <a:avLst/>
          </a:prstGeom>
          <a:noFill/>
        </p:spPr>
        <p:txBody>
          <a:bodyPr wrap="square" rtlCol="0">
            <a:spAutoFit/>
          </a:bodyPr>
          <a:lstStyle/>
          <a:p>
            <a:pPr algn="r" rtl="1"/>
            <a:r>
              <a:rPr lang="fa-IR" sz="2667" b="1" dirty="0" smtClean="0">
                <a:solidFill>
                  <a:srgbClr val="FF0000"/>
                </a:solidFill>
                <a:cs typeface="B Homa" panose="00000400000000000000" pitchFamily="2" charset="-78"/>
              </a:rPr>
              <a:t>پیشنهادات</a:t>
            </a:r>
            <a:endParaRPr lang="en-US" sz="2400" dirty="0">
              <a:solidFill>
                <a:srgbClr val="FF0000"/>
              </a:solidFill>
              <a:cs typeface="B Homa" panose="00000400000000000000" pitchFamily="2" charset="-78"/>
            </a:endParaRPr>
          </a:p>
        </p:txBody>
      </p:sp>
      <p:sp>
        <p:nvSpPr>
          <p:cNvPr id="5" name="TextBox 4"/>
          <p:cNvSpPr txBox="1"/>
          <p:nvPr/>
        </p:nvSpPr>
        <p:spPr>
          <a:xfrm>
            <a:off x="1422400" y="889000"/>
            <a:ext cx="10261600" cy="1077026"/>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 انتقال برخی از صنایع قابل جابه جایی به شهرهای جدید با توجه به اصل سازگاری میان صنایع و اثرات هر یک از آنها بر محیط طبیعی وزندگی ساکنان شهرهای جدید، به منظور جلوگیری از خوابگاهی باقی ماندن شهرهای جدید؛</a:t>
            </a:r>
            <a:endParaRPr lang="en-US" sz="2133" dirty="0">
              <a:cs typeface="B Homa" panose="00000400000000000000" pitchFamily="2" charset="-78"/>
            </a:endParaRPr>
          </a:p>
        </p:txBody>
      </p:sp>
      <p:sp>
        <p:nvSpPr>
          <p:cNvPr id="6" name="TextBox 5"/>
          <p:cNvSpPr txBox="1"/>
          <p:nvPr/>
        </p:nvSpPr>
        <p:spPr>
          <a:xfrm>
            <a:off x="1219200" y="1701800"/>
            <a:ext cx="10363200" cy="748795"/>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 بهبود سیستم حمل و نقل عمومی میان شهر جدید با مادرشهردر رابطه با شهرهای جدید اطراف تهران،احداث خطوط مترو میان شهر جدید با شهرتهران، البته پس از انجام مطالعات هزینه- منفعت پیشنهاد می شود.</a:t>
            </a:r>
            <a:endParaRPr lang="en-US" sz="2133" dirty="0">
              <a:cs typeface="B Homa" panose="00000400000000000000" pitchFamily="2" charset="-78"/>
            </a:endParaRPr>
          </a:p>
        </p:txBody>
      </p:sp>
      <p:sp>
        <p:nvSpPr>
          <p:cNvPr id="7" name="TextBox 6"/>
          <p:cNvSpPr txBox="1"/>
          <p:nvPr/>
        </p:nvSpPr>
        <p:spPr>
          <a:xfrm>
            <a:off x="1117600" y="2514600"/>
            <a:ext cx="10464800" cy="420564"/>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 تکمیل خدمات شهری مورد نیاز و مرحله بندی برنامه ساخت سایرقسمت های شهر جدید؛</a:t>
            </a:r>
            <a:endParaRPr lang="en-US" sz="2133" dirty="0">
              <a:cs typeface="B Homa" panose="00000400000000000000" pitchFamily="2" charset="-78"/>
            </a:endParaRPr>
          </a:p>
        </p:txBody>
      </p:sp>
      <p:sp>
        <p:nvSpPr>
          <p:cNvPr id="8" name="TextBox 7"/>
          <p:cNvSpPr txBox="1"/>
          <p:nvPr/>
        </p:nvSpPr>
        <p:spPr>
          <a:xfrm>
            <a:off x="1117600" y="2966005"/>
            <a:ext cx="10464800" cy="1077026"/>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ایجاد برخی فضاهای تفریحی و خدماتی متناسب با گروه های سنی میانسال و کهنسال لازم به ذکر است با توجه به افزایش عمر شهرهای جدید، برای ساکنان موجود در شهرهای جدید که برخی به دوران میانسالی و کهنسالی رسیده اند، طراحی چنین فضاهایی نیز الزامی می باشد.</a:t>
            </a:r>
            <a:endParaRPr lang="en-US" sz="2133" dirty="0">
              <a:cs typeface="B Homa" panose="00000400000000000000" pitchFamily="2" charset="-78"/>
            </a:endParaRPr>
          </a:p>
        </p:txBody>
      </p:sp>
      <p:sp>
        <p:nvSpPr>
          <p:cNvPr id="9" name="TextBox 8"/>
          <p:cNvSpPr txBox="1"/>
          <p:nvPr/>
        </p:nvSpPr>
        <p:spPr>
          <a:xfrm>
            <a:off x="1422400" y="4038601"/>
            <a:ext cx="10160000" cy="748795"/>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حمایت دولت و نهادهای تأمین کننده زیرساخ تها از شهرهای جدید،حداقل برای مدت 10 سال آینده، به منظور دستیابی به جمعیت هدف؛</a:t>
            </a:r>
            <a:endParaRPr lang="en-US" sz="2133" dirty="0">
              <a:cs typeface="B Homa" panose="00000400000000000000" pitchFamily="2" charset="-78"/>
            </a:endParaRPr>
          </a:p>
        </p:txBody>
      </p:sp>
      <p:sp>
        <p:nvSpPr>
          <p:cNvPr id="10" name="TextBox 9"/>
          <p:cNvSpPr txBox="1"/>
          <p:nvPr/>
        </p:nvSpPr>
        <p:spPr>
          <a:xfrm>
            <a:off x="1422400" y="4749800"/>
            <a:ext cx="10160000" cy="748795"/>
          </a:xfrm>
          <a:prstGeom prst="rect">
            <a:avLst/>
          </a:prstGeom>
          <a:noFill/>
        </p:spPr>
        <p:txBody>
          <a:bodyPr wrap="square" rtlCol="0">
            <a:spAutoFit/>
          </a:bodyPr>
          <a:lstStyle/>
          <a:p>
            <a:pPr algn="just" rtl="1">
              <a:buFont typeface="Arial" pitchFamily="34" charset="0"/>
              <a:buChar char="•"/>
            </a:pPr>
            <a:r>
              <a:rPr lang="fa-IR" sz="2133" dirty="0">
                <a:cs typeface="B Homa" panose="00000400000000000000" pitchFamily="2" charset="-78"/>
              </a:rPr>
              <a:t> بالا بردن سرعت ساخت شهرهای جدید در کوتاه مدت به منظور افزایش تمایل به سکونت در شهرهای جدیدافزایش تقاضا که خود باعث سرعت بخشیدن به روند افزایشی قیمت اراضی در شهرهای جدید می شود.</a:t>
            </a:r>
            <a:endParaRPr lang="en-US" sz="2133" dirty="0">
              <a:cs typeface="B Homa" panose="00000400000000000000" pitchFamily="2" charset="-78"/>
            </a:endParaRPr>
          </a:p>
        </p:txBody>
      </p:sp>
    </p:spTree>
    <p:extLst>
      <p:ext uri="{BB962C8B-B14F-4D97-AF65-F5344CB8AC3E}">
        <p14:creationId xmlns:p14="http://schemas.microsoft.com/office/powerpoint/2010/main" val="2228388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42400" y="177801"/>
            <a:ext cx="2641600" cy="523220"/>
          </a:xfrm>
          <a:prstGeom prst="rect">
            <a:avLst/>
          </a:prstGeom>
          <a:noFill/>
        </p:spPr>
        <p:txBody>
          <a:bodyPr wrap="square" rtlCol="0">
            <a:spAutoFit/>
          </a:bodyPr>
          <a:lstStyle/>
          <a:p>
            <a:pPr algn="r" rtl="1"/>
            <a:r>
              <a:rPr lang="fa-IR" sz="2800" dirty="0">
                <a:solidFill>
                  <a:srgbClr val="FF0000"/>
                </a:solidFill>
                <a:cs typeface="B Homa" panose="00000400000000000000" pitchFamily="2" charset="-78"/>
              </a:rPr>
              <a:t>منابع</a:t>
            </a:r>
            <a:endParaRPr lang="en-US" sz="2800" dirty="0">
              <a:solidFill>
                <a:srgbClr val="FF0000"/>
              </a:solidFill>
            </a:endParaRPr>
          </a:p>
        </p:txBody>
      </p:sp>
      <p:sp>
        <p:nvSpPr>
          <p:cNvPr id="5" name="TextBox 4"/>
          <p:cNvSpPr txBox="1"/>
          <p:nvPr/>
        </p:nvSpPr>
        <p:spPr>
          <a:xfrm>
            <a:off x="508000" y="990600"/>
            <a:ext cx="11176000" cy="1733488"/>
          </a:xfrm>
          <a:prstGeom prst="rect">
            <a:avLst/>
          </a:prstGeom>
          <a:noFill/>
        </p:spPr>
        <p:txBody>
          <a:bodyPr wrap="square" rtlCol="0">
            <a:spAutoFit/>
          </a:bodyPr>
          <a:lstStyle/>
          <a:p>
            <a:pPr algn="r" rtl="1"/>
            <a:r>
              <a:rPr lang="fa-IR" sz="2133" dirty="0">
                <a:cs typeface="B Homa" panose="00000400000000000000" pitchFamily="2" charset="-78"/>
              </a:rPr>
              <a:t>1.دکتر محمدحسین پاپلی یزدی ،حسین رجبی سناجردی؛نظریه های شهر و پیرامون ،چاپ اول </a:t>
            </a:r>
          </a:p>
          <a:p>
            <a:pPr algn="r" rtl="1"/>
            <a:endParaRPr lang="fa-IR" sz="2133" dirty="0">
              <a:cs typeface="B Homa" panose="00000400000000000000" pitchFamily="2" charset="-78"/>
            </a:endParaRPr>
          </a:p>
          <a:p>
            <a:pPr algn="r" rtl="1"/>
            <a:r>
              <a:rPr lang="fa-IR" sz="2133" dirty="0">
                <a:cs typeface="B Homa" panose="00000400000000000000" pitchFamily="2" charset="-78"/>
              </a:rPr>
              <a:t>2.کرامت اله زیاری ، برنامه ریزی شهرهای جدید ؛تهران انتشارات سمت </a:t>
            </a:r>
          </a:p>
          <a:p>
            <a:pPr algn="r" rtl="1"/>
            <a:endParaRPr lang="fa-IR" sz="2133" dirty="0">
              <a:cs typeface="B Homa" panose="00000400000000000000" pitchFamily="2" charset="-78"/>
            </a:endParaRPr>
          </a:p>
          <a:p>
            <a:pPr algn="r" rtl="1"/>
            <a:r>
              <a:rPr lang="fa-IR" sz="2133" dirty="0">
                <a:cs typeface="B Homa" panose="00000400000000000000" pitchFamily="2" charset="-78"/>
              </a:rPr>
              <a:t>3.دکتر حسین حاتمی نژاد و همکاران ، آسیب شناسی شهرهای جدید در ایران ؛دوره بیست و دوم شماره هشتادوهشتم   </a:t>
            </a:r>
            <a:endParaRPr lang="en-US" sz="2133" dirty="0">
              <a:cs typeface="B Homa" panose="00000400000000000000" pitchFamily="2" charset="-78"/>
            </a:endParaRPr>
          </a:p>
        </p:txBody>
      </p:sp>
    </p:spTree>
    <p:extLst>
      <p:ext uri="{BB962C8B-B14F-4D97-AF65-F5344CB8AC3E}">
        <p14:creationId xmlns:p14="http://schemas.microsoft.com/office/powerpoint/2010/main" val="1869871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636000" y="177801"/>
            <a:ext cx="3352800" cy="502766"/>
          </a:xfrm>
          <a:prstGeom prst="rect">
            <a:avLst/>
          </a:prstGeom>
          <a:noFill/>
        </p:spPr>
        <p:txBody>
          <a:bodyPr wrap="square" rtlCol="0">
            <a:spAutoFit/>
          </a:bodyPr>
          <a:lstStyle/>
          <a:p>
            <a:pPr algn="r" rtl="1"/>
            <a:r>
              <a:rPr lang="fa-IR" sz="2667" b="1" dirty="0">
                <a:solidFill>
                  <a:srgbClr val="FF0000"/>
                </a:solidFill>
                <a:cs typeface="B Homa" panose="00000400000000000000" pitchFamily="2" charset="-78"/>
              </a:rPr>
              <a:t>تاریخچه شهرهای </a:t>
            </a:r>
            <a:r>
              <a:rPr lang="fa-IR" sz="2667" b="1" dirty="0" smtClean="0">
                <a:solidFill>
                  <a:srgbClr val="FF0000"/>
                </a:solidFill>
                <a:cs typeface="B Homa" panose="00000400000000000000" pitchFamily="2" charset="-78"/>
              </a:rPr>
              <a:t>جدید </a:t>
            </a:r>
            <a:endParaRPr lang="en-US" sz="2667" b="1" dirty="0">
              <a:solidFill>
                <a:srgbClr val="FF0000"/>
              </a:solidFill>
              <a:cs typeface="B Homa" panose="00000400000000000000" pitchFamily="2" charset="-78"/>
            </a:endParaRPr>
          </a:p>
        </p:txBody>
      </p:sp>
      <p:sp>
        <p:nvSpPr>
          <p:cNvPr id="7" name="Rectangle 6"/>
          <p:cNvSpPr/>
          <p:nvPr/>
        </p:nvSpPr>
        <p:spPr>
          <a:xfrm>
            <a:off x="1320800" y="930101"/>
            <a:ext cx="10261600" cy="17272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2400" dirty="0">
              <a:cs typeface="B Homa" panose="00000400000000000000" pitchFamily="2" charset="-78"/>
            </a:endParaRPr>
          </a:p>
        </p:txBody>
      </p:sp>
      <p:sp>
        <p:nvSpPr>
          <p:cNvPr id="8" name="TextBox 7"/>
          <p:cNvSpPr txBox="1"/>
          <p:nvPr/>
        </p:nvSpPr>
        <p:spPr>
          <a:xfrm>
            <a:off x="1727200" y="1092200"/>
            <a:ext cx="9855200" cy="1405256"/>
          </a:xfrm>
          <a:prstGeom prst="rect">
            <a:avLst/>
          </a:prstGeom>
          <a:noFill/>
        </p:spPr>
        <p:txBody>
          <a:bodyPr wrap="square" rtlCol="0">
            <a:spAutoFit/>
          </a:bodyPr>
          <a:lstStyle/>
          <a:p>
            <a:pPr algn="just" rtl="1"/>
            <a:r>
              <a:rPr lang="fa-IR" sz="2133" dirty="0">
                <a:solidFill>
                  <a:schemeClr val="bg1"/>
                </a:solidFill>
                <a:latin typeface="B nazanin"/>
                <a:cs typeface="B Homa" panose="00000400000000000000" pitchFamily="2" charset="-78"/>
              </a:rPr>
              <a:t>در اواخر قرن نوزدهم (1898) نظریه ی باغشهرها به وسیله ابنزر هاوارد در انگلستان و با الهام از نظریات قبل از خود اعلام شد. این نظریه نقطه ی عطفی در شهرسازی معاصر و در اصل تقدم شهرسازی بر شهرنشینی محسوب شد.بعد از این نظریه بر بستر تحولات فکری و اجتماعی قرن بیستم نظریه ی شهرکهای اقماری،حومه های شهری،واحد همسایگی و بالاخره شهرهای جدید پا به عرصه ی وجود گذاشت. </a:t>
            </a:r>
            <a:endParaRPr lang="en-US" sz="2133" dirty="0">
              <a:solidFill>
                <a:schemeClr val="bg1"/>
              </a:solidFill>
              <a:latin typeface="B nazanin"/>
              <a:cs typeface="B Homa" panose="00000400000000000000" pitchFamily="2" charset="-78"/>
            </a:endParaRPr>
          </a:p>
        </p:txBody>
      </p:sp>
      <p:sp>
        <p:nvSpPr>
          <p:cNvPr id="9" name="TextBox 8"/>
          <p:cNvSpPr txBox="1"/>
          <p:nvPr/>
        </p:nvSpPr>
        <p:spPr>
          <a:xfrm>
            <a:off x="7620000" y="2819401"/>
            <a:ext cx="2743200" cy="461665"/>
          </a:xfrm>
          <a:prstGeom prst="rect">
            <a:avLst/>
          </a:prstGeom>
          <a:noFill/>
        </p:spPr>
        <p:txBody>
          <a:bodyPr wrap="square" rtlCol="0">
            <a:spAutoFit/>
          </a:bodyPr>
          <a:lstStyle/>
          <a:p>
            <a:pPr algn="r" rtl="1"/>
            <a:r>
              <a:rPr lang="fa-IR" sz="2400" dirty="0">
                <a:latin typeface="Arial" pitchFamily="34" charset="0"/>
                <a:cs typeface="B Homa" panose="00000400000000000000" pitchFamily="2" charset="-78"/>
              </a:rPr>
              <a:t>نظریه اصلاح گرایان : </a:t>
            </a:r>
            <a:endParaRPr lang="en-US" sz="2400" dirty="0">
              <a:latin typeface="Arial" pitchFamily="34" charset="0"/>
              <a:cs typeface="B Homa" panose="00000400000000000000" pitchFamily="2" charset="-78"/>
            </a:endParaRPr>
          </a:p>
        </p:txBody>
      </p:sp>
      <p:sp>
        <p:nvSpPr>
          <p:cNvPr id="10" name="Rectangle 9"/>
          <p:cNvSpPr/>
          <p:nvPr/>
        </p:nvSpPr>
        <p:spPr>
          <a:xfrm>
            <a:off x="7518400" y="3530600"/>
            <a:ext cx="3454400" cy="284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11" name="TextBox 10"/>
          <p:cNvSpPr txBox="1"/>
          <p:nvPr/>
        </p:nvSpPr>
        <p:spPr>
          <a:xfrm>
            <a:off x="2540000" y="2819401"/>
            <a:ext cx="2540000" cy="461665"/>
          </a:xfrm>
          <a:prstGeom prst="rect">
            <a:avLst/>
          </a:prstGeom>
          <a:noFill/>
        </p:spPr>
        <p:txBody>
          <a:bodyPr wrap="square" rtlCol="0">
            <a:spAutoFit/>
          </a:bodyPr>
          <a:lstStyle/>
          <a:p>
            <a:pPr algn="r" rtl="1"/>
            <a:r>
              <a:rPr lang="fa-IR" sz="2400" dirty="0">
                <a:cs typeface="B Homa" panose="00000400000000000000" pitchFamily="2" charset="-78"/>
              </a:rPr>
              <a:t>نظریه آرمانگرایان :</a:t>
            </a:r>
            <a:endParaRPr lang="en-US" sz="2400" dirty="0">
              <a:cs typeface="B Homa" panose="00000400000000000000" pitchFamily="2" charset="-78"/>
            </a:endParaRPr>
          </a:p>
        </p:txBody>
      </p:sp>
      <p:sp>
        <p:nvSpPr>
          <p:cNvPr id="12" name="Rectangle 11"/>
          <p:cNvSpPr/>
          <p:nvPr/>
        </p:nvSpPr>
        <p:spPr>
          <a:xfrm>
            <a:off x="2032000" y="3429000"/>
            <a:ext cx="3454400" cy="2844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2400" dirty="0">
              <a:cs typeface="B Homa" panose="00000400000000000000" pitchFamily="2" charset="-78"/>
            </a:endParaRPr>
          </a:p>
        </p:txBody>
      </p:sp>
      <p:sp>
        <p:nvSpPr>
          <p:cNvPr id="13" name="TextBox 12"/>
          <p:cNvSpPr txBox="1"/>
          <p:nvPr/>
        </p:nvSpPr>
        <p:spPr>
          <a:xfrm>
            <a:off x="7721600" y="3632200"/>
            <a:ext cx="3149600" cy="2389950"/>
          </a:xfrm>
          <a:prstGeom prst="rect">
            <a:avLst/>
          </a:prstGeom>
          <a:noFill/>
        </p:spPr>
        <p:txBody>
          <a:bodyPr wrap="square" rtlCol="0">
            <a:spAutoFit/>
          </a:bodyPr>
          <a:lstStyle/>
          <a:p>
            <a:pPr algn="just" rtl="1"/>
            <a:r>
              <a:rPr lang="fa-IR" sz="2133" dirty="0">
                <a:cs typeface="B Homa" panose="00000400000000000000" pitchFamily="2" charset="-78"/>
              </a:rPr>
              <a:t>اصلاح گرایان در چهارچوب دیدگاه فن شناختی،ساماندهی و بهبود محیط شهری را بدون نفی کلیت آن امکانپذیر می دانست و معتقد بود که نوسازی و بهسازی شهرها باید از درون بافت آنها صورت پذیرد.</a:t>
            </a:r>
            <a:endParaRPr lang="en-US" sz="2133" dirty="0">
              <a:cs typeface="B Homa" panose="00000400000000000000" pitchFamily="2" charset="-78"/>
            </a:endParaRPr>
          </a:p>
        </p:txBody>
      </p:sp>
      <p:sp>
        <p:nvSpPr>
          <p:cNvPr id="14" name="TextBox 13"/>
          <p:cNvSpPr txBox="1"/>
          <p:nvPr/>
        </p:nvSpPr>
        <p:spPr>
          <a:xfrm>
            <a:off x="2133600" y="3632200"/>
            <a:ext cx="3149600" cy="2677656"/>
          </a:xfrm>
          <a:prstGeom prst="rect">
            <a:avLst/>
          </a:prstGeom>
          <a:noFill/>
        </p:spPr>
        <p:txBody>
          <a:bodyPr wrap="square" rtlCol="0">
            <a:spAutoFit/>
          </a:bodyPr>
          <a:lstStyle/>
          <a:p>
            <a:pPr algn="just" rtl="1"/>
            <a:r>
              <a:rPr lang="fa-IR" sz="2400" dirty="0">
                <a:cs typeface="B Homa" panose="00000400000000000000" pitchFamily="2" charset="-78"/>
              </a:rPr>
              <a:t>آرمانگرایان یا نوگرایان تحت عنوان جنبش تعاونی،معتقد به ایجاد شهرهای آرمانی یا به قولی شهرهای جدید در مقابل گزینه ی شهرهای صنعتی بودند.</a:t>
            </a:r>
            <a:endParaRPr lang="en-US" sz="2400" dirty="0">
              <a:cs typeface="B Homa" panose="00000400000000000000" pitchFamily="2" charset="-78"/>
            </a:endParaRPr>
          </a:p>
        </p:txBody>
      </p:sp>
    </p:spTree>
    <p:extLst>
      <p:ext uri="{BB962C8B-B14F-4D97-AF65-F5344CB8AC3E}">
        <p14:creationId xmlns:p14="http://schemas.microsoft.com/office/powerpoint/2010/main" val="14099289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animBg="1"/>
      <p:bldP spid="11" grpId="0"/>
      <p:bldP spid="12" grpId="0" animBg="1"/>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57513759"/>
              </p:ext>
            </p:extLst>
          </p:nvPr>
        </p:nvGraphicFramePr>
        <p:xfrm>
          <a:off x="108284" y="87875"/>
          <a:ext cx="11827042" cy="6641969"/>
        </p:xfrm>
        <a:graphic>
          <a:graphicData uri="http://schemas.openxmlformats.org/drawingml/2006/table">
            <a:tbl>
              <a:tblPr firstRow="1" bandRow="1">
                <a:tableStyleId>{284E427A-3D55-4303-BF80-6455036E1DE7}</a:tableStyleId>
              </a:tblPr>
              <a:tblGrid>
                <a:gridCol w="9938084"/>
                <a:gridCol w="1888958"/>
              </a:tblGrid>
              <a:tr h="620277">
                <a:tc>
                  <a:txBody>
                    <a:bodyPr/>
                    <a:lstStyle/>
                    <a:p>
                      <a:pPr algn="ctr" rtl="1"/>
                      <a:r>
                        <a:rPr lang="fa-IR" sz="2400" kern="1200" baseline="0" dirty="0" smtClean="0">
                          <a:solidFill>
                            <a:schemeClr val="bg1"/>
                          </a:solidFill>
                          <a:cs typeface="B Homa" panose="00000400000000000000" pitchFamily="2" charset="-78"/>
                        </a:rPr>
                        <a:t>نظریه/ نتایج بدست آمده از پژوهش</a:t>
                      </a:r>
                      <a:endParaRPr lang="en-US" sz="2400" dirty="0">
                        <a:solidFill>
                          <a:schemeClr val="bg1"/>
                        </a:solidFill>
                        <a:cs typeface="B Homa" panose="00000400000000000000" pitchFamily="2" charset="-78"/>
                      </a:endParaRPr>
                    </a:p>
                  </a:txBody>
                  <a:tcPr marL="121920" marR="121920" marT="60960" marB="60960"/>
                </a:tc>
                <a:tc>
                  <a:txBody>
                    <a:bodyPr/>
                    <a:lstStyle/>
                    <a:p>
                      <a:pPr algn="ctr" rtl="1"/>
                      <a:r>
                        <a:rPr lang="fa-IR" sz="2400" kern="1200" baseline="0" dirty="0" smtClean="0">
                          <a:solidFill>
                            <a:schemeClr val="bg1"/>
                          </a:solidFill>
                          <a:cs typeface="B Homa" panose="00000400000000000000" pitchFamily="2" charset="-78"/>
                        </a:rPr>
                        <a:t>محقق</a:t>
                      </a:r>
                      <a:endParaRPr lang="en-US" sz="2400" dirty="0">
                        <a:solidFill>
                          <a:schemeClr val="bg1"/>
                        </a:solidFill>
                        <a:cs typeface="B Homa" panose="00000400000000000000" pitchFamily="2" charset="-78"/>
                      </a:endParaRPr>
                    </a:p>
                  </a:txBody>
                  <a:tcPr marL="121920" marR="121920" marT="60960" marB="60960"/>
                </a:tc>
              </a:tr>
              <a:tr h="1300069">
                <a:tc>
                  <a:txBody>
                    <a:bodyPr/>
                    <a:lstStyle/>
                    <a:p>
                      <a:pPr algn="just" rtl="1"/>
                      <a:r>
                        <a:rPr lang="fa-IR" sz="1600" kern="1200" baseline="0" dirty="0" smtClean="0">
                          <a:cs typeface="B Homa" panose="00000400000000000000" pitchFamily="2" charset="-78"/>
                        </a:rPr>
                        <a:t>وی در این سال، نظريه شهر خطي را مطرح کرد. او کليه مشکلات شهري را ناشي از مشکلات ترافيک می دانست و بهترین شکل</a:t>
                      </a:r>
                    </a:p>
                    <a:p>
                      <a:pPr algn="just" rtl="1"/>
                      <a:r>
                        <a:rPr lang="fa-IR" sz="1600" kern="1200" baseline="0" dirty="0" smtClean="0">
                          <a:cs typeface="B Homa" panose="00000400000000000000" pitchFamily="2" charset="-78"/>
                        </a:rPr>
                        <a:t>براي يک شهر را آن می دانست که هر شهروند در کمترين مدت ممکن قادر باشد از خانه اش به ساير نقاط رفت و آمد کند. وي</a:t>
                      </a:r>
                    </a:p>
                    <a:p>
                      <a:pPr algn="just" rtl="1"/>
                      <a:r>
                        <a:rPr lang="fa-IR" sz="1600" kern="1200" baseline="0" dirty="0" smtClean="0">
                          <a:cs typeface="B Homa" panose="00000400000000000000" pitchFamily="2" charset="-78"/>
                        </a:rPr>
                        <a:t>مي گفت امروزه راه آهن بهترين وسيله حمل و نقل است و علاوه بر اينکه از نظر سرعت و توالي رفت و آمد و قيمت ارزان وسيله</a:t>
                      </a:r>
                    </a:p>
                    <a:p>
                      <a:pPr algn="just" rtl="1"/>
                      <a:r>
                        <a:rPr lang="fa-IR" sz="1600" kern="1200" baseline="0" dirty="0" smtClean="0">
                          <a:cs typeface="B Homa" panose="00000400000000000000" pitchFamily="2" charset="-78"/>
                        </a:rPr>
                        <a:t>قابل اطميناني است، شکل خطي را براي شهرها ايجاب می کند و همچنين شهر خطي موجب تغيير يافتن جهت مهاجر تهاي</a:t>
                      </a:r>
                    </a:p>
                    <a:p>
                      <a:pPr algn="just" rtl="1"/>
                      <a:r>
                        <a:rPr lang="fa-IR" sz="1600" kern="1200" baseline="0" dirty="0" smtClean="0">
                          <a:cs typeface="B Homa" panose="00000400000000000000" pitchFamily="2" charset="-78"/>
                        </a:rPr>
                        <a:t>خطرناک و بي نظم جمعيت روستايي به شهرها نيز می شود(استروفسکی، 1378 : 19 - 18 )</a:t>
                      </a:r>
                      <a:endParaRPr lang="en-US" sz="2800" b="0" dirty="0">
                        <a:cs typeface="B Homa" panose="00000400000000000000" pitchFamily="2" charset="-78"/>
                      </a:endParaRPr>
                    </a:p>
                  </a:txBody>
                  <a:tcPr marL="121920" marR="121920" marT="60960" marB="60960"/>
                </a:tc>
                <a:tc>
                  <a:txBody>
                    <a:bodyPr/>
                    <a:lstStyle/>
                    <a:p>
                      <a:pPr algn="r" rtl="1"/>
                      <a:r>
                        <a:rPr lang="fa-IR" sz="1900" kern="1200" baseline="0" dirty="0" smtClean="0">
                          <a:cs typeface="B Homa" panose="00000400000000000000" pitchFamily="2" charset="-78"/>
                        </a:rPr>
                        <a:t>سوریا ماتا (1882) </a:t>
                      </a:r>
                      <a:endParaRPr lang="en-US" sz="1900" dirty="0">
                        <a:cs typeface="B Homa" panose="00000400000000000000" pitchFamily="2" charset="-78"/>
                      </a:endParaRPr>
                    </a:p>
                  </a:txBody>
                  <a:tcPr marL="121920" marR="121920" marT="60960" marB="60960"/>
                </a:tc>
              </a:tr>
              <a:tr h="1747635">
                <a:tc>
                  <a:txBody>
                    <a:bodyPr/>
                    <a:lstStyle/>
                    <a:p>
                      <a:pPr algn="just" rtl="1"/>
                      <a:r>
                        <a:rPr lang="fa-IR" sz="1600" kern="1200" baseline="0" dirty="0" smtClean="0">
                          <a:cs typeface="B Homa" panose="00000400000000000000" pitchFamily="2" charset="-78"/>
                        </a:rPr>
                        <a:t>وی پس از بررسي زيا نهاي صنايع در بريتانيا، مفهوم باغشهر را ارائه داد و خيلي زود نظريه او نقطه عطفي در تاريخ برنامه ريزي</a:t>
                      </a:r>
                    </a:p>
                    <a:p>
                      <a:pPr algn="just" rtl="1"/>
                      <a:r>
                        <a:rPr lang="fa-IR" sz="1600" kern="1200" baseline="0" dirty="0" smtClean="0">
                          <a:cs typeface="B Homa" panose="00000400000000000000" pitchFamily="2" charset="-78"/>
                        </a:rPr>
                        <a:t>شهري شد (هیراسکار، 1376 : 22 .)هاوارد با ارائه نظريه باغشهر، کمک شاياني به برنامه ريزي منطقه اي نمود. وي معتقد بود با ايجاد چند باغشهر در اطراف شهرهاي بزرگ بايد مبادرت به تمرکززدايي از شهرهاي بزرگ نمود، به طوري که جمعيت و صنعت از اين شهرها خارج و نوعي بخشايش صنعت و جمعيت صورت بگيرد(زیاری، 1386 : 9.)</a:t>
                      </a:r>
                    </a:p>
                    <a:p>
                      <a:pPr marL="0" marR="0" indent="0" algn="just" defTabSz="914400" rtl="1" eaLnBrk="1" fontAlgn="auto" latinLnBrk="0" hangingPunct="1">
                        <a:lnSpc>
                          <a:spcPct val="100000"/>
                        </a:lnSpc>
                        <a:spcBef>
                          <a:spcPts val="0"/>
                        </a:spcBef>
                        <a:spcAft>
                          <a:spcPts val="0"/>
                        </a:spcAft>
                        <a:buClrTx/>
                        <a:buSzTx/>
                        <a:buFontTx/>
                        <a:buNone/>
                        <a:tabLst/>
                        <a:defRPr/>
                      </a:pPr>
                      <a:r>
                        <a:rPr lang="fa-IR" sz="1600" kern="1200" baseline="0" dirty="0" smtClean="0">
                          <a:cs typeface="B Homa" panose="00000400000000000000" pitchFamily="2" charset="-78"/>
                        </a:rPr>
                        <a:t>ساخت نخستين باغشهر انگلستان، يعني لچورث در سال 1904 آغاز گرديد كه در 35 مايلي شهر لندن قرار داشت، همچنين درسال 1919 به پيشنهاد هاوارد ساخت ولوين كه به لندن نزد یک تر بود، به عنوان دومين باغشهر انگلستان آغاز گرديد</a:t>
                      </a:r>
                      <a:r>
                        <a:rPr lang="en-US" sz="1600" kern="1200" baseline="0" dirty="0" smtClean="0">
                          <a:cs typeface="B Homa" panose="00000400000000000000" pitchFamily="2" charset="-78"/>
                        </a:rPr>
                        <a:t>(Be Veers, 1988: 108 )</a:t>
                      </a:r>
                      <a:endParaRPr lang="en-US" sz="1400" dirty="0" smtClean="0">
                        <a:cs typeface="B Homa" panose="00000400000000000000" pitchFamily="2" charset="-78"/>
                      </a:endParaRPr>
                    </a:p>
                    <a:p>
                      <a:pPr algn="just" rtl="1"/>
                      <a:endParaRPr lang="fa-IR" sz="1600" kern="1200" baseline="0" dirty="0" smtClean="0">
                        <a:solidFill>
                          <a:schemeClr val="dk1"/>
                        </a:solidFill>
                        <a:latin typeface="+mn-lt"/>
                        <a:ea typeface="+mn-ea"/>
                        <a:cs typeface="B Homa" panose="00000400000000000000" pitchFamily="2" charset="-78"/>
                      </a:endParaRPr>
                    </a:p>
                  </a:txBody>
                  <a:tcPr marL="121920" marR="121920" marT="60960" marB="60960"/>
                </a:tc>
                <a:tc>
                  <a:txBody>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fa-IR" sz="1900" kern="1200" baseline="0" dirty="0" smtClean="0">
                          <a:cs typeface="B Homa" panose="00000400000000000000" pitchFamily="2" charset="-78"/>
                        </a:rPr>
                        <a:t>ابنزرهاوارد (1898)</a:t>
                      </a:r>
                    </a:p>
                    <a:p>
                      <a:endParaRPr lang="en-US" sz="2400" dirty="0">
                        <a:cs typeface="B Homa" panose="00000400000000000000" pitchFamily="2" charset="-78"/>
                      </a:endParaRPr>
                    </a:p>
                  </a:txBody>
                  <a:tcPr marL="121920" marR="121920" marT="60960" marB="60960"/>
                </a:tc>
              </a:tr>
              <a:tr h="795424">
                <a:tc>
                  <a:txBody>
                    <a:bodyPr/>
                    <a:lstStyle/>
                    <a:p>
                      <a:pPr algn="r" rtl="1"/>
                      <a:r>
                        <a:rPr lang="fa-IR" sz="1800" kern="1200" baseline="0" dirty="0" smtClean="0">
                          <a:cs typeface="B Homa" panose="00000400000000000000" pitchFamily="2" charset="-78"/>
                        </a:rPr>
                        <a:t>وی در این سال نظریه واحد همسایگی را مطرح ساخت. واحد همسايگي واحد کوچکي است که در مقياس جامعه محلي خدمات لازم را ارائه می يدهد(هیراسکار، 1376 : 87 )</a:t>
                      </a:r>
                      <a:endParaRPr lang="en-US" sz="2800" b="0" dirty="0">
                        <a:cs typeface="B Homa" panose="00000400000000000000" pitchFamily="2" charset="-78"/>
                      </a:endParaRPr>
                    </a:p>
                  </a:txBody>
                  <a:tcPr marL="121920" marR="121920" marT="60960" marB="60960"/>
                </a:tc>
                <a:tc>
                  <a:txBody>
                    <a:bodyPr/>
                    <a:lstStyle/>
                    <a:p>
                      <a:pPr algn="r" rtl="1"/>
                      <a:r>
                        <a:rPr lang="fa-IR" sz="1900" kern="1200" baseline="0" dirty="0" smtClean="0">
                          <a:cs typeface="B Homa" panose="00000400000000000000" pitchFamily="2" charset="-78"/>
                        </a:rPr>
                        <a:t>کلرنس پری (1923 )</a:t>
                      </a:r>
                      <a:endParaRPr lang="en-US" sz="1900" dirty="0">
                        <a:cs typeface="B Homa" panose="00000400000000000000" pitchFamily="2" charset="-78"/>
                      </a:endParaRPr>
                    </a:p>
                  </a:txBody>
                  <a:tcPr marL="121920" marR="121920" marT="60960" marB="60960"/>
                </a:tc>
              </a:tr>
              <a:tr h="959068">
                <a:tc>
                  <a:txBody>
                    <a:bodyPr/>
                    <a:lstStyle/>
                    <a:p>
                      <a:pPr algn="r" rtl="1"/>
                      <a:r>
                        <a:rPr lang="fa-IR" sz="1800" kern="1200" baseline="0" dirty="0" smtClean="0">
                          <a:cs typeface="B Homa" panose="00000400000000000000" pitchFamily="2" charset="-78"/>
                        </a:rPr>
                        <a:t>نظريه پري باعث شد تا این دو نفر، به تبعيت از او شهر جديد رادبرن را در نيوجرسي آمريکا احداث کنند. شهر رادبرن براي 25هزار نفر و شامل ٣ واحد همسايگي با 7500 تا 10000 نفر جمعيت طراحي شد، اما به علت بحران اقتصادي فقط بخشي ازاين طرح ساخته شد(زیاری، 1387 : 26 )</a:t>
                      </a:r>
                      <a:endParaRPr lang="en-US" sz="1800" b="0" dirty="0">
                        <a:cs typeface="B Homa" panose="00000400000000000000" pitchFamily="2" charset="-78"/>
                      </a:endParaRPr>
                    </a:p>
                  </a:txBody>
                  <a:tcPr marL="121920" marR="121920" marT="60960" marB="60960"/>
                </a:tc>
                <a:tc>
                  <a:txBody>
                    <a:bodyPr/>
                    <a:lstStyle/>
                    <a:p>
                      <a:pPr algn="r" rtl="1"/>
                      <a:r>
                        <a:rPr lang="fa-IR" sz="1900" kern="1200" baseline="0" dirty="0" smtClean="0">
                          <a:cs typeface="B Homa" panose="00000400000000000000" pitchFamily="2" charset="-78"/>
                        </a:rPr>
                        <a:t>هنری رایت و کلارنس اشتاین</a:t>
                      </a:r>
                      <a:endParaRPr lang="en-US" sz="1900" dirty="0">
                        <a:cs typeface="B Homa" panose="00000400000000000000" pitchFamily="2" charset="-78"/>
                      </a:endParaRPr>
                    </a:p>
                  </a:txBody>
                  <a:tcPr marL="121920" marR="121920" marT="60960" marB="60960"/>
                </a:tc>
              </a:tr>
              <a:tr h="1068255">
                <a:tc>
                  <a:txBody>
                    <a:bodyPr/>
                    <a:lstStyle/>
                    <a:p>
                      <a:pPr algn="just" rtl="1"/>
                      <a:r>
                        <a:rPr lang="fa-IR" sz="1600" kern="1200" baseline="0" dirty="0" smtClean="0">
                          <a:cs typeface="B Homa" panose="00000400000000000000" pitchFamily="2" charset="-78"/>
                        </a:rPr>
                        <a:t>این کمیسیون مأموريت يافت تا توزيع شاغلان بخش صنعت و نارسايي هاي ناشي از تمرکز شهري را مطالعه و براي آن راه</a:t>
                      </a:r>
                    </a:p>
                    <a:p>
                      <a:pPr algn="just" rtl="1"/>
                      <a:r>
                        <a:rPr lang="fa-IR" sz="1600" kern="1200" baseline="0" dirty="0" smtClean="0">
                          <a:cs typeface="B Homa" panose="00000400000000000000" pitchFamily="2" charset="-78"/>
                        </a:rPr>
                        <a:t>حل هاي ممکن را پيشنهاد کند (زیاری، 1387 : 31 .)گزارش بارلو نارساييها و مشکلات ناشي از تمرکز را در زمينه هاي استراتژيکي آسيب پذيري در مقابل تهاجم هوايي يا مشابه ان(، اجتماعي )شرايط نامناسب بهداشتي و سکونت جمعي( و اقتصادی )تراکم زیاد در حمل و نقل، مهاجرت هاي آونگي طولاني،فشار درآمدهاي زمينداري می دانست (مرلن، 1365 : 2)</a:t>
                      </a:r>
                      <a:endParaRPr lang="en-US" sz="1600" b="0" dirty="0">
                        <a:cs typeface="B Homa" panose="00000400000000000000" pitchFamily="2" charset="-78"/>
                      </a:endParaRPr>
                    </a:p>
                  </a:txBody>
                  <a:tcPr marL="121920" marR="121920" marT="60960" marB="60960"/>
                </a:tc>
                <a:tc>
                  <a:txBody>
                    <a:bodyPr/>
                    <a:lstStyle/>
                    <a:p>
                      <a:pPr algn="r" rtl="1"/>
                      <a:r>
                        <a:rPr lang="fa-IR" sz="1600" kern="1200" baseline="0" dirty="0" smtClean="0">
                          <a:cs typeface="B Homa" panose="00000400000000000000" pitchFamily="2" charset="-78"/>
                        </a:rPr>
                        <a:t>کمیسیون سلطنتی به رهبری بارلو</a:t>
                      </a:r>
                    </a:p>
                    <a:p>
                      <a:pPr algn="r" rtl="1"/>
                      <a:r>
                        <a:rPr lang="fa-IR" sz="1600" kern="1200" baseline="0" dirty="0" smtClean="0">
                          <a:cs typeface="B Homa" panose="00000400000000000000" pitchFamily="2" charset="-78"/>
                        </a:rPr>
                        <a:t>(</a:t>
                      </a:r>
                      <a:r>
                        <a:rPr lang="en-US" sz="1600" kern="1200" baseline="0" dirty="0" smtClean="0">
                          <a:cs typeface="B Homa" panose="00000400000000000000" pitchFamily="2" charset="-78"/>
                        </a:rPr>
                        <a:t>1937</a:t>
                      </a:r>
                      <a:r>
                        <a:rPr lang="fa-IR" sz="1600" kern="1200" baseline="0" dirty="0" smtClean="0">
                          <a:cs typeface="B Homa" panose="00000400000000000000" pitchFamily="2" charset="-78"/>
                        </a:rPr>
                        <a:t>)</a:t>
                      </a:r>
                      <a:endParaRPr lang="en-US" sz="1600" dirty="0">
                        <a:cs typeface="B Homa" panose="00000400000000000000" pitchFamily="2" charset="-78"/>
                      </a:endParaRPr>
                    </a:p>
                  </a:txBody>
                  <a:tcPr marL="121920" marR="121920" marT="60960" marB="60960"/>
                </a:tc>
              </a:tr>
            </a:tbl>
          </a:graphicData>
        </a:graphic>
      </p:graphicFrame>
    </p:spTree>
    <p:extLst>
      <p:ext uri="{BB962C8B-B14F-4D97-AF65-F5344CB8AC3E}">
        <p14:creationId xmlns:p14="http://schemas.microsoft.com/office/powerpoint/2010/main" val="30649931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32800" y="279400"/>
            <a:ext cx="3454400" cy="523220"/>
          </a:xfrm>
          <a:prstGeom prst="rect">
            <a:avLst/>
          </a:prstGeom>
          <a:noFill/>
        </p:spPr>
        <p:txBody>
          <a:bodyPr wrap="square" rtlCol="0">
            <a:spAutoFit/>
          </a:bodyPr>
          <a:lstStyle/>
          <a:p>
            <a:pPr algn="r" rtl="1"/>
            <a:r>
              <a:rPr lang="fa-IR" sz="2800" b="1" dirty="0">
                <a:solidFill>
                  <a:srgbClr val="FF0000"/>
                </a:solidFill>
                <a:cs typeface="B Homa" panose="00000400000000000000" pitchFamily="2" charset="-78"/>
              </a:rPr>
              <a:t>نوشهر ها </a:t>
            </a:r>
            <a:endParaRPr lang="en-US" sz="2800" b="1" dirty="0">
              <a:solidFill>
                <a:srgbClr val="FF0000"/>
              </a:solidFill>
            </a:endParaRPr>
          </a:p>
        </p:txBody>
      </p:sp>
      <p:sp>
        <p:nvSpPr>
          <p:cNvPr id="5" name="TextBox 4"/>
          <p:cNvSpPr txBox="1"/>
          <p:nvPr/>
        </p:nvSpPr>
        <p:spPr>
          <a:xfrm>
            <a:off x="609600" y="889000"/>
            <a:ext cx="11176000" cy="1200329"/>
          </a:xfrm>
          <a:prstGeom prst="rect">
            <a:avLst/>
          </a:prstGeom>
          <a:noFill/>
        </p:spPr>
        <p:txBody>
          <a:bodyPr wrap="square" rtlCol="0">
            <a:spAutoFit/>
          </a:bodyPr>
          <a:lstStyle/>
          <a:p>
            <a:pPr algn="just" rtl="1"/>
            <a:r>
              <a:rPr lang="fa-IR" sz="2400" dirty="0">
                <a:cs typeface="B Homa" panose="00000400000000000000" pitchFamily="2" charset="-78"/>
              </a:rPr>
              <a:t>مفهوم نوشهر در نقاط جهان به اشکال مختلف و شرایط متعدد مطرح گشته و معانی متفاوتی را داراست. این امر حاکی از آن است که کاربرد نوشهر ها در ارتباط با نحوه ی عملکرد آنها و بنابر خواسته و خط مشیهای حکومتی و یا نظام های مدیریتی ،مشخص و تعیین می شود.</a:t>
            </a:r>
            <a:endParaRPr lang="en-US" sz="2400" dirty="0">
              <a:cs typeface="B Homa" panose="00000400000000000000" pitchFamily="2" charset="-78"/>
            </a:endParaRPr>
          </a:p>
        </p:txBody>
      </p:sp>
      <p:sp>
        <p:nvSpPr>
          <p:cNvPr id="7" name="Rounded Rectangle 6"/>
          <p:cNvSpPr/>
          <p:nvPr/>
        </p:nvSpPr>
        <p:spPr>
          <a:xfrm>
            <a:off x="1219200" y="2413000"/>
            <a:ext cx="10058400" cy="8128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r" rtl="1"/>
            <a:r>
              <a:rPr lang="fa-IR" sz="2400" dirty="0">
                <a:cs typeface="B Homa" panose="00000400000000000000" pitchFamily="2" charset="-78"/>
              </a:rPr>
              <a:t>در کتاب نوشهرها نوشته ی پیرمرلن سه حالت کلی از گونه های مختلف و قابل بررسی نوشهر ها بیان شده است :</a:t>
            </a:r>
            <a:endParaRPr lang="en-US" sz="2400" dirty="0">
              <a:cs typeface="B Homa" panose="00000400000000000000" pitchFamily="2" charset="-78"/>
            </a:endParaRPr>
          </a:p>
        </p:txBody>
      </p:sp>
      <p:sp>
        <p:nvSpPr>
          <p:cNvPr id="8" name="Rectangle 7"/>
          <p:cNvSpPr/>
          <p:nvPr/>
        </p:nvSpPr>
        <p:spPr>
          <a:xfrm>
            <a:off x="1117600" y="3429000"/>
            <a:ext cx="9956800" cy="71120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r" rtl="1"/>
            <a:r>
              <a:rPr lang="fa-IR" sz="2133" dirty="0">
                <a:cs typeface="B Homa" panose="00000400000000000000" pitchFamily="2" charset="-78"/>
              </a:rPr>
              <a:t>نوشهرهایی که خارج از یک منطقه ی شهرسازی شده ، ساخته می شوند.</a:t>
            </a:r>
          </a:p>
        </p:txBody>
      </p:sp>
      <p:sp>
        <p:nvSpPr>
          <p:cNvPr id="10" name="Rectangle 9"/>
          <p:cNvSpPr/>
          <p:nvPr/>
        </p:nvSpPr>
        <p:spPr>
          <a:xfrm>
            <a:off x="1524000" y="4445000"/>
            <a:ext cx="9550400" cy="71120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just" rtl="1"/>
            <a:r>
              <a:rPr lang="fa-IR" sz="2133" dirty="0">
                <a:cs typeface="B Homa" panose="00000400000000000000" pitchFamily="2" charset="-78"/>
              </a:rPr>
              <a:t>نوشهرهایی که در چهارچوب یک منطقه ی شهرسازی شده، اما بدون ارتباط با شهر موجود و فقط با تراکم مسکونی بنا می شوند. </a:t>
            </a:r>
            <a:endParaRPr lang="en-US" sz="2133" dirty="0">
              <a:cs typeface="B Homa" panose="00000400000000000000" pitchFamily="2" charset="-78"/>
            </a:endParaRPr>
          </a:p>
        </p:txBody>
      </p:sp>
      <p:sp>
        <p:nvSpPr>
          <p:cNvPr id="11" name="Rectangle 10"/>
          <p:cNvSpPr/>
          <p:nvPr/>
        </p:nvSpPr>
        <p:spPr>
          <a:xfrm>
            <a:off x="1828800" y="5461000"/>
            <a:ext cx="9245600" cy="71120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just" rtl="1"/>
            <a:r>
              <a:rPr lang="fa-IR" sz="2133" dirty="0">
                <a:cs typeface="B Homa" panose="00000400000000000000" pitchFamily="2" charset="-78"/>
              </a:rPr>
              <a:t>نوشهرهایی که در ارتباط با تراکم مسکونی با شهر موجود بنا می شوند.</a:t>
            </a:r>
            <a:endParaRPr lang="en-US" sz="2133" dirty="0">
              <a:cs typeface="B Homa" panose="00000400000000000000" pitchFamily="2" charset="-78"/>
            </a:endParaRPr>
          </a:p>
        </p:txBody>
      </p:sp>
    </p:spTree>
    <p:extLst>
      <p:ext uri="{BB962C8B-B14F-4D97-AF65-F5344CB8AC3E}">
        <p14:creationId xmlns:p14="http://schemas.microsoft.com/office/powerpoint/2010/main" val="8340997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32800" y="177801"/>
            <a:ext cx="3454400" cy="502766"/>
          </a:xfrm>
          <a:prstGeom prst="rect">
            <a:avLst/>
          </a:prstGeom>
          <a:noFill/>
        </p:spPr>
        <p:txBody>
          <a:bodyPr wrap="square" rtlCol="0">
            <a:spAutoFit/>
          </a:bodyPr>
          <a:lstStyle/>
          <a:p>
            <a:pPr algn="r" rtl="1"/>
            <a:r>
              <a:rPr lang="fa-IR" sz="2667" b="1" dirty="0">
                <a:solidFill>
                  <a:srgbClr val="FF0000"/>
                </a:solidFill>
                <a:cs typeface="B Homa" panose="00000400000000000000" pitchFamily="2" charset="-78"/>
              </a:rPr>
              <a:t>دلایل ساخت شهرهای </a:t>
            </a:r>
            <a:r>
              <a:rPr lang="fa-IR" sz="2667" b="1" dirty="0" smtClean="0">
                <a:solidFill>
                  <a:srgbClr val="FF0000"/>
                </a:solidFill>
                <a:cs typeface="B Homa" panose="00000400000000000000" pitchFamily="2" charset="-78"/>
              </a:rPr>
              <a:t>جدید</a:t>
            </a:r>
            <a:endParaRPr lang="en-US" sz="2667" b="1" dirty="0">
              <a:solidFill>
                <a:srgbClr val="FF0000"/>
              </a:solidFill>
              <a:cs typeface="B Homa" panose="00000400000000000000" pitchFamily="2" charset="-78"/>
            </a:endParaRPr>
          </a:p>
        </p:txBody>
      </p:sp>
      <p:sp>
        <p:nvSpPr>
          <p:cNvPr id="6" name="Oval 5"/>
          <p:cNvSpPr/>
          <p:nvPr/>
        </p:nvSpPr>
        <p:spPr>
          <a:xfrm>
            <a:off x="8578516" y="2391610"/>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133" dirty="0">
                <a:cs typeface="B Homa" panose="00000400000000000000" pitchFamily="2" charset="-78"/>
              </a:rPr>
              <a:t>شهرهای عمده و مرکز تصمیم گیری </a:t>
            </a:r>
            <a:endParaRPr lang="en-US" sz="2133" dirty="0">
              <a:cs typeface="B Homa" panose="00000400000000000000" pitchFamily="2" charset="-78"/>
            </a:endParaRPr>
          </a:p>
        </p:txBody>
      </p:sp>
      <p:sp>
        <p:nvSpPr>
          <p:cNvPr id="7" name="Oval 6"/>
          <p:cNvSpPr/>
          <p:nvPr/>
        </p:nvSpPr>
        <p:spPr>
          <a:xfrm>
            <a:off x="3498516" y="4525210"/>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400" dirty="0">
                <a:cs typeface="B Homa" panose="00000400000000000000" pitchFamily="2" charset="-78"/>
              </a:rPr>
              <a:t>شهرهای اقماری </a:t>
            </a:r>
            <a:endParaRPr lang="en-US" sz="2400" dirty="0">
              <a:cs typeface="B Homa" panose="00000400000000000000" pitchFamily="2" charset="-78"/>
            </a:endParaRPr>
          </a:p>
        </p:txBody>
      </p:sp>
      <p:sp>
        <p:nvSpPr>
          <p:cNvPr id="8" name="Oval 7"/>
          <p:cNvSpPr/>
          <p:nvPr/>
        </p:nvSpPr>
        <p:spPr>
          <a:xfrm>
            <a:off x="1161716" y="2391610"/>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400" dirty="0">
                <a:cs typeface="B Homa" panose="00000400000000000000" pitchFamily="2" charset="-78"/>
              </a:rPr>
              <a:t>شهرهای اراضی جمعیت پذیر </a:t>
            </a:r>
            <a:endParaRPr lang="en-US" sz="2400" dirty="0">
              <a:cs typeface="B Homa" panose="00000400000000000000" pitchFamily="2" charset="-78"/>
            </a:endParaRPr>
          </a:p>
        </p:txBody>
      </p:sp>
      <p:sp>
        <p:nvSpPr>
          <p:cNvPr id="9" name="Oval 8"/>
          <p:cNvSpPr/>
          <p:nvPr/>
        </p:nvSpPr>
        <p:spPr>
          <a:xfrm>
            <a:off x="3701716" y="2391610"/>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400" dirty="0">
                <a:cs typeface="B Homa" panose="00000400000000000000" pitchFamily="2" charset="-78"/>
              </a:rPr>
              <a:t>شهرهای دانشگاهی یا شهرکهای تحقیقاتی </a:t>
            </a:r>
            <a:endParaRPr lang="en-US" sz="2400" dirty="0">
              <a:cs typeface="B Homa" panose="00000400000000000000" pitchFamily="2" charset="-78"/>
            </a:endParaRPr>
          </a:p>
        </p:txBody>
      </p:sp>
      <p:sp>
        <p:nvSpPr>
          <p:cNvPr id="10" name="Oval 9"/>
          <p:cNvSpPr/>
          <p:nvPr/>
        </p:nvSpPr>
        <p:spPr>
          <a:xfrm>
            <a:off x="6140116" y="2290010"/>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400" dirty="0">
                <a:cs typeface="B Homa" panose="00000400000000000000" pitchFamily="2" charset="-78"/>
              </a:rPr>
              <a:t>شهرهای صنعتی</a:t>
            </a:r>
            <a:endParaRPr lang="en-US" sz="2400" dirty="0">
              <a:cs typeface="B Homa" panose="00000400000000000000" pitchFamily="2" charset="-78"/>
            </a:endParaRPr>
          </a:p>
        </p:txBody>
      </p:sp>
      <p:sp>
        <p:nvSpPr>
          <p:cNvPr id="11" name="Oval 10"/>
          <p:cNvSpPr/>
          <p:nvPr/>
        </p:nvSpPr>
        <p:spPr>
          <a:xfrm>
            <a:off x="6477000" y="4495799"/>
            <a:ext cx="2336800" cy="2032000"/>
          </a:xfrm>
          <a:prstGeom prst="ellipse">
            <a:avLst/>
          </a:prstGeom>
          <a:solidFill>
            <a:srgbClr val="002060"/>
          </a:solidFill>
        </p:spPr>
        <p:style>
          <a:lnRef idx="3">
            <a:schemeClr val="lt1"/>
          </a:lnRef>
          <a:fillRef idx="1">
            <a:schemeClr val="accent2"/>
          </a:fillRef>
          <a:effectRef idx="1">
            <a:schemeClr val="accent2"/>
          </a:effectRef>
          <a:fontRef idx="minor">
            <a:schemeClr val="lt1"/>
          </a:fontRef>
        </p:style>
        <p:txBody>
          <a:bodyPr rtlCol="0" anchor="ctr"/>
          <a:lstStyle/>
          <a:p>
            <a:pPr algn="ctr" rtl="1"/>
            <a:r>
              <a:rPr lang="fa-IR" sz="2400" dirty="0">
                <a:cs typeface="B Homa" panose="00000400000000000000" pitchFamily="2" charset="-78"/>
              </a:rPr>
              <a:t>شهرهای در حال جمعیت پذیری مجدد</a:t>
            </a:r>
            <a:endParaRPr lang="en-US" sz="2400" dirty="0">
              <a:cs typeface="B Homa" panose="00000400000000000000" pitchFamily="2" charset="-78"/>
            </a:endParaRPr>
          </a:p>
        </p:txBody>
      </p:sp>
      <p:sp>
        <p:nvSpPr>
          <p:cNvPr id="2" name="Rectangle 1"/>
          <p:cNvSpPr/>
          <p:nvPr/>
        </p:nvSpPr>
        <p:spPr>
          <a:xfrm>
            <a:off x="599574" y="834324"/>
            <a:ext cx="11081083" cy="1200329"/>
          </a:xfrm>
          <a:prstGeom prst="rect">
            <a:avLst/>
          </a:prstGeom>
        </p:spPr>
        <p:txBody>
          <a:bodyPr wrap="square">
            <a:spAutoFit/>
          </a:bodyPr>
          <a:lstStyle/>
          <a:p>
            <a:pPr algn="just"/>
            <a:r>
              <a:rPr lang="fa-IR" sz="2400" dirty="0" smtClean="0">
                <a:cs typeface="B Homa" panose="00000400000000000000" pitchFamily="2" charset="-78"/>
              </a:rPr>
              <a:t>با گذشت زمان دلایل ساخت شهرهای جدید افزایش یافته و در همان حال این شهرها در سطح فراملی در اغلب اوقات از عملکردی عمده و کاملا مشخص برخوردارند. بیشترین شهرهای جدید از شهرهای اقماری تراکم زدا تشکیل شده است. </a:t>
            </a:r>
            <a:endParaRPr lang="en-US" sz="2400" dirty="0" smtClean="0">
              <a:cs typeface="B Homa" panose="00000400000000000000" pitchFamily="2" charset="-78"/>
            </a:endParaRPr>
          </a:p>
        </p:txBody>
      </p:sp>
    </p:spTree>
    <p:extLst>
      <p:ext uri="{BB962C8B-B14F-4D97-AF65-F5344CB8AC3E}">
        <p14:creationId xmlns:p14="http://schemas.microsoft.com/office/powerpoint/2010/main" val="4411261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05600" y="177801"/>
            <a:ext cx="5181600" cy="523220"/>
          </a:xfrm>
          <a:prstGeom prst="rect">
            <a:avLst/>
          </a:prstGeom>
          <a:noFill/>
        </p:spPr>
        <p:txBody>
          <a:bodyPr wrap="square" rtlCol="0">
            <a:spAutoFit/>
          </a:bodyPr>
          <a:lstStyle/>
          <a:p>
            <a:pPr algn="r" rtl="1"/>
            <a:r>
              <a:rPr lang="fa-IR" sz="2800" b="1" dirty="0">
                <a:solidFill>
                  <a:srgbClr val="FF0000"/>
                </a:solidFill>
                <a:cs typeface="B Homa" panose="00000400000000000000" pitchFamily="2" charset="-78"/>
              </a:rPr>
              <a:t>اهداف عمده ایجاد شهرهای جدید </a:t>
            </a:r>
            <a:r>
              <a:rPr lang="fa-IR" sz="2800" b="1" dirty="0" smtClean="0">
                <a:solidFill>
                  <a:srgbClr val="FF0000"/>
                </a:solidFill>
                <a:cs typeface="B Homa" panose="00000400000000000000" pitchFamily="2" charset="-78"/>
              </a:rPr>
              <a:t>اقماری</a:t>
            </a:r>
            <a:endParaRPr lang="en-US" sz="2800" b="1" dirty="0">
              <a:solidFill>
                <a:srgbClr val="FF0000"/>
              </a:solidFill>
              <a:cs typeface="B Homa" panose="00000400000000000000" pitchFamily="2" charset="-78"/>
            </a:endParaRPr>
          </a:p>
        </p:txBody>
      </p:sp>
      <p:sp>
        <p:nvSpPr>
          <p:cNvPr id="5" name="Rectangle 4"/>
          <p:cNvSpPr/>
          <p:nvPr/>
        </p:nvSpPr>
        <p:spPr>
          <a:xfrm>
            <a:off x="406400" y="1397000"/>
            <a:ext cx="11176000" cy="6096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انتقال کارگاه ها و صنایع مزاحم و بعضا بدون مجوز از شهر مادر به شهر جدید به منظور هدایت و مدیریت و کنترل خدمات مورد نیاز این صنایع</a:t>
            </a:r>
            <a:endParaRPr lang="en-US" sz="1867" dirty="0">
              <a:cs typeface="B Homa" panose="00000400000000000000" pitchFamily="2" charset="-78"/>
            </a:endParaRPr>
          </a:p>
        </p:txBody>
      </p:sp>
      <p:sp>
        <p:nvSpPr>
          <p:cNvPr id="6" name="Rectangle 5"/>
          <p:cNvSpPr/>
          <p:nvPr/>
        </p:nvSpPr>
        <p:spPr>
          <a:xfrm>
            <a:off x="406400" y="2108200"/>
            <a:ext cx="11176000" cy="6096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2400" dirty="0">
                <a:cs typeface="B Homa" panose="00000400000000000000" pitchFamily="2" charset="-78"/>
              </a:rPr>
              <a:t> </a:t>
            </a:r>
            <a:r>
              <a:rPr lang="fa-IR" sz="1867" dirty="0">
                <a:cs typeface="B Homa" panose="00000400000000000000" pitchFamily="2" charset="-78"/>
              </a:rPr>
              <a:t>جذب سرریز جمعیت از طریق ایجاد کانونهای اشتغال در شهر جدید </a:t>
            </a:r>
            <a:endParaRPr lang="en-US" sz="2400" dirty="0">
              <a:cs typeface="B Homa" panose="00000400000000000000" pitchFamily="2" charset="-78"/>
            </a:endParaRPr>
          </a:p>
        </p:txBody>
      </p:sp>
      <p:sp>
        <p:nvSpPr>
          <p:cNvPr id="7" name="Rectangle 6"/>
          <p:cNvSpPr/>
          <p:nvPr/>
        </p:nvSpPr>
        <p:spPr>
          <a:xfrm>
            <a:off x="406400" y="2819400"/>
            <a:ext cx="11176000" cy="6096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جلوگیری از بالا رفتن بی رویه ی قیمت زمین در شهر مادر و بورس بازی روی زمین به علت توسعه ی نامحدود شهر مادر </a:t>
            </a:r>
            <a:endParaRPr lang="en-US" sz="1867" dirty="0">
              <a:cs typeface="B Homa" panose="00000400000000000000" pitchFamily="2" charset="-78"/>
            </a:endParaRPr>
          </a:p>
        </p:txBody>
      </p:sp>
      <p:sp>
        <p:nvSpPr>
          <p:cNvPr id="8" name="Rectangle 7"/>
          <p:cNvSpPr/>
          <p:nvPr/>
        </p:nvSpPr>
        <p:spPr>
          <a:xfrm>
            <a:off x="406400" y="3530600"/>
            <a:ext cx="11176000" cy="7112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پالایش شهر مادر به منظور ساماندهی توسعه ی آن به صورت منفصل </a:t>
            </a:r>
            <a:endParaRPr lang="en-US" sz="1867" dirty="0">
              <a:cs typeface="B Homa" panose="00000400000000000000" pitchFamily="2" charset="-78"/>
            </a:endParaRPr>
          </a:p>
        </p:txBody>
      </p:sp>
      <p:sp>
        <p:nvSpPr>
          <p:cNvPr id="9" name="Rectangle 8"/>
          <p:cNvSpPr/>
          <p:nvPr/>
        </p:nvSpPr>
        <p:spPr>
          <a:xfrm>
            <a:off x="406400" y="4343400"/>
            <a:ext cx="11176000" cy="7112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جلوگیری از ایجاد حاشیه نشینی در شهرهای بزرگ </a:t>
            </a:r>
            <a:endParaRPr lang="en-US" sz="1867" dirty="0">
              <a:cs typeface="B Homa" panose="00000400000000000000" pitchFamily="2" charset="-78"/>
            </a:endParaRPr>
          </a:p>
        </p:txBody>
      </p:sp>
      <p:sp>
        <p:nvSpPr>
          <p:cNvPr id="10" name="Rectangle 9"/>
          <p:cNvSpPr/>
          <p:nvPr/>
        </p:nvSpPr>
        <p:spPr>
          <a:xfrm>
            <a:off x="406400" y="5156200"/>
            <a:ext cx="11176000" cy="7112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سبک شدن بار ترافیک در داخل شهر مادر </a:t>
            </a:r>
            <a:endParaRPr lang="en-US" sz="1867" dirty="0">
              <a:cs typeface="B Homa" panose="00000400000000000000" pitchFamily="2" charset="-78"/>
            </a:endParaRPr>
          </a:p>
        </p:txBody>
      </p:sp>
      <p:sp>
        <p:nvSpPr>
          <p:cNvPr id="11" name="Rectangle 10"/>
          <p:cNvSpPr/>
          <p:nvPr/>
        </p:nvSpPr>
        <p:spPr>
          <a:xfrm>
            <a:off x="406400" y="5969000"/>
            <a:ext cx="11176000" cy="7112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67" dirty="0">
                <a:cs typeface="B Homa" panose="00000400000000000000" pitchFamily="2" charset="-78"/>
              </a:rPr>
              <a:t> کاهش هزینه های توسعه تاسیسات زیر بنایی شهر مادر </a:t>
            </a:r>
            <a:endParaRPr lang="en-US" sz="1867" dirty="0">
              <a:cs typeface="B Homa" panose="00000400000000000000" pitchFamily="2" charset="-78"/>
            </a:endParaRPr>
          </a:p>
        </p:txBody>
      </p:sp>
      <p:sp>
        <p:nvSpPr>
          <p:cNvPr id="12" name="Rectangle 11"/>
          <p:cNvSpPr/>
          <p:nvPr/>
        </p:nvSpPr>
        <p:spPr>
          <a:xfrm>
            <a:off x="406400" y="685800"/>
            <a:ext cx="11176000" cy="609600"/>
          </a:xfrm>
          <a:prstGeom prst="rect">
            <a:avLst/>
          </a:prstGeom>
          <a:solidFill>
            <a:srgbClr val="00B0F0"/>
          </a:solidFill>
        </p:spPr>
        <p:style>
          <a:lnRef idx="2">
            <a:schemeClr val="accent2"/>
          </a:lnRef>
          <a:fillRef idx="1">
            <a:schemeClr val="lt1"/>
          </a:fillRef>
          <a:effectRef idx="0">
            <a:schemeClr val="accent2"/>
          </a:effectRef>
          <a:fontRef idx="minor">
            <a:schemeClr val="dk1"/>
          </a:fontRef>
        </p:style>
        <p:txBody>
          <a:bodyPr rtlCol="0" anchor="ctr"/>
          <a:lstStyle/>
          <a:p>
            <a:pPr algn="just" rtl="1">
              <a:buFont typeface="Arial" pitchFamily="34" charset="0"/>
              <a:buChar char="•"/>
            </a:pPr>
            <a:r>
              <a:rPr lang="fa-IR" sz="1870" dirty="0">
                <a:cs typeface="B Homa" panose="00000400000000000000" pitchFamily="2" charset="-78"/>
              </a:rPr>
              <a:t> جلوگیری از توسعه ی بی رویه و کلانشهر شدن شهر مادر  </a:t>
            </a:r>
            <a:endParaRPr lang="en-US" sz="1870" dirty="0">
              <a:cs typeface="B Homa" panose="00000400000000000000" pitchFamily="2" charset="-78"/>
            </a:endParaRPr>
          </a:p>
        </p:txBody>
      </p:sp>
    </p:spTree>
    <p:extLst>
      <p:ext uri="{BB962C8B-B14F-4D97-AF65-F5344CB8AC3E}">
        <p14:creationId xmlns:p14="http://schemas.microsoft.com/office/powerpoint/2010/main" val="419958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972545" y="181113"/>
            <a:ext cx="3860800" cy="461665"/>
          </a:xfrm>
          <a:prstGeom prst="rect">
            <a:avLst/>
          </a:prstGeom>
          <a:noFill/>
        </p:spPr>
        <p:txBody>
          <a:bodyPr wrap="square" rtlCol="0">
            <a:spAutoFit/>
          </a:bodyPr>
          <a:lstStyle/>
          <a:p>
            <a:pPr algn="r" rtl="1"/>
            <a:r>
              <a:rPr lang="fa-IR" sz="2400" b="1" dirty="0">
                <a:solidFill>
                  <a:srgbClr val="FF0000"/>
                </a:solidFill>
                <a:cs typeface="B Homa" panose="00000400000000000000" pitchFamily="2" charset="-78"/>
              </a:rPr>
              <a:t>ایجاد شهرهای جدید در ایران : </a:t>
            </a:r>
            <a:endParaRPr lang="en-US" sz="2400" b="1" dirty="0">
              <a:solidFill>
                <a:srgbClr val="FF0000"/>
              </a:solidFill>
              <a:cs typeface="B Homa" panose="00000400000000000000" pitchFamily="2" charset="-78"/>
            </a:endParaRPr>
          </a:p>
        </p:txBody>
      </p:sp>
      <p:sp>
        <p:nvSpPr>
          <p:cNvPr id="4" name="TextBox 3"/>
          <p:cNvSpPr txBox="1"/>
          <p:nvPr/>
        </p:nvSpPr>
        <p:spPr>
          <a:xfrm>
            <a:off x="1908629" y="3814949"/>
            <a:ext cx="9448800" cy="420564"/>
          </a:xfrm>
          <a:prstGeom prst="rect">
            <a:avLst/>
          </a:prstGeom>
          <a:noFill/>
        </p:spPr>
        <p:txBody>
          <a:bodyPr wrap="square" rtlCol="0">
            <a:spAutoFit/>
          </a:bodyPr>
          <a:lstStyle/>
          <a:p>
            <a:pPr algn="r" rtl="1"/>
            <a:r>
              <a:rPr lang="fa-IR" sz="2133" dirty="0">
                <a:cs typeface="B Homa" panose="00000400000000000000" pitchFamily="2" charset="-78"/>
              </a:rPr>
              <a:t>شهرهای جدید ایران از نظر استقرار در فضا و کارکرد در پنج الگو طبقه بندی می شوند :</a:t>
            </a:r>
            <a:endParaRPr lang="en-US" sz="2133" dirty="0">
              <a:cs typeface="B Homa" panose="00000400000000000000" pitchFamily="2" charset="-78"/>
            </a:endParaRPr>
          </a:p>
        </p:txBody>
      </p:sp>
      <p:sp>
        <p:nvSpPr>
          <p:cNvPr id="5" name="Rectangle 4"/>
          <p:cNvSpPr/>
          <p:nvPr/>
        </p:nvSpPr>
        <p:spPr>
          <a:xfrm>
            <a:off x="7546474" y="4577684"/>
            <a:ext cx="254000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867" dirty="0">
                <a:cs typeface="B Homa" panose="00000400000000000000" pitchFamily="2" charset="-78"/>
              </a:rPr>
              <a:t>شهرهای جدید سازمانی -صنعتی</a:t>
            </a:r>
            <a:endParaRPr lang="en-US" sz="1867" dirty="0">
              <a:cs typeface="B Homa" panose="00000400000000000000" pitchFamily="2" charset="-78"/>
            </a:endParaRPr>
          </a:p>
        </p:txBody>
      </p:sp>
      <p:sp>
        <p:nvSpPr>
          <p:cNvPr id="8" name="Rectangle 7"/>
          <p:cNvSpPr/>
          <p:nvPr/>
        </p:nvSpPr>
        <p:spPr>
          <a:xfrm>
            <a:off x="6356303" y="5579169"/>
            <a:ext cx="254000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867" dirty="0">
                <a:cs typeface="B Homa" panose="00000400000000000000" pitchFamily="2" charset="-78"/>
              </a:rPr>
              <a:t>شهرهای جدید پیوسته</a:t>
            </a:r>
            <a:endParaRPr lang="en-US" sz="1867" dirty="0">
              <a:cs typeface="B Homa" panose="00000400000000000000" pitchFamily="2" charset="-78"/>
            </a:endParaRPr>
          </a:p>
        </p:txBody>
      </p:sp>
      <p:sp>
        <p:nvSpPr>
          <p:cNvPr id="9" name="Rectangle 8"/>
          <p:cNvSpPr/>
          <p:nvPr/>
        </p:nvSpPr>
        <p:spPr>
          <a:xfrm>
            <a:off x="3584074" y="5593684"/>
            <a:ext cx="254000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867" dirty="0">
                <a:cs typeface="B Homa" panose="00000400000000000000" pitchFamily="2" charset="-78"/>
              </a:rPr>
              <a:t>شهرهای شرکتی</a:t>
            </a:r>
            <a:endParaRPr lang="en-US" sz="1867" dirty="0">
              <a:cs typeface="B Homa" panose="00000400000000000000" pitchFamily="2" charset="-78"/>
            </a:endParaRPr>
          </a:p>
        </p:txBody>
      </p:sp>
      <p:sp>
        <p:nvSpPr>
          <p:cNvPr id="10" name="Rectangle 9"/>
          <p:cNvSpPr/>
          <p:nvPr/>
        </p:nvSpPr>
        <p:spPr>
          <a:xfrm>
            <a:off x="2161674" y="4577684"/>
            <a:ext cx="254000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867" dirty="0">
                <a:cs typeface="B Homa" panose="00000400000000000000" pitchFamily="2" charset="-78"/>
              </a:rPr>
              <a:t>شهرهای جدید با هویت مستقل</a:t>
            </a:r>
            <a:endParaRPr lang="en-US" sz="1867" dirty="0">
              <a:cs typeface="B Homa" panose="00000400000000000000" pitchFamily="2" charset="-78"/>
            </a:endParaRPr>
          </a:p>
        </p:txBody>
      </p:sp>
      <p:sp>
        <p:nvSpPr>
          <p:cNvPr id="11" name="Rectangle 10"/>
          <p:cNvSpPr/>
          <p:nvPr/>
        </p:nvSpPr>
        <p:spPr>
          <a:xfrm>
            <a:off x="4904874" y="4577684"/>
            <a:ext cx="2540000" cy="914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1867" dirty="0">
                <a:cs typeface="B Homa" panose="00000400000000000000" pitchFamily="2" charset="-78"/>
              </a:rPr>
              <a:t>شهرهای جدید اقماری</a:t>
            </a:r>
            <a:endParaRPr lang="en-US" sz="1867" dirty="0">
              <a:cs typeface="B Homa" panose="00000400000000000000" pitchFamily="2" charset="-78"/>
            </a:endParaRPr>
          </a:p>
        </p:txBody>
      </p:sp>
      <p:sp>
        <p:nvSpPr>
          <p:cNvPr id="8195" name="Rectangle 3"/>
          <p:cNvSpPr>
            <a:spLocks noChangeArrowheads="1"/>
          </p:cNvSpPr>
          <p:nvPr/>
        </p:nvSpPr>
        <p:spPr bwMode="auto">
          <a:xfrm>
            <a:off x="791029" y="984949"/>
            <a:ext cx="11042316" cy="2277547"/>
          </a:xfrm>
          <a:prstGeom prst="rect">
            <a:avLst/>
          </a:prstGeom>
          <a:noFill/>
          <a:ln w="9525">
            <a:noFill/>
            <a:miter lim="800000"/>
            <a:headEnd/>
            <a:tailEnd/>
          </a:ln>
          <a:effectLst/>
        </p:spPr>
        <p:txBody>
          <a:bodyPr vert="horz" wrap="square" lIns="121920" tIns="60960" rIns="121920" bIns="60960" numCol="1" anchor="ctr" anchorCtr="0" compatLnSpc="1">
            <a:prstTxWarp prst="textNoShape">
              <a:avLst/>
            </a:prstTxWarp>
            <a:spAutoFit/>
          </a:bodyPr>
          <a:lstStyle/>
          <a:p>
            <a:pPr algn="just" defTabSz="1219170" fontAlgn="base">
              <a:spcBef>
                <a:spcPct val="0"/>
              </a:spcBef>
              <a:spcAft>
                <a:spcPct val="0"/>
              </a:spcAft>
            </a:pPr>
            <a:r>
              <a:rPr lang="ar-SA" sz="2000" dirty="0">
                <a:latin typeface="Calibri" pitchFamily="34" charset="0"/>
                <a:ea typeface="Calibri" pitchFamily="34" charset="0"/>
                <a:cs typeface="B Homa" panose="00000400000000000000" pitchFamily="2" charset="-78"/>
              </a:rPr>
              <a:t>در ایران نیز، سابقه احداث شهرهای جدید به سبک و مفهوم امروزی آن، به چند دوره مشخص و متمایز قابل تقسیم است: 1 .در فاصله دو جنگ جهانی </a:t>
            </a:r>
            <a:r>
              <a:rPr lang="en-US" sz="2000" dirty="0">
                <a:latin typeface="Calibri" pitchFamily="34" charset="0"/>
                <a:ea typeface="Calibri" pitchFamily="34" charset="0"/>
                <a:cs typeface="B Homa" panose="00000400000000000000" pitchFamily="2" charset="-78"/>
              </a:rPr>
              <a:t>)</a:t>
            </a:r>
            <a:r>
              <a:rPr lang="ar-SA" sz="2000" dirty="0">
                <a:latin typeface="Calibri" pitchFamily="34" charset="0"/>
                <a:ea typeface="Calibri" pitchFamily="34" charset="0"/>
                <a:cs typeface="B Homa" panose="00000400000000000000" pitchFamily="2" charset="-78"/>
              </a:rPr>
              <a:t>شهرهایی با اهداف سیاسی- نظامی، اقتصادی و کوی</a:t>
            </a:r>
            <a:r>
              <a:rPr lang="en-US" sz="2000" dirty="0">
                <a:latin typeface="Calibri" pitchFamily="34" charset="0"/>
                <a:ea typeface="Calibri" pitchFamily="34" charset="0"/>
                <a:cs typeface="B Homa" panose="00000400000000000000" pitchFamily="2" charset="-78"/>
              </a:rPr>
              <a:t> </a:t>
            </a:r>
            <a:r>
              <a:rPr lang="ar-SA" sz="2000" dirty="0">
                <a:latin typeface="Calibri" pitchFamily="34" charset="0"/>
                <a:ea typeface="Calibri" pitchFamily="34" charset="0"/>
                <a:cs typeface="B Homa" panose="00000400000000000000" pitchFamily="2" charset="-78"/>
              </a:rPr>
              <a:t>های کارمندان در مجاورت شهرهای بزرگ</a:t>
            </a:r>
            <a:r>
              <a:rPr lang="en-US" sz="2000" dirty="0">
                <a:latin typeface="Calibri" pitchFamily="34" charset="0"/>
                <a:ea typeface="Calibri" pitchFamily="34" charset="0"/>
                <a:cs typeface="B Homa" panose="00000400000000000000" pitchFamily="2" charset="-78"/>
              </a:rPr>
              <a:t>(</a:t>
            </a:r>
            <a:r>
              <a:rPr lang="ar-SA" sz="2000" dirty="0">
                <a:latin typeface="Calibri" pitchFamily="34" charset="0"/>
                <a:ea typeface="Calibri" pitchFamily="34" charset="0"/>
                <a:cs typeface="B Homa" panose="00000400000000000000" pitchFamily="2" charset="-78"/>
              </a:rPr>
              <a:t>2</a:t>
            </a:r>
            <a:r>
              <a:rPr lang="en-US" sz="2000" dirty="0">
                <a:latin typeface="Calibri" pitchFamily="34" charset="0"/>
                <a:ea typeface="Calibri" pitchFamily="34" charset="0"/>
                <a:cs typeface="B Homa" panose="00000400000000000000" pitchFamily="2" charset="-78"/>
              </a:rPr>
              <a:t>.</a:t>
            </a:r>
            <a:r>
              <a:rPr lang="ar-SA" sz="2000" dirty="0">
                <a:latin typeface="Calibri" pitchFamily="34" charset="0"/>
                <a:ea typeface="Calibri" pitchFamily="34" charset="0"/>
                <a:cs typeface="B Homa" panose="00000400000000000000" pitchFamily="2" charset="-78"/>
              </a:rPr>
              <a:t> .پس از جنگ جهانی دوم تا اواسط دهه 1340 </a:t>
            </a:r>
            <a:r>
              <a:rPr lang="en-US" sz="2000" dirty="0">
                <a:latin typeface="Calibri" pitchFamily="34" charset="0"/>
                <a:ea typeface="Calibri" pitchFamily="34" charset="0"/>
                <a:cs typeface="B Homa" panose="00000400000000000000" pitchFamily="2" charset="-78"/>
              </a:rPr>
              <a:t>)</a:t>
            </a:r>
            <a:r>
              <a:rPr lang="ar-SA" sz="2000" dirty="0">
                <a:latin typeface="Calibri" pitchFamily="34" charset="0"/>
                <a:ea typeface="Calibri" pitchFamily="34" charset="0"/>
                <a:cs typeface="B Homa" panose="00000400000000000000" pitchFamily="2" charset="-78"/>
              </a:rPr>
              <a:t>شهرهای جدید تک پایه</a:t>
            </a:r>
            <a:r>
              <a:rPr lang="en-US" sz="2000" dirty="0">
                <a:latin typeface="Calibri" pitchFamily="34" charset="0"/>
                <a:ea typeface="Calibri" pitchFamily="34" charset="0"/>
                <a:cs typeface="B Homa" panose="00000400000000000000" pitchFamily="2" charset="-78"/>
              </a:rPr>
              <a:t> </a:t>
            </a:r>
            <a:r>
              <a:rPr lang="ar-SA" sz="2000" dirty="0">
                <a:latin typeface="Calibri" pitchFamily="34" charset="0"/>
                <a:ea typeface="Calibri" pitchFamily="34" charset="0"/>
                <a:cs typeface="B Homa" panose="00000400000000000000" pitchFamily="2" charset="-78"/>
              </a:rPr>
              <a:t>ای و با جنبه خوابگاهی، کوی های بزرگ سازما</a:t>
            </a:r>
            <a:r>
              <a:rPr lang="fa-IR" sz="2000" dirty="0">
                <a:latin typeface="Calibri" pitchFamily="34" charset="0"/>
                <a:ea typeface="Calibri" pitchFamily="34" charset="0"/>
                <a:cs typeface="B Homa" panose="00000400000000000000" pitchFamily="2" charset="-78"/>
              </a:rPr>
              <a:t>نی )3.ا</a:t>
            </a:r>
            <a:r>
              <a:rPr lang="ar-SA" sz="2000" dirty="0">
                <a:latin typeface="Calibri" pitchFamily="34" charset="0"/>
                <a:ea typeface="Calibri" pitchFamily="34" charset="0"/>
                <a:cs typeface="B Homa" panose="00000400000000000000" pitchFamily="2" charset="-78"/>
              </a:rPr>
              <a:t>ز نیمه دوم دهه 1340 تا پیروزی انق</a:t>
            </a:r>
            <a:r>
              <a:rPr lang="fa-IR" sz="2000" dirty="0">
                <a:latin typeface="Calibri" pitchFamily="34" charset="0"/>
                <a:ea typeface="Calibri" pitchFamily="34" charset="0"/>
                <a:cs typeface="B Homa" panose="00000400000000000000" pitchFamily="2" charset="-78"/>
              </a:rPr>
              <a:t>لا</a:t>
            </a:r>
            <a:r>
              <a:rPr lang="ar-SA" sz="2000" dirty="0">
                <a:latin typeface="Calibri" pitchFamily="34" charset="0"/>
                <a:ea typeface="Calibri" pitchFamily="34" charset="0"/>
                <a:cs typeface="B Homa" panose="00000400000000000000" pitchFamily="2" charset="-78"/>
              </a:rPr>
              <a:t>ب اس</a:t>
            </a:r>
            <a:r>
              <a:rPr lang="fa-IR" sz="2000" dirty="0">
                <a:latin typeface="Calibri" pitchFamily="34" charset="0"/>
                <a:ea typeface="Calibri" pitchFamily="34" charset="0"/>
                <a:cs typeface="B Homa" panose="00000400000000000000" pitchFamily="2" charset="-78"/>
              </a:rPr>
              <a:t>لام</a:t>
            </a:r>
            <a:r>
              <a:rPr lang="ar-SA" sz="2000" dirty="0">
                <a:latin typeface="Calibri" pitchFamily="34" charset="0"/>
                <a:ea typeface="Calibri" pitchFamily="34" charset="0"/>
                <a:cs typeface="B Homa" panose="00000400000000000000" pitchFamily="2" charset="-78"/>
              </a:rPr>
              <a:t>ی ایجاد شهرهای جدید برای بهره برداری از امکانات بالقوه منطقه</a:t>
            </a:r>
            <a:r>
              <a:rPr lang="en-US" sz="2000" dirty="0">
                <a:latin typeface="Calibri" pitchFamily="34" charset="0"/>
                <a:ea typeface="Calibri" pitchFamily="34" charset="0"/>
                <a:cs typeface="B Homa" panose="00000400000000000000" pitchFamily="2" charset="-78"/>
              </a:rPr>
              <a:t> </a:t>
            </a:r>
            <a:r>
              <a:rPr lang="ar-SA" sz="2000" dirty="0">
                <a:latin typeface="Calibri" pitchFamily="34" charset="0"/>
                <a:ea typeface="Calibri" pitchFamily="34" charset="0"/>
                <a:cs typeface="B Homa" panose="00000400000000000000" pitchFamily="2" charset="-78"/>
              </a:rPr>
              <a:t>ای و رشد اقتصادی، تحقق اهداف اجتماعی ملی و توزیع متعادل امکانات و سرمایه</a:t>
            </a:r>
            <a:r>
              <a:rPr lang="fa-IR" sz="2000" dirty="0">
                <a:latin typeface="Calibri" pitchFamily="34" charset="0"/>
                <a:ea typeface="Calibri" pitchFamily="34" charset="0"/>
                <a:cs typeface="B Homa" panose="00000400000000000000" pitchFamily="2" charset="-78"/>
              </a:rPr>
              <a:t> </a:t>
            </a:r>
            <a:r>
              <a:rPr lang="ar-SA" sz="2000" dirty="0">
                <a:latin typeface="Calibri" pitchFamily="34" charset="0"/>
                <a:ea typeface="Calibri" pitchFamily="34" charset="0"/>
                <a:cs typeface="B Homa" panose="00000400000000000000" pitchFamily="2" charset="-78"/>
              </a:rPr>
              <a:t>گذاریها در سطح کشور، جذب جمعیت مازاد یا سرریز شهرهای بزرگ و اسکان جمعیت مهاجر</a:t>
            </a:r>
            <a:r>
              <a:rPr lang="fa-IR" sz="2000" dirty="0">
                <a:latin typeface="Calibri" pitchFamily="34" charset="0"/>
                <a:ea typeface="Calibri" pitchFamily="34" charset="0"/>
                <a:cs typeface="B Homa" panose="00000400000000000000" pitchFamily="2" charset="-78"/>
              </a:rPr>
              <a:t>)</a:t>
            </a:r>
            <a:r>
              <a:rPr lang="ar-SA" sz="2000" dirty="0">
                <a:latin typeface="Calibri" pitchFamily="34" charset="0"/>
                <a:ea typeface="Calibri" pitchFamily="34" charset="0"/>
                <a:cs typeface="B Homa" panose="00000400000000000000" pitchFamily="2" charset="-78"/>
              </a:rPr>
              <a:t> 4</a:t>
            </a:r>
            <a:r>
              <a:rPr lang="en-US" sz="2000" dirty="0">
                <a:latin typeface="Calibri" pitchFamily="34" charset="0"/>
                <a:ea typeface="Calibri" pitchFamily="34" charset="0"/>
                <a:cs typeface="B Homa" panose="00000400000000000000" pitchFamily="2" charset="-78"/>
              </a:rPr>
              <a:t> . </a:t>
            </a:r>
            <a:r>
              <a:rPr lang="ar-SA" sz="2000" dirty="0">
                <a:latin typeface="Calibri" pitchFamily="34" charset="0"/>
                <a:ea typeface="Calibri" pitchFamily="34" charset="0"/>
                <a:cs typeface="B Homa" panose="00000400000000000000" pitchFamily="2" charset="-78"/>
              </a:rPr>
              <a:t>سالهای پس از پیروزی </a:t>
            </a:r>
            <a:r>
              <a:rPr lang="fa-IR" sz="2000" dirty="0">
                <a:latin typeface="Calibri" pitchFamily="34" charset="0"/>
                <a:ea typeface="Calibri" pitchFamily="34" charset="0"/>
                <a:cs typeface="B Homa" panose="00000400000000000000" pitchFamily="2" charset="-78"/>
              </a:rPr>
              <a:t>انقلاب</a:t>
            </a:r>
            <a:r>
              <a:rPr lang="ar-SA" sz="2000" dirty="0">
                <a:latin typeface="Calibri" pitchFamily="34" charset="0"/>
                <a:ea typeface="Calibri" pitchFamily="34" charset="0"/>
                <a:cs typeface="B Homa" panose="00000400000000000000" pitchFamily="2" charset="-78"/>
              </a:rPr>
              <a:t> اس</a:t>
            </a:r>
            <a:r>
              <a:rPr lang="fa-IR" sz="2000" dirty="0">
                <a:latin typeface="Calibri" pitchFamily="34" charset="0"/>
                <a:ea typeface="Calibri" pitchFamily="34" charset="0"/>
                <a:cs typeface="B Homa" panose="00000400000000000000" pitchFamily="2" charset="-78"/>
              </a:rPr>
              <a:t>لام</a:t>
            </a:r>
            <a:r>
              <a:rPr lang="ar-SA" sz="2000" dirty="0">
                <a:latin typeface="Calibri" pitchFamily="34" charset="0"/>
                <a:ea typeface="Calibri" pitchFamily="34" charset="0"/>
                <a:cs typeface="B Homa" panose="00000400000000000000" pitchFamily="2" charset="-78"/>
              </a:rPr>
              <a:t>ی تا کنون</a:t>
            </a:r>
            <a:r>
              <a:rPr lang="fa-IR" sz="2000" dirty="0">
                <a:latin typeface="Calibri" pitchFamily="34" charset="0"/>
                <a:ea typeface="Calibri" pitchFamily="34" charset="0"/>
                <a:cs typeface="B Homa" panose="00000400000000000000" pitchFamily="2" charset="-78"/>
              </a:rPr>
              <a:t>  </a:t>
            </a:r>
            <a:r>
              <a:rPr lang="ar-SA" sz="2000" dirty="0">
                <a:latin typeface="Calibri" pitchFamily="34" charset="0"/>
                <a:ea typeface="Calibri" pitchFamily="34" charset="0"/>
                <a:cs typeface="B Homa" panose="00000400000000000000" pitchFamily="2" charset="-78"/>
              </a:rPr>
              <a:t>این شهرها، محل اسکان سرریز جمعیت شهرهای بزرگ تلقی می شوند و این ویژگی، آنها را بیشتر به شکل شهرهای جدید اقماری در آورده است.</a:t>
            </a:r>
            <a:endParaRPr lang="ar-SA" sz="2000" dirty="0">
              <a:latin typeface="Arial" pitchFamily="34" charset="0"/>
              <a:cs typeface="B Homa" panose="00000400000000000000" pitchFamily="2" charset="-78"/>
            </a:endParaRPr>
          </a:p>
        </p:txBody>
      </p:sp>
    </p:spTree>
    <p:extLst>
      <p:ext uri="{BB962C8B-B14F-4D97-AF65-F5344CB8AC3E}">
        <p14:creationId xmlns:p14="http://schemas.microsoft.com/office/powerpoint/2010/main" val="3199957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195"/>
                                        </p:tgtEl>
                                        <p:attrNameLst>
                                          <p:attrName>style.visibility</p:attrName>
                                        </p:attrNameLst>
                                      </p:cBhvr>
                                      <p:to>
                                        <p:strVal val="visible"/>
                                      </p:to>
                                    </p:set>
                                    <p:animEffect transition="in" filter="fade">
                                      <p:cBhvr>
                                        <p:cTn id="10" dur="500"/>
                                        <p:tgtEl>
                                          <p:spTgt spid="819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animBg="1"/>
      <p:bldP spid="8" grpId="0" animBg="1"/>
      <p:bldP spid="9" grpId="0" animBg="1"/>
      <p:bldP spid="10" grpId="0" animBg="1"/>
      <p:bldP spid="11" grpId="0" animBg="1"/>
      <p:bldP spid="81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85200" y="28017"/>
            <a:ext cx="3556000" cy="502766"/>
          </a:xfrm>
          <a:prstGeom prst="rect">
            <a:avLst/>
          </a:prstGeom>
          <a:noFill/>
        </p:spPr>
        <p:txBody>
          <a:bodyPr wrap="square" rtlCol="0">
            <a:spAutoFit/>
          </a:bodyPr>
          <a:lstStyle/>
          <a:p>
            <a:pPr algn="r" rtl="1"/>
            <a:r>
              <a:rPr lang="fa-IR" sz="2667" b="1" dirty="0">
                <a:solidFill>
                  <a:srgbClr val="FF0000"/>
                </a:solidFill>
                <a:cs typeface="B Homa" panose="00000400000000000000" pitchFamily="2" charset="-78"/>
              </a:rPr>
              <a:t>نمونه موردی چند شهر </a:t>
            </a:r>
            <a:r>
              <a:rPr lang="fa-IR" sz="2667" b="1" dirty="0" smtClean="0">
                <a:solidFill>
                  <a:srgbClr val="FF0000"/>
                </a:solidFill>
                <a:cs typeface="B Homa" panose="00000400000000000000" pitchFamily="2" charset="-78"/>
              </a:rPr>
              <a:t>جدید  </a:t>
            </a:r>
            <a:endParaRPr lang="en-US" sz="2667" b="1" dirty="0">
              <a:solidFill>
                <a:srgbClr val="FF0000"/>
              </a:solidFill>
              <a:cs typeface="B Homa" panose="00000400000000000000" pitchFamily="2" charset="-78"/>
            </a:endParaRPr>
          </a:p>
        </p:txBody>
      </p:sp>
      <p:sp>
        <p:nvSpPr>
          <p:cNvPr id="5" name="Rectangle 4"/>
          <p:cNvSpPr/>
          <p:nvPr/>
        </p:nvSpPr>
        <p:spPr>
          <a:xfrm>
            <a:off x="10058400" y="584200"/>
            <a:ext cx="1828800" cy="6096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6" name="Rectangle 5"/>
          <p:cNvSpPr/>
          <p:nvPr/>
        </p:nvSpPr>
        <p:spPr>
          <a:xfrm>
            <a:off x="9956800" y="1193800"/>
            <a:ext cx="2032000" cy="27432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7" name="TextBox 6"/>
          <p:cNvSpPr txBox="1"/>
          <p:nvPr/>
        </p:nvSpPr>
        <p:spPr>
          <a:xfrm>
            <a:off x="10464800" y="685801"/>
            <a:ext cx="1117600" cy="420564"/>
          </a:xfrm>
          <a:prstGeom prst="rect">
            <a:avLst/>
          </a:prstGeom>
          <a:noFill/>
        </p:spPr>
        <p:txBody>
          <a:bodyPr wrap="square" rtlCol="0">
            <a:spAutoFit/>
          </a:bodyPr>
          <a:lstStyle/>
          <a:p>
            <a:pPr algn="r" rtl="1"/>
            <a:r>
              <a:rPr lang="fa-IR" sz="2133" dirty="0">
                <a:cs typeface="B Homa" panose="00000400000000000000" pitchFamily="2" charset="-78"/>
              </a:rPr>
              <a:t>اسلامشهر </a:t>
            </a:r>
            <a:endParaRPr lang="en-US" sz="2133" dirty="0">
              <a:cs typeface="B Homa" panose="00000400000000000000" pitchFamily="2" charset="-78"/>
            </a:endParaRPr>
          </a:p>
        </p:txBody>
      </p:sp>
      <p:sp>
        <p:nvSpPr>
          <p:cNvPr id="8" name="TextBox 7"/>
          <p:cNvSpPr txBox="1"/>
          <p:nvPr/>
        </p:nvSpPr>
        <p:spPr>
          <a:xfrm>
            <a:off x="10058400" y="1803401"/>
            <a:ext cx="1828800" cy="2103589"/>
          </a:xfrm>
          <a:prstGeom prst="rect">
            <a:avLst/>
          </a:prstGeom>
          <a:noFill/>
        </p:spPr>
        <p:txBody>
          <a:bodyPr wrap="square" rtlCol="0">
            <a:spAutoFit/>
          </a:bodyPr>
          <a:lstStyle/>
          <a:p>
            <a:pPr algn="r" rtl="1"/>
            <a:r>
              <a:rPr lang="fa-IR" sz="1867" dirty="0">
                <a:cs typeface="B Homa" panose="00000400000000000000" pitchFamily="2" charset="-78"/>
              </a:rPr>
              <a:t>شهر جدید اسلامشهر در 20کیلومتری تهران و در مسیر جاده تهران-ساوه شکل گرفته است .حدود 300هزار نفر جمعیت دارد.</a:t>
            </a:r>
            <a:endParaRPr lang="en-US" sz="1867" dirty="0">
              <a:cs typeface="B Homa" panose="00000400000000000000" pitchFamily="2" charset="-78"/>
            </a:endParaRPr>
          </a:p>
        </p:txBody>
      </p:sp>
      <p:sp>
        <p:nvSpPr>
          <p:cNvPr id="9" name="Rectangle 8"/>
          <p:cNvSpPr/>
          <p:nvPr/>
        </p:nvSpPr>
        <p:spPr>
          <a:xfrm>
            <a:off x="7620000" y="584200"/>
            <a:ext cx="1828800" cy="6096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0" name="Rectangle 9"/>
          <p:cNvSpPr/>
          <p:nvPr/>
        </p:nvSpPr>
        <p:spPr>
          <a:xfrm>
            <a:off x="7518400" y="1193800"/>
            <a:ext cx="2032000" cy="27432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1" name="TextBox 10"/>
          <p:cNvSpPr txBox="1"/>
          <p:nvPr/>
        </p:nvSpPr>
        <p:spPr>
          <a:xfrm>
            <a:off x="10058400" y="1193801"/>
            <a:ext cx="1625600" cy="461665"/>
          </a:xfrm>
          <a:prstGeom prst="rect">
            <a:avLst/>
          </a:prstGeom>
          <a:noFill/>
        </p:spPr>
        <p:txBody>
          <a:bodyPr wrap="square" rtlCol="0">
            <a:spAutoFit/>
          </a:bodyPr>
          <a:lstStyle/>
          <a:p>
            <a:pPr algn="r" rtl="1"/>
            <a:r>
              <a:rPr lang="fa-IR" sz="2400" dirty="0">
                <a:cs typeface="B Homa" panose="00000400000000000000" pitchFamily="2" charset="-78"/>
              </a:rPr>
              <a:t>شهر خودرو</a:t>
            </a:r>
            <a:endParaRPr lang="en-US" sz="2400" dirty="0">
              <a:cs typeface="B Homa" panose="00000400000000000000" pitchFamily="2" charset="-78"/>
            </a:endParaRPr>
          </a:p>
        </p:txBody>
      </p:sp>
      <p:sp>
        <p:nvSpPr>
          <p:cNvPr id="12" name="TextBox 11"/>
          <p:cNvSpPr txBox="1"/>
          <p:nvPr/>
        </p:nvSpPr>
        <p:spPr>
          <a:xfrm>
            <a:off x="7823200" y="685801"/>
            <a:ext cx="1524000" cy="461665"/>
          </a:xfrm>
          <a:prstGeom prst="rect">
            <a:avLst/>
          </a:prstGeom>
          <a:noFill/>
        </p:spPr>
        <p:txBody>
          <a:bodyPr wrap="square" rtlCol="0">
            <a:spAutoFit/>
          </a:bodyPr>
          <a:lstStyle/>
          <a:p>
            <a:pPr algn="r" rtl="1"/>
            <a:r>
              <a:rPr lang="fa-IR" sz="2400" dirty="0">
                <a:cs typeface="B Homa" panose="00000400000000000000" pitchFamily="2" charset="-78"/>
              </a:rPr>
              <a:t>شاهین شهر </a:t>
            </a:r>
            <a:endParaRPr lang="en-US" sz="2400" dirty="0">
              <a:cs typeface="B Homa" panose="00000400000000000000" pitchFamily="2" charset="-78"/>
            </a:endParaRPr>
          </a:p>
        </p:txBody>
      </p:sp>
      <p:sp>
        <p:nvSpPr>
          <p:cNvPr id="13" name="TextBox 12"/>
          <p:cNvSpPr txBox="1"/>
          <p:nvPr/>
        </p:nvSpPr>
        <p:spPr>
          <a:xfrm>
            <a:off x="7416800" y="1193800"/>
            <a:ext cx="1930400" cy="420564"/>
          </a:xfrm>
          <a:prstGeom prst="rect">
            <a:avLst/>
          </a:prstGeom>
          <a:noFill/>
        </p:spPr>
        <p:txBody>
          <a:bodyPr wrap="square" rtlCol="0">
            <a:spAutoFit/>
          </a:bodyPr>
          <a:lstStyle/>
          <a:p>
            <a:pPr algn="r" rtl="1"/>
            <a:r>
              <a:rPr lang="fa-IR" sz="2133" dirty="0">
                <a:cs typeface="B Homa" panose="00000400000000000000" pitchFamily="2" charset="-78"/>
              </a:rPr>
              <a:t>شهر خابگاهی</a:t>
            </a:r>
            <a:endParaRPr lang="en-US" sz="2133" dirty="0">
              <a:cs typeface="B Homa" panose="00000400000000000000" pitchFamily="2" charset="-78"/>
            </a:endParaRPr>
          </a:p>
        </p:txBody>
      </p:sp>
      <p:sp>
        <p:nvSpPr>
          <p:cNvPr id="14" name="TextBox 13"/>
          <p:cNvSpPr txBox="1"/>
          <p:nvPr/>
        </p:nvSpPr>
        <p:spPr>
          <a:xfrm>
            <a:off x="7823200" y="1803400"/>
            <a:ext cx="1422400" cy="1733488"/>
          </a:xfrm>
          <a:prstGeom prst="rect">
            <a:avLst/>
          </a:prstGeom>
          <a:noFill/>
        </p:spPr>
        <p:txBody>
          <a:bodyPr wrap="square" rtlCol="0">
            <a:spAutoFit/>
          </a:bodyPr>
          <a:lstStyle/>
          <a:p>
            <a:pPr algn="just" rtl="1"/>
            <a:r>
              <a:rPr lang="fa-IR" sz="2133" dirty="0">
                <a:cs typeface="B Homa" panose="00000400000000000000" pitchFamily="2" charset="-78"/>
              </a:rPr>
              <a:t>این شهر در 24کیلومتری شمال شهر اصفهان قرار دارد.</a:t>
            </a:r>
            <a:endParaRPr lang="en-US" sz="2133" dirty="0">
              <a:cs typeface="B Homa" panose="00000400000000000000" pitchFamily="2" charset="-78"/>
            </a:endParaRPr>
          </a:p>
        </p:txBody>
      </p:sp>
      <p:sp>
        <p:nvSpPr>
          <p:cNvPr id="15" name="Rectangle 14"/>
          <p:cNvSpPr/>
          <p:nvPr/>
        </p:nvSpPr>
        <p:spPr>
          <a:xfrm>
            <a:off x="5181600" y="1193800"/>
            <a:ext cx="2032000" cy="27432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6" name="Rectangle 15"/>
          <p:cNvSpPr/>
          <p:nvPr/>
        </p:nvSpPr>
        <p:spPr>
          <a:xfrm>
            <a:off x="5283200" y="584200"/>
            <a:ext cx="1828800" cy="6096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7" name="Rectangle 16"/>
          <p:cNvSpPr/>
          <p:nvPr/>
        </p:nvSpPr>
        <p:spPr>
          <a:xfrm>
            <a:off x="2844800" y="584200"/>
            <a:ext cx="1828800" cy="6096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8" name="Rectangle 17"/>
          <p:cNvSpPr/>
          <p:nvPr/>
        </p:nvSpPr>
        <p:spPr>
          <a:xfrm>
            <a:off x="2743200" y="1193800"/>
            <a:ext cx="2032000" cy="27432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19" name="Rectangle 18"/>
          <p:cNvSpPr/>
          <p:nvPr/>
        </p:nvSpPr>
        <p:spPr>
          <a:xfrm>
            <a:off x="304800" y="584200"/>
            <a:ext cx="1828800" cy="6096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20" name="Rectangle 19"/>
          <p:cNvSpPr/>
          <p:nvPr/>
        </p:nvSpPr>
        <p:spPr>
          <a:xfrm>
            <a:off x="203200" y="1193800"/>
            <a:ext cx="2032000" cy="27432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cxnSp>
        <p:nvCxnSpPr>
          <p:cNvPr id="22" name="Straight Connector 21"/>
          <p:cNvCxnSpPr/>
          <p:nvPr/>
        </p:nvCxnSpPr>
        <p:spPr>
          <a:xfrm>
            <a:off x="10058400" y="1701800"/>
            <a:ext cx="1727200" cy="2117"/>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a:off x="7721600" y="1701800"/>
            <a:ext cx="1625600" cy="2117"/>
          </a:xfrm>
          <a:prstGeom prst="line">
            <a:avLst/>
          </a:prstGeom>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5384800" y="685801"/>
            <a:ext cx="1422400" cy="461665"/>
          </a:xfrm>
          <a:prstGeom prst="rect">
            <a:avLst/>
          </a:prstGeom>
          <a:noFill/>
        </p:spPr>
        <p:txBody>
          <a:bodyPr wrap="square" rtlCol="0">
            <a:spAutoFit/>
          </a:bodyPr>
          <a:lstStyle/>
          <a:p>
            <a:pPr algn="r" rtl="1"/>
            <a:r>
              <a:rPr lang="fa-IR" sz="2400" dirty="0">
                <a:cs typeface="B Homa" panose="00000400000000000000" pitchFamily="2" charset="-78"/>
              </a:rPr>
              <a:t>پولادشهر</a:t>
            </a:r>
            <a:endParaRPr lang="en-US" sz="2400" dirty="0">
              <a:cs typeface="B Homa" panose="00000400000000000000" pitchFamily="2" charset="-78"/>
            </a:endParaRPr>
          </a:p>
        </p:txBody>
      </p:sp>
      <p:sp>
        <p:nvSpPr>
          <p:cNvPr id="26" name="TextBox 25"/>
          <p:cNvSpPr txBox="1"/>
          <p:nvPr/>
        </p:nvSpPr>
        <p:spPr>
          <a:xfrm>
            <a:off x="4978400" y="1193801"/>
            <a:ext cx="2032000" cy="461665"/>
          </a:xfrm>
          <a:prstGeom prst="rect">
            <a:avLst/>
          </a:prstGeom>
          <a:noFill/>
        </p:spPr>
        <p:txBody>
          <a:bodyPr wrap="square" rtlCol="0">
            <a:spAutoFit/>
          </a:bodyPr>
          <a:lstStyle/>
          <a:p>
            <a:pPr algn="r" rtl="1"/>
            <a:r>
              <a:rPr lang="fa-IR" sz="2400" dirty="0">
                <a:cs typeface="B Homa" panose="00000400000000000000" pitchFamily="2" charset="-78"/>
              </a:rPr>
              <a:t>شهر صنعتی</a:t>
            </a:r>
            <a:endParaRPr lang="en-US" sz="2400" dirty="0">
              <a:cs typeface="B Homa" panose="00000400000000000000" pitchFamily="2" charset="-78"/>
            </a:endParaRPr>
          </a:p>
        </p:txBody>
      </p:sp>
      <p:cxnSp>
        <p:nvCxnSpPr>
          <p:cNvPr id="28" name="Straight Connector 27"/>
          <p:cNvCxnSpPr/>
          <p:nvPr/>
        </p:nvCxnSpPr>
        <p:spPr>
          <a:xfrm>
            <a:off x="5384800" y="1701800"/>
            <a:ext cx="1625600" cy="2117"/>
          </a:xfrm>
          <a:prstGeom prst="line">
            <a:avLst/>
          </a:prstGeom>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2743200" y="685801"/>
            <a:ext cx="1422400" cy="461665"/>
          </a:xfrm>
          <a:prstGeom prst="rect">
            <a:avLst/>
          </a:prstGeom>
          <a:noFill/>
        </p:spPr>
        <p:txBody>
          <a:bodyPr wrap="square" rtlCol="0">
            <a:spAutoFit/>
          </a:bodyPr>
          <a:lstStyle/>
          <a:p>
            <a:pPr algn="r" rtl="1"/>
            <a:r>
              <a:rPr lang="fa-IR" sz="2400" dirty="0">
                <a:cs typeface="B Homa" panose="00000400000000000000" pitchFamily="2" charset="-78"/>
              </a:rPr>
              <a:t>یاسوج</a:t>
            </a:r>
            <a:endParaRPr lang="en-US" sz="2400" dirty="0">
              <a:cs typeface="B Homa" panose="00000400000000000000" pitchFamily="2" charset="-78"/>
            </a:endParaRPr>
          </a:p>
        </p:txBody>
      </p:sp>
      <p:sp>
        <p:nvSpPr>
          <p:cNvPr id="30" name="TextBox 29"/>
          <p:cNvSpPr txBox="1"/>
          <p:nvPr/>
        </p:nvSpPr>
        <p:spPr>
          <a:xfrm>
            <a:off x="2133600" y="1193801"/>
            <a:ext cx="2641600" cy="461665"/>
          </a:xfrm>
          <a:prstGeom prst="rect">
            <a:avLst/>
          </a:prstGeom>
          <a:noFill/>
        </p:spPr>
        <p:txBody>
          <a:bodyPr wrap="square" rtlCol="0">
            <a:spAutoFit/>
          </a:bodyPr>
          <a:lstStyle/>
          <a:p>
            <a:pPr algn="r" rtl="1"/>
            <a:r>
              <a:rPr lang="fa-IR" sz="2400" dirty="0">
                <a:cs typeface="B Homa" panose="00000400000000000000" pitchFamily="2" charset="-78"/>
              </a:rPr>
              <a:t>شهر سیاسی-اداری</a:t>
            </a:r>
            <a:endParaRPr lang="en-US" sz="2400" dirty="0">
              <a:cs typeface="B Homa" panose="00000400000000000000" pitchFamily="2" charset="-78"/>
            </a:endParaRPr>
          </a:p>
        </p:txBody>
      </p:sp>
      <p:cxnSp>
        <p:nvCxnSpPr>
          <p:cNvPr id="32" name="Straight Connector 31"/>
          <p:cNvCxnSpPr/>
          <p:nvPr/>
        </p:nvCxnSpPr>
        <p:spPr>
          <a:xfrm>
            <a:off x="2844800" y="1701800"/>
            <a:ext cx="1828800" cy="2117"/>
          </a:xfrm>
          <a:prstGeom prst="line">
            <a:avLst/>
          </a:prstGeom>
        </p:spPr>
        <p:style>
          <a:lnRef idx="2">
            <a:schemeClr val="dk1"/>
          </a:lnRef>
          <a:fillRef idx="0">
            <a:schemeClr val="dk1"/>
          </a:fillRef>
          <a:effectRef idx="1">
            <a:schemeClr val="dk1"/>
          </a:effectRef>
          <a:fontRef idx="minor">
            <a:schemeClr val="tx1"/>
          </a:fontRef>
        </p:style>
      </p:cxnSp>
      <p:sp>
        <p:nvSpPr>
          <p:cNvPr id="33" name="TextBox 32"/>
          <p:cNvSpPr txBox="1"/>
          <p:nvPr/>
        </p:nvSpPr>
        <p:spPr>
          <a:xfrm>
            <a:off x="0" y="584201"/>
            <a:ext cx="1524000" cy="461665"/>
          </a:xfrm>
          <a:prstGeom prst="rect">
            <a:avLst/>
          </a:prstGeom>
          <a:noFill/>
        </p:spPr>
        <p:txBody>
          <a:bodyPr wrap="square" rtlCol="0">
            <a:spAutoFit/>
          </a:bodyPr>
          <a:lstStyle/>
          <a:p>
            <a:pPr algn="r" rtl="1"/>
            <a:r>
              <a:rPr lang="fa-IR" sz="2400" dirty="0">
                <a:cs typeface="B Homa" panose="00000400000000000000" pitchFamily="2" charset="-78"/>
              </a:rPr>
              <a:t>گلبهار</a:t>
            </a:r>
            <a:endParaRPr lang="en-US" sz="2400" dirty="0">
              <a:cs typeface="B Homa" panose="00000400000000000000" pitchFamily="2" charset="-78"/>
            </a:endParaRPr>
          </a:p>
        </p:txBody>
      </p:sp>
      <p:sp>
        <p:nvSpPr>
          <p:cNvPr id="34" name="TextBox 33"/>
          <p:cNvSpPr txBox="1"/>
          <p:nvPr/>
        </p:nvSpPr>
        <p:spPr>
          <a:xfrm>
            <a:off x="5283200" y="1803400"/>
            <a:ext cx="1828800" cy="2061718"/>
          </a:xfrm>
          <a:prstGeom prst="rect">
            <a:avLst/>
          </a:prstGeom>
          <a:noFill/>
        </p:spPr>
        <p:txBody>
          <a:bodyPr wrap="square" rtlCol="0">
            <a:spAutoFit/>
          </a:bodyPr>
          <a:lstStyle/>
          <a:p>
            <a:pPr algn="just" rtl="1"/>
            <a:r>
              <a:rPr lang="fa-IR" sz="2133" dirty="0">
                <a:cs typeface="B Homa" panose="00000400000000000000" pitchFamily="2" charset="-78"/>
              </a:rPr>
              <a:t>این شهر در 40 کیلومتری شهر اصفهان و حدود 15 کیلومتری کارخانه ذوب آهن قرار دارد.</a:t>
            </a:r>
            <a:endParaRPr lang="en-US" sz="2133" dirty="0">
              <a:cs typeface="B Homa" panose="00000400000000000000" pitchFamily="2" charset="-78"/>
            </a:endParaRPr>
          </a:p>
        </p:txBody>
      </p:sp>
      <p:sp>
        <p:nvSpPr>
          <p:cNvPr id="35" name="TextBox 34"/>
          <p:cNvSpPr txBox="1"/>
          <p:nvPr/>
        </p:nvSpPr>
        <p:spPr>
          <a:xfrm>
            <a:off x="2946400" y="1803400"/>
            <a:ext cx="1727200" cy="2103589"/>
          </a:xfrm>
          <a:prstGeom prst="rect">
            <a:avLst/>
          </a:prstGeom>
          <a:noFill/>
        </p:spPr>
        <p:txBody>
          <a:bodyPr wrap="square" rtlCol="0">
            <a:spAutoFit/>
          </a:bodyPr>
          <a:lstStyle/>
          <a:p>
            <a:pPr algn="just" rtl="1"/>
            <a:r>
              <a:rPr lang="fa-IR" sz="1867" dirty="0">
                <a:cs typeface="B Homa" panose="00000400000000000000" pitchFamily="2" charset="-78"/>
              </a:rPr>
              <a:t>در سال 1342 با سیمای دولتی و برای حصول به اهداف اولیه اجتماعی و سیاسی توسط دولت بنیان گذاشته شد.</a:t>
            </a:r>
            <a:endParaRPr lang="en-US" sz="1867" dirty="0">
              <a:cs typeface="B Homa" panose="00000400000000000000" pitchFamily="2" charset="-78"/>
            </a:endParaRPr>
          </a:p>
        </p:txBody>
      </p:sp>
      <p:sp>
        <p:nvSpPr>
          <p:cNvPr id="36" name="TextBox 35"/>
          <p:cNvSpPr txBox="1"/>
          <p:nvPr/>
        </p:nvSpPr>
        <p:spPr>
          <a:xfrm>
            <a:off x="406400" y="1498600"/>
            <a:ext cx="1727200" cy="2103589"/>
          </a:xfrm>
          <a:prstGeom prst="rect">
            <a:avLst/>
          </a:prstGeom>
          <a:noFill/>
        </p:spPr>
        <p:txBody>
          <a:bodyPr wrap="square" rtlCol="0">
            <a:spAutoFit/>
          </a:bodyPr>
          <a:lstStyle/>
          <a:p>
            <a:pPr algn="r" rtl="1"/>
            <a:r>
              <a:rPr lang="fa-IR" sz="1867" dirty="0">
                <a:cs typeface="B Homa" panose="00000400000000000000" pitchFamily="2" charset="-78"/>
              </a:rPr>
              <a:t>شهر جدید گلبهار 35 کیلومتری شمال غربی مشهد واقع و برای گنجایش 430هزار نفر حمعیت احداث میشود.</a:t>
            </a:r>
            <a:endParaRPr lang="en-US" sz="1867" dirty="0">
              <a:cs typeface="B Homa" panose="00000400000000000000" pitchFamily="2" charset="-78"/>
            </a:endParaRPr>
          </a:p>
        </p:txBody>
      </p:sp>
      <p:sp>
        <p:nvSpPr>
          <p:cNvPr id="37" name="Rectangle 36"/>
          <p:cNvSpPr/>
          <p:nvPr/>
        </p:nvSpPr>
        <p:spPr>
          <a:xfrm>
            <a:off x="8331200" y="4851400"/>
            <a:ext cx="1930400" cy="914400"/>
          </a:xfrm>
          <a:prstGeom prst="rect">
            <a:avLst/>
          </a:prstGeom>
          <a:solidFill>
            <a:srgbClr val="002060"/>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38" name="Rectangle 37"/>
          <p:cNvSpPr/>
          <p:nvPr/>
        </p:nvSpPr>
        <p:spPr>
          <a:xfrm>
            <a:off x="4572000" y="4343400"/>
            <a:ext cx="3962400" cy="2032000"/>
          </a:xfrm>
          <a:prstGeom prst="rect">
            <a:avLst/>
          </a:prstGeom>
          <a:solidFill>
            <a:schemeClr val="tx2">
              <a:lumMod val="75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2400" dirty="0">
              <a:cs typeface="B Homa" panose="00000400000000000000" pitchFamily="2" charset="-78"/>
            </a:endParaRPr>
          </a:p>
        </p:txBody>
      </p:sp>
      <p:sp>
        <p:nvSpPr>
          <p:cNvPr id="39" name="TextBox 38"/>
          <p:cNvSpPr txBox="1"/>
          <p:nvPr/>
        </p:nvSpPr>
        <p:spPr>
          <a:xfrm>
            <a:off x="8737600" y="5054601"/>
            <a:ext cx="1219200" cy="461665"/>
          </a:xfrm>
          <a:prstGeom prst="rect">
            <a:avLst/>
          </a:prstGeom>
          <a:noFill/>
        </p:spPr>
        <p:txBody>
          <a:bodyPr wrap="square" rtlCol="0">
            <a:spAutoFit/>
          </a:bodyPr>
          <a:lstStyle/>
          <a:p>
            <a:pPr algn="r" rtl="1"/>
            <a:r>
              <a:rPr lang="fa-IR" sz="2400" dirty="0">
                <a:cs typeface="B Homa" panose="00000400000000000000" pitchFamily="2" charset="-78"/>
              </a:rPr>
              <a:t>صدرا </a:t>
            </a:r>
            <a:endParaRPr lang="en-US" sz="2400" dirty="0">
              <a:cs typeface="B Homa" panose="00000400000000000000" pitchFamily="2" charset="-78"/>
            </a:endParaRPr>
          </a:p>
        </p:txBody>
      </p:sp>
      <p:sp>
        <p:nvSpPr>
          <p:cNvPr id="40" name="TextBox 39"/>
          <p:cNvSpPr txBox="1"/>
          <p:nvPr/>
        </p:nvSpPr>
        <p:spPr>
          <a:xfrm>
            <a:off x="4775200" y="4445000"/>
            <a:ext cx="3454400" cy="1733488"/>
          </a:xfrm>
          <a:prstGeom prst="rect">
            <a:avLst/>
          </a:prstGeom>
          <a:noFill/>
        </p:spPr>
        <p:txBody>
          <a:bodyPr wrap="square" rtlCol="0">
            <a:spAutoFit/>
          </a:bodyPr>
          <a:lstStyle/>
          <a:p>
            <a:pPr algn="just" rtl="1"/>
            <a:r>
              <a:rPr lang="fa-IR" sz="2133" dirty="0">
                <a:cs typeface="B Homa" panose="00000400000000000000" pitchFamily="2" charset="-78"/>
              </a:rPr>
              <a:t>این شهر در 15 کیلومتری شمال غرب شیراز با پیش بینی تراکم جمعیت 250هزار نفر جهت سرریز جمعیت شهرهای شیراز مکانیابی گردیده است.</a:t>
            </a:r>
            <a:endParaRPr lang="en-US" sz="2133" dirty="0">
              <a:cs typeface="B Homa" panose="00000400000000000000" pitchFamily="2" charset="-78"/>
            </a:endParaRPr>
          </a:p>
        </p:txBody>
      </p:sp>
      <p:cxnSp>
        <p:nvCxnSpPr>
          <p:cNvPr id="42" name="Straight Connector 41"/>
          <p:cNvCxnSpPr/>
          <p:nvPr/>
        </p:nvCxnSpPr>
        <p:spPr>
          <a:xfrm>
            <a:off x="10109200" y="1709850"/>
            <a:ext cx="1727200" cy="2117"/>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063967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67600" y="0"/>
            <a:ext cx="4673600" cy="502766"/>
          </a:xfrm>
          <a:prstGeom prst="rect">
            <a:avLst/>
          </a:prstGeom>
          <a:noFill/>
        </p:spPr>
        <p:txBody>
          <a:bodyPr wrap="square" rtlCol="0">
            <a:spAutoFit/>
          </a:bodyPr>
          <a:lstStyle/>
          <a:p>
            <a:pPr algn="r" rtl="1"/>
            <a:r>
              <a:rPr lang="fa-IR" sz="2667" b="1" dirty="0">
                <a:solidFill>
                  <a:srgbClr val="FF0000"/>
                </a:solidFill>
                <a:cs typeface="B Homa" panose="00000400000000000000" pitchFamily="2" charset="-78"/>
              </a:rPr>
              <a:t>مساله ایجاد شهرهای </a:t>
            </a:r>
            <a:r>
              <a:rPr lang="fa-IR" sz="2667" b="1" dirty="0" smtClean="0">
                <a:solidFill>
                  <a:srgbClr val="FF0000"/>
                </a:solidFill>
                <a:cs typeface="B Homa" panose="00000400000000000000" pitchFamily="2" charset="-78"/>
              </a:rPr>
              <a:t>جدید </a:t>
            </a:r>
            <a:endParaRPr lang="en-US" sz="2667" b="1" dirty="0">
              <a:solidFill>
                <a:srgbClr val="FF0000"/>
              </a:solidFill>
              <a:cs typeface="B Homa" panose="00000400000000000000" pitchFamily="2" charset="-78"/>
            </a:endParaRPr>
          </a:p>
        </p:txBody>
      </p:sp>
      <p:sp>
        <p:nvSpPr>
          <p:cNvPr id="7" name="Rectangle 6"/>
          <p:cNvSpPr/>
          <p:nvPr/>
        </p:nvSpPr>
        <p:spPr>
          <a:xfrm>
            <a:off x="7620000" y="1168400"/>
            <a:ext cx="4368800" cy="5390147"/>
          </a:xfrm>
          <a:prstGeom prst="rect">
            <a:avLst/>
          </a:prstGeom>
          <a:solidFill>
            <a:srgbClr val="00B0F0"/>
          </a:solidFill>
        </p:spPr>
        <p:style>
          <a:lnRef idx="1">
            <a:schemeClr val="dk1"/>
          </a:lnRef>
          <a:fillRef idx="2">
            <a:schemeClr val="dk1"/>
          </a:fillRef>
          <a:effectRef idx="1">
            <a:schemeClr val="dk1"/>
          </a:effectRef>
          <a:fontRef idx="minor">
            <a:schemeClr val="dk1"/>
          </a:fontRef>
        </p:style>
        <p:txBody>
          <a:bodyPr rtlCol="0" anchor="ctr"/>
          <a:lstStyle/>
          <a:p>
            <a:pPr algn="just" rtl="1"/>
            <a:r>
              <a:rPr lang="fa-IR" sz="2000" dirty="0">
                <a:cs typeface="B Homa" panose="00000400000000000000" pitchFamily="2" charset="-78"/>
              </a:rPr>
              <a:t>مساله عمده این است که چند سال باید وقت گذاشت تا شهر حقیقی جدیدی را ساخت،در حالی که شهرهای دیگر دهها سال و شاید قرنها زمان برده اند تا ساخته شوند.مساله دیگر ساخت شهر به گونه ای است که ساکنان آن بسرعت احساس زندگی کردن در یک شهر حقیقی را داشته باشند یعنی شهری که از وحدت و اصالت برخوردار باشد و گرنه ساخت سریع هزاران واحد مسکونی مجتمع با فنون کنونی نسبتا آسان است و مشکل اساسی ایجاد تعادل بین واحدهای مسکونی و مشاغل یعنی استقرار فعالیتهای کافی در کنار مسکن های ساخته شده برای عرضه ی مشاغل زیاد و متنوع به گروه های سنی فعال است به گونه ای که مهاجرت های تناوبی به سوی شهرهای قدیمی یا نزدیکترین مناطق شهری به حداقل ممکن برسد.</a:t>
            </a:r>
            <a:endParaRPr lang="en-US" sz="2000" dirty="0">
              <a:cs typeface="B Homa" panose="00000400000000000000" pitchFamily="2" charset="-78"/>
            </a:endParaRPr>
          </a:p>
        </p:txBody>
      </p:sp>
      <p:sp>
        <p:nvSpPr>
          <p:cNvPr id="10" name="Rectangle 9"/>
          <p:cNvSpPr/>
          <p:nvPr/>
        </p:nvSpPr>
        <p:spPr>
          <a:xfrm>
            <a:off x="0" y="3937000"/>
            <a:ext cx="7495674" cy="2641600"/>
          </a:xfrm>
          <a:prstGeom prst="rect">
            <a:avLst/>
          </a:prstGeom>
          <a:solidFill>
            <a:srgbClr val="00B0F0"/>
          </a:solidFill>
        </p:spPr>
        <p:style>
          <a:lnRef idx="1">
            <a:schemeClr val="dk1"/>
          </a:lnRef>
          <a:fillRef idx="2">
            <a:schemeClr val="dk1"/>
          </a:fillRef>
          <a:effectRef idx="1">
            <a:schemeClr val="dk1"/>
          </a:effectRef>
          <a:fontRef idx="minor">
            <a:schemeClr val="dk1"/>
          </a:fontRef>
        </p:style>
        <p:txBody>
          <a:bodyPr rtlCol="0" anchor="ctr"/>
          <a:lstStyle/>
          <a:p>
            <a:pPr lvl="0" algn="r" rtl="1" fontAlgn="base">
              <a:spcBef>
                <a:spcPct val="0"/>
              </a:spcBef>
              <a:spcAft>
                <a:spcPct val="0"/>
              </a:spcAft>
            </a:pPr>
            <a:r>
              <a:rPr lang="ar-SA" sz="2133" dirty="0">
                <a:solidFill>
                  <a:schemeClr val="bg1"/>
                </a:solidFill>
                <a:latin typeface="Calibri" pitchFamily="34" charset="0"/>
                <a:ea typeface="Calibri" pitchFamily="34" charset="0"/>
                <a:cs typeface="B Homa" panose="00000400000000000000" pitchFamily="2" charset="-78"/>
              </a:rPr>
              <a:t>نبود سیستم حمل و نقل عمومی کارآمد میان مادرشهر و شهر جدید، زندگی در شهرهای جدید خوابگاهی مشروط به داشتن وسائل نقلیه شخصی خواهد بود. از آنجا که اغلب متقاضیان سکونت در شهر جدید را گروههای میان درآمد و کم درآمد تشکیل میدهند، و حجم خانوادههای فاقد وسائل نقلیه شخصی در این گروه قابل توجه است، بر عدم استقبال از شهرهای جدید در کشور تأثیرگذار بوده است. با توجه به موارد مطرح شده، مشخص میشود که هر چه فاصله میان شهر جدید به مادرشهرزدیکتر باشد، بر استقبال افراد از شهر جدید افزوده میشود</a:t>
            </a:r>
            <a:r>
              <a:rPr lang="en-US" sz="2133" dirty="0">
                <a:solidFill>
                  <a:schemeClr val="bg1"/>
                </a:solidFill>
                <a:latin typeface="Calibri" pitchFamily="34" charset="0"/>
                <a:ea typeface="Calibri" pitchFamily="34" charset="0"/>
                <a:cs typeface="B Homa" panose="00000400000000000000" pitchFamily="2" charset="-78"/>
              </a:rPr>
              <a:t>.</a:t>
            </a:r>
            <a:endParaRPr lang="en-US" sz="3733" dirty="0">
              <a:solidFill>
                <a:schemeClr val="bg1"/>
              </a:solidFill>
              <a:latin typeface="Arial" pitchFamily="34" charset="0"/>
              <a:cs typeface="B Homa" panose="00000400000000000000" pitchFamily="2" charset="-78"/>
            </a:endParaRPr>
          </a:p>
        </p:txBody>
      </p:sp>
      <p:sp>
        <p:nvSpPr>
          <p:cNvPr id="11" name="Rectangle 10"/>
          <p:cNvSpPr/>
          <p:nvPr/>
        </p:nvSpPr>
        <p:spPr>
          <a:xfrm>
            <a:off x="0" y="685800"/>
            <a:ext cx="7495674" cy="2844800"/>
          </a:xfrm>
          <a:prstGeom prst="rect">
            <a:avLst/>
          </a:prstGeom>
          <a:solidFill>
            <a:srgbClr val="00B0F0"/>
          </a:solidFill>
        </p:spPr>
        <p:style>
          <a:lnRef idx="1">
            <a:schemeClr val="dk1"/>
          </a:lnRef>
          <a:fillRef idx="2">
            <a:schemeClr val="dk1"/>
          </a:fillRef>
          <a:effectRef idx="1">
            <a:schemeClr val="dk1"/>
          </a:effectRef>
          <a:fontRef idx="minor">
            <a:schemeClr val="dk1"/>
          </a:fontRef>
        </p:style>
        <p:txBody>
          <a:bodyPr rtlCol="0" anchor="ctr"/>
          <a:lstStyle/>
          <a:p>
            <a:pPr lvl="0" algn="r" rtl="1" fontAlgn="base">
              <a:spcBef>
                <a:spcPct val="0"/>
              </a:spcBef>
              <a:spcAft>
                <a:spcPct val="0"/>
              </a:spcAft>
            </a:pPr>
            <a:r>
              <a:rPr lang="ar-SA" sz="2000" dirty="0">
                <a:solidFill>
                  <a:schemeClr val="bg1"/>
                </a:solidFill>
                <a:latin typeface="Calibri" pitchFamily="34" charset="0"/>
                <a:ea typeface="Calibri" pitchFamily="34" charset="0"/>
                <a:cs typeface="B Homa" panose="00000400000000000000" pitchFamily="2" charset="-78"/>
              </a:rPr>
              <a:t>عدم موفقیت شهرهای جدید، ضعف تنوع اجتماعی</a:t>
            </a:r>
            <a:r>
              <a:rPr lang="en-US" sz="2000" dirty="0">
                <a:solidFill>
                  <a:schemeClr val="bg1"/>
                </a:solidFill>
                <a:latin typeface="Calibri" pitchFamily="34" charset="0"/>
                <a:ea typeface="Calibri" pitchFamily="34" charset="0"/>
                <a:cs typeface="B Homa" panose="00000400000000000000" pitchFamily="2" charset="-78"/>
              </a:rPr>
              <a:t>- </a:t>
            </a:r>
            <a:r>
              <a:rPr lang="ar-SA" sz="2000" dirty="0">
                <a:solidFill>
                  <a:schemeClr val="bg1"/>
                </a:solidFill>
                <a:latin typeface="Calibri" pitchFamily="34" charset="0"/>
                <a:ea typeface="Calibri" pitchFamily="34" charset="0"/>
                <a:cs typeface="B Homa" panose="00000400000000000000" pitchFamily="2" charset="-78"/>
              </a:rPr>
              <a:t>اقتصادی در بین ساکنان آنهاست. بیتوجهی به گروههای مختلف درآمدی و اجتماعی و ایجاد شهرهای جدید با هدف اسکان گروههای کم درآمد و میان درآمد، ضعف تنوع اقتصادی در میان ساکنان این شهرها را سبب شده است</a:t>
            </a:r>
            <a:r>
              <a:rPr lang="en-US" sz="2000" dirty="0">
                <a:solidFill>
                  <a:schemeClr val="bg1"/>
                </a:solidFill>
                <a:latin typeface="Calibri" pitchFamily="34" charset="0"/>
                <a:ea typeface="Calibri" pitchFamily="34" charset="0"/>
                <a:cs typeface="B Homa" panose="00000400000000000000" pitchFamily="2" charset="-78"/>
              </a:rPr>
              <a:t>. </a:t>
            </a:r>
            <a:r>
              <a:rPr lang="ar-SA" sz="2000" dirty="0">
                <a:solidFill>
                  <a:schemeClr val="bg1"/>
                </a:solidFill>
                <a:latin typeface="Calibri" pitchFamily="34" charset="0"/>
                <a:ea typeface="Calibri" pitchFamily="34" charset="0"/>
                <a:cs typeface="B Homa" panose="00000400000000000000" pitchFamily="2" charset="-78"/>
              </a:rPr>
              <a:t>همچنین حس تعلق افراد میانسال و کهنسال ساکن در مادرشهرها به شهر خود از طرفی، و شکل شهرهای جدید ایجاد شده که کمترین تناسب را با زندگی این گروه از جامعه داشته است، ضعف تنوع اجتماعی را در ساکنان این شهرها باعث شده است؛ به گونهای که بیشترین سهم جمعیت این شهرها را جوانان تشکیل میدهند</a:t>
            </a:r>
            <a:r>
              <a:rPr lang="en-US" sz="2000" dirty="0">
                <a:solidFill>
                  <a:schemeClr val="bg1"/>
                </a:solidFill>
                <a:latin typeface="Calibri" pitchFamily="34" charset="0"/>
                <a:ea typeface="Calibri" pitchFamily="34" charset="0"/>
                <a:cs typeface="B Homa" panose="00000400000000000000" pitchFamily="2" charset="-78"/>
              </a:rPr>
              <a:t>.</a:t>
            </a:r>
            <a:endParaRPr lang="en-US" sz="3600" dirty="0">
              <a:solidFill>
                <a:schemeClr val="bg1"/>
              </a:solidFill>
              <a:latin typeface="Arial" pitchFamily="34" charset="0"/>
              <a:cs typeface="B Homa" panose="00000400000000000000" pitchFamily="2" charset="-78"/>
            </a:endParaRPr>
          </a:p>
        </p:txBody>
      </p:sp>
      <p:sp>
        <p:nvSpPr>
          <p:cNvPr id="13" name="Rectangle 12"/>
          <p:cNvSpPr/>
          <p:nvPr/>
        </p:nvSpPr>
        <p:spPr>
          <a:xfrm>
            <a:off x="11379200" y="558800"/>
            <a:ext cx="609600" cy="609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2400" dirty="0">
                <a:cs typeface="B Homa" panose="00000400000000000000" pitchFamily="2" charset="-78"/>
              </a:rPr>
              <a:t>1</a:t>
            </a:r>
            <a:endParaRPr lang="en-US" sz="2400" dirty="0">
              <a:cs typeface="B Homa" panose="00000400000000000000" pitchFamily="2" charset="-78"/>
            </a:endParaRPr>
          </a:p>
        </p:txBody>
      </p:sp>
      <p:sp>
        <p:nvSpPr>
          <p:cNvPr id="14" name="Rectangle 13"/>
          <p:cNvSpPr/>
          <p:nvPr/>
        </p:nvSpPr>
        <p:spPr>
          <a:xfrm>
            <a:off x="0" y="177800"/>
            <a:ext cx="609600" cy="609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2400" dirty="0">
                <a:cs typeface="B Homa" panose="00000400000000000000" pitchFamily="2" charset="-78"/>
              </a:rPr>
              <a:t>2</a:t>
            </a:r>
            <a:endParaRPr lang="en-US" sz="2400" dirty="0">
              <a:cs typeface="B Homa" panose="00000400000000000000" pitchFamily="2" charset="-78"/>
            </a:endParaRPr>
          </a:p>
        </p:txBody>
      </p:sp>
      <p:sp>
        <p:nvSpPr>
          <p:cNvPr id="15" name="Rectangle 14"/>
          <p:cNvSpPr/>
          <p:nvPr/>
        </p:nvSpPr>
        <p:spPr>
          <a:xfrm>
            <a:off x="0" y="3632200"/>
            <a:ext cx="609600" cy="6096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sz="2400" dirty="0">
                <a:cs typeface="B Homa" panose="00000400000000000000" pitchFamily="2" charset="-78"/>
              </a:rPr>
              <a:t>3</a:t>
            </a:r>
            <a:endParaRPr lang="en-US" sz="2400" dirty="0">
              <a:cs typeface="B Homa" panose="00000400000000000000" pitchFamily="2" charset="-78"/>
            </a:endParaRPr>
          </a:p>
        </p:txBody>
      </p:sp>
    </p:spTree>
    <p:extLst>
      <p:ext uri="{BB962C8B-B14F-4D97-AF65-F5344CB8AC3E}">
        <p14:creationId xmlns:p14="http://schemas.microsoft.com/office/powerpoint/2010/main" val="2871347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10" grpId="0" animBg="1"/>
      <p:bldP spid="11" grpId="0" animBg="1"/>
      <p:bldP spid="13" grpId="0" animBg="1"/>
      <p:bldP spid="14" grpId="0" animBg="1"/>
      <p:bldP spid="15" grpId="0" animBg="1"/>
    </p:bld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docProps/app.xml><?xml version="1.0" encoding="utf-8"?>
<Properties xmlns="http://schemas.openxmlformats.org/officeDocument/2006/extended-properties" xmlns:vt="http://schemas.openxmlformats.org/officeDocument/2006/docPropsVTypes">
  <Template>Depth</Template>
  <TotalTime>17</TotalTime>
  <Words>2258</Words>
  <Application>Microsoft Office PowerPoint</Application>
  <PresentationFormat>Widescreen</PresentationFormat>
  <Paragraphs>111</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B Homa</vt:lpstr>
      <vt:lpstr>B nazanin</vt:lpstr>
      <vt:lpstr>Calibri</vt:lpstr>
      <vt:lpstr>Corbel</vt:lpstr>
      <vt:lpstr>Depth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4</cp:revision>
  <dcterms:created xsi:type="dcterms:W3CDTF">2019-12-09T14:51:20Z</dcterms:created>
  <dcterms:modified xsi:type="dcterms:W3CDTF">2019-12-09T15:09:17Z</dcterms:modified>
</cp:coreProperties>
</file>