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833" r:id="rId1"/>
  </p:sldMasterIdLst>
  <p:notesMasterIdLst>
    <p:notesMasterId r:id="rId22"/>
  </p:notesMasterIdLst>
  <p:sldIdLst>
    <p:sldId id="256" r:id="rId2"/>
    <p:sldId id="275" r:id="rId3"/>
    <p:sldId id="259" r:id="rId4"/>
    <p:sldId id="279" r:id="rId5"/>
    <p:sldId id="260" r:id="rId6"/>
    <p:sldId id="276" r:id="rId7"/>
    <p:sldId id="261" r:id="rId8"/>
    <p:sldId id="262" r:id="rId9"/>
    <p:sldId id="278" r:id="rId10"/>
    <p:sldId id="263" r:id="rId11"/>
    <p:sldId id="265" r:id="rId12"/>
    <p:sldId id="277" r:id="rId13"/>
    <p:sldId id="269" r:id="rId14"/>
    <p:sldId id="280" r:id="rId15"/>
    <p:sldId id="270" r:id="rId16"/>
    <p:sldId id="271" r:id="rId17"/>
    <p:sldId id="272" r:id="rId18"/>
    <p:sldId id="281" r:id="rId19"/>
    <p:sldId id="282" r:id="rId20"/>
    <p:sldId id="274" r:id="rId21"/>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5000" autoAdjust="0"/>
    <p:restoredTop sz="87654" autoAdjust="0"/>
  </p:normalViewPr>
  <p:slideViewPr>
    <p:cSldViewPr snapToGrid="0">
      <p:cViewPr varScale="1">
        <p:scale>
          <a:sx n="65" d="100"/>
          <a:sy n="65" d="100"/>
        </p:scale>
        <p:origin x="93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C4BDFF6-3ED3-4260-B2CE-31DE1571181D}" type="doc">
      <dgm:prSet loTypeId="urn:microsoft.com/office/officeart/2005/8/layout/chevron2" loCatId="process" qsTypeId="urn:microsoft.com/office/officeart/2005/8/quickstyle/simple5" qsCatId="simple" csTypeId="urn:microsoft.com/office/officeart/2005/8/colors/accent0_1" csCatId="mainScheme" phldr="1"/>
      <dgm:spPr/>
      <dgm:t>
        <a:bodyPr/>
        <a:lstStyle/>
        <a:p>
          <a:endParaRPr lang="en-US"/>
        </a:p>
      </dgm:t>
    </dgm:pt>
    <dgm:pt modelId="{F1C39370-ADA8-4E54-938C-5E68DCB88E18}">
      <dgm:prSet phldrT="[Text]"/>
      <dgm:spPr/>
      <dgm:t>
        <a:bodyPr/>
        <a:lstStyle/>
        <a:p>
          <a:pPr rtl="1"/>
          <a:r>
            <a:rPr lang="fa-IR" dirty="0" smtClean="0">
              <a:cs typeface="B Nazanin" panose="00000400000000000000" pitchFamily="2" charset="-78"/>
            </a:rPr>
            <a:t>حکومت </a:t>
          </a:r>
          <a:endParaRPr lang="en-US" dirty="0"/>
        </a:p>
      </dgm:t>
    </dgm:pt>
    <dgm:pt modelId="{08D59C61-B23D-4CD0-95A7-B33A12FCEDC8}" type="parTrans" cxnId="{7A4748C6-65E9-4A7E-A8A8-0A3CB850B614}">
      <dgm:prSet/>
      <dgm:spPr/>
      <dgm:t>
        <a:bodyPr/>
        <a:lstStyle/>
        <a:p>
          <a:pPr rtl="1"/>
          <a:endParaRPr lang="en-US"/>
        </a:p>
      </dgm:t>
    </dgm:pt>
    <dgm:pt modelId="{68032A59-0374-492B-BDCE-0C4EB91067FA}" type="sibTrans" cxnId="{7A4748C6-65E9-4A7E-A8A8-0A3CB850B614}">
      <dgm:prSet/>
      <dgm:spPr/>
      <dgm:t>
        <a:bodyPr/>
        <a:lstStyle/>
        <a:p>
          <a:pPr rtl="1"/>
          <a:endParaRPr lang="en-US"/>
        </a:p>
      </dgm:t>
    </dgm:pt>
    <dgm:pt modelId="{C55CF1AC-5048-4CAE-9C0F-CD66FB652399}">
      <dgm:prSet phldrT="[Text]"/>
      <dgm:spPr/>
      <dgm:t>
        <a:bodyPr/>
        <a:lstStyle/>
        <a:p>
          <a:pPr rtl="1"/>
          <a:r>
            <a:rPr lang="fa-IR" dirty="0" smtClean="0">
              <a:cs typeface="B Nazanin" panose="00000400000000000000" pitchFamily="2" charset="-78"/>
            </a:rPr>
            <a:t>در کاخ ها و دیوان ها</a:t>
          </a:r>
          <a:endParaRPr lang="en-US" dirty="0"/>
        </a:p>
      </dgm:t>
    </dgm:pt>
    <dgm:pt modelId="{3C6DE506-4F47-4BEC-80FC-C5EA617E74AF}" type="parTrans" cxnId="{74F4FF54-F76A-4B55-BCF9-623F85CAE6A5}">
      <dgm:prSet/>
      <dgm:spPr/>
      <dgm:t>
        <a:bodyPr/>
        <a:lstStyle/>
        <a:p>
          <a:pPr rtl="1"/>
          <a:endParaRPr lang="en-US"/>
        </a:p>
      </dgm:t>
    </dgm:pt>
    <dgm:pt modelId="{0817CEBB-29A7-49E3-A509-323DAE54BBF6}" type="sibTrans" cxnId="{74F4FF54-F76A-4B55-BCF9-623F85CAE6A5}">
      <dgm:prSet/>
      <dgm:spPr/>
      <dgm:t>
        <a:bodyPr/>
        <a:lstStyle/>
        <a:p>
          <a:pPr rtl="1"/>
          <a:endParaRPr lang="en-US"/>
        </a:p>
      </dgm:t>
    </dgm:pt>
    <dgm:pt modelId="{CFAA48C1-729F-4EC2-A515-330061D53233}">
      <dgm:prSet phldrT="[Text]"/>
      <dgm:spPr/>
      <dgm:t>
        <a:bodyPr/>
        <a:lstStyle/>
        <a:p>
          <a:pPr rtl="1"/>
          <a:r>
            <a:rPr lang="fa-IR" smtClean="0">
              <a:cs typeface="B Nazanin" panose="00000400000000000000" pitchFamily="2" charset="-78"/>
            </a:rPr>
            <a:t>مذهب </a:t>
          </a:r>
          <a:endParaRPr lang="en-US"/>
        </a:p>
      </dgm:t>
    </dgm:pt>
    <dgm:pt modelId="{231473FD-7945-44FB-AEF3-1860AD30153B}" type="parTrans" cxnId="{B867D096-C2A1-43B9-8C9D-0134C335AF84}">
      <dgm:prSet/>
      <dgm:spPr/>
      <dgm:t>
        <a:bodyPr/>
        <a:lstStyle/>
        <a:p>
          <a:pPr rtl="1"/>
          <a:endParaRPr lang="en-US"/>
        </a:p>
      </dgm:t>
    </dgm:pt>
    <dgm:pt modelId="{039034AB-4ED5-4BEB-AA31-809C3C16B0EB}" type="sibTrans" cxnId="{B867D096-C2A1-43B9-8C9D-0134C335AF84}">
      <dgm:prSet/>
      <dgm:spPr/>
      <dgm:t>
        <a:bodyPr/>
        <a:lstStyle/>
        <a:p>
          <a:pPr rtl="1"/>
          <a:endParaRPr lang="en-US"/>
        </a:p>
      </dgm:t>
    </dgm:pt>
    <dgm:pt modelId="{23205132-9ABE-4F5B-994D-E656FCC0D158}">
      <dgm:prSet phldrT="[Text]"/>
      <dgm:spPr/>
      <dgm:t>
        <a:bodyPr/>
        <a:lstStyle/>
        <a:p>
          <a:pPr rtl="1"/>
          <a:r>
            <a:rPr lang="fa-IR" dirty="0" smtClean="0">
              <a:cs typeface="B Nazanin" panose="00000400000000000000" pitchFamily="2" charset="-78"/>
            </a:rPr>
            <a:t>در مساجد ، مدارس ، زوایا ، خانقاه ها</a:t>
          </a:r>
          <a:endParaRPr lang="en-US" dirty="0"/>
        </a:p>
      </dgm:t>
    </dgm:pt>
    <dgm:pt modelId="{9E10E381-A486-4483-AD94-C163AFA9F2A0}" type="parTrans" cxnId="{727C3DBE-194F-478D-B481-879BE530ADB5}">
      <dgm:prSet/>
      <dgm:spPr/>
      <dgm:t>
        <a:bodyPr/>
        <a:lstStyle/>
        <a:p>
          <a:pPr rtl="1"/>
          <a:endParaRPr lang="en-US"/>
        </a:p>
      </dgm:t>
    </dgm:pt>
    <dgm:pt modelId="{0A58D6E0-9E90-45C5-A0D9-95208229AD93}" type="sibTrans" cxnId="{727C3DBE-194F-478D-B481-879BE530ADB5}">
      <dgm:prSet/>
      <dgm:spPr/>
      <dgm:t>
        <a:bodyPr/>
        <a:lstStyle/>
        <a:p>
          <a:pPr rtl="1"/>
          <a:endParaRPr lang="en-US"/>
        </a:p>
      </dgm:t>
    </dgm:pt>
    <dgm:pt modelId="{01AEA8DA-631B-4392-89DD-6C8E608E1736}">
      <dgm:prSet phldrT="[Text]"/>
      <dgm:spPr/>
      <dgm:t>
        <a:bodyPr/>
        <a:lstStyle/>
        <a:p>
          <a:pPr rtl="1"/>
          <a:r>
            <a:rPr lang="fa-IR" smtClean="0">
              <a:cs typeface="B Nazanin" panose="00000400000000000000" pitchFamily="2" charset="-78"/>
            </a:rPr>
            <a:t>اصناف </a:t>
          </a:r>
          <a:endParaRPr lang="en-US"/>
        </a:p>
      </dgm:t>
    </dgm:pt>
    <dgm:pt modelId="{CFE54F4D-9332-4EF2-AD47-1CD3754AFD56}" type="parTrans" cxnId="{E36CF9F9-677E-4DFF-B995-A4140B361EEC}">
      <dgm:prSet/>
      <dgm:spPr/>
      <dgm:t>
        <a:bodyPr/>
        <a:lstStyle/>
        <a:p>
          <a:pPr rtl="1"/>
          <a:endParaRPr lang="en-US"/>
        </a:p>
      </dgm:t>
    </dgm:pt>
    <dgm:pt modelId="{4EA9D35D-AEE7-4E35-B54E-AB3FF095FBDB}" type="sibTrans" cxnId="{E36CF9F9-677E-4DFF-B995-A4140B361EEC}">
      <dgm:prSet/>
      <dgm:spPr/>
      <dgm:t>
        <a:bodyPr/>
        <a:lstStyle/>
        <a:p>
          <a:pPr rtl="1"/>
          <a:endParaRPr lang="en-US"/>
        </a:p>
      </dgm:t>
    </dgm:pt>
    <dgm:pt modelId="{21FEE923-C035-4959-9FE0-9EC154751F59}">
      <dgm:prSet phldrT="[Text]"/>
      <dgm:spPr/>
      <dgm:t>
        <a:bodyPr/>
        <a:lstStyle/>
        <a:p>
          <a:pPr rtl="1"/>
          <a:r>
            <a:rPr lang="fa-IR" dirty="0" smtClean="0">
              <a:cs typeface="B Nazanin" panose="00000400000000000000" pitchFamily="2" charset="-78"/>
            </a:rPr>
            <a:t>در بازارها و بازارچه ها</a:t>
          </a:r>
          <a:endParaRPr lang="en-US" dirty="0"/>
        </a:p>
      </dgm:t>
    </dgm:pt>
    <dgm:pt modelId="{5A8210BF-BDCD-49CE-8284-29A459BE2BA7}" type="parTrans" cxnId="{0D1EE98A-5C3C-48ED-BD06-1AE0AC4A5870}">
      <dgm:prSet/>
      <dgm:spPr/>
      <dgm:t>
        <a:bodyPr/>
        <a:lstStyle/>
        <a:p>
          <a:pPr rtl="1"/>
          <a:endParaRPr lang="en-US"/>
        </a:p>
      </dgm:t>
    </dgm:pt>
    <dgm:pt modelId="{6DD00B37-F4BC-4328-8D17-9CA7F5738096}" type="sibTrans" cxnId="{0D1EE98A-5C3C-48ED-BD06-1AE0AC4A5870}">
      <dgm:prSet/>
      <dgm:spPr/>
      <dgm:t>
        <a:bodyPr/>
        <a:lstStyle/>
        <a:p>
          <a:pPr rtl="1"/>
          <a:endParaRPr lang="en-US"/>
        </a:p>
      </dgm:t>
    </dgm:pt>
    <dgm:pt modelId="{A48A547B-D64E-4292-8695-71AB57CD10E0}">
      <dgm:prSet phldrT="[Text]"/>
      <dgm:spPr/>
      <dgm:t>
        <a:bodyPr/>
        <a:lstStyle/>
        <a:p>
          <a:pPr rtl="1"/>
          <a:r>
            <a:rPr lang="fa-IR" dirty="0" smtClean="0">
              <a:cs typeface="B Nazanin" panose="00000400000000000000" pitchFamily="2" charset="-78"/>
            </a:rPr>
            <a:t>امت</a:t>
          </a:r>
          <a:endParaRPr lang="en-US" dirty="0"/>
        </a:p>
      </dgm:t>
    </dgm:pt>
    <dgm:pt modelId="{3024BC1F-EC8E-4C69-8B58-6FFC17344B13}" type="parTrans" cxnId="{0097A136-E27F-469D-A30C-E35F8261C753}">
      <dgm:prSet/>
      <dgm:spPr/>
      <dgm:t>
        <a:bodyPr/>
        <a:lstStyle/>
        <a:p>
          <a:pPr rtl="1"/>
          <a:endParaRPr lang="en-US"/>
        </a:p>
      </dgm:t>
    </dgm:pt>
    <dgm:pt modelId="{9093ABD1-9B22-4243-A2DA-46832CD81A6A}" type="sibTrans" cxnId="{0097A136-E27F-469D-A30C-E35F8261C753}">
      <dgm:prSet/>
      <dgm:spPr/>
      <dgm:t>
        <a:bodyPr/>
        <a:lstStyle/>
        <a:p>
          <a:pPr rtl="1"/>
          <a:endParaRPr lang="en-US"/>
        </a:p>
      </dgm:t>
    </dgm:pt>
    <dgm:pt modelId="{7E69CB7B-6437-4CAE-8B2C-F54636CEAED2}">
      <dgm:prSet phldrT="[Text]"/>
      <dgm:spPr/>
      <dgm:t>
        <a:bodyPr/>
        <a:lstStyle/>
        <a:p>
          <a:pPr rtl="1"/>
          <a:r>
            <a:rPr lang="fa-IR" dirty="0" smtClean="0">
              <a:cs typeface="B Nazanin" panose="00000400000000000000" pitchFamily="2" charset="-78"/>
            </a:rPr>
            <a:t>در محلات متفاوت و در ستیز</a:t>
          </a:r>
          <a:endParaRPr lang="en-US" dirty="0"/>
        </a:p>
      </dgm:t>
    </dgm:pt>
    <dgm:pt modelId="{0EEB7969-D667-438A-B82B-C6F322ACFAE8}" type="parTrans" cxnId="{9D364B09-F5B4-4E44-B743-93C45260D5AA}">
      <dgm:prSet/>
      <dgm:spPr/>
      <dgm:t>
        <a:bodyPr/>
        <a:lstStyle/>
        <a:p>
          <a:pPr rtl="1"/>
          <a:endParaRPr lang="en-US"/>
        </a:p>
      </dgm:t>
    </dgm:pt>
    <dgm:pt modelId="{DE618960-2F83-40B8-8B23-C144BE7BC506}" type="sibTrans" cxnId="{9D364B09-F5B4-4E44-B743-93C45260D5AA}">
      <dgm:prSet/>
      <dgm:spPr/>
      <dgm:t>
        <a:bodyPr/>
        <a:lstStyle/>
        <a:p>
          <a:pPr rtl="1"/>
          <a:endParaRPr lang="en-US"/>
        </a:p>
      </dgm:t>
    </dgm:pt>
    <dgm:pt modelId="{C34E5E2E-03F9-4C06-9D7E-5EA28705CADE}" type="pres">
      <dgm:prSet presAssocID="{CC4BDFF6-3ED3-4260-B2CE-31DE1571181D}" presName="linearFlow" presStyleCnt="0">
        <dgm:presLayoutVars>
          <dgm:dir/>
          <dgm:animLvl val="lvl"/>
          <dgm:resizeHandles val="exact"/>
        </dgm:presLayoutVars>
      </dgm:prSet>
      <dgm:spPr/>
      <dgm:t>
        <a:bodyPr/>
        <a:lstStyle/>
        <a:p>
          <a:endParaRPr lang="en-US"/>
        </a:p>
      </dgm:t>
    </dgm:pt>
    <dgm:pt modelId="{7E2480E3-3CC7-4E9E-8C3A-9F278698852E}" type="pres">
      <dgm:prSet presAssocID="{F1C39370-ADA8-4E54-938C-5E68DCB88E18}" presName="composite" presStyleCnt="0"/>
      <dgm:spPr/>
    </dgm:pt>
    <dgm:pt modelId="{42733D91-AE36-4148-AE08-A4768F9C7CF8}" type="pres">
      <dgm:prSet presAssocID="{F1C39370-ADA8-4E54-938C-5E68DCB88E18}" presName="parentText" presStyleLbl="alignNode1" presStyleIdx="0" presStyleCnt="4">
        <dgm:presLayoutVars>
          <dgm:chMax val="1"/>
          <dgm:bulletEnabled val="1"/>
        </dgm:presLayoutVars>
      </dgm:prSet>
      <dgm:spPr/>
      <dgm:t>
        <a:bodyPr/>
        <a:lstStyle/>
        <a:p>
          <a:endParaRPr lang="en-US"/>
        </a:p>
      </dgm:t>
    </dgm:pt>
    <dgm:pt modelId="{399AA9C3-62FE-4D66-A7D7-39332C7419AB}" type="pres">
      <dgm:prSet presAssocID="{F1C39370-ADA8-4E54-938C-5E68DCB88E18}" presName="descendantText" presStyleLbl="alignAcc1" presStyleIdx="0" presStyleCnt="4">
        <dgm:presLayoutVars>
          <dgm:bulletEnabled val="1"/>
        </dgm:presLayoutVars>
      </dgm:prSet>
      <dgm:spPr/>
      <dgm:t>
        <a:bodyPr/>
        <a:lstStyle/>
        <a:p>
          <a:endParaRPr lang="en-US"/>
        </a:p>
      </dgm:t>
    </dgm:pt>
    <dgm:pt modelId="{D115EC0E-E500-4939-9177-62CC9BE4A9EF}" type="pres">
      <dgm:prSet presAssocID="{68032A59-0374-492B-BDCE-0C4EB91067FA}" presName="sp" presStyleCnt="0"/>
      <dgm:spPr/>
    </dgm:pt>
    <dgm:pt modelId="{E5349594-09F2-4784-A496-0AF727CCDF03}" type="pres">
      <dgm:prSet presAssocID="{CFAA48C1-729F-4EC2-A515-330061D53233}" presName="composite" presStyleCnt="0"/>
      <dgm:spPr/>
    </dgm:pt>
    <dgm:pt modelId="{2D4D13E7-C06F-49F6-9880-5BC62F936C66}" type="pres">
      <dgm:prSet presAssocID="{CFAA48C1-729F-4EC2-A515-330061D53233}" presName="parentText" presStyleLbl="alignNode1" presStyleIdx="1" presStyleCnt="4">
        <dgm:presLayoutVars>
          <dgm:chMax val="1"/>
          <dgm:bulletEnabled val="1"/>
        </dgm:presLayoutVars>
      </dgm:prSet>
      <dgm:spPr/>
      <dgm:t>
        <a:bodyPr/>
        <a:lstStyle/>
        <a:p>
          <a:endParaRPr lang="en-US"/>
        </a:p>
      </dgm:t>
    </dgm:pt>
    <dgm:pt modelId="{5FA1D2D4-BB58-4DA7-8E11-05B28DD83F46}" type="pres">
      <dgm:prSet presAssocID="{CFAA48C1-729F-4EC2-A515-330061D53233}" presName="descendantText" presStyleLbl="alignAcc1" presStyleIdx="1" presStyleCnt="4">
        <dgm:presLayoutVars>
          <dgm:bulletEnabled val="1"/>
        </dgm:presLayoutVars>
      </dgm:prSet>
      <dgm:spPr/>
      <dgm:t>
        <a:bodyPr/>
        <a:lstStyle/>
        <a:p>
          <a:endParaRPr lang="en-US"/>
        </a:p>
      </dgm:t>
    </dgm:pt>
    <dgm:pt modelId="{F93BCF53-D927-40AB-914A-37E9292490DB}" type="pres">
      <dgm:prSet presAssocID="{039034AB-4ED5-4BEB-AA31-809C3C16B0EB}" presName="sp" presStyleCnt="0"/>
      <dgm:spPr/>
    </dgm:pt>
    <dgm:pt modelId="{6CDA6CF2-689C-461B-B111-9EAE16F6BBF1}" type="pres">
      <dgm:prSet presAssocID="{01AEA8DA-631B-4392-89DD-6C8E608E1736}" presName="composite" presStyleCnt="0"/>
      <dgm:spPr/>
    </dgm:pt>
    <dgm:pt modelId="{241FF42F-E3EA-496B-9D52-ED30D2D6977A}" type="pres">
      <dgm:prSet presAssocID="{01AEA8DA-631B-4392-89DD-6C8E608E1736}" presName="parentText" presStyleLbl="alignNode1" presStyleIdx="2" presStyleCnt="4">
        <dgm:presLayoutVars>
          <dgm:chMax val="1"/>
          <dgm:bulletEnabled val="1"/>
        </dgm:presLayoutVars>
      </dgm:prSet>
      <dgm:spPr/>
      <dgm:t>
        <a:bodyPr/>
        <a:lstStyle/>
        <a:p>
          <a:endParaRPr lang="en-US"/>
        </a:p>
      </dgm:t>
    </dgm:pt>
    <dgm:pt modelId="{0B0A2F4C-AF8D-40FF-AE39-D818561653F2}" type="pres">
      <dgm:prSet presAssocID="{01AEA8DA-631B-4392-89DD-6C8E608E1736}" presName="descendantText" presStyleLbl="alignAcc1" presStyleIdx="2" presStyleCnt="4">
        <dgm:presLayoutVars>
          <dgm:bulletEnabled val="1"/>
        </dgm:presLayoutVars>
      </dgm:prSet>
      <dgm:spPr/>
      <dgm:t>
        <a:bodyPr/>
        <a:lstStyle/>
        <a:p>
          <a:endParaRPr lang="en-US"/>
        </a:p>
      </dgm:t>
    </dgm:pt>
    <dgm:pt modelId="{905E759C-4FFE-4412-996F-5CD237D94C49}" type="pres">
      <dgm:prSet presAssocID="{4EA9D35D-AEE7-4E35-B54E-AB3FF095FBDB}" presName="sp" presStyleCnt="0"/>
      <dgm:spPr/>
    </dgm:pt>
    <dgm:pt modelId="{92C6943C-D03E-436A-8B69-C765ED16C59A}" type="pres">
      <dgm:prSet presAssocID="{A48A547B-D64E-4292-8695-71AB57CD10E0}" presName="composite" presStyleCnt="0"/>
      <dgm:spPr/>
    </dgm:pt>
    <dgm:pt modelId="{EC193D49-D0E8-47D1-85EF-A26C7A16D1A6}" type="pres">
      <dgm:prSet presAssocID="{A48A547B-D64E-4292-8695-71AB57CD10E0}" presName="parentText" presStyleLbl="alignNode1" presStyleIdx="3" presStyleCnt="4">
        <dgm:presLayoutVars>
          <dgm:chMax val="1"/>
          <dgm:bulletEnabled val="1"/>
        </dgm:presLayoutVars>
      </dgm:prSet>
      <dgm:spPr/>
      <dgm:t>
        <a:bodyPr/>
        <a:lstStyle/>
        <a:p>
          <a:endParaRPr lang="en-US"/>
        </a:p>
      </dgm:t>
    </dgm:pt>
    <dgm:pt modelId="{AB0E913F-C54A-4666-AE59-5254D4B32BEA}" type="pres">
      <dgm:prSet presAssocID="{A48A547B-D64E-4292-8695-71AB57CD10E0}" presName="descendantText" presStyleLbl="alignAcc1" presStyleIdx="3" presStyleCnt="4">
        <dgm:presLayoutVars>
          <dgm:bulletEnabled val="1"/>
        </dgm:presLayoutVars>
      </dgm:prSet>
      <dgm:spPr/>
      <dgm:t>
        <a:bodyPr/>
        <a:lstStyle/>
        <a:p>
          <a:endParaRPr lang="en-US"/>
        </a:p>
      </dgm:t>
    </dgm:pt>
  </dgm:ptLst>
  <dgm:cxnLst>
    <dgm:cxn modelId="{E36CF9F9-677E-4DFF-B995-A4140B361EEC}" srcId="{CC4BDFF6-3ED3-4260-B2CE-31DE1571181D}" destId="{01AEA8DA-631B-4392-89DD-6C8E608E1736}" srcOrd="2" destOrd="0" parTransId="{CFE54F4D-9332-4EF2-AD47-1CD3754AFD56}" sibTransId="{4EA9D35D-AEE7-4E35-B54E-AB3FF095FBDB}"/>
    <dgm:cxn modelId="{C07CCDA5-5101-4F76-84D6-707FBBFD0C5B}" type="presOf" srcId="{A48A547B-D64E-4292-8695-71AB57CD10E0}" destId="{EC193D49-D0E8-47D1-85EF-A26C7A16D1A6}" srcOrd="0" destOrd="0" presId="urn:microsoft.com/office/officeart/2005/8/layout/chevron2"/>
    <dgm:cxn modelId="{B867D096-C2A1-43B9-8C9D-0134C335AF84}" srcId="{CC4BDFF6-3ED3-4260-B2CE-31DE1571181D}" destId="{CFAA48C1-729F-4EC2-A515-330061D53233}" srcOrd="1" destOrd="0" parTransId="{231473FD-7945-44FB-AEF3-1860AD30153B}" sibTransId="{039034AB-4ED5-4BEB-AA31-809C3C16B0EB}"/>
    <dgm:cxn modelId="{7A4748C6-65E9-4A7E-A8A8-0A3CB850B614}" srcId="{CC4BDFF6-3ED3-4260-B2CE-31DE1571181D}" destId="{F1C39370-ADA8-4E54-938C-5E68DCB88E18}" srcOrd="0" destOrd="0" parTransId="{08D59C61-B23D-4CD0-95A7-B33A12FCEDC8}" sibTransId="{68032A59-0374-492B-BDCE-0C4EB91067FA}"/>
    <dgm:cxn modelId="{31B4A284-DCE3-4AFF-95D2-EDAFD13AABAB}" type="presOf" srcId="{CC4BDFF6-3ED3-4260-B2CE-31DE1571181D}" destId="{C34E5E2E-03F9-4C06-9D7E-5EA28705CADE}" srcOrd="0" destOrd="0" presId="urn:microsoft.com/office/officeart/2005/8/layout/chevron2"/>
    <dgm:cxn modelId="{F72C99B2-109E-4138-A41E-FBEB4B11CBCF}" type="presOf" srcId="{7E69CB7B-6437-4CAE-8B2C-F54636CEAED2}" destId="{AB0E913F-C54A-4666-AE59-5254D4B32BEA}" srcOrd="0" destOrd="0" presId="urn:microsoft.com/office/officeart/2005/8/layout/chevron2"/>
    <dgm:cxn modelId="{74F4FF54-F76A-4B55-BCF9-623F85CAE6A5}" srcId="{F1C39370-ADA8-4E54-938C-5E68DCB88E18}" destId="{C55CF1AC-5048-4CAE-9C0F-CD66FB652399}" srcOrd="0" destOrd="0" parTransId="{3C6DE506-4F47-4BEC-80FC-C5EA617E74AF}" sibTransId="{0817CEBB-29A7-49E3-A509-323DAE54BBF6}"/>
    <dgm:cxn modelId="{4613E70C-ED32-45DF-9730-A2AC51C2F540}" type="presOf" srcId="{01AEA8DA-631B-4392-89DD-6C8E608E1736}" destId="{241FF42F-E3EA-496B-9D52-ED30D2D6977A}" srcOrd="0" destOrd="0" presId="urn:microsoft.com/office/officeart/2005/8/layout/chevron2"/>
    <dgm:cxn modelId="{CB134CD8-3B0E-43C3-9AD8-FD62AAEC9EDF}" type="presOf" srcId="{F1C39370-ADA8-4E54-938C-5E68DCB88E18}" destId="{42733D91-AE36-4148-AE08-A4768F9C7CF8}" srcOrd="0" destOrd="0" presId="urn:microsoft.com/office/officeart/2005/8/layout/chevron2"/>
    <dgm:cxn modelId="{3D934AF2-5E6F-45CF-BDE8-C7308301A8A9}" type="presOf" srcId="{CFAA48C1-729F-4EC2-A515-330061D53233}" destId="{2D4D13E7-C06F-49F6-9880-5BC62F936C66}" srcOrd="0" destOrd="0" presId="urn:microsoft.com/office/officeart/2005/8/layout/chevron2"/>
    <dgm:cxn modelId="{9D364B09-F5B4-4E44-B743-93C45260D5AA}" srcId="{A48A547B-D64E-4292-8695-71AB57CD10E0}" destId="{7E69CB7B-6437-4CAE-8B2C-F54636CEAED2}" srcOrd="0" destOrd="0" parTransId="{0EEB7969-D667-438A-B82B-C6F322ACFAE8}" sibTransId="{DE618960-2F83-40B8-8B23-C144BE7BC506}"/>
    <dgm:cxn modelId="{CCCFF345-49C4-4243-84EB-E77A2F9773F6}" type="presOf" srcId="{21FEE923-C035-4959-9FE0-9EC154751F59}" destId="{0B0A2F4C-AF8D-40FF-AE39-D818561653F2}" srcOrd="0" destOrd="0" presId="urn:microsoft.com/office/officeart/2005/8/layout/chevron2"/>
    <dgm:cxn modelId="{7C1792EB-3A5B-4C57-8A60-1D9874785E9F}" type="presOf" srcId="{C55CF1AC-5048-4CAE-9C0F-CD66FB652399}" destId="{399AA9C3-62FE-4D66-A7D7-39332C7419AB}" srcOrd="0" destOrd="0" presId="urn:microsoft.com/office/officeart/2005/8/layout/chevron2"/>
    <dgm:cxn modelId="{5B7BF8A2-EC44-470A-8B66-2474F82B1930}" type="presOf" srcId="{23205132-9ABE-4F5B-994D-E656FCC0D158}" destId="{5FA1D2D4-BB58-4DA7-8E11-05B28DD83F46}" srcOrd="0" destOrd="0" presId="urn:microsoft.com/office/officeart/2005/8/layout/chevron2"/>
    <dgm:cxn modelId="{0D1EE98A-5C3C-48ED-BD06-1AE0AC4A5870}" srcId="{01AEA8DA-631B-4392-89DD-6C8E608E1736}" destId="{21FEE923-C035-4959-9FE0-9EC154751F59}" srcOrd="0" destOrd="0" parTransId="{5A8210BF-BDCD-49CE-8284-29A459BE2BA7}" sibTransId="{6DD00B37-F4BC-4328-8D17-9CA7F5738096}"/>
    <dgm:cxn modelId="{0097A136-E27F-469D-A30C-E35F8261C753}" srcId="{CC4BDFF6-3ED3-4260-B2CE-31DE1571181D}" destId="{A48A547B-D64E-4292-8695-71AB57CD10E0}" srcOrd="3" destOrd="0" parTransId="{3024BC1F-EC8E-4C69-8B58-6FFC17344B13}" sibTransId="{9093ABD1-9B22-4243-A2DA-46832CD81A6A}"/>
    <dgm:cxn modelId="{727C3DBE-194F-478D-B481-879BE530ADB5}" srcId="{CFAA48C1-729F-4EC2-A515-330061D53233}" destId="{23205132-9ABE-4F5B-994D-E656FCC0D158}" srcOrd="0" destOrd="0" parTransId="{9E10E381-A486-4483-AD94-C163AFA9F2A0}" sibTransId="{0A58D6E0-9E90-45C5-A0D9-95208229AD93}"/>
    <dgm:cxn modelId="{52827D46-5AE6-46F9-9D65-CCAE65F81809}" type="presParOf" srcId="{C34E5E2E-03F9-4C06-9D7E-5EA28705CADE}" destId="{7E2480E3-3CC7-4E9E-8C3A-9F278698852E}" srcOrd="0" destOrd="0" presId="urn:microsoft.com/office/officeart/2005/8/layout/chevron2"/>
    <dgm:cxn modelId="{42C54F6A-53E4-4F6B-8093-C19AA72A483C}" type="presParOf" srcId="{7E2480E3-3CC7-4E9E-8C3A-9F278698852E}" destId="{42733D91-AE36-4148-AE08-A4768F9C7CF8}" srcOrd="0" destOrd="0" presId="urn:microsoft.com/office/officeart/2005/8/layout/chevron2"/>
    <dgm:cxn modelId="{FA6DF047-A598-4F86-AE63-F46CB3E7F739}" type="presParOf" srcId="{7E2480E3-3CC7-4E9E-8C3A-9F278698852E}" destId="{399AA9C3-62FE-4D66-A7D7-39332C7419AB}" srcOrd="1" destOrd="0" presId="urn:microsoft.com/office/officeart/2005/8/layout/chevron2"/>
    <dgm:cxn modelId="{12F25B17-A7AC-46DF-8030-D04B7BF52A1F}" type="presParOf" srcId="{C34E5E2E-03F9-4C06-9D7E-5EA28705CADE}" destId="{D115EC0E-E500-4939-9177-62CC9BE4A9EF}" srcOrd="1" destOrd="0" presId="urn:microsoft.com/office/officeart/2005/8/layout/chevron2"/>
    <dgm:cxn modelId="{48685677-8A9A-4267-A911-E55DF73619D1}" type="presParOf" srcId="{C34E5E2E-03F9-4C06-9D7E-5EA28705CADE}" destId="{E5349594-09F2-4784-A496-0AF727CCDF03}" srcOrd="2" destOrd="0" presId="urn:microsoft.com/office/officeart/2005/8/layout/chevron2"/>
    <dgm:cxn modelId="{A50E2FE1-09D7-4DF5-88F5-4BF468F0C1A7}" type="presParOf" srcId="{E5349594-09F2-4784-A496-0AF727CCDF03}" destId="{2D4D13E7-C06F-49F6-9880-5BC62F936C66}" srcOrd="0" destOrd="0" presId="urn:microsoft.com/office/officeart/2005/8/layout/chevron2"/>
    <dgm:cxn modelId="{38CEBA1A-53D2-406B-82B2-B5FF9E41973E}" type="presParOf" srcId="{E5349594-09F2-4784-A496-0AF727CCDF03}" destId="{5FA1D2D4-BB58-4DA7-8E11-05B28DD83F46}" srcOrd="1" destOrd="0" presId="urn:microsoft.com/office/officeart/2005/8/layout/chevron2"/>
    <dgm:cxn modelId="{F883C78C-BD29-498B-BD9D-8D3E92315EB6}" type="presParOf" srcId="{C34E5E2E-03F9-4C06-9D7E-5EA28705CADE}" destId="{F93BCF53-D927-40AB-914A-37E9292490DB}" srcOrd="3" destOrd="0" presId="urn:microsoft.com/office/officeart/2005/8/layout/chevron2"/>
    <dgm:cxn modelId="{06876319-0C45-4797-850B-737D9BD5A328}" type="presParOf" srcId="{C34E5E2E-03F9-4C06-9D7E-5EA28705CADE}" destId="{6CDA6CF2-689C-461B-B111-9EAE16F6BBF1}" srcOrd="4" destOrd="0" presId="urn:microsoft.com/office/officeart/2005/8/layout/chevron2"/>
    <dgm:cxn modelId="{4F010438-2B9D-468A-8FF6-B57705E42DB1}" type="presParOf" srcId="{6CDA6CF2-689C-461B-B111-9EAE16F6BBF1}" destId="{241FF42F-E3EA-496B-9D52-ED30D2D6977A}" srcOrd="0" destOrd="0" presId="urn:microsoft.com/office/officeart/2005/8/layout/chevron2"/>
    <dgm:cxn modelId="{B454C3C9-5443-4E69-BD73-523E26BB0DAA}" type="presParOf" srcId="{6CDA6CF2-689C-461B-B111-9EAE16F6BBF1}" destId="{0B0A2F4C-AF8D-40FF-AE39-D818561653F2}" srcOrd="1" destOrd="0" presId="urn:microsoft.com/office/officeart/2005/8/layout/chevron2"/>
    <dgm:cxn modelId="{C2F059E4-B46C-496F-880F-1F3AEA557DF0}" type="presParOf" srcId="{C34E5E2E-03F9-4C06-9D7E-5EA28705CADE}" destId="{905E759C-4FFE-4412-996F-5CD237D94C49}" srcOrd="5" destOrd="0" presId="urn:microsoft.com/office/officeart/2005/8/layout/chevron2"/>
    <dgm:cxn modelId="{E06EA03B-9F79-4FBD-B4BC-80B9EB92A3AA}" type="presParOf" srcId="{C34E5E2E-03F9-4C06-9D7E-5EA28705CADE}" destId="{92C6943C-D03E-436A-8B69-C765ED16C59A}" srcOrd="6" destOrd="0" presId="urn:microsoft.com/office/officeart/2005/8/layout/chevron2"/>
    <dgm:cxn modelId="{CEB92FD4-40AE-4AAB-A18C-B77593E30E11}" type="presParOf" srcId="{92C6943C-D03E-436A-8B69-C765ED16C59A}" destId="{EC193D49-D0E8-47D1-85EF-A26C7A16D1A6}" srcOrd="0" destOrd="0" presId="urn:microsoft.com/office/officeart/2005/8/layout/chevron2"/>
    <dgm:cxn modelId="{F269D07C-2BFD-4C26-9D9C-C5580DB99345}" type="presParOf" srcId="{92C6943C-D03E-436A-8B69-C765ED16C59A}" destId="{AB0E913F-C54A-4666-AE59-5254D4B32BEA}"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B841FF69-ABAB-4006-B0FF-17333276E662}" type="datetimeFigureOut">
              <a:rPr lang="fa-IR" smtClean="0"/>
              <a:t>26/11/1440</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814C1798-3D64-4AE9-AFFB-027B0F74543A}" type="slidenum">
              <a:rPr lang="fa-IR" smtClean="0"/>
              <a:t>‹#›</a:t>
            </a:fld>
            <a:endParaRPr lang="fa-IR"/>
          </a:p>
        </p:txBody>
      </p:sp>
    </p:spTree>
    <p:extLst>
      <p:ext uri="{BB962C8B-B14F-4D97-AF65-F5344CB8AC3E}">
        <p14:creationId xmlns:p14="http://schemas.microsoft.com/office/powerpoint/2010/main" val="2729966871"/>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قرن نهم میلادی _ دولت</a:t>
            </a:r>
            <a:r>
              <a:rPr lang="fa-IR" baseline="0" dirty="0" smtClean="0"/>
              <a:t> علی رغم وابستگی به دولت مرکز،بخاطر دوری نقش مستقلتری نسبت به حکومتهای غرب و مرکزی دارد _ نهضت 4قرن حکومتها و آغاز سامانیان واوج آن دوره بوییان(قرن 4ام)</a:t>
            </a:r>
            <a:endParaRPr lang="fa-IR" dirty="0"/>
          </a:p>
        </p:txBody>
      </p:sp>
      <p:sp>
        <p:nvSpPr>
          <p:cNvPr id="4" name="Slide Number Placeholder 3"/>
          <p:cNvSpPr>
            <a:spLocks noGrp="1"/>
          </p:cNvSpPr>
          <p:nvPr>
            <p:ph type="sldNum" sz="quarter" idx="10"/>
          </p:nvPr>
        </p:nvSpPr>
        <p:spPr/>
        <p:txBody>
          <a:bodyPr/>
          <a:lstStyle/>
          <a:p>
            <a:fld id="{814C1798-3D64-4AE9-AFFB-027B0F74543A}" type="slidenum">
              <a:rPr lang="fa-IR" smtClean="0"/>
              <a:t>3</a:t>
            </a:fld>
            <a:endParaRPr lang="fa-IR"/>
          </a:p>
        </p:txBody>
      </p:sp>
    </p:spTree>
    <p:extLst>
      <p:ext uri="{BB962C8B-B14F-4D97-AF65-F5344CB8AC3E}">
        <p14:creationId xmlns:p14="http://schemas.microsoft.com/office/powerpoint/2010/main" val="11467790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814C1798-3D64-4AE9-AFFB-027B0F74543A}" type="slidenum">
              <a:rPr lang="fa-IR" smtClean="0"/>
              <a:t>15</a:t>
            </a:fld>
            <a:endParaRPr lang="fa-IR"/>
          </a:p>
        </p:txBody>
      </p:sp>
    </p:spTree>
    <p:extLst>
      <p:ext uri="{BB962C8B-B14F-4D97-AF65-F5344CB8AC3E}">
        <p14:creationId xmlns:p14="http://schemas.microsoft.com/office/powerpoint/2010/main" val="31184515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baseline="0" dirty="0" smtClean="0"/>
              <a:t>نقشی که این انجمن ها در تقابل ویا توافق با دولت ها بازی می کندد ، سبب میشود که در اوج شکوفایی تجدید حیات علمی و ادبی کشور ، یعنی در قرن چهارم هجری این انجمن ها گسترش یابد _ فعالیت اصناف دامنه های وسیع میابد اما این گستردگی با آنچه در قرون وسطی است متفاوت است _ دولت علاوه براینکهبر همه ابزار تولید مالکیت دارد ، خود به سازماندهی صنوف نیز میپردازد_ انجمن های حرفه ای شهرقرون وسطایی در شهر حیات میابند ، حیطه عمل آنها نیز تنها دردرون دیوارهای شهر است،برای دفاع از منافع اقتصادی اعضا تشکیل شده ، انجمن های صنفی تحت سیطره دولت و از استقلال بی بهره اند _ </a:t>
            </a:r>
            <a:endParaRPr lang="fa-IR" dirty="0"/>
          </a:p>
        </p:txBody>
      </p:sp>
      <p:sp>
        <p:nvSpPr>
          <p:cNvPr id="4" name="Slide Number Placeholder 3"/>
          <p:cNvSpPr>
            <a:spLocks noGrp="1"/>
          </p:cNvSpPr>
          <p:nvPr>
            <p:ph type="sldNum" sz="quarter" idx="10"/>
          </p:nvPr>
        </p:nvSpPr>
        <p:spPr/>
        <p:txBody>
          <a:bodyPr/>
          <a:lstStyle/>
          <a:p>
            <a:fld id="{814C1798-3D64-4AE9-AFFB-027B0F74543A}" type="slidenum">
              <a:rPr lang="fa-IR" smtClean="0"/>
              <a:t>16</a:t>
            </a:fld>
            <a:endParaRPr lang="fa-IR"/>
          </a:p>
        </p:txBody>
      </p:sp>
    </p:spTree>
    <p:extLst>
      <p:ext uri="{BB962C8B-B14F-4D97-AF65-F5344CB8AC3E}">
        <p14:creationId xmlns:p14="http://schemas.microsoft.com/office/powerpoint/2010/main" val="19346967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814C1798-3D64-4AE9-AFFB-027B0F74543A}" type="slidenum">
              <a:rPr lang="fa-IR" smtClean="0"/>
              <a:t>17</a:t>
            </a:fld>
            <a:endParaRPr lang="fa-IR"/>
          </a:p>
        </p:txBody>
      </p:sp>
    </p:spTree>
    <p:extLst>
      <p:ext uri="{BB962C8B-B14F-4D97-AF65-F5344CB8AC3E}">
        <p14:creationId xmlns:p14="http://schemas.microsoft.com/office/powerpoint/2010/main" val="26153165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814C1798-3D64-4AE9-AFFB-027B0F74543A}" type="slidenum">
              <a:rPr lang="fa-IR" smtClean="0"/>
              <a:t>20</a:t>
            </a:fld>
            <a:endParaRPr lang="fa-IR"/>
          </a:p>
        </p:txBody>
      </p:sp>
    </p:spTree>
    <p:extLst>
      <p:ext uri="{BB962C8B-B14F-4D97-AF65-F5344CB8AC3E}">
        <p14:creationId xmlns:p14="http://schemas.microsoft.com/office/powerpoint/2010/main" val="33734184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1.به</a:t>
            </a:r>
            <a:r>
              <a:rPr lang="fa-IR" baseline="0" dirty="0" smtClean="0"/>
              <a:t> خصوص تفکر اخوت اسلامی به جای تقسیم ارثی و اجتماعی کار وازین قبیل امور _ 2.ترکیبی از فرهنگهای محلی به نوعی از بلخ تا اندلس و پیوند تفکر اسلامی و تمدن و هنر که به خصوص در ایران سبب تجدید حیات علمی و ادبی و هنری میشود _ 3.رسیدن به سمرقند در قرن اول هجری و تکثیر نظریه ها و رشد فرهنگ _ 4.نظریه پردازی علی رغم ستیزهای عقیدتی _ کمک با بازسازی ونوسازی دیوانهای کهن _ درگاه دربار امرای سامانی _ بنا دیوانهای مملکتی زیر نظر وزیر _ </a:t>
            </a:r>
            <a:endParaRPr lang="fa-IR" dirty="0"/>
          </a:p>
        </p:txBody>
      </p:sp>
      <p:sp>
        <p:nvSpPr>
          <p:cNvPr id="4" name="Slide Number Placeholder 3"/>
          <p:cNvSpPr>
            <a:spLocks noGrp="1"/>
          </p:cNvSpPr>
          <p:nvPr>
            <p:ph type="sldNum" sz="quarter" idx="10"/>
          </p:nvPr>
        </p:nvSpPr>
        <p:spPr/>
        <p:txBody>
          <a:bodyPr/>
          <a:lstStyle/>
          <a:p>
            <a:fld id="{814C1798-3D64-4AE9-AFFB-027B0F74543A}" type="slidenum">
              <a:rPr lang="fa-IR" smtClean="0"/>
              <a:t>5</a:t>
            </a:fld>
            <a:endParaRPr lang="fa-IR"/>
          </a:p>
        </p:txBody>
      </p:sp>
    </p:spTree>
    <p:extLst>
      <p:ext uri="{BB962C8B-B14F-4D97-AF65-F5344CB8AC3E}">
        <p14:creationId xmlns:p14="http://schemas.microsoft.com/office/powerpoint/2010/main" val="4641053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آسمانی،به</a:t>
            </a:r>
            <a:r>
              <a:rPr lang="fa-IR" baseline="0" dirty="0" smtClean="0"/>
              <a:t> نمایندگی از خلیفه در راس امور مذهبی . زمینی، بر امور عرفی حاکم _ سازمانها در دولت ساسانی بخاطر نظام کاستی منع میشدند ولی دراوایل دوره اسلام مقش سیاسی پیدا کردند _ استقلال به معنای اروپایی قرون وسطی</a:t>
            </a:r>
            <a:endParaRPr lang="fa-IR" dirty="0"/>
          </a:p>
        </p:txBody>
      </p:sp>
      <p:sp>
        <p:nvSpPr>
          <p:cNvPr id="4" name="Slide Number Placeholder 3"/>
          <p:cNvSpPr>
            <a:spLocks noGrp="1"/>
          </p:cNvSpPr>
          <p:nvPr>
            <p:ph type="sldNum" sz="quarter" idx="10"/>
          </p:nvPr>
        </p:nvSpPr>
        <p:spPr/>
        <p:txBody>
          <a:bodyPr/>
          <a:lstStyle/>
          <a:p>
            <a:fld id="{814C1798-3D64-4AE9-AFFB-027B0F74543A}" type="slidenum">
              <a:rPr lang="fa-IR" smtClean="0"/>
              <a:t>7</a:t>
            </a:fld>
            <a:endParaRPr lang="fa-IR"/>
          </a:p>
        </p:txBody>
      </p:sp>
    </p:spTree>
    <p:extLst>
      <p:ext uri="{BB962C8B-B14F-4D97-AF65-F5344CB8AC3E}">
        <p14:creationId xmlns:p14="http://schemas.microsoft.com/office/powerpoint/2010/main" val="37109899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صنایع و داد وستد و بازار ها به خصوص در قرن سوم وچهارم</a:t>
            </a:r>
            <a:r>
              <a:rPr lang="fa-IR" baseline="0" dirty="0" smtClean="0"/>
              <a:t> هجری قمری _ همه اینها موجب رشد و رونق مداوم اطراف شهر در خراسان وماورالنهر گردید _ شهر بمراتب وسیعتر از نمونه کهن وهم در بیرون شهر علاوه بر هسته مرکزی _ </a:t>
            </a:r>
            <a:endParaRPr lang="fa-IR" dirty="0"/>
          </a:p>
        </p:txBody>
      </p:sp>
      <p:sp>
        <p:nvSpPr>
          <p:cNvPr id="4" name="Slide Number Placeholder 3"/>
          <p:cNvSpPr>
            <a:spLocks noGrp="1"/>
          </p:cNvSpPr>
          <p:nvPr>
            <p:ph type="sldNum" sz="quarter" idx="10"/>
          </p:nvPr>
        </p:nvSpPr>
        <p:spPr/>
        <p:txBody>
          <a:bodyPr/>
          <a:lstStyle/>
          <a:p>
            <a:fld id="{814C1798-3D64-4AE9-AFFB-027B0F74543A}" type="slidenum">
              <a:rPr lang="fa-IR" smtClean="0"/>
              <a:t>8</a:t>
            </a:fld>
            <a:endParaRPr lang="fa-IR"/>
          </a:p>
        </p:txBody>
      </p:sp>
    </p:spTree>
    <p:extLst>
      <p:ext uri="{BB962C8B-B14F-4D97-AF65-F5344CB8AC3E}">
        <p14:creationId xmlns:p14="http://schemas.microsoft.com/office/powerpoint/2010/main" val="12792015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دوراسته اصلی،در اطرافآن علاوه بردیوانها ،جامع(مسجد)شهر نیز قرار دارد و دهنه راسته اصلی بازار به ان باز میشد،به</a:t>
            </a:r>
            <a:r>
              <a:rPr lang="fa-IR" baseline="0" dirty="0" smtClean="0"/>
              <a:t> همین دلیل بازار در حرکت خود به سمت دروازه های شهر ، محلات مختلف را به وجود می آورد _ منطقه ای بس گسترده هم شهر اصلی و هم روستاهای نزدیک آن را دربرمیگیرد _ این توصیف از شهر در دوران سامانی نکته ای را روشن میکند _ سازمان عشیره ای نه در تقابل با دوجامعه شهری روستایی بلکه در هماهنگی با آنها عمل می کند .</a:t>
            </a:r>
            <a:endParaRPr lang="fa-IR" dirty="0"/>
          </a:p>
        </p:txBody>
      </p:sp>
      <p:sp>
        <p:nvSpPr>
          <p:cNvPr id="4" name="Slide Number Placeholder 3"/>
          <p:cNvSpPr>
            <a:spLocks noGrp="1"/>
          </p:cNvSpPr>
          <p:nvPr>
            <p:ph type="sldNum" sz="quarter" idx="10"/>
          </p:nvPr>
        </p:nvSpPr>
        <p:spPr/>
        <p:txBody>
          <a:bodyPr/>
          <a:lstStyle/>
          <a:p>
            <a:fld id="{814C1798-3D64-4AE9-AFFB-027B0F74543A}" type="slidenum">
              <a:rPr lang="fa-IR" smtClean="0"/>
              <a:t>10</a:t>
            </a:fld>
            <a:endParaRPr lang="fa-IR"/>
          </a:p>
        </p:txBody>
      </p:sp>
    </p:spTree>
    <p:extLst>
      <p:ext uri="{BB962C8B-B14F-4D97-AF65-F5344CB8AC3E}">
        <p14:creationId xmlns:p14="http://schemas.microsoft.com/office/powerpoint/2010/main" val="36606071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به دلیل وحدت و جهان</a:t>
            </a:r>
            <a:r>
              <a:rPr lang="fa-IR" baseline="0" dirty="0" smtClean="0"/>
              <a:t> بینی حاکم _ سبب میشد تا خان مستقر در راس هرم قدرت ایل ، به خان نظامی تبدیل شود و در کلیه امور اقتصادی-اجتماعی –فرهنگی و سیاسی نقش بازی کند.که باعث نماد اصلی پیوند سه جامعه میباشد _ دراواخر قرن سوم هجری تکامل را طی میکند تا قرن بیستم ، میدانهای بزرگی ساخته میشود که در اطراف آن دیوانهای مختلف ، کاخ حکومتی ، مسجد جامع و بازار ها برپا میشوند _ </a:t>
            </a:r>
            <a:endParaRPr lang="fa-IR" dirty="0"/>
          </a:p>
        </p:txBody>
      </p:sp>
      <p:sp>
        <p:nvSpPr>
          <p:cNvPr id="4" name="Slide Number Placeholder 3"/>
          <p:cNvSpPr>
            <a:spLocks noGrp="1"/>
          </p:cNvSpPr>
          <p:nvPr>
            <p:ph type="sldNum" sz="quarter" idx="10"/>
          </p:nvPr>
        </p:nvSpPr>
        <p:spPr/>
        <p:txBody>
          <a:bodyPr/>
          <a:lstStyle/>
          <a:p>
            <a:fld id="{814C1798-3D64-4AE9-AFFB-027B0F74543A}" type="slidenum">
              <a:rPr lang="fa-IR" smtClean="0"/>
              <a:t>11</a:t>
            </a:fld>
            <a:endParaRPr lang="fa-IR"/>
          </a:p>
        </p:txBody>
      </p:sp>
    </p:spTree>
    <p:extLst>
      <p:ext uri="{BB962C8B-B14F-4D97-AF65-F5344CB8AC3E}">
        <p14:creationId xmlns:p14="http://schemas.microsoft.com/office/powerpoint/2010/main" val="4703341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4C1798-3D64-4AE9-AFFB-027B0F74543A}" type="slidenum">
              <a:rPr lang="fa-IR" smtClean="0"/>
              <a:t>12</a:t>
            </a:fld>
            <a:endParaRPr lang="fa-IR"/>
          </a:p>
        </p:txBody>
      </p:sp>
    </p:spTree>
    <p:extLst>
      <p:ext uri="{BB962C8B-B14F-4D97-AF65-F5344CB8AC3E}">
        <p14:creationId xmlns:p14="http://schemas.microsoft.com/office/powerpoint/2010/main" val="30887436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نظام شکل گیری شهر بر اساس آب و تقاطع ها</a:t>
            </a:r>
            <a:r>
              <a:rPr lang="fa-IR" baseline="0" dirty="0" smtClean="0"/>
              <a:t> _ </a:t>
            </a:r>
            <a:endParaRPr lang="fa-IR" dirty="0"/>
          </a:p>
        </p:txBody>
      </p:sp>
      <p:sp>
        <p:nvSpPr>
          <p:cNvPr id="4" name="Slide Number Placeholder 3"/>
          <p:cNvSpPr>
            <a:spLocks noGrp="1"/>
          </p:cNvSpPr>
          <p:nvPr>
            <p:ph type="sldNum" sz="quarter" idx="10"/>
          </p:nvPr>
        </p:nvSpPr>
        <p:spPr/>
        <p:txBody>
          <a:bodyPr/>
          <a:lstStyle/>
          <a:p>
            <a:fld id="{814C1798-3D64-4AE9-AFFB-027B0F74543A}" type="slidenum">
              <a:rPr lang="fa-IR" smtClean="0"/>
              <a:t>13</a:t>
            </a:fld>
            <a:endParaRPr lang="fa-IR"/>
          </a:p>
        </p:txBody>
      </p:sp>
    </p:spTree>
    <p:extLst>
      <p:ext uri="{BB962C8B-B14F-4D97-AF65-F5344CB8AC3E}">
        <p14:creationId xmlns:p14="http://schemas.microsoft.com/office/powerpoint/2010/main" val="4393686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4C1798-3D64-4AE9-AFFB-027B0F74543A}" type="slidenum">
              <a:rPr lang="fa-IR" smtClean="0"/>
              <a:t>14</a:t>
            </a:fld>
            <a:endParaRPr lang="fa-IR"/>
          </a:p>
        </p:txBody>
      </p:sp>
    </p:spTree>
    <p:extLst>
      <p:ext uri="{BB962C8B-B14F-4D97-AF65-F5344CB8AC3E}">
        <p14:creationId xmlns:p14="http://schemas.microsoft.com/office/powerpoint/2010/main" val="5835917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1B520AF-D720-4B48-AEBD-26269DC7D5DD}" type="datetimeFigureOut">
              <a:rPr lang="fa-IR" smtClean="0"/>
              <a:t>26/11/1440</a:t>
            </a:fld>
            <a:endParaRPr lang="fa-IR"/>
          </a:p>
        </p:txBody>
      </p:sp>
      <p:sp>
        <p:nvSpPr>
          <p:cNvPr id="5" name="Footer Placeholder 4"/>
          <p:cNvSpPr>
            <a:spLocks noGrp="1"/>
          </p:cNvSpPr>
          <p:nvPr>
            <p:ph type="ftr" sz="quarter" idx="11"/>
          </p:nvPr>
        </p:nvSpPr>
        <p:spPr/>
        <p:txBody>
          <a:bodyPr/>
          <a:lstStyle/>
          <a:p>
            <a:endParaRPr lang="fa-IR"/>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4C87EF45-9C33-4E2C-B862-617AF32DBCF5}" type="slidenum">
              <a:rPr lang="fa-IR" smtClean="0"/>
              <a:t>‹#›</a:t>
            </a:fld>
            <a:endParaRPr lang="fa-IR"/>
          </a:p>
        </p:txBody>
      </p:sp>
    </p:spTree>
    <p:extLst>
      <p:ext uri="{BB962C8B-B14F-4D97-AF65-F5344CB8AC3E}">
        <p14:creationId xmlns:p14="http://schemas.microsoft.com/office/powerpoint/2010/main" val="41992931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1B520AF-D720-4B48-AEBD-26269DC7D5DD}" type="datetimeFigureOut">
              <a:rPr lang="fa-IR" smtClean="0"/>
              <a:t>26/11/1440</a:t>
            </a:fld>
            <a:endParaRPr lang="fa-IR"/>
          </a:p>
        </p:txBody>
      </p:sp>
      <p:sp>
        <p:nvSpPr>
          <p:cNvPr id="5" name="Footer Placeholder 4"/>
          <p:cNvSpPr>
            <a:spLocks noGrp="1"/>
          </p:cNvSpPr>
          <p:nvPr>
            <p:ph type="ftr" sz="quarter" idx="11"/>
          </p:nvPr>
        </p:nvSpPr>
        <p:spPr/>
        <p:txBody>
          <a:bodyPr/>
          <a:lstStyle/>
          <a:p>
            <a:endParaRPr lang="fa-I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4C87EF45-9C33-4E2C-B862-617AF32DBCF5}" type="slidenum">
              <a:rPr lang="fa-IR" smtClean="0"/>
              <a:t>‹#›</a:t>
            </a:fld>
            <a:endParaRPr lang="fa-IR"/>
          </a:p>
        </p:txBody>
      </p:sp>
    </p:spTree>
    <p:extLst>
      <p:ext uri="{BB962C8B-B14F-4D97-AF65-F5344CB8AC3E}">
        <p14:creationId xmlns:p14="http://schemas.microsoft.com/office/powerpoint/2010/main" val="38508097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1B520AF-D720-4B48-AEBD-26269DC7D5DD}" type="datetimeFigureOut">
              <a:rPr lang="fa-IR" smtClean="0"/>
              <a:t>26/11/1440</a:t>
            </a:fld>
            <a:endParaRPr lang="fa-IR"/>
          </a:p>
        </p:txBody>
      </p:sp>
      <p:sp>
        <p:nvSpPr>
          <p:cNvPr id="5" name="Footer Placeholder 4"/>
          <p:cNvSpPr>
            <a:spLocks noGrp="1"/>
          </p:cNvSpPr>
          <p:nvPr>
            <p:ph type="ftr" sz="quarter" idx="11"/>
          </p:nvPr>
        </p:nvSpPr>
        <p:spPr/>
        <p:txBody>
          <a:bodyPr/>
          <a:lstStyle/>
          <a:p>
            <a:endParaRPr lang="fa-IR"/>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4C87EF45-9C33-4E2C-B862-617AF32DBCF5}" type="slidenum">
              <a:rPr lang="fa-IR" smtClean="0"/>
              <a:t>‹#›</a:t>
            </a:fld>
            <a:endParaRPr lang="fa-IR"/>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582806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E1B520AF-D720-4B48-AEBD-26269DC7D5DD}" type="datetimeFigureOut">
              <a:rPr lang="fa-IR" smtClean="0"/>
              <a:t>26/11/1440</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4C87EF45-9C33-4E2C-B862-617AF32DBCF5}" type="slidenum">
              <a:rPr lang="fa-IR" smtClean="0"/>
              <a:t>‹#›</a:t>
            </a:fld>
            <a:endParaRPr lang="fa-IR"/>
          </a:p>
        </p:txBody>
      </p:sp>
    </p:spTree>
    <p:extLst>
      <p:ext uri="{BB962C8B-B14F-4D97-AF65-F5344CB8AC3E}">
        <p14:creationId xmlns:p14="http://schemas.microsoft.com/office/powerpoint/2010/main" val="5085648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E1B520AF-D720-4B48-AEBD-26269DC7D5DD}" type="datetimeFigureOut">
              <a:rPr lang="fa-IR" smtClean="0"/>
              <a:t>26/11/1440</a:t>
            </a:fld>
            <a:endParaRPr lang="fa-IR"/>
          </a:p>
        </p:txBody>
      </p:sp>
      <p:sp>
        <p:nvSpPr>
          <p:cNvPr id="6" name="Footer Placeholder 5"/>
          <p:cNvSpPr>
            <a:spLocks noGrp="1"/>
          </p:cNvSpPr>
          <p:nvPr>
            <p:ph type="ftr" sz="quarter" idx="11"/>
          </p:nvPr>
        </p:nvSpPr>
        <p:spPr/>
        <p:txBody>
          <a:bodyPr/>
          <a:lstStyle/>
          <a:p>
            <a:endParaRPr lang="fa-IR"/>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4C87EF45-9C33-4E2C-B862-617AF32DBCF5}" type="slidenum">
              <a:rPr lang="fa-IR" smtClean="0"/>
              <a:t>‹#›</a:t>
            </a:fld>
            <a:endParaRPr lang="fa-IR"/>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6340409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E1B520AF-D720-4B48-AEBD-26269DC7D5DD}" type="datetimeFigureOut">
              <a:rPr lang="fa-IR" smtClean="0"/>
              <a:t>26/11/1440</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4C87EF45-9C33-4E2C-B862-617AF32DBCF5}" type="slidenum">
              <a:rPr lang="fa-IR" smtClean="0"/>
              <a:t>‹#›</a:t>
            </a:fld>
            <a:endParaRPr lang="fa-IR"/>
          </a:p>
        </p:txBody>
      </p:sp>
    </p:spTree>
    <p:extLst>
      <p:ext uri="{BB962C8B-B14F-4D97-AF65-F5344CB8AC3E}">
        <p14:creationId xmlns:p14="http://schemas.microsoft.com/office/powerpoint/2010/main" val="15572288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1B520AF-D720-4B48-AEBD-26269DC7D5DD}" type="datetimeFigureOut">
              <a:rPr lang="fa-IR" smtClean="0"/>
              <a:t>26/11/1440</a:t>
            </a:fld>
            <a:endParaRPr lang="fa-IR"/>
          </a:p>
        </p:txBody>
      </p:sp>
      <p:sp>
        <p:nvSpPr>
          <p:cNvPr id="5" name="Footer Placeholder 4"/>
          <p:cNvSpPr>
            <a:spLocks noGrp="1"/>
          </p:cNvSpPr>
          <p:nvPr>
            <p:ph type="ftr" sz="quarter" idx="11"/>
          </p:nvPr>
        </p:nvSpPr>
        <p:spPr/>
        <p:txBody>
          <a:bodyPr/>
          <a:lstStyle/>
          <a:p>
            <a:endParaRPr lang="fa-I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4C87EF45-9C33-4E2C-B862-617AF32DBCF5}" type="slidenum">
              <a:rPr lang="fa-IR" smtClean="0"/>
              <a:t>‹#›</a:t>
            </a:fld>
            <a:endParaRPr lang="fa-IR"/>
          </a:p>
        </p:txBody>
      </p:sp>
    </p:spTree>
    <p:extLst>
      <p:ext uri="{BB962C8B-B14F-4D97-AF65-F5344CB8AC3E}">
        <p14:creationId xmlns:p14="http://schemas.microsoft.com/office/powerpoint/2010/main" val="28312975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1B520AF-D720-4B48-AEBD-26269DC7D5DD}" type="datetimeFigureOut">
              <a:rPr lang="fa-IR" smtClean="0"/>
              <a:t>26/11/1440</a:t>
            </a:fld>
            <a:endParaRPr lang="fa-IR"/>
          </a:p>
        </p:txBody>
      </p:sp>
      <p:sp>
        <p:nvSpPr>
          <p:cNvPr id="5" name="Footer Placeholder 4"/>
          <p:cNvSpPr>
            <a:spLocks noGrp="1"/>
          </p:cNvSpPr>
          <p:nvPr>
            <p:ph type="ftr" sz="quarter" idx="11"/>
          </p:nvPr>
        </p:nvSpPr>
        <p:spPr/>
        <p:txBody>
          <a:bodyPr/>
          <a:lstStyle/>
          <a:p>
            <a:endParaRPr lang="fa-I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4C87EF45-9C33-4E2C-B862-617AF32DBCF5}" type="slidenum">
              <a:rPr lang="fa-IR" smtClean="0"/>
              <a:t>‹#›</a:t>
            </a:fld>
            <a:endParaRPr lang="fa-IR"/>
          </a:p>
        </p:txBody>
      </p:sp>
    </p:spTree>
    <p:extLst>
      <p:ext uri="{BB962C8B-B14F-4D97-AF65-F5344CB8AC3E}">
        <p14:creationId xmlns:p14="http://schemas.microsoft.com/office/powerpoint/2010/main" val="12570591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1B520AF-D720-4B48-AEBD-26269DC7D5DD}" type="datetimeFigureOut">
              <a:rPr lang="fa-IR" smtClean="0"/>
              <a:t>26/11/1440</a:t>
            </a:fld>
            <a:endParaRPr lang="fa-IR"/>
          </a:p>
        </p:txBody>
      </p:sp>
      <p:sp>
        <p:nvSpPr>
          <p:cNvPr id="5" name="Footer Placeholder 4"/>
          <p:cNvSpPr>
            <a:spLocks noGrp="1"/>
          </p:cNvSpPr>
          <p:nvPr>
            <p:ph type="ftr" sz="quarter" idx="11"/>
          </p:nvPr>
        </p:nvSpPr>
        <p:spPr/>
        <p:txBody>
          <a:bodyPr/>
          <a:lstStyle/>
          <a:p>
            <a:endParaRPr lang="fa-I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4C87EF45-9C33-4E2C-B862-617AF32DBCF5}" type="slidenum">
              <a:rPr lang="fa-IR" smtClean="0"/>
              <a:t>‹#›</a:t>
            </a:fld>
            <a:endParaRPr lang="fa-IR"/>
          </a:p>
        </p:txBody>
      </p:sp>
    </p:spTree>
    <p:extLst>
      <p:ext uri="{BB962C8B-B14F-4D97-AF65-F5344CB8AC3E}">
        <p14:creationId xmlns:p14="http://schemas.microsoft.com/office/powerpoint/2010/main" val="36077161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1B520AF-D720-4B48-AEBD-26269DC7D5DD}" type="datetimeFigureOut">
              <a:rPr lang="fa-IR" smtClean="0"/>
              <a:t>26/11/1440</a:t>
            </a:fld>
            <a:endParaRPr lang="fa-IR"/>
          </a:p>
        </p:txBody>
      </p:sp>
      <p:sp>
        <p:nvSpPr>
          <p:cNvPr id="5" name="Footer Placeholder 4"/>
          <p:cNvSpPr>
            <a:spLocks noGrp="1"/>
          </p:cNvSpPr>
          <p:nvPr>
            <p:ph type="ftr" sz="quarter" idx="11"/>
          </p:nvPr>
        </p:nvSpPr>
        <p:spPr/>
        <p:txBody>
          <a:bodyPr/>
          <a:lstStyle/>
          <a:p>
            <a:endParaRPr lang="fa-I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4C87EF45-9C33-4E2C-B862-617AF32DBCF5}" type="slidenum">
              <a:rPr lang="fa-IR" smtClean="0"/>
              <a:t>‹#›</a:t>
            </a:fld>
            <a:endParaRPr lang="fa-IR"/>
          </a:p>
        </p:txBody>
      </p:sp>
    </p:spTree>
    <p:extLst>
      <p:ext uri="{BB962C8B-B14F-4D97-AF65-F5344CB8AC3E}">
        <p14:creationId xmlns:p14="http://schemas.microsoft.com/office/powerpoint/2010/main" val="4097045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1B520AF-D720-4B48-AEBD-26269DC7D5DD}" type="datetimeFigureOut">
              <a:rPr lang="fa-IR" smtClean="0"/>
              <a:t>26/11/1440</a:t>
            </a:fld>
            <a:endParaRPr lang="fa-IR"/>
          </a:p>
        </p:txBody>
      </p:sp>
      <p:sp>
        <p:nvSpPr>
          <p:cNvPr id="6" name="Footer Placeholder 5"/>
          <p:cNvSpPr>
            <a:spLocks noGrp="1"/>
          </p:cNvSpPr>
          <p:nvPr>
            <p:ph type="ftr" sz="quarter" idx="11"/>
          </p:nvPr>
        </p:nvSpPr>
        <p:spPr/>
        <p:txBody>
          <a:bodyPr/>
          <a:lstStyle/>
          <a:p>
            <a:endParaRPr lang="fa-IR"/>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4C87EF45-9C33-4E2C-B862-617AF32DBCF5}" type="slidenum">
              <a:rPr lang="fa-IR" smtClean="0"/>
              <a:t>‹#›</a:t>
            </a:fld>
            <a:endParaRPr lang="fa-IR"/>
          </a:p>
        </p:txBody>
      </p:sp>
    </p:spTree>
    <p:extLst>
      <p:ext uri="{BB962C8B-B14F-4D97-AF65-F5344CB8AC3E}">
        <p14:creationId xmlns:p14="http://schemas.microsoft.com/office/powerpoint/2010/main" val="27443054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1B520AF-D720-4B48-AEBD-26269DC7D5DD}" type="datetimeFigureOut">
              <a:rPr lang="fa-IR" smtClean="0"/>
              <a:t>26/11/1440</a:t>
            </a:fld>
            <a:endParaRPr lang="fa-IR"/>
          </a:p>
        </p:txBody>
      </p:sp>
      <p:sp>
        <p:nvSpPr>
          <p:cNvPr id="8" name="Footer Placeholder 7"/>
          <p:cNvSpPr>
            <a:spLocks noGrp="1"/>
          </p:cNvSpPr>
          <p:nvPr>
            <p:ph type="ftr" sz="quarter" idx="11"/>
          </p:nvPr>
        </p:nvSpPr>
        <p:spPr/>
        <p:txBody>
          <a:bodyPr/>
          <a:lstStyle/>
          <a:p>
            <a:endParaRPr lang="fa-IR"/>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4C87EF45-9C33-4E2C-B862-617AF32DBCF5}" type="slidenum">
              <a:rPr lang="fa-IR" smtClean="0"/>
              <a:t>‹#›</a:t>
            </a:fld>
            <a:endParaRPr lang="fa-IR"/>
          </a:p>
        </p:txBody>
      </p:sp>
    </p:spTree>
    <p:extLst>
      <p:ext uri="{BB962C8B-B14F-4D97-AF65-F5344CB8AC3E}">
        <p14:creationId xmlns:p14="http://schemas.microsoft.com/office/powerpoint/2010/main" val="7076047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E1B520AF-D720-4B48-AEBD-26269DC7D5DD}" type="datetimeFigureOut">
              <a:rPr lang="fa-IR" smtClean="0"/>
              <a:t>26/11/1440</a:t>
            </a:fld>
            <a:endParaRPr lang="fa-IR"/>
          </a:p>
        </p:txBody>
      </p:sp>
      <p:sp>
        <p:nvSpPr>
          <p:cNvPr id="4" name="Footer Placeholder 3"/>
          <p:cNvSpPr>
            <a:spLocks noGrp="1"/>
          </p:cNvSpPr>
          <p:nvPr>
            <p:ph type="ftr" sz="quarter" idx="11"/>
          </p:nvPr>
        </p:nvSpPr>
        <p:spPr/>
        <p:txBody>
          <a:bodyPr/>
          <a:lstStyle/>
          <a:p>
            <a:endParaRPr lang="fa-IR"/>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4C87EF45-9C33-4E2C-B862-617AF32DBCF5}" type="slidenum">
              <a:rPr lang="fa-IR" smtClean="0"/>
              <a:t>‹#›</a:t>
            </a:fld>
            <a:endParaRPr lang="fa-IR"/>
          </a:p>
        </p:txBody>
      </p:sp>
    </p:spTree>
    <p:extLst>
      <p:ext uri="{BB962C8B-B14F-4D97-AF65-F5344CB8AC3E}">
        <p14:creationId xmlns:p14="http://schemas.microsoft.com/office/powerpoint/2010/main" val="6580823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1B520AF-D720-4B48-AEBD-26269DC7D5DD}" type="datetimeFigureOut">
              <a:rPr lang="fa-IR" smtClean="0"/>
              <a:t>26/11/1440</a:t>
            </a:fld>
            <a:endParaRPr lang="fa-IR"/>
          </a:p>
        </p:txBody>
      </p:sp>
      <p:sp>
        <p:nvSpPr>
          <p:cNvPr id="3" name="Footer Placeholder 2"/>
          <p:cNvSpPr>
            <a:spLocks noGrp="1"/>
          </p:cNvSpPr>
          <p:nvPr>
            <p:ph type="ftr" sz="quarter" idx="11"/>
          </p:nvPr>
        </p:nvSpPr>
        <p:spPr/>
        <p:txBody>
          <a:bodyPr/>
          <a:lstStyle/>
          <a:p>
            <a:endParaRPr lang="fa-IR"/>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4C87EF45-9C33-4E2C-B862-617AF32DBCF5}" type="slidenum">
              <a:rPr lang="fa-IR" smtClean="0"/>
              <a:t>‹#›</a:t>
            </a:fld>
            <a:endParaRPr lang="fa-IR"/>
          </a:p>
        </p:txBody>
      </p:sp>
    </p:spTree>
    <p:extLst>
      <p:ext uri="{BB962C8B-B14F-4D97-AF65-F5344CB8AC3E}">
        <p14:creationId xmlns:p14="http://schemas.microsoft.com/office/powerpoint/2010/main" val="30064925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1B520AF-D720-4B48-AEBD-26269DC7D5DD}" type="datetimeFigureOut">
              <a:rPr lang="fa-IR" smtClean="0"/>
              <a:t>26/11/1440</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4C87EF45-9C33-4E2C-B862-617AF32DBCF5}" type="slidenum">
              <a:rPr lang="fa-IR" smtClean="0"/>
              <a:t>‹#›</a:t>
            </a:fld>
            <a:endParaRPr lang="fa-IR"/>
          </a:p>
        </p:txBody>
      </p:sp>
    </p:spTree>
    <p:extLst>
      <p:ext uri="{BB962C8B-B14F-4D97-AF65-F5344CB8AC3E}">
        <p14:creationId xmlns:p14="http://schemas.microsoft.com/office/powerpoint/2010/main" val="2340996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1B520AF-D720-4B48-AEBD-26269DC7D5DD}" type="datetimeFigureOut">
              <a:rPr lang="fa-IR" smtClean="0"/>
              <a:t>26/11/1440</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4C87EF45-9C33-4E2C-B862-617AF32DBCF5}" type="slidenum">
              <a:rPr lang="fa-IR" smtClean="0"/>
              <a:t>‹#›</a:t>
            </a:fld>
            <a:endParaRPr lang="fa-IR"/>
          </a:p>
        </p:txBody>
      </p:sp>
    </p:spTree>
    <p:extLst>
      <p:ext uri="{BB962C8B-B14F-4D97-AF65-F5344CB8AC3E}">
        <p14:creationId xmlns:p14="http://schemas.microsoft.com/office/powerpoint/2010/main" val="3901353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E1B520AF-D720-4B48-AEBD-26269DC7D5DD}" type="datetimeFigureOut">
              <a:rPr lang="fa-IR" smtClean="0"/>
              <a:t>26/11/1440</a:t>
            </a:fld>
            <a:endParaRPr lang="fa-IR"/>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fa-IR"/>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4C87EF45-9C33-4E2C-B862-617AF32DBCF5}" type="slidenum">
              <a:rPr lang="fa-IR" smtClean="0"/>
              <a:t>‹#›</a:t>
            </a:fld>
            <a:endParaRPr lang="fa-IR"/>
          </a:p>
        </p:txBody>
      </p:sp>
    </p:spTree>
    <p:extLst>
      <p:ext uri="{BB962C8B-B14F-4D97-AF65-F5344CB8AC3E}">
        <p14:creationId xmlns:p14="http://schemas.microsoft.com/office/powerpoint/2010/main" val="2110620398"/>
      </p:ext>
    </p:extLst>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 id="2147483838" r:id="rId5"/>
    <p:sldLayoutId id="2147483839" r:id="rId6"/>
    <p:sldLayoutId id="2147483840" r:id="rId7"/>
    <p:sldLayoutId id="2147483841" r:id="rId8"/>
    <p:sldLayoutId id="2147483842" r:id="rId9"/>
    <p:sldLayoutId id="2147483843" r:id="rId10"/>
    <p:sldLayoutId id="2147483844" r:id="rId11"/>
    <p:sldLayoutId id="2147483845" r:id="rId12"/>
    <p:sldLayoutId id="2147483846" r:id="rId13"/>
    <p:sldLayoutId id="2147483847" r:id="rId14"/>
    <p:sldLayoutId id="2147483848" r:id="rId15"/>
    <p:sldLayoutId id="2147483849"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microsoft.com/office/2007/relationships/hdphoto" Target="../media/hdphoto2.wdp"/></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939537" y="0"/>
            <a:ext cx="4503107" cy="1792798"/>
          </a:xfrm>
          <a:prstGeom prst="rect">
            <a:avLst/>
          </a:prstGeom>
          <a:noFill/>
        </p:spPr>
        <p:txBody>
          <a:bodyPr wrap="square" rtlCol="1">
            <a:spAutoFit/>
          </a:bodyPr>
          <a:lstStyle/>
          <a:p>
            <a:pPr algn="ctr">
              <a:lnSpc>
                <a:spcPct val="150000"/>
              </a:lnSpc>
            </a:pPr>
            <a:r>
              <a:rPr lang="fa-IR" sz="2400" b="1" dirty="0" smtClean="0">
                <a:cs typeface="B Nazanin" panose="00000400000000000000" pitchFamily="2" charset="-78"/>
              </a:rPr>
              <a:t>بسمه تعالی</a:t>
            </a:r>
          </a:p>
          <a:p>
            <a:pPr algn="ctr">
              <a:lnSpc>
                <a:spcPct val="150000"/>
              </a:lnSpc>
            </a:pPr>
            <a:r>
              <a:rPr lang="fa-IR" sz="2400" b="1" dirty="0" smtClean="0">
                <a:cs typeface="B Nazanin" panose="00000400000000000000" pitchFamily="2" charset="-78"/>
              </a:rPr>
              <a:t>تاریخ شهر و شهرنشینی در ایران</a:t>
            </a:r>
          </a:p>
          <a:p>
            <a:pPr algn="ctr">
              <a:lnSpc>
                <a:spcPct val="150000"/>
              </a:lnSpc>
            </a:pPr>
            <a:r>
              <a:rPr lang="fa-IR" sz="2800" b="1" dirty="0" smtClean="0">
                <a:cs typeface="B Nazanin" panose="00000400000000000000" pitchFamily="2" charset="-78"/>
              </a:rPr>
              <a:t>سامانیان ، آل زیار و آل بویه</a:t>
            </a:r>
            <a:endParaRPr lang="fa-IR" sz="2800" b="1" dirty="0">
              <a:cs typeface="B Nazanin" panose="00000400000000000000" pitchFamily="2" charset="-78"/>
            </a:endParaRPr>
          </a:p>
        </p:txBody>
      </p:sp>
      <p:sp>
        <p:nvSpPr>
          <p:cNvPr id="2" name="Rectangle 1"/>
          <p:cNvSpPr/>
          <p:nvPr/>
        </p:nvSpPr>
        <p:spPr>
          <a:xfrm>
            <a:off x="4336027" y="3038057"/>
            <a:ext cx="3067664" cy="3580339"/>
          </a:xfrm>
          <a:prstGeom prst="rect">
            <a:avLst/>
          </a:prstGeom>
        </p:spPr>
        <p:txBody>
          <a:bodyPr wrap="square">
            <a:spAutoFit/>
          </a:bodyPr>
          <a:lstStyle/>
          <a:p>
            <a:pPr marL="285750" indent="-285750">
              <a:lnSpc>
                <a:spcPct val="107000"/>
              </a:lnSpc>
              <a:spcAft>
                <a:spcPts val="800"/>
              </a:spcAft>
              <a:buFont typeface="Wingdings" panose="05000000000000000000" pitchFamily="2" charset="2"/>
              <a:buChar char="§"/>
            </a:pPr>
            <a:r>
              <a:rPr lang="fa-IR"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Nazanin" panose="00000400000000000000" pitchFamily="2" charset="-78"/>
              </a:rPr>
              <a:t>پیدایش سامانیان</a:t>
            </a:r>
            <a:endParaRPr lang="en-US"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Nazanin" panose="00000400000000000000" pitchFamily="2" charset="-78"/>
            </a:endParaRPr>
          </a:p>
          <a:p>
            <a:pPr marL="285750" indent="-285750">
              <a:lnSpc>
                <a:spcPct val="107000"/>
              </a:lnSpc>
              <a:spcAft>
                <a:spcPts val="800"/>
              </a:spcAft>
              <a:buFont typeface="Arial" panose="020B0604020202020204" pitchFamily="34" charset="0"/>
              <a:buChar char="•"/>
            </a:pPr>
            <a:r>
              <a:rPr lang="fa-IR" b="1" dirty="0">
                <a:latin typeface="Calibri" panose="020F0502020204030204" pitchFamily="34" charset="0"/>
                <a:ea typeface="Calibri" panose="020F0502020204030204" pitchFamily="34" charset="0"/>
                <a:cs typeface="B Nazanin" panose="00000400000000000000" pitchFamily="2" charset="-78"/>
              </a:rPr>
              <a:t>ویژگی های این دوره</a:t>
            </a:r>
            <a:endParaRPr lang="en-US" b="1" dirty="0">
              <a:latin typeface="Calibri" panose="020F0502020204030204" pitchFamily="34" charset="0"/>
              <a:ea typeface="Calibri" panose="020F0502020204030204" pitchFamily="34" charset="0"/>
              <a:cs typeface="B Nazanin" panose="00000400000000000000" pitchFamily="2" charset="-78"/>
            </a:endParaRPr>
          </a:p>
          <a:p>
            <a:pPr marL="285750" indent="-285750">
              <a:lnSpc>
                <a:spcPct val="107000"/>
              </a:lnSpc>
              <a:spcAft>
                <a:spcPts val="800"/>
              </a:spcAft>
              <a:buFont typeface="Arial" panose="020B0604020202020204" pitchFamily="34" charset="0"/>
              <a:buChar char="•"/>
            </a:pPr>
            <a:r>
              <a:rPr lang="fa-IR" b="1" dirty="0">
                <a:latin typeface="Calibri" panose="020F0502020204030204" pitchFamily="34" charset="0"/>
                <a:ea typeface="Calibri" panose="020F0502020204030204" pitchFamily="34" charset="0"/>
                <a:cs typeface="B Nazanin" panose="00000400000000000000" pitchFamily="2" charset="-78"/>
              </a:rPr>
              <a:t>وضعیت اقتصادی</a:t>
            </a:r>
            <a:endParaRPr lang="en-US" b="1" dirty="0">
              <a:latin typeface="Calibri" panose="020F0502020204030204" pitchFamily="34" charset="0"/>
              <a:ea typeface="Calibri" panose="020F0502020204030204" pitchFamily="34" charset="0"/>
              <a:cs typeface="B Nazanin" panose="00000400000000000000" pitchFamily="2" charset="-78"/>
            </a:endParaRPr>
          </a:p>
          <a:p>
            <a:pPr marL="285750" indent="-285750">
              <a:lnSpc>
                <a:spcPct val="107000"/>
              </a:lnSpc>
              <a:spcAft>
                <a:spcPts val="800"/>
              </a:spcAft>
              <a:buFont typeface="Arial" panose="020B0604020202020204" pitchFamily="34" charset="0"/>
              <a:buChar char="•"/>
            </a:pPr>
            <a:r>
              <a:rPr lang="fa-IR" b="1" dirty="0">
                <a:latin typeface="Calibri" panose="020F0502020204030204" pitchFamily="34" charset="0"/>
                <a:ea typeface="Calibri" panose="020F0502020204030204" pitchFamily="34" charset="0"/>
                <a:cs typeface="B Nazanin" panose="00000400000000000000" pitchFamily="2" charset="-78"/>
              </a:rPr>
              <a:t>وضعیت اجتماعی و فرهنگی</a:t>
            </a:r>
            <a:endParaRPr lang="en-US" b="1" dirty="0">
              <a:latin typeface="Calibri" panose="020F0502020204030204" pitchFamily="34" charset="0"/>
              <a:ea typeface="Calibri" panose="020F0502020204030204" pitchFamily="34" charset="0"/>
              <a:cs typeface="B Nazanin" panose="00000400000000000000" pitchFamily="2" charset="-78"/>
            </a:endParaRPr>
          </a:p>
          <a:p>
            <a:pPr marL="285750" indent="-285750">
              <a:lnSpc>
                <a:spcPct val="107000"/>
              </a:lnSpc>
              <a:spcAft>
                <a:spcPts val="800"/>
              </a:spcAft>
              <a:buFont typeface="Arial" panose="020B0604020202020204" pitchFamily="34" charset="0"/>
              <a:buChar char="•"/>
            </a:pPr>
            <a:r>
              <a:rPr lang="fa-IR" b="1" dirty="0">
                <a:latin typeface="Calibri" panose="020F0502020204030204" pitchFamily="34" charset="0"/>
                <a:ea typeface="Calibri" panose="020F0502020204030204" pitchFamily="34" charset="0"/>
                <a:cs typeface="B Nazanin" panose="00000400000000000000" pitchFamily="2" charset="-78"/>
              </a:rPr>
              <a:t>شرایط اداری</a:t>
            </a:r>
            <a:endParaRPr lang="en-US" b="1" dirty="0">
              <a:latin typeface="Calibri" panose="020F0502020204030204" pitchFamily="34" charset="0"/>
              <a:ea typeface="Calibri" panose="020F0502020204030204" pitchFamily="34" charset="0"/>
              <a:cs typeface="B Nazanin" panose="00000400000000000000" pitchFamily="2" charset="-78"/>
            </a:endParaRPr>
          </a:p>
          <a:p>
            <a:pPr marL="285750" indent="-285750">
              <a:lnSpc>
                <a:spcPct val="107000"/>
              </a:lnSpc>
              <a:spcAft>
                <a:spcPts val="800"/>
              </a:spcAft>
              <a:buFont typeface="Arial" panose="020B0604020202020204" pitchFamily="34" charset="0"/>
              <a:buChar char="•"/>
            </a:pPr>
            <a:r>
              <a:rPr lang="fa-IR" b="1" dirty="0">
                <a:latin typeface="Calibri" panose="020F0502020204030204" pitchFamily="34" charset="0"/>
                <a:ea typeface="Calibri" panose="020F0502020204030204" pitchFamily="34" charset="0"/>
                <a:cs typeface="B Nazanin" panose="00000400000000000000" pitchFamily="2" charset="-78"/>
              </a:rPr>
              <a:t>سازمان شهری و زندگی</a:t>
            </a:r>
            <a:endParaRPr lang="en-US" b="1" dirty="0">
              <a:latin typeface="Calibri" panose="020F0502020204030204" pitchFamily="34" charset="0"/>
              <a:ea typeface="Calibri" panose="020F0502020204030204" pitchFamily="34" charset="0"/>
              <a:cs typeface="B Nazanin" panose="00000400000000000000" pitchFamily="2" charset="-78"/>
            </a:endParaRPr>
          </a:p>
          <a:p>
            <a:pPr marL="285750" indent="-285750">
              <a:lnSpc>
                <a:spcPct val="107000"/>
              </a:lnSpc>
              <a:spcAft>
                <a:spcPts val="800"/>
              </a:spcAft>
              <a:buFont typeface="Arial" panose="020B0604020202020204" pitchFamily="34" charset="0"/>
              <a:buChar char="•"/>
            </a:pPr>
            <a:r>
              <a:rPr lang="fa-IR" b="1" dirty="0">
                <a:latin typeface="Calibri" panose="020F0502020204030204" pitchFamily="34" charset="0"/>
                <a:ea typeface="Calibri" panose="020F0502020204030204" pitchFamily="34" charset="0"/>
                <a:cs typeface="B Nazanin" panose="00000400000000000000" pitchFamily="2" charset="-78"/>
              </a:rPr>
              <a:t>ساختار شهر و شهرسازی</a:t>
            </a:r>
            <a:endParaRPr lang="en-US" b="1" dirty="0">
              <a:latin typeface="Calibri" panose="020F0502020204030204" pitchFamily="34" charset="0"/>
              <a:ea typeface="Calibri" panose="020F0502020204030204" pitchFamily="34" charset="0"/>
              <a:cs typeface="B Nazanin" panose="00000400000000000000" pitchFamily="2" charset="-78"/>
            </a:endParaRPr>
          </a:p>
          <a:p>
            <a:pPr marL="285750" indent="-285750">
              <a:lnSpc>
                <a:spcPct val="107000"/>
              </a:lnSpc>
              <a:spcAft>
                <a:spcPts val="800"/>
              </a:spcAft>
              <a:buFont typeface="Arial" panose="020B0604020202020204" pitchFamily="34" charset="0"/>
              <a:buChar char="•"/>
            </a:pPr>
            <a:r>
              <a:rPr lang="fa-IR" b="1" dirty="0">
                <a:latin typeface="Calibri" panose="020F0502020204030204" pitchFamily="34" charset="0"/>
                <a:ea typeface="Calibri" panose="020F0502020204030204" pitchFamily="34" charset="0"/>
                <a:cs typeface="B Nazanin" panose="00000400000000000000" pitchFamily="2" charset="-78"/>
              </a:rPr>
              <a:t>سیستم آبرسانی</a:t>
            </a:r>
            <a:endParaRPr lang="en-US" b="1" dirty="0">
              <a:latin typeface="Calibri" panose="020F0502020204030204" pitchFamily="34" charset="0"/>
              <a:ea typeface="Calibri" panose="020F0502020204030204" pitchFamily="34" charset="0"/>
              <a:cs typeface="B Nazanin" panose="00000400000000000000" pitchFamily="2" charset="-78"/>
            </a:endParaRPr>
          </a:p>
          <a:p>
            <a:pPr marL="285750" indent="-285750">
              <a:lnSpc>
                <a:spcPct val="107000"/>
              </a:lnSpc>
              <a:spcAft>
                <a:spcPts val="800"/>
              </a:spcAft>
              <a:buFont typeface="Arial" panose="020B0604020202020204" pitchFamily="34" charset="0"/>
              <a:buChar char="•"/>
            </a:pPr>
            <a:r>
              <a:rPr lang="fa-IR" b="1" dirty="0">
                <a:latin typeface="Calibri" panose="020F0502020204030204" pitchFamily="34" charset="0"/>
                <a:ea typeface="Calibri" panose="020F0502020204030204" pitchFamily="34" charset="0"/>
                <a:cs typeface="B Nazanin" panose="00000400000000000000" pitchFamily="2" charset="-78"/>
              </a:rPr>
              <a:t>ریخت شناسی شهرها</a:t>
            </a:r>
            <a:endParaRPr lang="en-US" b="1" dirty="0">
              <a:effectLst/>
              <a:latin typeface="Calibri" panose="020F0502020204030204" pitchFamily="34" charset="0"/>
              <a:ea typeface="Calibri" panose="020F0502020204030204" pitchFamily="34" charset="0"/>
              <a:cs typeface="B Nazanin" panose="00000400000000000000" pitchFamily="2" charset="-78"/>
            </a:endParaRPr>
          </a:p>
        </p:txBody>
      </p:sp>
      <p:sp>
        <p:nvSpPr>
          <p:cNvPr id="3" name="Rectangle 2"/>
          <p:cNvSpPr/>
          <p:nvPr/>
        </p:nvSpPr>
        <p:spPr>
          <a:xfrm>
            <a:off x="-1376516" y="5032834"/>
            <a:ext cx="6096000" cy="1585562"/>
          </a:xfrm>
          <a:prstGeom prst="rect">
            <a:avLst/>
          </a:prstGeom>
        </p:spPr>
        <p:txBody>
          <a:bodyPr>
            <a:spAutoFit/>
          </a:bodyPr>
          <a:lstStyle/>
          <a:p>
            <a:pPr marL="285750" indent="-285750">
              <a:lnSpc>
                <a:spcPct val="107000"/>
              </a:lnSpc>
              <a:spcAft>
                <a:spcPts val="800"/>
              </a:spcAft>
              <a:buFont typeface="Wingdings" panose="05000000000000000000" pitchFamily="2" charset="2"/>
              <a:buChar char="§"/>
            </a:pPr>
            <a:r>
              <a:rPr lang="fa-IR"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Nazanin" panose="00000400000000000000" pitchFamily="2" charset="-78"/>
              </a:rPr>
              <a:t>پیدایش آل زیار و آل بویه</a:t>
            </a:r>
            <a:endParaRPr lang="en-US"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Nazanin" panose="00000400000000000000" pitchFamily="2" charset="-78"/>
            </a:endParaRPr>
          </a:p>
          <a:p>
            <a:pPr marL="285750" indent="-285750">
              <a:lnSpc>
                <a:spcPct val="107000"/>
              </a:lnSpc>
              <a:spcAft>
                <a:spcPts val="800"/>
              </a:spcAft>
              <a:buFont typeface="Arial" panose="020B0604020202020204" pitchFamily="34" charset="0"/>
              <a:buChar char="•"/>
            </a:pPr>
            <a:r>
              <a:rPr lang="fa-IR" b="1" dirty="0">
                <a:latin typeface="Calibri" panose="020F0502020204030204" pitchFamily="34" charset="0"/>
                <a:ea typeface="Calibri" panose="020F0502020204030204" pitchFamily="34" charset="0"/>
                <a:cs typeface="B Nazanin" panose="00000400000000000000" pitchFamily="2" charset="-78"/>
              </a:rPr>
              <a:t>ویژگی های این دوره</a:t>
            </a:r>
            <a:endParaRPr lang="en-US" b="1" dirty="0">
              <a:latin typeface="Calibri" panose="020F0502020204030204" pitchFamily="34" charset="0"/>
              <a:ea typeface="Calibri" panose="020F0502020204030204" pitchFamily="34" charset="0"/>
              <a:cs typeface="B Nazanin" panose="00000400000000000000" pitchFamily="2" charset="-78"/>
            </a:endParaRPr>
          </a:p>
          <a:p>
            <a:pPr marL="285750" indent="-285750">
              <a:lnSpc>
                <a:spcPct val="107000"/>
              </a:lnSpc>
              <a:spcAft>
                <a:spcPts val="800"/>
              </a:spcAft>
              <a:buFont typeface="Arial" panose="020B0604020202020204" pitchFamily="34" charset="0"/>
              <a:buChar char="•"/>
            </a:pPr>
            <a:r>
              <a:rPr lang="fa-IR" b="1" dirty="0">
                <a:latin typeface="Calibri" panose="020F0502020204030204" pitchFamily="34" charset="0"/>
                <a:ea typeface="Calibri" panose="020F0502020204030204" pitchFamily="34" charset="0"/>
                <a:cs typeface="B Nazanin" panose="00000400000000000000" pitchFamily="2" charset="-78"/>
              </a:rPr>
              <a:t>طبقات اجتماعی در دوره ی آل بویه</a:t>
            </a:r>
            <a:endParaRPr lang="en-US" b="1" dirty="0">
              <a:latin typeface="Calibri" panose="020F0502020204030204" pitchFamily="34" charset="0"/>
              <a:ea typeface="Calibri" panose="020F0502020204030204" pitchFamily="34" charset="0"/>
              <a:cs typeface="B Nazanin" panose="00000400000000000000" pitchFamily="2" charset="-78"/>
            </a:endParaRPr>
          </a:p>
          <a:p>
            <a:pPr marL="285750" indent="-285750">
              <a:lnSpc>
                <a:spcPct val="107000"/>
              </a:lnSpc>
              <a:spcAft>
                <a:spcPts val="800"/>
              </a:spcAft>
              <a:buFont typeface="Arial" panose="020B0604020202020204" pitchFamily="34" charset="0"/>
              <a:buChar char="•"/>
            </a:pPr>
            <a:r>
              <a:rPr lang="fa-IR" b="1" dirty="0">
                <a:latin typeface="Calibri" panose="020F0502020204030204" pitchFamily="34" charset="0"/>
                <a:ea typeface="Calibri" panose="020F0502020204030204" pitchFamily="34" charset="0"/>
                <a:cs typeface="B Nazanin" panose="00000400000000000000" pitchFamily="2" charset="-78"/>
              </a:rPr>
              <a:t>شهرسازی این دوره</a:t>
            </a:r>
            <a:endParaRPr lang="en-US" b="1" dirty="0">
              <a:effectLst/>
              <a:latin typeface="Calibri" panose="020F0502020204030204" pitchFamily="34" charset="0"/>
              <a:ea typeface="Calibri" panose="020F0502020204030204" pitchFamily="34" charset="0"/>
              <a:cs typeface="B Nazanin" panose="00000400000000000000" pitchFamily="2" charset="-78"/>
            </a:endParaRPr>
          </a:p>
        </p:txBody>
      </p:sp>
      <p:pic>
        <p:nvPicPr>
          <p:cNvPr id="10" name="Picture 2" descr="C:\Users\emertat\Desktop\IMAG0127.jpg"/>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sharpenSoften amount="50000"/>
                    </a14:imgEffect>
                    <a14:imgEffect>
                      <a14:colorTemperature colorTemp="5300"/>
                    </a14:imgEffect>
                  </a14:imgLayer>
                </a14:imgProps>
              </a:ext>
              <a:ext uri="{28A0092B-C50C-407E-A947-70E740481C1C}">
                <a14:useLocalDpi xmlns:a14="http://schemas.microsoft.com/office/drawing/2010/main" val="0"/>
              </a:ext>
            </a:extLst>
          </a:blip>
          <a:srcRect b="27218"/>
          <a:stretch/>
        </p:blipFill>
        <p:spPr bwMode="auto">
          <a:xfrm>
            <a:off x="8442644" y="3038057"/>
            <a:ext cx="3154499" cy="3346646"/>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5236688" y="2576392"/>
            <a:ext cx="2167003" cy="461665"/>
          </a:xfrm>
          <a:prstGeom prst="rect">
            <a:avLst/>
          </a:prstGeom>
          <a:noFill/>
        </p:spPr>
        <p:txBody>
          <a:bodyPr wrap="square" rtlCol="1">
            <a:spAutoFit/>
          </a:bodyPr>
          <a:lstStyle/>
          <a:p>
            <a:pPr algn="ctr"/>
            <a:r>
              <a:rPr lang="fa-IR" sz="2400" b="1" u="sng" dirty="0" smtClean="0">
                <a:cs typeface="B Nazanin" panose="00000400000000000000" pitchFamily="2" charset="-78"/>
              </a:rPr>
              <a:t>فهرست مطالب</a:t>
            </a:r>
            <a:endParaRPr lang="fa-IR" sz="2400" b="1" u="sng" dirty="0">
              <a:cs typeface="B Nazanin" panose="00000400000000000000" pitchFamily="2" charset="-78"/>
            </a:endParaRPr>
          </a:p>
        </p:txBody>
      </p:sp>
      <p:sp>
        <p:nvSpPr>
          <p:cNvPr id="12" name="TextBox 11"/>
          <p:cNvSpPr txBox="1"/>
          <p:nvPr/>
        </p:nvSpPr>
        <p:spPr>
          <a:xfrm>
            <a:off x="8082116" y="5984593"/>
            <a:ext cx="1434467" cy="400110"/>
          </a:xfrm>
          <a:prstGeom prst="rect">
            <a:avLst/>
          </a:prstGeom>
          <a:noFill/>
        </p:spPr>
        <p:txBody>
          <a:bodyPr wrap="square" rtlCol="1">
            <a:spAutoFit/>
          </a:bodyPr>
          <a:lstStyle/>
          <a:p>
            <a:pPr algn="ctr"/>
            <a:r>
              <a:rPr lang="fa-IR" sz="2000" dirty="0" smtClean="0">
                <a:cs typeface="B Nazanin" panose="00000400000000000000" pitchFamily="2" charset="-78"/>
              </a:rPr>
              <a:t>سامانیان</a:t>
            </a:r>
            <a:endParaRPr lang="fa-IR" sz="2000" dirty="0">
              <a:cs typeface="B Nazanin" panose="00000400000000000000" pitchFamily="2" charset="-78"/>
            </a:endParaRPr>
          </a:p>
        </p:txBody>
      </p:sp>
    </p:spTree>
    <p:extLst>
      <p:ext uri="{BB962C8B-B14F-4D97-AF65-F5344CB8AC3E}">
        <p14:creationId xmlns:p14="http://schemas.microsoft.com/office/powerpoint/2010/main" val="3623826152"/>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8273" y="2229367"/>
            <a:ext cx="9106423" cy="400110"/>
          </a:xfrm>
          <a:prstGeom prst="rect">
            <a:avLst/>
          </a:prstGeom>
          <a:noFill/>
        </p:spPr>
        <p:txBody>
          <a:bodyPr wrap="square" rtlCol="1">
            <a:spAutoFit/>
          </a:bodyPr>
          <a:lstStyle/>
          <a:p>
            <a:pPr marL="342900" indent="-342900" algn="just">
              <a:buFont typeface="Wingdings" panose="05000000000000000000" pitchFamily="2" charset="2"/>
              <a:buChar char="v"/>
            </a:pPr>
            <a:r>
              <a:rPr lang="fa-IR" sz="2000" dirty="0" smtClean="0">
                <a:cs typeface="B Nazanin" panose="00000400000000000000" pitchFamily="2" charset="-78"/>
              </a:rPr>
              <a:t>الگوی جدید شهرسازی</a:t>
            </a:r>
            <a:endParaRPr lang="fa-IR" sz="2000" dirty="0">
              <a:cs typeface="B Nazanin" panose="00000400000000000000" pitchFamily="2" charset="-78"/>
            </a:endParaRPr>
          </a:p>
        </p:txBody>
      </p:sp>
      <p:sp>
        <p:nvSpPr>
          <p:cNvPr id="20" name="Right Brace 19"/>
          <p:cNvSpPr/>
          <p:nvPr/>
        </p:nvSpPr>
        <p:spPr>
          <a:xfrm>
            <a:off x="8018297" y="1988388"/>
            <a:ext cx="327418" cy="969379"/>
          </a:xfrm>
          <a:prstGeom prst="rightBrace">
            <a:avLst/>
          </a:prstGeom>
          <a:noFill/>
          <a:ln>
            <a:solidFill>
              <a:schemeClr val="bg2">
                <a:lumMod val="50000"/>
              </a:schemeClr>
            </a:solidFill>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a:p>
        </p:txBody>
      </p:sp>
      <p:sp>
        <p:nvSpPr>
          <p:cNvPr id="21" name="TextBox 20"/>
          <p:cNvSpPr txBox="1"/>
          <p:nvPr/>
        </p:nvSpPr>
        <p:spPr>
          <a:xfrm>
            <a:off x="3570514" y="1798375"/>
            <a:ext cx="4418754" cy="400110"/>
          </a:xfrm>
          <a:prstGeom prst="rect">
            <a:avLst/>
          </a:prstGeom>
          <a:noFill/>
        </p:spPr>
        <p:txBody>
          <a:bodyPr wrap="square" rtlCol="1">
            <a:spAutoFit/>
          </a:bodyPr>
          <a:lstStyle/>
          <a:p>
            <a:pPr algn="just"/>
            <a:r>
              <a:rPr lang="fa-IR" sz="2000" dirty="0" smtClean="0">
                <a:cs typeface="B Nazanin" panose="00000400000000000000" pitchFamily="2" charset="-78"/>
              </a:rPr>
              <a:t>تلاقی دو راسته اصلی در جهات اربعه در میدانی مرکزی</a:t>
            </a:r>
            <a:endParaRPr lang="fa-IR" sz="2000" dirty="0">
              <a:cs typeface="B Nazanin" panose="00000400000000000000" pitchFamily="2" charset="-78"/>
            </a:endParaRPr>
          </a:p>
        </p:txBody>
      </p:sp>
      <p:sp>
        <p:nvSpPr>
          <p:cNvPr id="23" name="TextBox 22"/>
          <p:cNvSpPr txBox="1"/>
          <p:nvPr/>
        </p:nvSpPr>
        <p:spPr>
          <a:xfrm>
            <a:off x="2061029" y="2767225"/>
            <a:ext cx="5928239" cy="400110"/>
          </a:xfrm>
          <a:prstGeom prst="rect">
            <a:avLst/>
          </a:prstGeom>
          <a:noFill/>
        </p:spPr>
        <p:txBody>
          <a:bodyPr wrap="square" rtlCol="1">
            <a:spAutoFit/>
          </a:bodyPr>
          <a:lstStyle/>
          <a:p>
            <a:pPr algn="just"/>
            <a:r>
              <a:rPr lang="fa-IR" sz="2000" dirty="0" smtClean="0">
                <a:cs typeface="B Nazanin" panose="00000400000000000000" pitchFamily="2" charset="-78"/>
              </a:rPr>
              <a:t>شهر به دیوارهایش محدود نمیشود و فضایی بس گسترده را در برمیگیرد</a:t>
            </a:r>
            <a:endParaRPr lang="fa-IR" sz="2000" dirty="0">
              <a:cs typeface="B Nazanin" panose="00000400000000000000" pitchFamily="2" charset="-78"/>
            </a:endParaRPr>
          </a:p>
        </p:txBody>
      </p:sp>
      <p:sp>
        <p:nvSpPr>
          <p:cNvPr id="24" name="TextBox 23"/>
          <p:cNvSpPr txBox="1"/>
          <p:nvPr/>
        </p:nvSpPr>
        <p:spPr>
          <a:xfrm>
            <a:off x="3236686" y="2267359"/>
            <a:ext cx="4781611" cy="400110"/>
          </a:xfrm>
          <a:prstGeom prst="rect">
            <a:avLst/>
          </a:prstGeom>
          <a:noFill/>
        </p:spPr>
        <p:txBody>
          <a:bodyPr wrap="square" rtlCol="1">
            <a:spAutoFit/>
          </a:bodyPr>
          <a:lstStyle/>
          <a:p>
            <a:pPr algn="just"/>
            <a:r>
              <a:rPr lang="fa-IR" sz="2000" dirty="0" smtClean="0">
                <a:cs typeface="B Nazanin" panose="00000400000000000000" pitchFamily="2" charset="-78"/>
              </a:rPr>
              <a:t>رقم زدن سازمان فضایی - کالبدی شهر در زمان طولانی</a:t>
            </a:r>
            <a:endParaRPr lang="fa-IR" sz="2000" dirty="0">
              <a:cs typeface="B Nazanin" panose="00000400000000000000" pitchFamily="2" charset="-78"/>
            </a:endParaRPr>
          </a:p>
        </p:txBody>
      </p:sp>
      <p:sp>
        <p:nvSpPr>
          <p:cNvPr id="36" name="TextBox 35"/>
          <p:cNvSpPr txBox="1"/>
          <p:nvPr/>
        </p:nvSpPr>
        <p:spPr>
          <a:xfrm>
            <a:off x="1578273" y="3557424"/>
            <a:ext cx="9106423" cy="400110"/>
          </a:xfrm>
          <a:prstGeom prst="rect">
            <a:avLst/>
          </a:prstGeom>
          <a:noFill/>
        </p:spPr>
        <p:txBody>
          <a:bodyPr wrap="square" rtlCol="1">
            <a:spAutoFit/>
          </a:bodyPr>
          <a:lstStyle/>
          <a:p>
            <a:pPr marL="342900" indent="-342900" algn="just">
              <a:buFont typeface="Wingdings" panose="05000000000000000000" pitchFamily="2" charset="2"/>
              <a:buChar char="v"/>
            </a:pPr>
            <a:r>
              <a:rPr lang="fa-IR" sz="2000" dirty="0" smtClean="0">
                <a:cs typeface="B Nazanin" panose="00000400000000000000" pitchFamily="2" charset="-78"/>
              </a:rPr>
              <a:t>وجدت جدایی ناپذیر بین کشاورزی ، تجارت و صنعت برقرار است.</a:t>
            </a:r>
            <a:endParaRPr lang="fa-IR" sz="2000" dirty="0">
              <a:cs typeface="B Nazanin" panose="00000400000000000000" pitchFamily="2" charset="-78"/>
            </a:endParaRPr>
          </a:p>
        </p:txBody>
      </p:sp>
      <p:sp>
        <p:nvSpPr>
          <p:cNvPr id="38" name="TextBox 37"/>
          <p:cNvSpPr txBox="1"/>
          <p:nvPr/>
        </p:nvSpPr>
        <p:spPr>
          <a:xfrm>
            <a:off x="1578273" y="4184389"/>
            <a:ext cx="9106423" cy="400110"/>
          </a:xfrm>
          <a:prstGeom prst="rect">
            <a:avLst/>
          </a:prstGeom>
          <a:noFill/>
        </p:spPr>
        <p:txBody>
          <a:bodyPr wrap="square" rtlCol="1">
            <a:spAutoFit/>
          </a:bodyPr>
          <a:lstStyle/>
          <a:p>
            <a:pPr marL="342900" indent="-342900" algn="just">
              <a:buFont typeface="Wingdings" panose="05000000000000000000" pitchFamily="2" charset="2"/>
              <a:buChar char="v"/>
            </a:pPr>
            <a:r>
              <a:rPr lang="fa-IR" sz="2000" dirty="0" smtClean="0">
                <a:cs typeface="B Nazanin" panose="00000400000000000000" pitchFamily="2" charset="-78"/>
              </a:rPr>
              <a:t>در هم آمیختن سه جامعه </a:t>
            </a:r>
            <a:endParaRPr lang="fa-IR" sz="2000" dirty="0">
              <a:cs typeface="B Nazanin" panose="00000400000000000000" pitchFamily="2" charset="-78"/>
            </a:endParaRPr>
          </a:p>
        </p:txBody>
      </p:sp>
      <p:sp>
        <p:nvSpPr>
          <p:cNvPr id="39" name="Right Brace 38"/>
          <p:cNvSpPr/>
          <p:nvPr/>
        </p:nvSpPr>
        <p:spPr>
          <a:xfrm>
            <a:off x="7763451" y="3966826"/>
            <a:ext cx="451634" cy="835236"/>
          </a:xfrm>
          <a:prstGeom prst="rightBrace">
            <a:avLst/>
          </a:prstGeom>
          <a:noFill/>
          <a:ln>
            <a:solidFill>
              <a:schemeClr val="bg2">
                <a:lumMod val="50000"/>
              </a:schemeClr>
            </a:solidFill>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a:p>
        </p:txBody>
      </p:sp>
      <p:sp>
        <p:nvSpPr>
          <p:cNvPr id="40" name="TextBox 39"/>
          <p:cNvSpPr txBox="1"/>
          <p:nvPr/>
        </p:nvSpPr>
        <p:spPr>
          <a:xfrm>
            <a:off x="7049599" y="3821680"/>
            <a:ext cx="621879" cy="400110"/>
          </a:xfrm>
          <a:prstGeom prst="rect">
            <a:avLst/>
          </a:prstGeom>
          <a:noFill/>
        </p:spPr>
        <p:txBody>
          <a:bodyPr wrap="square" rtlCol="1">
            <a:spAutoFit/>
          </a:bodyPr>
          <a:lstStyle/>
          <a:p>
            <a:pPr algn="just"/>
            <a:r>
              <a:rPr lang="fa-IR" sz="2000" dirty="0" smtClean="0">
                <a:cs typeface="B Nazanin" panose="00000400000000000000" pitchFamily="2" charset="-78"/>
              </a:rPr>
              <a:t>ایلی</a:t>
            </a:r>
            <a:endParaRPr lang="fa-IR" sz="2000" dirty="0">
              <a:cs typeface="B Nazanin" panose="00000400000000000000" pitchFamily="2" charset="-78"/>
            </a:endParaRPr>
          </a:p>
        </p:txBody>
      </p:sp>
      <p:sp>
        <p:nvSpPr>
          <p:cNvPr id="43" name="TextBox 42"/>
          <p:cNvSpPr txBox="1"/>
          <p:nvPr/>
        </p:nvSpPr>
        <p:spPr>
          <a:xfrm>
            <a:off x="6700170" y="4194790"/>
            <a:ext cx="967185" cy="400110"/>
          </a:xfrm>
          <a:prstGeom prst="rect">
            <a:avLst/>
          </a:prstGeom>
          <a:noFill/>
        </p:spPr>
        <p:txBody>
          <a:bodyPr wrap="square" rtlCol="1">
            <a:spAutoFit/>
          </a:bodyPr>
          <a:lstStyle/>
          <a:p>
            <a:pPr algn="just"/>
            <a:r>
              <a:rPr lang="fa-IR" sz="2000" dirty="0" smtClean="0">
                <a:cs typeface="B Nazanin" panose="00000400000000000000" pitchFamily="2" charset="-78"/>
              </a:rPr>
              <a:t>روستایی</a:t>
            </a:r>
            <a:endParaRPr lang="fa-IR" sz="2000" dirty="0">
              <a:cs typeface="B Nazanin" panose="00000400000000000000" pitchFamily="2" charset="-78"/>
            </a:endParaRPr>
          </a:p>
        </p:txBody>
      </p:sp>
      <p:sp>
        <p:nvSpPr>
          <p:cNvPr id="44" name="TextBox 43"/>
          <p:cNvSpPr txBox="1"/>
          <p:nvPr/>
        </p:nvSpPr>
        <p:spPr>
          <a:xfrm>
            <a:off x="6834173" y="4520102"/>
            <a:ext cx="827584" cy="400110"/>
          </a:xfrm>
          <a:prstGeom prst="rect">
            <a:avLst/>
          </a:prstGeom>
          <a:noFill/>
        </p:spPr>
        <p:txBody>
          <a:bodyPr wrap="square" rtlCol="1">
            <a:spAutoFit/>
          </a:bodyPr>
          <a:lstStyle/>
          <a:p>
            <a:pPr algn="just"/>
            <a:r>
              <a:rPr lang="fa-IR" sz="2000" dirty="0" smtClean="0">
                <a:cs typeface="B Nazanin" panose="00000400000000000000" pitchFamily="2" charset="-78"/>
              </a:rPr>
              <a:t>شهری</a:t>
            </a:r>
            <a:endParaRPr lang="fa-IR" sz="2000" dirty="0">
              <a:cs typeface="B Nazanin" panose="00000400000000000000" pitchFamily="2" charset="-78"/>
            </a:endParaRPr>
          </a:p>
        </p:txBody>
      </p:sp>
      <p:sp>
        <p:nvSpPr>
          <p:cNvPr id="15" name="TextBox 14"/>
          <p:cNvSpPr txBox="1"/>
          <p:nvPr/>
        </p:nvSpPr>
        <p:spPr>
          <a:xfrm>
            <a:off x="7214989" y="5156571"/>
            <a:ext cx="3469707" cy="400110"/>
          </a:xfrm>
          <a:prstGeom prst="rect">
            <a:avLst/>
          </a:prstGeom>
          <a:noFill/>
        </p:spPr>
        <p:txBody>
          <a:bodyPr wrap="square" rtlCol="1">
            <a:spAutoFit/>
          </a:bodyPr>
          <a:lstStyle/>
          <a:p>
            <a:pPr marL="342900" indent="-342900" algn="just">
              <a:buFont typeface="Wingdings" panose="05000000000000000000" pitchFamily="2" charset="2"/>
              <a:buChar char="v"/>
            </a:pPr>
            <a:r>
              <a:rPr lang="fa-IR" sz="2000" dirty="0" smtClean="0">
                <a:cs typeface="B Nazanin" panose="00000400000000000000" pitchFamily="2" charset="-78"/>
              </a:rPr>
              <a:t>گونه ای از زیست و تولید مطرح است</a:t>
            </a:r>
            <a:endParaRPr lang="fa-IR" sz="2000" dirty="0">
              <a:cs typeface="B Nazanin" panose="00000400000000000000" pitchFamily="2" charset="-78"/>
            </a:endParaRPr>
          </a:p>
        </p:txBody>
      </p:sp>
      <p:sp>
        <p:nvSpPr>
          <p:cNvPr id="16" name="Left Arrow 15"/>
          <p:cNvSpPr/>
          <p:nvPr/>
        </p:nvSpPr>
        <p:spPr>
          <a:xfrm>
            <a:off x="6590873" y="5227890"/>
            <a:ext cx="725714" cy="257472"/>
          </a:xfrm>
          <a:prstGeom prst="leftArrow">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7" name="TextBox 16"/>
          <p:cNvSpPr txBox="1"/>
          <p:nvPr/>
        </p:nvSpPr>
        <p:spPr>
          <a:xfrm>
            <a:off x="899886" y="5157226"/>
            <a:ext cx="5499267" cy="400110"/>
          </a:xfrm>
          <a:prstGeom prst="rect">
            <a:avLst/>
          </a:prstGeom>
          <a:noFill/>
        </p:spPr>
        <p:txBody>
          <a:bodyPr wrap="square" rtlCol="1">
            <a:spAutoFit/>
          </a:bodyPr>
          <a:lstStyle/>
          <a:p>
            <a:pPr algn="just"/>
            <a:r>
              <a:rPr lang="fa-IR" sz="2000" dirty="0" smtClean="0">
                <a:cs typeface="B Nazanin" panose="00000400000000000000" pitchFamily="2" charset="-78"/>
              </a:rPr>
              <a:t>شهر ودهات در پیوندی منطقه ای ونظامی به یکدیگر گره خورده اند</a:t>
            </a:r>
            <a:endParaRPr lang="fa-IR" sz="2000" dirty="0">
              <a:cs typeface="B Nazanin" panose="00000400000000000000" pitchFamily="2" charset="-78"/>
            </a:endParaRPr>
          </a:p>
        </p:txBody>
      </p:sp>
      <p:sp>
        <p:nvSpPr>
          <p:cNvPr id="18" name="TextBox 17"/>
          <p:cNvSpPr txBox="1"/>
          <p:nvPr/>
        </p:nvSpPr>
        <p:spPr>
          <a:xfrm>
            <a:off x="1785257" y="5695084"/>
            <a:ext cx="2388165" cy="400110"/>
          </a:xfrm>
          <a:prstGeom prst="rect">
            <a:avLst/>
          </a:prstGeom>
          <a:noFill/>
        </p:spPr>
        <p:txBody>
          <a:bodyPr wrap="square" rtlCol="1">
            <a:spAutoFit/>
          </a:bodyPr>
          <a:lstStyle/>
          <a:p>
            <a:pPr algn="just"/>
            <a:r>
              <a:rPr lang="fa-IR" sz="2000" dirty="0" smtClean="0">
                <a:cs typeface="B Nazanin" panose="00000400000000000000" pitchFamily="2" charset="-78"/>
              </a:rPr>
              <a:t>(حبیبی ، 1392 : 63 و64)</a:t>
            </a:r>
            <a:endParaRPr lang="fa-IR" sz="2000" dirty="0">
              <a:cs typeface="B Nazanin" panose="00000400000000000000" pitchFamily="2" charset="-78"/>
            </a:endParaRPr>
          </a:p>
        </p:txBody>
      </p:sp>
      <p:sp>
        <p:nvSpPr>
          <p:cNvPr id="19" name="TextBox 18"/>
          <p:cNvSpPr txBox="1"/>
          <p:nvPr/>
        </p:nvSpPr>
        <p:spPr>
          <a:xfrm>
            <a:off x="6953730" y="537221"/>
            <a:ext cx="4134393" cy="523220"/>
          </a:xfrm>
          <a:prstGeom prst="rect">
            <a:avLst/>
          </a:prstGeom>
          <a:noFill/>
        </p:spPr>
        <p:txBody>
          <a:bodyPr wrap="square" rtlCol="1">
            <a:spAutoFit/>
          </a:bodyPr>
          <a:lstStyle/>
          <a:p>
            <a:r>
              <a:rPr lang="fa-IR" sz="2800" b="1" dirty="0" smtClean="0">
                <a:cs typeface="B Nazanin" panose="00000400000000000000" pitchFamily="2" charset="-78"/>
              </a:rPr>
              <a:t>ساختار شهر و شهرسازی</a:t>
            </a:r>
            <a:endParaRPr lang="fa-IR" sz="2800" b="1" dirty="0">
              <a:cs typeface="B Nazanin" panose="00000400000000000000" pitchFamily="2" charset="-78"/>
            </a:endParaRPr>
          </a:p>
        </p:txBody>
      </p:sp>
      <p:sp>
        <p:nvSpPr>
          <p:cNvPr id="22" name="TextBox 21"/>
          <p:cNvSpPr txBox="1"/>
          <p:nvPr/>
        </p:nvSpPr>
        <p:spPr>
          <a:xfrm>
            <a:off x="963528" y="6362132"/>
            <a:ext cx="2167003" cy="461665"/>
          </a:xfrm>
          <a:prstGeom prst="rect">
            <a:avLst/>
          </a:prstGeom>
          <a:noFill/>
        </p:spPr>
        <p:txBody>
          <a:bodyPr wrap="square" rtlCol="1">
            <a:spAutoFit/>
          </a:bodyPr>
          <a:lstStyle/>
          <a:p>
            <a:pPr algn="ctr"/>
            <a:r>
              <a:rPr lang="fa-IR" sz="2400" b="1" dirty="0" smtClean="0">
                <a:cs typeface="B Nazanin" panose="00000400000000000000" pitchFamily="2" charset="-78"/>
              </a:rPr>
              <a:t>سامانیان</a:t>
            </a:r>
            <a:endParaRPr lang="fa-IR" sz="2400" b="1" dirty="0">
              <a:cs typeface="B Nazanin" panose="00000400000000000000" pitchFamily="2" charset="-78"/>
            </a:endParaRPr>
          </a:p>
        </p:txBody>
      </p:sp>
    </p:spTree>
    <p:extLst>
      <p:ext uri="{BB962C8B-B14F-4D97-AF65-F5344CB8AC3E}">
        <p14:creationId xmlns:p14="http://schemas.microsoft.com/office/powerpoint/2010/main" val="92415974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down)">
                                      <p:cBhvr>
                                        <p:cTn id="14" dur="500"/>
                                        <p:tgtEl>
                                          <p:spTgt spid="2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1000"/>
                                        <p:tgtEl>
                                          <p:spTgt spid="21"/>
                                        </p:tgtEl>
                                      </p:cBhvr>
                                    </p:animEffect>
                                    <p:anim calcmode="lin" valueType="num">
                                      <p:cBhvr>
                                        <p:cTn id="20" dur="1000" fill="hold"/>
                                        <p:tgtEl>
                                          <p:spTgt spid="21"/>
                                        </p:tgtEl>
                                        <p:attrNameLst>
                                          <p:attrName>ppt_x</p:attrName>
                                        </p:attrNameLst>
                                      </p:cBhvr>
                                      <p:tavLst>
                                        <p:tav tm="0">
                                          <p:val>
                                            <p:strVal val="#ppt_x"/>
                                          </p:val>
                                        </p:tav>
                                        <p:tav tm="100000">
                                          <p:val>
                                            <p:strVal val="#ppt_x"/>
                                          </p:val>
                                        </p:tav>
                                      </p:tavLst>
                                    </p:anim>
                                    <p:anim calcmode="lin" valueType="num">
                                      <p:cBhvr>
                                        <p:cTn id="2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1000"/>
                                        <p:tgtEl>
                                          <p:spTgt spid="24"/>
                                        </p:tgtEl>
                                      </p:cBhvr>
                                    </p:animEffect>
                                    <p:anim calcmode="lin" valueType="num">
                                      <p:cBhvr>
                                        <p:cTn id="27" dur="1000" fill="hold"/>
                                        <p:tgtEl>
                                          <p:spTgt spid="24"/>
                                        </p:tgtEl>
                                        <p:attrNameLst>
                                          <p:attrName>ppt_x</p:attrName>
                                        </p:attrNameLst>
                                      </p:cBhvr>
                                      <p:tavLst>
                                        <p:tav tm="0">
                                          <p:val>
                                            <p:strVal val="#ppt_x"/>
                                          </p:val>
                                        </p:tav>
                                        <p:tav tm="100000">
                                          <p:val>
                                            <p:strVal val="#ppt_x"/>
                                          </p:val>
                                        </p:tav>
                                      </p:tavLst>
                                    </p:anim>
                                    <p:anim calcmode="lin" valueType="num">
                                      <p:cBhvr>
                                        <p:cTn id="28"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1000"/>
                                        <p:tgtEl>
                                          <p:spTgt spid="23"/>
                                        </p:tgtEl>
                                      </p:cBhvr>
                                    </p:animEffect>
                                    <p:anim calcmode="lin" valueType="num">
                                      <p:cBhvr>
                                        <p:cTn id="34" dur="1000" fill="hold"/>
                                        <p:tgtEl>
                                          <p:spTgt spid="23"/>
                                        </p:tgtEl>
                                        <p:attrNameLst>
                                          <p:attrName>ppt_x</p:attrName>
                                        </p:attrNameLst>
                                      </p:cBhvr>
                                      <p:tavLst>
                                        <p:tav tm="0">
                                          <p:val>
                                            <p:strVal val="#ppt_x"/>
                                          </p:val>
                                        </p:tav>
                                        <p:tav tm="100000">
                                          <p:val>
                                            <p:strVal val="#ppt_x"/>
                                          </p:val>
                                        </p:tav>
                                      </p:tavLst>
                                    </p:anim>
                                    <p:anim calcmode="lin" valueType="num">
                                      <p:cBhvr>
                                        <p:cTn id="35"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fade">
                                      <p:cBhvr>
                                        <p:cTn id="40" dur="1000"/>
                                        <p:tgtEl>
                                          <p:spTgt spid="36"/>
                                        </p:tgtEl>
                                      </p:cBhvr>
                                    </p:animEffect>
                                    <p:anim calcmode="lin" valueType="num">
                                      <p:cBhvr>
                                        <p:cTn id="41" dur="1000" fill="hold"/>
                                        <p:tgtEl>
                                          <p:spTgt spid="36"/>
                                        </p:tgtEl>
                                        <p:attrNameLst>
                                          <p:attrName>ppt_x</p:attrName>
                                        </p:attrNameLst>
                                      </p:cBhvr>
                                      <p:tavLst>
                                        <p:tav tm="0">
                                          <p:val>
                                            <p:strVal val="#ppt_x"/>
                                          </p:val>
                                        </p:tav>
                                        <p:tav tm="100000">
                                          <p:val>
                                            <p:strVal val="#ppt_x"/>
                                          </p:val>
                                        </p:tav>
                                      </p:tavLst>
                                    </p:anim>
                                    <p:anim calcmode="lin" valueType="num">
                                      <p:cBhvr>
                                        <p:cTn id="42"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fade">
                                      <p:cBhvr>
                                        <p:cTn id="47" dur="1000"/>
                                        <p:tgtEl>
                                          <p:spTgt spid="38"/>
                                        </p:tgtEl>
                                      </p:cBhvr>
                                    </p:animEffect>
                                    <p:anim calcmode="lin" valueType="num">
                                      <p:cBhvr>
                                        <p:cTn id="48" dur="1000" fill="hold"/>
                                        <p:tgtEl>
                                          <p:spTgt spid="38"/>
                                        </p:tgtEl>
                                        <p:attrNameLst>
                                          <p:attrName>ppt_x</p:attrName>
                                        </p:attrNameLst>
                                      </p:cBhvr>
                                      <p:tavLst>
                                        <p:tav tm="0">
                                          <p:val>
                                            <p:strVal val="#ppt_x"/>
                                          </p:val>
                                        </p:tav>
                                        <p:tav tm="100000">
                                          <p:val>
                                            <p:strVal val="#ppt_x"/>
                                          </p:val>
                                        </p:tav>
                                      </p:tavLst>
                                    </p:anim>
                                    <p:anim calcmode="lin" valueType="num">
                                      <p:cBhvr>
                                        <p:cTn id="4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6" presetClass="entr" presetSubtype="16" fill="hold" grpId="0" nodeType="click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circle(in)">
                                      <p:cBhvr>
                                        <p:cTn id="54" dur="2000"/>
                                        <p:tgtEl>
                                          <p:spTgt spid="39"/>
                                        </p:tgtEl>
                                      </p:cBhvr>
                                    </p:animEffect>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fade">
                                      <p:cBhvr>
                                        <p:cTn id="59" dur="1000"/>
                                        <p:tgtEl>
                                          <p:spTgt spid="40"/>
                                        </p:tgtEl>
                                      </p:cBhvr>
                                    </p:animEffect>
                                    <p:anim calcmode="lin" valueType="num">
                                      <p:cBhvr>
                                        <p:cTn id="60" dur="1000" fill="hold"/>
                                        <p:tgtEl>
                                          <p:spTgt spid="40"/>
                                        </p:tgtEl>
                                        <p:attrNameLst>
                                          <p:attrName>ppt_x</p:attrName>
                                        </p:attrNameLst>
                                      </p:cBhvr>
                                      <p:tavLst>
                                        <p:tav tm="0">
                                          <p:val>
                                            <p:strVal val="#ppt_x"/>
                                          </p:val>
                                        </p:tav>
                                        <p:tav tm="100000">
                                          <p:val>
                                            <p:strVal val="#ppt_x"/>
                                          </p:val>
                                        </p:tav>
                                      </p:tavLst>
                                    </p:anim>
                                    <p:anim calcmode="lin" valueType="num">
                                      <p:cBhvr>
                                        <p:cTn id="61"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43"/>
                                        </p:tgtEl>
                                        <p:attrNameLst>
                                          <p:attrName>style.visibility</p:attrName>
                                        </p:attrNameLst>
                                      </p:cBhvr>
                                      <p:to>
                                        <p:strVal val="visible"/>
                                      </p:to>
                                    </p:set>
                                    <p:animEffect transition="in" filter="fade">
                                      <p:cBhvr>
                                        <p:cTn id="66" dur="1000"/>
                                        <p:tgtEl>
                                          <p:spTgt spid="43"/>
                                        </p:tgtEl>
                                      </p:cBhvr>
                                    </p:animEffect>
                                    <p:anim calcmode="lin" valueType="num">
                                      <p:cBhvr>
                                        <p:cTn id="67" dur="1000" fill="hold"/>
                                        <p:tgtEl>
                                          <p:spTgt spid="43"/>
                                        </p:tgtEl>
                                        <p:attrNameLst>
                                          <p:attrName>ppt_x</p:attrName>
                                        </p:attrNameLst>
                                      </p:cBhvr>
                                      <p:tavLst>
                                        <p:tav tm="0">
                                          <p:val>
                                            <p:strVal val="#ppt_x"/>
                                          </p:val>
                                        </p:tav>
                                        <p:tav tm="100000">
                                          <p:val>
                                            <p:strVal val="#ppt_x"/>
                                          </p:val>
                                        </p:tav>
                                      </p:tavLst>
                                    </p:anim>
                                    <p:anim calcmode="lin" valueType="num">
                                      <p:cBhvr>
                                        <p:cTn id="68"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grpId="0" nodeType="clickEffect">
                                  <p:stCondLst>
                                    <p:cond delay="0"/>
                                  </p:stCondLst>
                                  <p:childTnLst>
                                    <p:set>
                                      <p:cBhvr>
                                        <p:cTn id="72" dur="1" fill="hold">
                                          <p:stCondLst>
                                            <p:cond delay="0"/>
                                          </p:stCondLst>
                                        </p:cTn>
                                        <p:tgtEl>
                                          <p:spTgt spid="44"/>
                                        </p:tgtEl>
                                        <p:attrNameLst>
                                          <p:attrName>style.visibility</p:attrName>
                                        </p:attrNameLst>
                                      </p:cBhvr>
                                      <p:to>
                                        <p:strVal val="visible"/>
                                      </p:to>
                                    </p:set>
                                    <p:animEffect transition="in" filter="fade">
                                      <p:cBhvr>
                                        <p:cTn id="73" dur="1000"/>
                                        <p:tgtEl>
                                          <p:spTgt spid="44"/>
                                        </p:tgtEl>
                                      </p:cBhvr>
                                    </p:animEffect>
                                    <p:anim calcmode="lin" valueType="num">
                                      <p:cBhvr>
                                        <p:cTn id="74" dur="1000" fill="hold"/>
                                        <p:tgtEl>
                                          <p:spTgt spid="44"/>
                                        </p:tgtEl>
                                        <p:attrNameLst>
                                          <p:attrName>ppt_x</p:attrName>
                                        </p:attrNameLst>
                                      </p:cBhvr>
                                      <p:tavLst>
                                        <p:tav tm="0">
                                          <p:val>
                                            <p:strVal val="#ppt_x"/>
                                          </p:val>
                                        </p:tav>
                                        <p:tav tm="100000">
                                          <p:val>
                                            <p:strVal val="#ppt_x"/>
                                          </p:val>
                                        </p:tav>
                                      </p:tavLst>
                                    </p:anim>
                                    <p:anim calcmode="lin" valueType="num">
                                      <p:cBhvr>
                                        <p:cTn id="75"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42" presetClass="entr" presetSubtype="0" fill="hold" grpId="0" nodeType="clickEffect">
                                  <p:stCondLst>
                                    <p:cond delay="0"/>
                                  </p:stCondLst>
                                  <p:childTnLst>
                                    <p:set>
                                      <p:cBhvr>
                                        <p:cTn id="79" dur="1" fill="hold">
                                          <p:stCondLst>
                                            <p:cond delay="0"/>
                                          </p:stCondLst>
                                        </p:cTn>
                                        <p:tgtEl>
                                          <p:spTgt spid="15"/>
                                        </p:tgtEl>
                                        <p:attrNameLst>
                                          <p:attrName>style.visibility</p:attrName>
                                        </p:attrNameLst>
                                      </p:cBhvr>
                                      <p:to>
                                        <p:strVal val="visible"/>
                                      </p:to>
                                    </p:set>
                                    <p:animEffect transition="in" filter="fade">
                                      <p:cBhvr>
                                        <p:cTn id="80" dur="1000"/>
                                        <p:tgtEl>
                                          <p:spTgt spid="15"/>
                                        </p:tgtEl>
                                      </p:cBhvr>
                                    </p:animEffect>
                                    <p:anim calcmode="lin" valueType="num">
                                      <p:cBhvr>
                                        <p:cTn id="81" dur="1000" fill="hold"/>
                                        <p:tgtEl>
                                          <p:spTgt spid="15"/>
                                        </p:tgtEl>
                                        <p:attrNameLst>
                                          <p:attrName>ppt_x</p:attrName>
                                        </p:attrNameLst>
                                      </p:cBhvr>
                                      <p:tavLst>
                                        <p:tav tm="0">
                                          <p:val>
                                            <p:strVal val="#ppt_x"/>
                                          </p:val>
                                        </p:tav>
                                        <p:tav tm="100000">
                                          <p:val>
                                            <p:strVal val="#ppt_x"/>
                                          </p:val>
                                        </p:tav>
                                      </p:tavLst>
                                    </p:anim>
                                    <p:anim calcmode="lin" valueType="num">
                                      <p:cBhvr>
                                        <p:cTn id="82"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22" presetClass="entr" presetSubtype="4" fill="hold" grpId="0" nodeType="clickEffect">
                                  <p:stCondLst>
                                    <p:cond delay="0"/>
                                  </p:stCondLst>
                                  <p:childTnLst>
                                    <p:set>
                                      <p:cBhvr>
                                        <p:cTn id="86" dur="1" fill="hold">
                                          <p:stCondLst>
                                            <p:cond delay="0"/>
                                          </p:stCondLst>
                                        </p:cTn>
                                        <p:tgtEl>
                                          <p:spTgt spid="16"/>
                                        </p:tgtEl>
                                        <p:attrNameLst>
                                          <p:attrName>style.visibility</p:attrName>
                                        </p:attrNameLst>
                                      </p:cBhvr>
                                      <p:to>
                                        <p:strVal val="visible"/>
                                      </p:to>
                                    </p:set>
                                    <p:animEffect transition="in" filter="wipe(down)">
                                      <p:cBhvr>
                                        <p:cTn id="87" dur="500"/>
                                        <p:tgtEl>
                                          <p:spTgt spid="16"/>
                                        </p:tgtEl>
                                      </p:cBhvr>
                                    </p:animEffect>
                                  </p:childTnLst>
                                </p:cTn>
                              </p:par>
                            </p:childTnLst>
                          </p:cTn>
                        </p:par>
                      </p:childTnLst>
                    </p:cTn>
                  </p:par>
                  <p:par>
                    <p:cTn id="88" fill="hold">
                      <p:stCondLst>
                        <p:cond delay="indefinite"/>
                      </p:stCondLst>
                      <p:childTnLst>
                        <p:par>
                          <p:cTn id="89" fill="hold">
                            <p:stCondLst>
                              <p:cond delay="0"/>
                            </p:stCondLst>
                            <p:childTnLst>
                              <p:par>
                                <p:cTn id="90" presetID="42" presetClass="entr" presetSubtype="0" fill="hold" grpId="0" nodeType="clickEffect">
                                  <p:stCondLst>
                                    <p:cond delay="0"/>
                                  </p:stCondLst>
                                  <p:childTnLst>
                                    <p:set>
                                      <p:cBhvr>
                                        <p:cTn id="91" dur="1" fill="hold">
                                          <p:stCondLst>
                                            <p:cond delay="0"/>
                                          </p:stCondLst>
                                        </p:cTn>
                                        <p:tgtEl>
                                          <p:spTgt spid="17"/>
                                        </p:tgtEl>
                                        <p:attrNameLst>
                                          <p:attrName>style.visibility</p:attrName>
                                        </p:attrNameLst>
                                      </p:cBhvr>
                                      <p:to>
                                        <p:strVal val="visible"/>
                                      </p:to>
                                    </p:set>
                                    <p:animEffect transition="in" filter="fade">
                                      <p:cBhvr>
                                        <p:cTn id="92" dur="1000"/>
                                        <p:tgtEl>
                                          <p:spTgt spid="17"/>
                                        </p:tgtEl>
                                      </p:cBhvr>
                                    </p:animEffect>
                                    <p:anim calcmode="lin" valueType="num">
                                      <p:cBhvr>
                                        <p:cTn id="93" dur="1000" fill="hold"/>
                                        <p:tgtEl>
                                          <p:spTgt spid="17"/>
                                        </p:tgtEl>
                                        <p:attrNameLst>
                                          <p:attrName>ppt_x</p:attrName>
                                        </p:attrNameLst>
                                      </p:cBhvr>
                                      <p:tavLst>
                                        <p:tav tm="0">
                                          <p:val>
                                            <p:strVal val="#ppt_x"/>
                                          </p:val>
                                        </p:tav>
                                        <p:tav tm="100000">
                                          <p:val>
                                            <p:strVal val="#ppt_x"/>
                                          </p:val>
                                        </p:tav>
                                      </p:tavLst>
                                    </p:anim>
                                    <p:anim calcmode="lin" valueType="num">
                                      <p:cBhvr>
                                        <p:cTn id="9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42" presetClass="entr" presetSubtype="0" fill="hold" grpId="0" nodeType="clickEffect">
                                  <p:stCondLst>
                                    <p:cond delay="0"/>
                                  </p:stCondLst>
                                  <p:childTnLst>
                                    <p:set>
                                      <p:cBhvr>
                                        <p:cTn id="98" dur="1" fill="hold">
                                          <p:stCondLst>
                                            <p:cond delay="0"/>
                                          </p:stCondLst>
                                        </p:cTn>
                                        <p:tgtEl>
                                          <p:spTgt spid="18"/>
                                        </p:tgtEl>
                                        <p:attrNameLst>
                                          <p:attrName>style.visibility</p:attrName>
                                        </p:attrNameLst>
                                      </p:cBhvr>
                                      <p:to>
                                        <p:strVal val="visible"/>
                                      </p:to>
                                    </p:set>
                                    <p:animEffect transition="in" filter="fade">
                                      <p:cBhvr>
                                        <p:cTn id="99" dur="1000"/>
                                        <p:tgtEl>
                                          <p:spTgt spid="18"/>
                                        </p:tgtEl>
                                      </p:cBhvr>
                                    </p:animEffect>
                                    <p:anim calcmode="lin" valueType="num">
                                      <p:cBhvr>
                                        <p:cTn id="100" dur="1000" fill="hold"/>
                                        <p:tgtEl>
                                          <p:spTgt spid="18"/>
                                        </p:tgtEl>
                                        <p:attrNameLst>
                                          <p:attrName>ppt_x</p:attrName>
                                        </p:attrNameLst>
                                      </p:cBhvr>
                                      <p:tavLst>
                                        <p:tav tm="0">
                                          <p:val>
                                            <p:strVal val="#ppt_x"/>
                                          </p:val>
                                        </p:tav>
                                        <p:tav tm="100000">
                                          <p:val>
                                            <p:strVal val="#ppt_x"/>
                                          </p:val>
                                        </p:tav>
                                      </p:tavLst>
                                    </p:anim>
                                    <p:anim calcmode="lin" valueType="num">
                                      <p:cBhvr>
                                        <p:cTn id="10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0" grpId="0" animBg="1"/>
      <p:bldP spid="21" grpId="0"/>
      <p:bldP spid="23" grpId="0"/>
      <p:bldP spid="24" grpId="0"/>
      <p:bldP spid="36" grpId="0"/>
      <p:bldP spid="38" grpId="0"/>
      <p:bldP spid="39" grpId="0" animBg="1"/>
      <p:bldP spid="40" grpId="0"/>
      <p:bldP spid="43" grpId="0"/>
      <p:bldP spid="44" grpId="0"/>
      <p:bldP spid="15" grpId="0"/>
      <p:bldP spid="16" grpId="0" animBg="1"/>
      <p:bldP spid="17" grpId="0"/>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8273" y="1939080"/>
            <a:ext cx="9106423" cy="400110"/>
          </a:xfrm>
          <a:prstGeom prst="rect">
            <a:avLst/>
          </a:prstGeom>
          <a:noFill/>
        </p:spPr>
        <p:txBody>
          <a:bodyPr wrap="square" rtlCol="1">
            <a:spAutoFit/>
          </a:bodyPr>
          <a:lstStyle/>
          <a:p>
            <a:pPr marL="342900" indent="-342900" algn="just">
              <a:buFont typeface="Wingdings" panose="05000000000000000000" pitchFamily="2" charset="2"/>
              <a:buChar char="v"/>
            </a:pPr>
            <a:r>
              <a:rPr lang="fa-IR" sz="2000" dirty="0" smtClean="0">
                <a:cs typeface="B Nazanin" panose="00000400000000000000" pitchFamily="2" charset="-78"/>
              </a:rPr>
              <a:t>تحکیم روابط چندسویه بین شهر و روستای های اطراف </a:t>
            </a:r>
            <a:endParaRPr lang="fa-IR" sz="2000" dirty="0">
              <a:cs typeface="B Nazanin" panose="00000400000000000000" pitchFamily="2" charset="-78"/>
            </a:endParaRPr>
          </a:p>
        </p:txBody>
      </p:sp>
      <p:sp>
        <p:nvSpPr>
          <p:cNvPr id="25" name="TextBox 24"/>
          <p:cNvSpPr txBox="1"/>
          <p:nvPr/>
        </p:nvSpPr>
        <p:spPr>
          <a:xfrm>
            <a:off x="7214989" y="2860737"/>
            <a:ext cx="3469707" cy="400110"/>
          </a:xfrm>
          <a:prstGeom prst="rect">
            <a:avLst/>
          </a:prstGeom>
          <a:noFill/>
        </p:spPr>
        <p:txBody>
          <a:bodyPr wrap="square" rtlCol="1">
            <a:spAutoFit/>
          </a:bodyPr>
          <a:lstStyle/>
          <a:p>
            <a:pPr marL="342900" indent="-342900" algn="just">
              <a:buFont typeface="Wingdings" panose="05000000000000000000" pitchFamily="2" charset="2"/>
              <a:buChar char="v"/>
            </a:pPr>
            <a:r>
              <a:rPr lang="fa-IR" sz="2000" dirty="0" smtClean="0">
                <a:cs typeface="B Nazanin" panose="00000400000000000000" pitchFamily="2" charset="-78"/>
              </a:rPr>
              <a:t>کشیدن شدن دیوار در اطراف شهر </a:t>
            </a:r>
            <a:endParaRPr lang="fa-IR" sz="2000" dirty="0">
              <a:cs typeface="B Nazanin" panose="00000400000000000000" pitchFamily="2" charset="-78"/>
            </a:endParaRPr>
          </a:p>
        </p:txBody>
      </p:sp>
      <p:sp>
        <p:nvSpPr>
          <p:cNvPr id="26" name="Left Arrow 25"/>
          <p:cNvSpPr/>
          <p:nvPr/>
        </p:nvSpPr>
        <p:spPr>
          <a:xfrm>
            <a:off x="6765045" y="2932056"/>
            <a:ext cx="725714" cy="257472"/>
          </a:xfrm>
          <a:prstGeom prst="leftArrow">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27" name="TextBox 26"/>
          <p:cNvSpPr txBox="1"/>
          <p:nvPr/>
        </p:nvSpPr>
        <p:spPr>
          <a:xfrm>
            <a:off x="1693149" y="2323708"/>
            <a:ext cx="4418754" cy="400110"/>
          </a:xfrm>
          <a:prstGeom prst="rect">
            <a:avLst/>
          </a:prstGeom>
          <a:noFill/>
        </p:spPr>
        <p:txBody>
          <a:bodyPr wrap="square" rtlCol="1">
            <a:spAutoFit/>
          </a:bodyPr>
          <a:lstStyle/>
          <a:p>
            <a:pPr algn="just"/>
            <a:r>
              <a:rPr lang="fa-IR" sz="2000" dirty="0" smtClean="0">
                <a:cs typeface="B Nazanin" panose="00000400000000000000" pitchFamily="2" charset="-78"/>
              </a:rPr>
              <a:t>انجام فعالیت های کشاورزی حتی در درون شهر ها</a:t>
            </a:r>
            <a:endParaRPr lang="fa-IR" sz="2000" dirty="0">
              <a:cs typeface="B Nazanin" panose="00000400000000000000" pitchFamily="2" charset="-78"/>
            </a:endParaRPr>
          </a:p>
        </p:txBody>
      </p:sp>
      <p:sp>
        <p:nvSpPr>
          <p:cNvPr id="28" name="Right Brace 27"/>
          <p:cNvSpPr/>
          <p:nvPr/>
        </p:nvSpPr>
        <p:spPr>
          <a:xfrm>
            <a:off x="6219914" y="2483366"/>
            <a:ext cx="437120" cy="1156717"/>
          </a:xfrm>
          <a:prstGeom prst="rightBrace">
            <a:avLst/>
          </a:prstGeom>
          <a:noFill/>
          <a:ln>
            <a:solidFill>
              <a:schemeClr val="bg2">
                <a:lumMod val="50000"/>
              </a:schemeClr>
            </a:solidFill>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a:p>
        </p:txBody>
      </p:sp>
      <p:sp>
        <p:nvSpPr>
          <p:cNvPr id="29" name="TextBox 28"/>
          <p:cNvSpPr txBox="1"/>
          <p:nvPr/>
        </p:nvSpPr>
        <p:spPr>
          <a:xfrm>
            <a:off x="1378857" y="2857905"/>
            <a:ext cx="4733046" cy="400110"/>
          </a:xfrm>
          <a:prstGeom prst="rect">
            <a:avLst/>
          </a:prstGeom>
          <a:noFill/>
        </p:spPr>
        <p:txBody>
          <a:bodyPr wrap="square" rtlCol="1">
            <a:spAutoFit/>
          </a:bodyPr>
          <a:lstStyle/>
          <a:p>
            <a:pPr algn="just"/>
            <a:r>
              <a:rPr lang="fa-IR" sz="2000" dirty="0" smtClean="0">
                <a:cs typeface="B Nazanin" panose="00000400000000000000" pitchFamily="2" charset="-78"/>
              </a:rPr>
              <a:t>شرکت روستاییان در فعالیت های صنعتی وصنایع دستی</a:t>
            </a:r>
            <a:endParaRPr lang="fa-IR" sz="2000" dirty="0">
              <a:cs typeface="B Nazanin" panose="00000400000000000000" pitchFamily="2" charset="-78"/>
            </a:endParaRPr>
          </a:p>
        </p:txBody>
      </p:sp>
      <p:sp>
        <p:nvSpPr>
          <p:cNvPr id="30" name="TextBox 29"/>
          <p:cNvSpPr txBox="1"/>
          <p:nvPr/>
        </p:nvSpPr>
        <p:spPr>
          <a:xfrm>
            <a:off x="1378857" y="3367458"/>
            <a:ext cx="4733046" cy="400110"/>
          </a:xfrm>
          <a:prstGeom prst="rect">
            <a:avLst/>
          </a:prstGeom>
          <a:noFill/>
        </p:spPr>
        <p:txBody>
          <a:bodyPr wrap="square" rtlCol="1">
            <a:spAutoFit/>
          </a:bodyPr>
          <a:lstStyle/>
          <a:p>
            <a:pPr algn="just"/>
            <a:r>
              <a:rPr lang="fa-IR" sz="2000" dirty="0" smtClean="0">
                <a:cs typeface="B Nazanin" panose="00000400000000000000" pitchFamily="2" charset="-78"/>
              </a:rPr>
              <a:t>سهیم شدن جامعه ایلی در سازمان های نظامی و انتظامی</a:t>
            </a:r>
            <a:endParaRPr lang="fa-IR" sz="2000" dirty="0">
              <a:cs typeface="B Nazanin" panose="00000400000000000000" pitchFamily="2" charset="-78"/>
            </a:endParaRPr>
          </a:p>
        </p:txBody>
      </p:sp>
      <p:sp>
        <p:nvSpPr>
          <p:cNvPr id="12" name="TextBox 11"/>
          <p:cNvSpPr txBox="1"/>
          <p:nvPr/>
        </p:nvSpPr>
        <p:spPr>
          <a:xfrm>
            <a:off x="8998857" y="4226918"/>
            <a:ext cx="1685839" cy="400110"/>
          </a:xfrm>
          <a:prstGeom prst="rect">
            <a:avLst/>
          </a:prstGeom>
          <a:noFill/>
        </p:spPr>
        <p:txBody>
          <a:bodyPr wrap="square" rtlCol="1">
            <a:spAutoFit/>
          </a:bodyPr>
          <a:lstStyle/>
          <a:p>
            <a:pPr marL="342900" indent="-342900" algn="just">
              <a:buFont typeface="Wingdings" panose="05000000000000000000" pitchFamily="2" charset="2"/>
              <a:buChar char="v"/>
            </a:pPr>
            <a:r>
              <a:rPr lang="fa-IR" sz="2000" dirty="0" smtClean="0">
                <a:cs typeface="B Nazanin" panose="00000400000000000000" pitchFamily="2" charset="-78"/>
              </a:rPr>
              <a:t>خشکی زمین </a:t>
            </a:r>
            <a:endParaRPr lang="fa-IR" sz="2000" dirty="0">
              <a:cs typeface="B Nazanin" panose="00000400000000000000" pitchFamily="2" charset="-78"/>
            </a:endParaRPr>
          </a:p>
        </p:txBody>
      </p:sp>
      <p:sp>
        <p:nvSpPr>
          <p:cNvPr id="13" name="Left Arrow 12"/>
          <p:cNvSpPr/>
          <p:nvPr/>
        </p:nvSpPr>
        <p:spPr>
          <a:xfrm>
            <a:off x="8332588" y="4298237"/>
            <a:ext cx="725714" cy="257472"/>
          </a:xfrm>
          <a:prstGeom prst="leftArrow">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4" name="TextBox 13"/>
          <p:cNvSpPr txBox="1"/>
          <p:nvPr/>
        </p:nvSpPr>
        <p:spPr>
          <a:xfrm>
            <a:off x="4760686" y="4221724"/>
            <a:ext cx="3560594" cy="400110"/>
          </a:xfrm>
          <a:prstGeom prst="rect">
            <a:avLst/>
          </a:prstGeom>
          <a:noFill/>
        </p:spPr>
        <p:txBody>
          <a:bodyPr wrap="square" rtlCol="1">
            <a:spAutoFit/>
          </a:bodyPr>
          <a:lstStyle/>
          <a:p>
            <a:pPr algn="just"/>
            <a:r>
              <a:rPr lang="fa-IR" sz="2000" dirty="0" smtClean="0">
                <a:cs typeface="B Nazanin" panose="00000400000000000000" pitchFamily="2" charset="-78"/>
              </a:rPr>
              <a:t>نیاز به مهندسی آبرسانی و تاسیسات آبیاری</a:t>
            </a:r>
            <a:endParaRPr lang="fa-IR" sz="2000" dirty="0">
              <a:cs typeface="B Nazanin" panose="00000400000000000000" pitchFamily="2" charset="-78"/>
            </a:endParaRPr>
          </a:p>
        </p:txBody>
      </p:sp>
      <p:sp>
        <p:nvSpPr>
          <p:cNvPr id="15" name="Left Arrow 14"/>
          <p:cNvSpPr/>
          <p:nvPr/>
        </p:nvSpPr>
        <p:spPr>
          <a:xfrm>
            <a:off x="4083109" y="4298237"/>
            <a:ext cx="725714" cy="257472"/>
          </a:xfrm>
          <a:prstGeom prst="leftArrow">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6" name="TextBox 15"/>
          <p:cNvSpPr txBox="1"/>
          <p:nvPr/>
        </p:nvSpPr>
        <p:spPr>
          <a:xfrm>
            <a:off x="841829" y="4221724"/>
            <a:ext cx="3241280" cy="400110"/>
          </a:xfrm>
          <a:prstGeom prst="rect">
            <a:avLst/>
          </a:prstGeom>
          <a:noFill/>
        </p:spPr>
        <p:txBody>
          <a:bodyPr wrap="square" rtlCol="1">
            <a:spAutoFit/>
          </a:bodyPr>
          <a:lstStyle/>
          <a:p>
            <a:pPr algn="just"/>
            <a:r>
              <a:rPr lang="fa-IR" sz="2000" dirty="0" smtClean="0">
                <a:cs typeface="B Nazanin" panose="00000400000000000000" pitchFamily="2" charset="-78"/>
              </a:rPr>
              <a:t>ایجاد شبکه ای از قنات ها و آب انبارها</a:t>
            </a:r>
            <a:endParaRPr lang="fa-IR" sz="2000" dirty="0">
              <a:cs typeface="B Nazanin" panose="00000400000000000000" pitchFamily="2" charset="-78"/>
            </a:endParaRPr>
          </a:p>
        </p:txBody>
      </p:sp>
      <p:sp>
        <p:nvSpPr>
          <p:cNvPr id="17" name="TextBox 16"/>
          <p:cNvSpPr txBox="1"/>
          <p:nvPr/>
        </p:nvSpPr>
        <p:spPr>
          <a:xfrm>
            <a:off x="5892801" y="4879575"/>
            <a:ext cx="4791896" cy="400110"/>
          </a:xfrm>
          <a:prstGeom prst="rect">
            <a:avLst/>
          </a:prstGeom>
          <a:noFill/>
        </p:spPr>
        <p:txBody>
          <a:bodyPr wrap="square" rtlCol="1">
            <a:spAutoFit/>
          </a:bodyPr>
          <a:lstStyle/>
          <a:p>
            <a:pPr marL="342900" indent="-342900" algn="just">
              <a:buFont typeface="Wingdings" panose="05000000000000000000" pitchFamily="2" charset="2"/>
              <a:buChar char="v"/>
            </a:pPr>
            <a:r>
              <a:rPr lang="fa-IR" sz="2000" dirty="0" smtClean="0">
                <a:cs typeface="B Nazanin" panose="00000400000000000000" pitchFamily="2" charset="-78"/>
              </a:rPr>
              <a:t>«میدان کهنه اصفهان» از بارزترین نمونه های آن است</a:t>
            </a:r>
            <a:endParaRPr lang="fa-IR" sz="2000" dirty="0">
              <a:cs typeface="B Nazanin" panose="00000400000000000000" pitchFamily="2" charset="-78"/>
            </a:endParaRPr>
          </a:p>
        </p:txBody>
      </p:sp>
      <p:sp>
        <p:nvSpPr>
          <p:cNvPr id="18" name="TextBox 17"/>
          <p:cNvSpPr txBox="1"/>
          <p:nvPr/>
        </p:nvSpPr>
        <p:spPr>
          <a:xfrm>
            <a:off x="841829" y="5585543"/>
            <a:ext cx="2468817" cy="400110"/>
          </a:xfrm>
          <a:prstGeom prst="rect">
            <a:avLst/>
          </a:prstGeom>
          <a:noFill/>
        </p:spPr>
        <p:txBody>
          <a:bodyPr wrap="square" rtlCol="1">
            <a:spAutoFit/>
          </a:bodyPr>
          <a:lstStyle/>
          <a:p>
            <a:pPr algn="just"/>
            <a:r>
              <a:rPr lang="fa-IR" sz="2000" dirty="0" smtClean="0">
                <a:cs typeface="B Nazanin" panose="00000400000000000000" pitchFamily="2" charset="-78"/>
              </a:rPr>
              <a:t>(حبیبی ، 1392 : 64 و 65)</a:t>
            </a:r>
            <a:endParaRPr lang="fa-IR" sz="2000" dirty="0">
              <a:cs typeface="B Nazanin" panose="00000400000000000000" pitchFamily="2" charset="-78"/>
            </a:endParaRPr>
          </a:p>
        </p:txBody>
      </p:sp>
      <p:sp>
        <p:nvSpPr>
          <p:cNvPr id="19" name="TextBox 18"/>
          <p:cNvSpPr txBox="1"/>
          <p:nvPr/>
        </p:nvSpPr>
        <p:spPr>
          <a:xfrm>
            <a:off x="6813755" y="505516"/>
            <a:ext cx="4134393" cy="523220"/>
          </a:xfrm>
          <a:prstGeom prst="rect">
            <a:avLst/>
          </a:prstGeom>
          <a:noFill/>
        </p:spPr>
        <p:txBody>
          <a:bodyPr wrap="square" rtlCol="1">
            <a:spAutoFit/>
          </a:bodyPr>
          <a:lstStyle/>
          <a:p>
            <a:r>
              <a:rPr lang="fa-IR" sz="2800" b="1" dirty="0" smtClean="0">
                <a:cs typeface="B Nazanin" panose="00000400000000000000" pitchFamily="2" charset="-78"/>
              </a:rPr>
              <a:t>ساختار شهر و شهرسازی</a:t>
            </a:r>
            <a:endParaRPr lang="fa-IR" sz="2800" b="1" dirty="0">
              <a:cs typeface="B Nazanin" panose="00000400000000000000" pitchFamily="2" charset="-78"/>
            </a:endParaRPr>
          </a:p>
        </p:txBody>
      </p:sp>
      <p:sp>
        <p:nvSpPr>
          <p:cNvPr id="20" name="TextBox 19"/>
          <p:cNvSpPr txBox="1"/>
          <p:nvPr/>
        </p:nvSpPr>
        <p:spPr>
          <a:xfrm>
            <a:off x="963528" y="6362132"/>
            <a:ext cx="2167003" cy="461665"/>
          </a:xfrm>
          <a:prstGeom prst="rect">
            <a:avLst/>
          </a:prstGeom>
          <a:noFill/>
        </p:spPr>
        <p:txBody>
          <a:bodyPr wrap="square" rtlCol="1">
            <a:spAutoFit/>
          </a:bodyPr>
          <a:lstStyle/>
          <a:p>
            <a:pPr algn="ctr"/>
            <a:r>
              <a:rPr lang="fa-IR" sz="2400" b="1" dirty="0" smtClean="0">
                <a:cs typeface="B Nazanin" panose="00000400000000000000" pitchFamily="2" charset="-78"/>
              </a:rPr>
              <a:t>سامانیان</a:t>
            </a:r>
            <a:endParaRPr lang="fa-IR" sz="2400" b="1" dirty="0">
              <a:cs typeface="B Nazanin" panose="00000400000000000000" pitchFamily="2" charset="-78"/>
            </a:endParaRPr>
          </a:p>
        </p:txBody>
      </p:sp>
    </p:spTree>
    <p:extLst>
      <p:ext uri="{BB962C8B-B14F-4D97-AF65-F5344CB8AC3E}">
        <p14:creationId xmlns:p14="http://schemas.microsoft.com/office/powerpoint/2010/main" val="412281093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anim calcmode="lin" valueType="num">
                                      <p:cBhvr>
                                        <p:cTn id="15" dur="1000" fill="hold"/>
                                        <p:tgtEl>
                                          <p:spTgt spid="25"/>
                                        </p:tgtEl>
                                        <p:attrNameLst>
                                          <p:attrName>ppt_x</p:attrName>
                                        </p:attrNameLst>
                                      </p:cBhvr>
                                      <p:tavLst>
                                        <p:tav tm="0">
                                          <p:val>
                                            <p:strVal val="#ppt_x"/>
                                          </p:val>
                                        </p:tav>
                                        <p:tav tm="100000">
                                          <p:val>
                                            <p:strVal val="#ppt_x"/>
                                          </p:val>
                                        </p:tav>
                                      </p:tavLst>
                                    </p:anim>
                                    <p:anim calcmode="lin" valueType="num">
                                      <p:cBhvr>
                                        <p:cTn id="1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circle(in)">
                                      <p:cBhvr>
                                        <p:cTn id="21" dur="2000"/>
                                        <p:tgtEl>
                                          <p:spTgt spid="26"/>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barn(inVertical)">
                                      <p:cBhvr>
                                        <p:cTn id="26" dur="500"/>
                                        <p:tgtEl>
                                          <p:spTgt spid="28"/>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1000"/>
                                        <p:tgtEl>
                                          <p:spTgt spid="27"/>
                                        </p:tgtEl>
                                      </p:cBhvr>
                                    </p:animEffect>
                                    <p:anim calcmode="lin" valueType="num">
                                      <p:cBhvr>
                                        <p:cTn id="32" dur="1000" fill="hold"/>
                                        <p:tgtEl>
                                          <p:spTgt spid="27"/>
                                        </p:tgtEl>
                                        <p:attrNameLst>
                                          <p:attrName>ppt_x</p:attrName>
                                        </p:attrNameLst>
                                      </p:cBhvr>
                                      <p:tavLst>
                                        <p:tav tm="0">
                                          <p:val>
                                            <p:strVal val="#ppt_x"/>
                                          </p:val>
                                        </p:tav>
                                        <p:tav tm="100000">
                                          <p:val>
                                            <p:strVal val="#ppt_x"/>
                                          </p:val>
                                        </p:tav>
                                      </p:tavLst>
                                    </p:anim>
                                    <p:anim calcmode="lin" valueType="num">
                                      <p:cBhvr>
                                        <p:cTn id="33"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1000"/>
                                        <p:tgtEl>
                                          <p:spTgt spid="29"/>
                                        </p:tgtEl>
                                      </p:cBhvr>
                                    </p:animEffect>
                                    <p:anim calcmode="lin" valueType="num">
                                      <p:cBhvr>
                                        <p:cTn id="39" dur="1000" fill="hold"/>
                                        <p:tgtEl>
                                          <p:spTgt spid="29"/>
                                        </p:tgtEl>
                                        <p:attrNameLst>
                                          <p:attrName>ppt_x</p:attrName>
                                        </p:attrNameLst>
                                      </p:cBhvr>
                                      <p:tavLst>
                                        <p:tav tm="0">
                                          <p:val>
                                            <p:strVal val="#ppt_x"/>
                                          </p:val>
                                        </p:tav>
                                        <p:tav tm="100000">
                                          <p:val>
                                            <p:strVal val="#ppt_x"/>
                                          </p:val>
                                        </p:tav>
                                      </p:tavLst>
                                    </p:anim>
                                    <p:anim calcmode="lin" valueType="num">
                                      <p:cBhvr>
                                        <p:cTn id="40"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30">
                                            <p:txEl>
                                              <p:pRg st="0" end="0"/>
                                            </p:txEl>
                                          </p:spTgt>
                                        </p:tgtEl>
                                        <p:attrNameLst>
                                          <p:attrName>style.visibility</p:attrName>
                                        </p:attrNameLst>
                                      </p:cBhvr>
                                      <p:to>
                                        <p:strVal val="visible"/>
                                      </p:to>
                                    </p:set>
                                    <p:animEffect transition="in" filter="fade">
                                      <p:cBhvr>
                                        <p:cTn id="45" dur="1000"/>
                                        <p:tgtEl>
                                          <p:spTgt spid="30">
                                            <p:txEl>
                                              <p:pRg st="0" end="0"/>
                                            </p:txEl>
                                          </p:spTgt>
                                        </p:tgtEl>
                                      </p:cBhvr>
                                    </p:animEffect>
                                    <p:anim calcmode="lin" valueType="num">
                                      <p:cBhvr>
                                        <p:cTn id="46" dur="1000" fill="hold"/>
                                        <p:tgtEl>
                                          <p:spTgt spid="30">
                                            <p:txEl>
                                              <p:pRg st="0" end="0"/>
                                            </p:txEl>
                                          </p:spTgt>
                                        </p:tgtEl>
                                        <p:attrNameLst>
                                          <p:attrName>ppt_x</p:attrName>
                                        </p:attrNameLst>
                                      </p:cBhvr>
                                      <p:tavLst>
                                        <p:tav tm="0">
                                          <p:val>
                                            <p:strVal val="#ppt_x"/>
                                          </p:val>
                                        </p:tav>
                                        <p:tav tm="100000">
                                          <p:val>
                                            <p:strVal val="#ppt_x"/>
                                          </p:val>
                                        </p:tav>
                                      </p:tavLst>
                                    </p:anim>
                                    <p:anim calcmode="lin" valueType="num">
                                      <p:cBhvr>
                                        <p:cTn id="47" dur="1000" fill="hold"/>
                                        <p:tgtEl>
                                          <p:spTgt spid="3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1000"/>
                                        <p:tgtEl>
                                          <p:spTgt spid="12"/>
                                        </p:tgtEl>
                                      </p:cBhvr>
                                    </p:animEffect>
                                    <p:anim calcmode="lin" valueType="num">
                                      <p:cBhvr>
                                        <p:cTn id="53" dur="1000" fill="hold"/>
                                        <p:tgtEl>
                                          <p:spTgt spid="12"/>
                                        </p:tgtEl>
                                        <p:attrNameLst>
                                          <p:attrName>ppt_x</p:attrName>
                                        </p:attrNameLst>
                                      </p:cBhvr>
                                      <p:tavLst>
                                        <p:tav tm="0">
                                          <p:val>
                                            <p:strVal val="#ppt_x"/>
                                          </p:val>
                                        </p:tav>
                                        <p:tav tm="100000">
                                          <p:val>
                                            <p:strVal val="#ppt_x"/>
                                          </p:val>
                                        </p:tav>
                                      </p:tavLst>
                                    </p:anim>
                                    <p:anim calcmode="lin" valueType="num">
                                      <p:cBhvr>
                                        <p:cTn id="5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6" presetClass="entr" presetSubtype="16" fill="hold" grpId="0" nodeType="click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circle(in)">
                                      <p:cBhvr>
                                        <p:cTn id="59" dur="2000"/>
                                        <p:tgtEl>
                                          <p:spTgt spid="13"/>
                                        </p:tgtEl>
                                      </p:cBhvr>
                                    </p:animEffect>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grpId="0" nodeType="click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fade">
                                      <p:cBhvr>
                                        <p:cTn id="64" dur="1000"/>
                                        <p:tgtEl>
                                          <p:spTgt spid="14"/>
                                        </p:tgtEl>
                                      </p:cBhvr>
                                    </p:animEffect>
                                    <p:anim calcmode="lin" valueType="num">
                                      <p:cBhvr>
                                        <p:cTn id="65" dur="1000" fill="hold"/>
                                        <p:tgtEl>
                                          <p:spTgt spid="14"/>
                                        </p:tgtEl>
                                        <p:attrNameLst>
                                          <p:attrName>ppt_x</p:attrName>
                                        </p:attrNameLst>
                                      </p:cBhvr>
                                      <p:tavLst>
                                        <p:tav tm="0">
                                          <p:val>
                                            <p:strVal val="#ppt_x"/>
                                          </p:val>
                                        </p:tav>
                                        <p:tav tm="100000">
                                          <p:val>
                                            <p:strVal val="#ppt_x"/>
                                          </p:val>
                                        </p:tav>
                                      </p:tavLst>
                                    </p:anim>
                                    <p:anim calcmode="lin" valueType="num">
                                      <p:cBhvr>
                                        <p:cTn id="6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6" presetClass="entr" presetSubtype="16" fill="hold" grpId="0" nodeType="click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circle(in)">
                                      <p:cBhvr>
                                        <p:cTn id="71" dur="2000"/>
                                        <p:tgtEl>
                                          <p:spTgt spid="15"/>
                                        </p:tgtEl>
                                      </p:cBhvr>
                                    </p:animEffect>
                                  </p:childTnLst>
                                </p:cTn>
                              </p:par>
                            </p:childTnLst>
                          </p:cTn>
                        </p:par>
                      </p:childTnLst>
                    </p:cTn>
                  </p:par>
                  <p:par>
                    <p:cTn id="72" fill="hold">
                      <p:stCondLst>
                        <p:cond delay="indefinite"/>
                      </p:stCondLst>
                      <p:childTnLst>
                        <p:par>
                          <p:cTn id="73" fill="hold">
                            <p:stCondLst>
                              <p:cond delay="0"/>
                            </p:stCondLst>
                            <p:childTnLst>
                              <p:par>
                                <p:cTn id="74" presetID="42" presetClass="entr" presetSubtype="0" fill="hold" grpId="0" nodeType="clickEffect">
                                  <p:stCondLst>
                                    <p:cond delay="0"/>
                                  </p:stCondLst>
                                  <p:childTnLst>
                                    <p:set>
                                      <p:cBhvr>
                                        <p:cTn id="75" dur="1" fill="hold">
                                          <p:stCondLst>
                                            <p:cond delay="0"/>
                                          </p:stCondLst>
                                        </p:cTn>
                                        <p:tgtEl>
                                          <p:spTgt spid="16"/>
                                        </p:tgtEl>
                                        <p:attrNameLst>
                                          <p:attrName>style.visibility</p:attrName>
                                        </p:attrNameLst>
                                      </p:cBhvr>
                                      <p:to>
                                        <p:strVal val="visible"/>
                                      </p:to>
                                    </p:set>
                                    <p:animEffect transition="in" filter="fade">
                                      <p:cBhvr>
                                        <p:cTn id="76" dur="1000"/>
                                        <p:tgtEl>
                                          <p:spTgt spid="16"/>
                                        </p:tgtEl>
                                      </p:cBhvr>
                                    </p:animEffect>
                                    <p:anim calcmode="lin" valueType="num">
                                      <p:cBhvr>
                                        <p:cTn id="77" dur="1000" fill="hold"/>
                                        <p:tgtEl>
                                          <p:spTgt spid="16"/>
                                        </p:tgtEl>
                                        <p:attrNameLst>
                                          <p:attrName>ppt_x</p:attrName>
                                        </p:attrNameLst>
                                      </p:cBhvr>
                                      <p:tavLst>
                                        <p:tav tm="0">
                                          <p:val>
                                            <p:strVal val="#ppt_x"/>
                                          </p:val>
                                        </p:tav>
                                        <p:tav tm="100000">
                                          <p:val>
                                            <p:strVal val="#ppt_x"/>
                                          </p:val>
                                        </p:tav>
                                      </p:tavLst>
                                    </p:anim>
                                    <p:anim calcmode="lin" valueType="num">
                                      <p:cBhvr>
                                        <p:cTn id="7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42" presetClass="entr" presetSubtype="0" fill="hold" grpId="0" nodeType="clickEffect">
                                  <p:stCondLst>
                                    <p:cond delay="0"/>
                                  </p:stCondLst>
                                  <p:childTnLst>
                                    <p:set>
                                      <p:cBhvr>
                                        <p:cTn id="82" dur="1" fill="hold">
                                          <p:stCondLst>
                                            <p:cond delay="0"/>
                                          </p:stCondLst>
                                        </p:cTn>
                                        <p:tgtEl>
                                          <p:spTgt spid="17"/>
                                        </p:tgtEl>
                                        <p:attrNameLst>
                                          <p:attrName>style.visibility</p:attrName>
                                        </p:attrNameLst>
                                      </p:cBhvr>
                                      <p:to>
                                        <p:strVal val="visible"/>
                                      </p:to>
                                    </p:set>
                                    <p:animEffect transition="in" filter="fade">
                                      <p:cBhvr>
                                        <p:cTn id="83" dur="1000"/>
                                        <p:tgtEl>
                                          <p:spTgt spid="17"/>
                                        </p:tgtEl>
                                      </p:cBhvr>
                                    </p:animEffect>
                                    <p:anim calcmode="lin" valueType="num">
                                      <p:cBhvr>
                                        <p:cTn id="84" dur="1000" fill="hold"/>
                                        <p:tgtEl>
                                          <p:spTgt spid="17"/>
                                        </p:tgtEl>
                                        <p:attrNameLst>
                                          <p:attrName>ppt_x</p:attrName>
                                        </p:attrNameLst>
                                      </p:cBhvr>
                                      <p:tavLst>
                                        <p:tav tm="0">
                                          <p:val>
                                            <p:strVal val="#ppt_x"/>
                                          </p:val>
                                        </p:tav>
                                        <p:tav tm="100000">
                                          <p:val>
                                            <p:strVal val="#ppt_x"/>
                                          </p:val>
                                        </p:tav>
                                      </p:tavLst>
                                    </p:anim>
                                    <p:anim calcmode="lin" valueType="num">
                                      <p:cBhvr>
                                        <p:cTn id="8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42" presetClass="entr" presetSubtype="0" fill="hold" grpId="0" nodeType="clickEffect">
                                  <p:stCondLst>
                                    <p:cond delay="0"/>
                                  </p:stCondLst>
                                  <p:childTnLst>
                                    <p:set>
                                      <p:cBhvr>
                                        <p:cTn id="89" dur="1" fill="hold">
                                          <p:stCondLst>
                                            <p:cond delay="0"/>
                                          </p:stCondLst>
                                        </p:cTn>
                                        <p:tgtEl>
                                          <p:spTgt spid="18"/>
                                        </p:tgtEl>
                                        <p:attrNameLst>
                                          <p:attrName>style.visibility</p:attrName>
                                        </p:attrNameLst>
                                      </p:cBhvr>
                                      <p:to>
                                        <p:strVal val="visible"/>
                                      </p:to>
                                    </p:set>
                                    <p:animEffect transition="in" filter="fade">
                                      <p:cBhvr>
                                        <p:cTn id="90" dur="1000"/>
                                        <p:tgtEl>
                                          <p:spTgt spid="18"/>
                                        </p:tgtEl>
                                      </p:cBhvr>
                                    </p:animEffect>
                                    <p:anim calcmode="lin" valueType="num">
                                      <p:cBhvr>
                                        <p:cTn id="91" dur="1000" fill="hold"/>
                                        <p:tgtEl>
                                          <p:spTgt spid="18"/>
                                        </p:tgtEl>
                                        <p:attrNameLst>
                                          <p:attrName>ppt_x</p:attrName>
                                        </p:attrNameLst>
                                      </p:cBhvr>
                                      <p:tavLst>
                                        <p:tav tm="0">
                                          <p:val>
                                            <p:strVal val="#ppt_x"/>
                                          </p:val>
                                        </p:tav>
                                        <p:tav tm="100000">
                                          <p:val>
                                            <p:strVal val="#ppt_x"/>
                                          </p:val>
                                        </p:tav>
                                      </p:tavLst>
                                    </p:anim>
                                    <p:anim calcmode="lin" valueType="num">
                                      <p:cBhvr>
                                        <p:cTn id="92"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5" grpId="0"/>
      <p:bldP spid="26" grpId="0" animBg="1"/>
      <p:bldP spid="27" grpId="0"/>
      <p:bldP spid="28" grpId="0" animBg="1"/>
      <p:bldP spid="29" grpId="0"/>
      <p:bldP spid="12" grpId="0"/>
      <p:bldP spid="13" grpId="0" animBg="1"/>
      <p:bldP spid="14" grpId="0"/>
      <p:bldP spid="15" grpId="0" animBg="1"/>
      <p:bldP spid="16" grpId="0"/>
      <p:bldP spid="17" grpId="0"/>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787473" y="521109"/>
            <a:ext cx="7195131" cy="523220"/>
          </a:xfrm>
          <a:prstGeom prst="rect">
            <a:avLst/>
          </a:prstGeom>
          <a:noFill/>
        </p:spPr>
        <p:txBody>
          <a:bodyPr wrap="square" rtlCol="0">
            <a:spAutoFit/>
          </a:bodyPr>
          <a:lstStyle/>
          <a:p>
            <a:pPr algn="r" rtl="1"/>
            <a:r>
              <a:rPr lang="fa-IR" sz="2800" b="1" dirty="0">
                <a:ln w="12700">
                  <a:noFill/>
                  <a:prstDash val="solid"/>
                </a:ln>
                <a:solidFill>
                  <a:schemeClr val="tx1">
                    <a:lumMod val="95000"/>
                    <a:lumOff val="5000"/>
                  </a:schemeClr>
                </a:solidFill>
                <a:cs typeface="B Nazanin" panose="00000400000000000000" pitchFamily="2" charset="-78"/>
              </a:rPr>
              <a:t>سیستم آبرسانی</a:t>
            </a:r>
            <a:endParaRPr lang="en-US" sz="2800" b="1" dirty="0">
              <a:ln w="12700">
                <a:noFill/>
                <a:prstDash val="solid"/>
              </a:ln>
              <a:solidFill>
                <a:schemeClr val="tx1">
                  <a:lumMod val="95000"/>
                  <a:lumOff val="5000"/>
                </a:schemeClr>
              </a:solidFill>
              <a:cs typeface="B Nazanin" panose="00000400000000000000" pitchFamily="2" charset="-78"/>
            </a:endParaRPr>
          </a:p>
        </p:txBody>
      </p:sp>
      <p:sp>
        <p:nvSpPr>
          <p:cNvPr id="5" name="TextBox 4"/>
          <p:cNvSpPr txBox="1"/>
          <p:nvPr/>
        </p:nvSpPr>
        <p:spPr>
          <a:xfrm>
            <a:off x="2208112" y="1447801"/>
            <a:ext cx="7804731" cy="1754326"/>
          </a:xfrm>
          <a:prstGeom prst="rect">
            <a:avLst/>
          </a:prstGeom>
          <a:noFill/>
        </p:spPr>
        <p:txBody>
          <a:bodyPr wrap="square" rtlCol="0">
            <a:spAutoFit/>
          </a:bodyPr>
          <a:lstStyle/>
          <a:p>
            <a:pPr algn="justLow" rtl="1"/>
            <a:r>
              <a:rPr lang="fa-IR" dirty="0">
                <a:cs typeface="B Nazanin" panose="00000400000000000000" pitchFamily="2" charset="-78"/>
              </a:rPr>
              <a:t>مهمترین مشغولیت ذهنی دولت سامانی رسانیدن آب به شهر ها ، روستا ها ومناطق کشاورزی بود.</a:t>
            </a:r>
          </a:p>
          <a:p>
            <a:pPr algn="justLow" rtl="1"/>
            <a:r>
              <a:rPr lang="fa-IR" dirty="0">
                <a:cs typeface="B Nazanin" panose="00000400000000000000" pitchFamily="2" charset="-78"/>
              </a:rPr>
              <a:t>در این دوره به دلیل خشکی سرزمین قنات ها،آب انبارهاو...ایجاد شد که در فن آب رسانی شاهکار محسوب می شوند.برای آبیاری شهر در محلات مسکونی از جوی های سرپوشیده استفاده می شد ودر خیابان های اصلی آب از وسط خیابان یا دو طرف آن عبور می کرد.</a:t>
            </a:r>
            <a:endParaRPr lang="hi-IN" dirty="0">
              <a:cs typeface="Mj_Tunisia" pitchFamily="2" charset="-78"/>
            </a:endParaRPr>
          </a:p>
          <a:p>
            <a:pPr algn="justLow" rtl="1"/>
            <a:endParaRPr lang="hi-IN" dirty="0">
              <a:cs typeface="Mj_Tunisia" pitchFamily="2" charset="-78"/>
            </a:endParaRPr>
          </a:p>
          <a:p>
            <a:pPr algn="justLow" rtl="1"/>
            <a:endParaRPr lang="fa-IR" dirty="0">
              <a:cs typeface="B Nazanin" panose="00000400000000000000" pitchFamily="2" charset="-78"/>
            </a:endParaRPr>
          </a:p>
        </p:txBody>
      </p:sp>
      <p:pic>
        <p:nvPicPr>
          <p:cNvPr id="1026" name="Picture 2" descr="C:\Users\emertat\Desktop\Picture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67377" y="2819401"/>
            <a:ext cx="3886200" cy="292258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118150" y="4786785"/>
            <a:ext cx="2179921" cy="400110"/>
          </a:xfrm>
          <a:prstGeom prst="rect">
            <a:avLst/>
          </a:prstGeom>
          <a:noFill/>
        </p:spPr>
        <p:txBody>
          <a:bodyPr wrap="square" rtlCol="1">
            <a:spAutoFit/>
          </a:bodyPr>
          <a:lstStyle/>
          <a:p>
            <a:pPr algn="just"/>
            <a:r>
              <a:rPr lang="fa-IR" sz="2000" dirty="0" smtClean="0">
                <a:cs typeface="B Nazanin" panose="00000400000000000000" pitchFamily="2" charset="-78"/>
              </a:rPr>
              <a:t>(حبیبی ، 1392 : 65)</a:t>
            </a:r>
            <a:endParaRPr lang="fa-IR" sz="2000" dirty="0">
              <a:cs typeface="B Nazanin" panose="00000400000000000000" pitchFamily="2" charset="-78"/>
            </a:endParaRPr>
          </a:p>
        </p:txBody>
      </p:sp>
      <p:sp>
        <p:nvSpPr>
          <p:cNvPr id="7" name="TextBox 6"/>
          <p:cNvSpPr txBox="1"/>
          <p:nvPr/>
        </p:nvSpPr>
        <p:spPr>
          <a:xfrm>
            <a:off x="963528" y="6362132"/>
            <a:ext cx="2167003" cy="461665"/>
          </a:xfrm>
          <a:prstGeom prst="rect">
            <a:avLst/>
          </a:prstGeom>
          <a:noFill/>
        </p:spPr>
        <p:txBody>
          <a:bodyPr wrap="square" rtlCol="1">
            <a:spAutoFit/>
          </a:bodyPr>
          <a:lstStyle/>
          <a:p>
            <a:pPr algn="ctr"/>
            <a:r>
              <a:rPr lang="fa-IR" sz="2400" b="1" dirty="0" smtClean="0">
                <a:cs typeface="B Nazanin" panose="00000400000000000000" pitchFamily="2" charset="-78"/>
              </a:rPr>
              <a:t>سامانیان</a:t>
            </a:r>
            <a:endParaRPr lang="fa-IR" sz="2400" b="1" dirty="0">
              <a:cs typeface="B Nazanin" panose="00000400000000000000" pitchFamily="2" charset="-78"/>
            </a:endParaRPr>
          </a:p>
        </p:txBody>
      </p:sp>
    </p:spTree>
    <p:extLst>
      <p:ext uri="{BB962C8B-B14F-4D97-AF65-F5344CB8AC3E}">
        <p14:creationId xmlns:p14="http://schemas.microsoft.com/office/powerpoint/2010/main" val="842021244"/>
      </p:ext>
    </p:extLst>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39665" y="181028"/>
            <a:ext cx="3530341" cy="523220"/>
          </a:xfrm>
          <a:prstGeom prst="rect">
            <a:avLst/>
          </a:prstGeom>
          <a:noFill/>
        </p:spPr>
        <p:txBody>
          <a:bodyPr wrap="square" rtlCol="1">
            <a:spAutoFit/>
          </a:bodyPr>
          <a:lstStyle/>
          <a:p>
            <a:pPr algn="just"/>
            <a:r>
              <a:rPr lang="fa-IR" sz="2800" b="1" dirty="0" smtClean="0">
                <a:cs typeface="B Nazanin" panose="00000400000000000000" pitchFamily="2" charset="-78"/>
              </a:rPr>
              <a:t>ریخت شناسی شهرها</a:t>
            </a:r>
            <a:endParaRPr lang="fa-IR" sz="2800" b="1" dirty="0">
              <a:cs typeface="B Nazanin" panose="00000400000000000000" pitchFamily="2" charset="-78"/>
            </a:endParaRPr>
          </a:p>
        </p:txBody>
      </p:sp>
      <p:sp>
        <p:nvSpPr>
          <p:cNvPr id="7" name="TextBox 6"/>
          <p:cNvSpPr txBox="1"/>
          <p:nvPr/>
        </p:nvSpPr>
        <p:spPr>
          <a:xfrm>
            <a:off x="963528" y="6362132"/>
            <a:ext cx="2167003" cy="461665"/>
          </a:xfrm>
          <a:prstGeom prst="rect">
            <a:avLst/>
          </a:prstGeom>
          <a:noFill/>
        </p:spPr>
        <p:txBody>
          <a:bodyPr wrap="square" rtlCol="1">
            <a:spAutoFit/>
          </a:bodyPr>
          <a:lstStyle/>
          <a:p>
            <a:pPr algn="ctr"/>
            <a:r>
              <a:rPr lang="fa-IR" sz="2400" b="1" dirty="0" smtClean="0">
                <a:cs typeface="B Nazanin" panose="00000400000000000000" pitchFamily="2" charset="-78"/>
              </a:rPr>
              <a:t>سامانیان</a:t>
            </a:r>
            <a:endParaRPr lang="fa-IR" sz="2400" b="1" dirty="0">
              <a:cs typeface="B Nazanin" panose="00000400000000000000" pitchFamily="2" charset="-78"/>
            </a:endParaRPr>
          </a:p>
        </p:txBody>
      </p:sp>
      <p:pic>
        <p:nvPicPr>
          <p:cNvPr id="4" name="Picture 3"/>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l="23492" r="32063"/>
          <a:stretch/>
        </p:blipFill>
        <p:spPr>
          <a:xfrm rot="5400000">
            <a:off x="3466827" y="222830"/>
            <a:ext cx="4130319" cy="6969913"/>
          </a:xfrm>
          <a:prstGeom prst="rect">
            <a:avLst/>
          </a:prstGeom>
          <a:ln>
            <a:noFill/>
          </a:ln>
          <a:effectLst>
            <a:softEdge rad="112500"/>
          </a:effectLst>
        </p:spPr>
      </p:pic>
      <p:cxnSp>
        <p:nvCxnSpPr>
          <p:cNvPr id="10" name="Straight Arrow Connector 9"/>
          <p:cNvCxnSpPr/>
          <p:nvPr/>
        </p:nvCxnSpPr>
        <p:spPr>
          <a:xfrm flipV="1">
            <a:off x="5845676" y="2257232"/>
            <a:ext cx="3511687" cy="1037592"/>
          </a:xfrm>
          <a:prstGeom prst="straightConnector1">
            <a:avLst/>
          </a:prstGeom>
          <a:ln>
            <a:solidFill>
              <a:srgbClr val="0070C0"/>
            </a:solidFill>
            <a:tailEnd type="triangle"/>
          </a:ln>
        </p:spPr>
        <p:style>
          <a:lnRef idx="3">
            <a:schemeClr val="accent1"/>
          </a:lnRef>
          <a:fillRef idx="0">
            <a:schemeClr val="accent1"/>
          </a:fillRef>
          <a:effectRef idx="2">
            <a:schemeClr val="accent1"/>
          </a:effectRef>
          <a:fontRef idx="minor">
            <a:schemeClr val="tx1"/>
          </a:fontRef>
        </p:style>
      </p:cxnSp>
      <p:sp>
        <p:nvSpPr>
          <p:cNvPr id="23" name="TextBox 22"/>
          <p:cNvSpPr txBox="1"/>
          <p:nvPr/>
        </p:nvSpPr>
        <p:spPr>
          <a:xfrm>
            <a:off x="9185746" y="1863852"/>
            <a:ext cx="2775196" cy="400110"/>
          </a:xfrm>
          <a:prstGeom prst="rect">
            <a:avLst/>
          </a:prstGeom>
          <a:noFill/>
        </p:spPr>
        <p:txBody>
          <a:bodyPr wrap="square" rtlCol="1">
            <a:spAutoFit/>
          </a:bodyPr>
          <a:lstStyle/>
          <a:p>
            <a:pPr algn="just"/>
            <a:r>
              <a:rPr lang="fa-IR" sz="2000" b="1" dirty="0" smtClean="0">
                <a:cs typeface="B Nazanin" panose="00000400000000000000" pitchFamily="2" charset="-78"/>
              </a:rPr>
              <a:t>کوشک ، پادشاهان و حکومت</a:t>
            </a:r>
            <a:endParaRPr lang="fa-IR" sz="2000" b="1" dirty="0">
              <a:cs typeface="B Nazanin" panose="00000400000000000000" pitchFamily="2" charset="-78"/>
            </a:endParaRPr>
          </a:p>
        </p:txBody>
      </p:sp>
      <p:cxnSp>
        <p:nvCxnSpPr>
          <p:cNvPr id="24" name="Straight Arrow Connector 23"/>
          <p:cNvCxnSpPr/>
          <p:nvPr/>
        </p:nvCxnSpPr>
        <p:spPr>
          <a:xfrm flipH="1" flipV="1">
            <a:off x="3381829" y="1287673"/>
            <a:ext cx="2035677" cy="1987095"/>
          </a:xfrm>
          <a:prstGeom prst="straightConnector1">
            <a:avLst/>
          </a:prstGeom>
          <a:ln>
            <a:solidFill>
              <a:srgbClr val="0070C0"/>
            </a:solidFill>
            <a:tailEnd type="triangle"/>
          </a:ln>
        </p:spPr>
        <p:style>
          <a:lnRef idx="3">
            <a:schemeClr val="accent1"/>
          </a:lnRef>
          <a:fillRef idx="0">
            <a:schemeClr val="accent1"/>
          </a:fillRef>
          <a:effectRef idx="2">
            <a:schemeClr val="accent1"/>
          </a:effectRef>
          <a:fontRef idx="minor">
            <a:schemeClr val="tx1"/>
          </a:fontRef>
        </p:style>
      </p:cxnSp>
      <p:sp>
        <p:nvSpPr>
          <p:cNvPr id="27" name="TextBox 26"/>
          <p:cNvSpPr txBox="1"/>
          <p:nvPr/>
        </p:nvSpPr>
        <p:spPr>
          <a:xfrm>
            <a:off x="859915" y="980402"/>
            <a:ext cx="2521914" cy="400110"/>
          </a:xfrm>
          <a:prstGeom prst="rect">
            <a:avLst/>
          </a:prstGeom>
          <a:noFill/>
        </p:spPr>
        <p:txBody>
          <a:bodyPr wrap="square" rtlCol="1">
            <a:spAutoFit/>
          </a:bodyPr>
          <a:lstStyle/>
          <a:p>
            <a:pPr algn="just"/>
            <a:r>
              <a:rPr lang="fa-IR" sz="2000" b="1" dirty="0" smtClean="0">
                <a:cs typeface="B Nazanin" panose="00000400000000000000" pitchFamily="2" charset="-78"/>
              </a:rPr>
              <a:t>مسجد جامع ، مذهب</a:t>
            </a:r>
            <a:endParaRPr lang="fa-IR" sz="2000" b="1" dirty="0">
              <a:cs typeface="B Nazanin" panose="00000400000000000000" pitchFamily="2" charset="-78"/>
            </a:endParaRPr>
          </a:p>
        </p:txBody>
      </p:sp>
      <p:cxnSp>
        <p:nvCxnSpPr>
          <p:cNvPr id="28" name="Straight Arrow Connector 27"/>
          <p:cNvCxnSpPr/>
          <p:nvPr/>
        </p:nvCxnSpPr>
        <p:spPr>
          <a:xfrm flipV="1">
            <a:off x="5845676" y="3127153"/>
            <a:ext cx="3617662" cy="614415"/>
          </a:xfrm>
          <a:prstGeom prst="straightConnector1">
            <a:avLst/>
          </a:prstGeom>
          <a:ln>
            <a:solidFill>
              <a:srgbClr val="0070C0"/>
            </a:solidFill>
            <a:tailEnd type="triangle"/>
          </a:ln>
        </p:spPr>
        <p:style>
          <a:lnRef idx="3">
            <a:schemeClr val="accent1"/>
          </a:lnRef>
          <a:fillRef idx="0">
            <a:schemeClr val="accent1"/>
          </a:fillRef>
          <a:effectRef idx="2">
            <a:schemeClr val="accent1"/>
          </a:effectRef>
          <a:fontRef idx="minor">
            <a:schemeClr val="tx1"/>
          </a:fontRef>
        </p:style>
      </p:cxnSp>
      <p:sp>
        <p:nvSpPr>
          <p:cNvPr id="31" name="TextBox 30"/>
          <p:cNvSpPr txBox="1"/>
          <p:nvPr/>
        </p:nvSpPr>
        <p:spPr>
          <a:xfrm>
            <a:off x="9177905" y="2704579"/>
            <a:ext cx="1623196" cy="400110"/>
          </a:xfrm>
          <a:prstGeom prst="rect">
            <a:avLst/>
          </a:prstGeom>
          <a:noFill/>
        </p:spPr>
        <p:txBody>
          <a:bodyPr wrap="square" rtlCol="1">
            <a:spAutoFit/>
          </a:bodyPr>
          <a:lstStyle/>
          <a:p>
            <a:pPr algn="just"/>
            <a:r>
              <a:rPr lang="fa-IR" sz="2000" b="1" dirty="0" smtClean="0">
                <a:cs typeface="B Nazanin" panose="00000400000000000000" pitchFamily="2" charset="-78"/>
              </a:rPr>
              <a:t>دیوان ، وزیران</a:t>
            </a:r>
            <a:endParaRPr lang="fa-IR" sz="2000" b="1" dirty="0">
              <a:cs typeface="B Nazanin" panose="00000400000000000000" pitchFamily="2" charset="-78"/>
            </a:endParaRPr>
          </a:p>
        </p:txBody>
      </p:sp>
      <p:cxnSp>
        <p:nvCxnSpPr>
          <p:cNvPr id="32" name="Straight Arrow Connector 31"/>
          <p:cNvCxnSpPr/>
          <p:nvPr/>
        </p:nvCxnSpPr>
        <p:spPr>
          <a:xfrm flipH="1">
            <a:off x="1502640" y="3828027"/>
            <a:ext cx="3995349" cy="1879758"/>
          </a:xfrm>
          <a:prstGeom prst="straightConnector1">
            <a:avLst/>
          </a:prstGeom>
          <a:ln>
            <a:solidFill>
              <a:srgbClr val="0070C0"/>
            </a:solidFill>
            <a:tailEnd type="triangle"/>
          </a:ln>
        </p:spPr>
        <p:style>
          <a:lnRef idx="3">
            <a:schemeClr val="accent1"/>
          </a:lnRef>
          <a:fillRef idx="0">
            <a:schemeClr val="accent1"/>
          </a:fillRef>
          <a:effectRef idx="2">
            <a:schemeClr val="accent1"/>
          </a:effectRef>
          <a:fontRef idx="minor">
            <a:schemeClr val="tx1"/>
          </a:fontRef>
        </p:style>
      </p:cxnSp>
      <p:sp>
        <p:nvSpPr>
          <p:cNvPr id="34" name="TextBox 33"/>
          <p:cNvSpPr txBox="1"/>
          <p:nvPr/>
        </p:nvSpPr>
        <p:spPr>
          <a:xfrm>
            <a:off x="-22561" y="5269480"/>
            <a:ext cx="1623196" cy="400110"/>
          </a:xfrm>
          <a:prstGeom prst="rect">
            <a:avLst/>
          </a:prstGeom>
          <a:noFill/>
        </p:spPr>
        <p:txBody>
          <a:bodyPr wrap="square" rtlCol="1">
            <a:spAutoFit/>
          </a:bodyPr>
          <a:lstStyle/>
          <a:p>
            <a:pPr algn="just"/>
            <a:r>
              <a:rPr lang="fa-IR" sz="2000" b="1" dirty="0" smtClean="0">
                <a:cs typeface="B Nazanin" panose="00000400000000000000" pitchFamily="2" charset="-78"/>
              </a:rPr>
              <a:t>مدرسه</a:t>
            </a:r>
            <a:endParaRPr lang="fa-IR" sz="2000" b="1" dirty="0">
              <a:cs typeface="B Nazanin" panose="00000400000000000000" pitchFamily="2" charset="-78"/>
            </a:endParaRPr>
          </a:p>
        </p:txBody>
      </p:sp>
      <p:cxnSp>
        <p:nvCxnSpPr>
          <p:cNvPr id="35" name="Straight Arrow Connector 34"/>
          <p:cNvCxnSpPr/>
          <p:nvPr/>
        </p:nvCxnSpPr>
        <p:spPr>
          <a:xfrm flipH="1" flipV="1">
            <a:off x="1692701" y="3127153"/>
            <a:ext cx="3355286" cy="363610"/>
          </a:xfrm>
          <a:prstGeom prst="straightConnector1">
            <a:avLst/>
          </a:prstGeom>
          <a:ln>
            <a:solidFill>
              <a:srgbClr val="0070C0"/>
            </a:solidFill>
            <a:tailEnd type="triangle"/>
          </a:ln>
        </p:spPr>
        <p:style>
          <a:lnRef idx="3">
            <a:schemeClr val="accent1"/>
          </a:lnRef>
          <a:fillRef idx="0">
            <a:schemeClr val="accent1"/>
          </a:fillRef>
          <a:effectRef idx="2">
            <a:schemeClr val="accent1"/>
          </a:effectRef>
          <a:fontRef idx="minor">
            <a:schemeClr val="tx1"/>
          </a:fontRef>
        </p:style>
      </p:cxnSp>
      <p:sp>
        <p:nvSpPr>
          <p:cNvPr id="37" name="TextBox 36"/>
          <p:cNvSpPr txBox="1"/>
          <p:nvPr/>
        </p:nvSpPr>
        <p:spPr>
          <a:xfrm>
            <a:off x="69505" y="2727043"/>
            <a:ext cx="1623196" cy="400110"/>
          </a:xfrm>
          <a:prstGeom prst="rect">
            <a:avLst/>
          </a:prstGeom>
          <a:noFill/>
        </p:spPr>
        <p:txBody>
          <a:bodyPr wrap="square" rtlCol="1">
            <a:spAutoFit/>
          </a:bodyPr>
          <a:lstStyle/>
          <a:p>
            <a:pPr algn="just"/>
            <a:r>
              <a:rPr lang="fa-IR" sz="2000" b="1" dirty="0" smtClean="0">
                <a:cs typeface="B Nazanin" panose="00000400000000000000" pitchFamily="2" charset="-78"/>
              </a:rPr>
              <a:t>بازار شارستان</a:t>
            </a:r>
            <a:endParaRPr lang="fa-IR" sz="2000" b="1" dirty="0">
              <a:cs typeface="B Nazanin" panose="00000400000000000000" pitchFamily="2" charset="-78"/>
            </a:endParaRPr>
          </a:p>
        </p:txBody>
      </p:sp>
      <p:cxnSp>
        <p:nvCxnSpPr>
          <p:cNvPr id="38" name="Straight Arrow Connector 37"/>
          <p:cNvCxnSpPr/>
          <p:nvPr/>
        </p:nvCxnSpPr>
        <p:spPr>
          <a:xfrm flipV="1">
            <a:off x="6172947" y="3878321"/>
            <a:ext cx="3595167" cy="155228"/>
          </a:xfrm>
          <a:prstGeom prst="straightConnector1">
            <a:avLst/>
          </a:prstGeom>
          <a:ln>
            <a:solidFill>
              <a:srgbClr val="0070C0"/>
            </a:solidFill>
            <a:tailEnd type="triangle"/>
          </a:ln>
        </p:spPr>
        <p:style>
          <a:lnRef idx="3">
            <a:schemeClr val="accent1"/>
          </a:lnRef>
          <a:fillRef idx="0">
            <a:schemeClr val="accent1"/>
          </a:fillRef>
          <a:effectRef idx="2">
            <a:schemeClr val="accent1"/>
          </a:effectRef>
          <a:fontRef idx="minor">
            <a:schemeClr val="tx1"/>
          </a:fontRef>
        </p:style>
      </p:cxnSp>
      <p:sp>
        <p:nvSpPr>
          <p:cNvPr id="40" name="TextBox 39"/>
          <p:cNvSpPr txBox="1"/>
          <p:nvPr/>
        </p:nvSpPr>
        <p:spPr>
          <a:xfrm>
            <a:off x="9003034" y="3545306"/>
            <a:ext cx="1623196" cy="400110"/>
          </a:xfrm>
          <a:prstGeom prst="rect">
            <a:avLst/>
          </a:prstGeom>
          <a:noFill/>
        </p:spPr>
        <p:txBody>
          <a:bodyPr wrap="square" rtlCol="1">
            <a:spAutoFit/>
          </a:bodyPr>
          <a:lstStyle/>
          <a:p>
            <a:pPr algn="just"/>
            <a:r>
              <a:rPr lang="fa-IR" sz="2000" b="1" dirty="0" smtClean="0">
                <a:cs typeface="B Nazanin" panose="00000400000000000000" pitchFamily="2" charset="-78"/>
              </a:rPr>
              <a:t>شارستان</a:t>
            </a:r>
            <a:endParaRPr lang="fa-IR" sz="2000" b="1" dirty="0">
              <a:cs typeface="B Nazanin" panose="00000400000000000000" pitchFamily="2" charset="-78"/>
            </a:endParaRPr>
          </a:p>
        </p:txBody>
      </p:sp>
      <p:cxnSp>
        <p:nvCxnSpPr>
          <p:cNvPr id="42" name="Straight Arrow Connector 41"/>
          <p:cNvCxnSpPr/>
          <p:nvPr/>
        </p:nvCxnSpPr>
        <p:spPr>
          <a:xfrm flipH="1" flipV="1">
            <a:off x="1696591" y="2104297"/>
            <a:ext cx="2333222" cy="739891"/>
          </a:xfrm>
          <a:prstGeom prst="straightConnector1">
            <a:avLst/>
          </a:prstGeom>
          <a:ln>
            <a:solidFill>
              <a:srgbClr val="0070C0"/>
            </a:solidFill>
            <a:tailEnd type="triangle"/>
          </a:ln>
        </p:spPr>
        <p:style>
          <a:lnRef idx="3">
            <a:schemeClr val="accent1"/>
          </a:lnRef>
          <a:fillRef idx="0">
            <a:schemeClr val="accent1"/>
          </a:fillRef>
          <a:effectRef idx="2">
            <a:schemeClr val="accent1"/>
          </a:effectRef>
          <a:fontRef idx="minor">
            <a:schemeClr val="tx1"/>
          </a:fontRef>
        </p:style>
      </p:cxnSp>
      <p:sp>
        <p:nvSpPr>
          <p:cNvPr id="45" name="TextBox 44"/>
          <p:cNvSpPr txBox="1"/>
          <p:nvPr/>
        </p:nvSpPr>
        <p:spPr>
          <a:xfrm>
            <a:off x="262872" y="1717775"/>
            <a:ext cx="1623196" cy="400110"/>
          </a:xfrm>
          <a:prstGeom prst="rect">
            <a:avLst/>
          </a:prstGeom>
          <a:noFill/>
        </p:spPr>
        <p:txBody>
          <a:bodyPr wrap="square" rtlCol="1">
            <a:spAutoFit/>
          </a:bodyPr>
          <a:lstStyle/>
          <a:p>
            <a:pPr algn="just"/>
            <a:r>
              <a:rPr lang="fa-IR" sz="2000" b="1" dirty="0" smtClean="0">
                <a:cs typeface="B Nazanin" panose="00000400000000000000" pitchFamily="2" charset="-78"/>
              </a:rPr>
              <a:t>گذر-مرکزمحله</a:t>
            </a:r>
            <a:endParaRPr lang="fa-IR" sz="2000" b="1" dirty="0">
              <a:cs typeface="B Nazanin" panose="00000400000000000000" pitchFamily="2" charset="-78"/>
            </a:endParaRPr>
          </a:p>
        </p:txBody>
      </p:sp>
      <p:cxnSp>
        <p:nvCxnSpPr>
          <p:cNvPr id="46" name="Straight Arrow Connector 45"/>
          <p:cNvCxnSpPr/>
          <p:nvPr/>
        </p:nvCxnSpPr>
        <p:spPr>
          <a:xfrm flipH="1">
            <a:off x="1696591" y="3607382"/>
            <a:ext cx="2483425" cy="1125395"/>
          </a:xfrm>
          <a:prstGeom prst="straightConnector1">
            <a:avLst/>
          </a:prstGeom>
          <a:ln>
            <a:solidFill>
              <a:srgbClr val="0070C0"/>
            </a:solidFill>
            <a:tailEnd type="triangle"/>
          </a:ln>
        </p:spPr>
        <p:style>
          <a:lnRef idx="3">
            <a:schemeClr val="accent1"/>
          </a:lnRef>
          <a:fillRef idx="0">
            <a:schemeClr val="accent1"/>
          </a:fillRef>
          <a:effectRef idx="2">
            <a:schemeClr val="accent1"/>
          </a:effectRef>
          <a:fontRef idx="minor">
            <a:schemeClr val="tx1"/>
          </a:fontRef>
        </p:style>
      </p:cxnSp>
      <p:sp>
        <p:nvSpPr>
          <p:cNvPr id="49" name="TextBox 48"/>
          <p:cNvSpPr txBox="1"/>
          <p:nvPr/>
        </p:nvSpPr>
        <p:spPr>
          <a:xfrm>
            <a:off x="48317" y="4392686"/>
            <a:ext cx="1623196" cy="400110"/>
          </a:xfrm>
          <a:prstGeom prst="rect">
            <a:avLst/>
          </a:prstGeom>
          <a:noFill/>
        </p:spPr>
        <p:txBody>
          <a:bodyPr wrap="square" rtlCol="1">
            <a:spAutoFit/>
          </a:bodyPr>
          <a:lstStyle/>
          <a:p>
            <a:pPr algn="just"/>
            <a:r>
              <a:rPr lang="fa-IR" sz="2000" b="1" dirty="0" smtClean="0">
                <a:cs typeface="B Nazanin" panose="00000400000000000000" pitchFamily="2" charset="-78"/>
              </a:rPr>
              <a:t>بازار ربض</a:t>
            </a:r>
            <a:endParaRPr lang="fa-IR" sz="2000" b="1" dirty="0">
              <a:cs typeface="B Nazanin" panose="00000400000000000000" pitchFamily="2" charset="-78"/>
            </a:endParaRPr>
          </a:p>
        </p:txBody>
      </p:sp>
      <p:cxnSp>
        <p:nvCxnSpPr>
          <p:cNvPr id="50" name="Straight Arrow Connector 49"/>
          <p:cNvCxnSpPr/>
          <p:nvPr/>
        </p:nvCxnSpPr>
        <p:spPr>
          <a:xfrm flipV="1">
            <a:off x="6630147" y="4637326"/>
            <a:ext cx="3184485" cy="70574"/>
          </a:xfrm>
          <a:prstGeom prst="straightConnector1">
            <a:avLst/>
          </a:prstGeom>
          <a:ln>
            <a:solidFill>
              <a:srgbClr val="0070C0"/>
            </a:solidFill>
            <a:tailEnd type="triangle"/>
          </a:ln>
        </p:spPr>
        <p:style>
          <a:lnRef idx="3">
            <a:schemeClr val="accent1"/>
          </a:lnRef>
          <a:fillRef idx="0">
            <a:schemeClr val="accent1"/>
          </a:fillRef>
          <a:effectRef idx="2">
            <a:schemeClr val="accent1"/>
          </a:effectRef>
          <a:fontRef idx="minor">
            <a:schemeClr val="tx1"/>
          </a:fontRef>
        </p:style>
      </p:cxnSp>
      <p:sp>
        <p:nvSpPr>
          <p:cNvPr id="51" name="TextBox 50"/>
          <p:cNvSpPr txBox="1"/>
          <p:nvPr/>
        </p:nvSpPr>
        <p:spPr>
          <a:xfrm>
            <a:off x="9768114" y="4307790"/>
            <a:ext cx="1623196" cy="400110"/>
          </a:xfrm>
          <a:prstGeom prst="rect">
            <a:avLst/>
          </a:prstGeom>
          <a:noFill/>
        </p:spPr>
        <p:txBody>
          <a:bodyPr wrap="square" rtlCol="1">
            <a:spAutoFit/>
          </a:bodyPr>
          <a:lstStyle/>
          <a:p>
            <a:pPr algn="just"/>
            <a:r>
              <a:rPr lang="fa-IR" sz="2000" b="1" dirty="0" smtClean="0">
                <a:cs typeface="B Nazanin" panose="00000400000000000000" pitchFamily="2" charset="-78"/>
              </a:rPr>
              <a:t>شهراصلی-ربض</a:t>
            </a:r>
            <a:endParaRPr lang="fa-IR" sz="2000" b="1" dirty="0">
              <a:cs typeface="B Nazanin" panose="00000400000000000000" pitchFamily="2" charset="-78"/>
            </a:endParaRPr>
          </a:p>
        </p:txBody>
      </p:sp>
      <p:cxnSp>
        <p:nvCxnSpPr>
          <p:cNvPr id="55" name="Straight Arrow Connector 54"/>
          <p:cNvCxnSpPr/>
          <p:nvPr/>
        </p:nvCxnSpPr>
        <p:spPr>
          <a:xfrm flipH="1">
            <a:off x="1535629" y="3729338"/>
            <a:ext cx="1484153" cy="13946"/>
          </a:xfrm>
          <a:prstGeom prst="straightConnector1">
            <a:avLst/>
          </a:prstGeom>
          <a:ln>
            <a:solidFill>
              <a:srgbClr val="0070C0"/>
            </a:solidFill>
            <a:tailEnd type="triangle"/>
          </a:ln>
        </p:spPr>
        <p:style>
          <a:lnRef idx="3">
            <a:schemeClr val="accent1"/>
          </a:lnRef>
          <a:fillRef idx="0">
            <a:schemeClr val="accent1"/>
          </a:fillRef>
          <a:effectRef idx="2">
            <a:schemeClr val="accent1"/>
          </a:effectRef>
          <a:fontRef idx="minor">
            <a:schemeClr val="tx1"/>
          </a:fontRef>
        </p:style>
      </p:cxnSp>
      <p:sp>
        <p:nvSpPr>
          <p:cNvPr id="57" name="TextBox 56"/>
          <p:cNvSpPr txBox="1"/>
          <p:nvPr/>
        </p:nvSpPr>
        <p:spPr>
          <a:xfrm>
            <a:off x="83414" y="3359146"/>
            <a:ext cx="1623196" cy="400110"/>
          </a:xfrm>
          <a:prstGeom prst="rect">
            <a:avLst/>
          </a:prstGeom>
          <a:noFill/>
        </p:spPr>
        <p:txBody>
          <a:bodyPr wrap="square" rtlCol="1">
            <a:spAutoFit/>
          </a:bodyPr>
          <a:lstStyle/>
          <a:p>
            <a:pPr algn="just"/>
            <a:r>
              <a:rPr lang="fa-IR" sz="2000" b="1" dirty="0" smtClean="0">
                <a:cs typeface="B Nazanin" panose="00000400000000000000" pitchFamily="2" charset="-78"/>
              </a:rPr>
              <a:t>بازار فصلی </a:t>
            </a:r>
            <a:endParaRPr lang="fa-IR" sz="2000" b="1" dirty="0">
              <a:cs typeface="B Nazanin" panose="00000400000000000000" pitchFamily="2" charset="-78"/>
            </a:endParaRPr>
          </a:p>
        </p:txBody>
      </p:sp>
      <p:cxnSp>
        <p:nvCxnSpPr>
          <p:cNvPr id="58" name="Straight Arrow Connector 57"/>
          <p:cNvCxnSpPr/>
          <p:nvPr/>
        </p:nvCxnSpPr>
        <p:spPr>
          <a:xfrm>
            <a:off x="4559472" y="5613847"/>
            <a:ext cx="5362425" cy="11927"/>
          </a:xfrm>
          <a:prstGeom prst="straightConnector1">
            <a:avLst/>
          </a:prstGeom>
          <a:ln>
            <a:solidFill>
              <a:srgbClr val="0070C0"/>
            </a:solidFill>
            <a:tailEnd type="triangle"/>
          </a:ln>
        </p:spPr>
        <p:style>
          <a:lnRef idx="3">
            <a:schemeClr val="accent1"/>
          </a:lnRef>
          <a:fillRef idx="0">
            <a:schemeClr val="accent1"/>
          </a:fillRef>
          <a:effectRef idx="2">
            <a:schemeClr val="accent1"/>
          </a:effectRef>
          <a:fontRef idx="minor">
            <a:schemeClr val="tx1"/>
          </a:fontRef>
        </p:style>
      </p:cxnSp>
      <p:sp>
        <p:nvSpPr>
          <p:cNvPr id="66" name="TextBox 65"/>
          <p:cNvSpPr txBox="1"/>
          <p:nvPr/>
        </p:nvSpPr>
        <p:spPr>
          <a:xfrm>
            <a:off x="9560749" y="5213737"/>
            <a:ext cx="1968635" cy="400110"/>
          </a:xfrm>
          <a:prstGeom prst="rect">
            <a:avLst/>
          </a:prstGeom>
          <a:noFill/>
        </p:spPr>
        <p:txBody>
          <a:bodyPr wrap="square" rtlCol="1">
            <a:spAutoFit/>
          </a:bodyPr>
          <a:lstStyle/>
          <a:p>
            <a:pPr algn="just"/>
            <a:r>
              <a:rPr lang="fa-IR" sz="2000" b="1" dirty="0" smtClean="0">
                <a:cs typeface="B Nazanin" panose="00000400000000000000" pitchFamily="2" charset="-78"/>
              </a:rPr>
              <a:t>زمین های کشاورزی</a:t>
            </a:r>
            <a:endParaRPr lang="fa-IR" sz="2000" b="1" dirty="0">
              <a:cs typeface="B Nazanin" panose="00000400000000000000" pitchFamily="2" charset="-78"/>
            </a:endParaRPr>
          </a:p>
        </p:txBody>
      </p:sp>
      <p:sp>
        <p:nvSpPr>
          <p:cNvPr id="67" name="TextBox 66"/>
          <p:cNvSpPr txBox="1"/>
          <p:nvPr/>
        </p:nvSpPr>
        <p:spPr>
          <a:xfrm>
            <a:off x="4399667" y="6126150"/>
            <a:ext cx="2179921" cy="400110"/>
          </a:xfrm>
          <a:prstGeom prst="rect">
            <a:avLst/>
          </a:prstGeom>
          <a:noFill/>
        </p:spPr>
        <p:txBody>
          <a:bodyPr wrap="square" rtlCol="1">
            <a:spAutoFit/>
          </a:bodyPr>
          <a:lstStyle/>
          <a:p>
            <a:pPr algn="just"/>
            <a:r>
              <a:rPr lang="fa-IR" sz="2000" dirty="0" smtClean="0">
                <a:cs typeface="B Nazanin" panose="00000400000000000000" pitchFamily="2" charset="-78"/>
              </a:rPr>
              <a:t>(حبیبی ، 1392 : 67)</a:t>
            </a:r>
            <a:endParaRPr lang="fa-IR" sz="2000" dirty="0">
              <a:cs typeface="B Nazanin" panose="00000400000000000000" pitchFamily="2" charset="-78"/>
            </a:endParaRPr>
          </a:p>
        </p:txBody>
      </p:sp>
    </p:spTree>
    <p:extLst>
      <p:ext uri="{BB962C8B-B14F-4D97-AF65-F5344CB8AC3E}">
        <p14:creationId xmlns:p14="http://schemas.microsoft.com/office/powerpoint/2010/main" val="365694246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500"/>
                                        <p:tgtEl>
                                          <p:spTgt spid="27"/>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nodeType="click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circle(in)">
                                      <p:cBhvr>
                                        <p:cTn id="23" dur="2000"/>
                                        <p:tgtEl>
                                          <p:spTgt spid="28"/>
                                        </p:tgtEl>
                                      </p:cBhvr>
                                    </p:animEffect>
                                  </p:childTnLst>
                                </p:cTn>
                              </p:par>
                              <p:par>
                                <p:cTn id="24" presetID="6" presetClass="entr" presetSubtype="16" fill="hold" grpId="0" nodeType="with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circle(in)">
                                      <p:cBhvr>
                                        <p:cTn id="26" dur="2000"/>
                                        <p:tgtEl>
                                          <p:spTgt spid="31"/>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barn(inVertical)">
                                      <p:cBhvr>
                                        <p:cTn id="31" dur="500"/>
                                        <p:tgtEl>
                                          <p:spTgt spid="32"/>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barn(inVertical)">
                                      <p:cBhvr>
                                        <p:cTn id="34" dur="500"/>
                                        <p:tgtEl>
                                          <p:spTgt spid="34"/>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fade">
                                      <p:cBhvr>
                                        <p:cTn id="39" dur="500"/>
                                        <p:tgtEl>
                                          <p:spTgt spid="3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500"/>
                                        <p:tgtEl>
                                          <p:spTgt spid="37"/>
                                        </p:tgtEl>
                                      </p:cBhvr>
                                    </p:animEffect>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nodeType="click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circle(in)">
                                      <p:cBhvr>
                                        <p:cTn id="47" dur="2000"/>
                                        <p:tgtEl>
                                          <p:spTgt spid="38"/>
                                        </p:tgtEl>
                                      </p:cBhvr>
                                    </p:animEffect>
                                  </p:childTnLst>
                                </p:cTn>
                              </p:par>
                              <p:par>
                                <p:cTn id="48" presetID="6" presetClass="entr" presetSubtype="16" fill="hold" grpId="0" nodeType="with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circle(in)">
                                      <p:cBhvr>
                                        <p:cTn id="50" dur="2000"/>
                                        <p:tgtEl>
                                          <p:spTgt spid="40"/>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nodeType="click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wipe(down)">
                                      <p:cBhvr>
                                        <p:cTn id="55" dur="500"/>
                                        <p:tgtEl>
                                          <p:spTgt spid="42"/>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45"/>
                                        </p:tgtEl>
                                        <p:attrNameLst>
                                          <p:attrName>style.visibility</p:attrName>
                                        </p:attrNameLst>
                                      </p:cBhvr>
                                      <p:to>
                                        <p:strVal val="visible"/>
                                      </p:to>
                                    </p:set>
                                    <p:animEffect transition="in" filter="wipe(down)">
                                      <p:cBhvr>
                                        <p:cTn id="58" dur="500"/>
                                        <p:tgtEl>
                                          <p:spTgt spid="45"/>
                                        </p:tgtEl>
                                      </p:cBhvr>
                                    </p:animEffect>
                                  </p:childTnLst>
                                </p:cTn>
                              </p:par>
                            </p:childTnLst>
                          </p:cTn>
                        </p:par>
                      </p:childTnLst>
                    </p:cTn>
                  </p:par>
                  <p:par>
                    <p:cTn id="59" fill="hold">
                      <p:stCondLst>
                        <p:cond delay="indefinite"/>
                      </p:stCondLst>
                      <p:childTnLst>
                        <p:par>
                          <p:cTn id="60" fill="hold">
                            <p:stCondLst>
                              <p:cond delay="0"/>
                            </p:stCondLst>
                            <p:childTnLst>
                              <p:par>
                                <p:cTn id="61" presetID="6" presetClass="entr" presetSubtype="16" fill="hold" nodeType="clickEffect">
                                  <p:stCondLst>
                                    <p:cond delay="0"/>
                                  </p:stCondLst>
                                  <p:childTnLst>
                                    <p:set>
                                      <p:cBhvr>
                                        <p:cTn id="62" dur="1" fill="hold">
                                          <p:stCondLst>
                                            <p:cond delay="0"/>
                                          </p:stCondLst>
                                        </p:cTn>
                                        <p:tgtEl>
                                          <p:spTgt spid="46"/>
                                        </p:tgtEl>
                                        <p:attrNameLst>
                                          <p:attrName>style.visibility</p:attrName>
                                        </p:attrNameLst>
                                      </p:cBhvr>
                                      <p:to>
                                        <p:strVal val="visible"/>
                                      </p:to>
                                    </p:set>
                                    <p:animEffect transition="in" filter="circle(in)">
                                      <p:cBhvr>
                                        <p:cTn id="63" dur="2000"/>
                                        <p:tgtEl>
                                          <p:spTgt spid="46"/>
                                        </p:tgtEl>
                                      </p:cBhvr>
                                    </p:animEffect>
                                  </p:childTnLst>
                                </p:cTn>
                              </p:par>
                              <p:par>
                                <p:cTn id="64" presetID="6" presetClass="entr" presetSubtype="16" fill="hold" grpId="0" nodeType="withEffect">
                                  <p:stCondLst>
                                    <p:cond delay="0"/>
                                  </p:stCondLst>
                                  <p:childTnLst>
                                    <p:set>
                                      <p:cBhvr>
                                        <p:cTn id="65" dur="1" fill="hold">
                                          <p:stCondLst>
                                            <p:cond delay="0"/>
                                          </p:stCondLst>
                                        </p:cTn>
                                        <p:tgtEl>
                                          <p:spTgt spid="49"/>
                                        </p:tgtEl>
                                        <p:attrNameLst>
                                          <p:attrName>style.visibility</p:attrName>
                                        </p:attrNameLst>
                                      </p:cBhvr>
                                      <p:to>
                                        <p:strVal val="visible"/>
                                      </p:to>
                                    </p:set>
                                    <p:animEffect transition="in" filter="circle(in)">
                                      <p:cBhvr>
                                        <p:cTn id="66" dur="2000"/>
                                        <p:tgtEl>
                                          <p:spTgt spid="49"/>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nodeType="clickEffect">
                                  <p:stCondLst>
                                    <p:cond delay="0"/>
                                  </p:stCondLst>
                                  <p:childTnLst>
                                    <p:set>
                                      <p:cBhvr>
                                        <p:cTn id="70" dur="1" fill="hold">
                                          <p:stCondLst>
                                            <p:cond delay="0"/>
                                          </p:stCondLst>
                                        </p:cTn>
                                        <p:tgtEl>
                                          <p:spTgt spid="50"/>
                                        </p:tgtEl>
                                        <p:attrNameLst>
                                          <p:attrName>style.visibility</p:attrName>
                                        </p:attrNameLst>
                                      </p:cBhvr>
                                      <p:to>
                                        <p:strVal val="visible"/>
                                      </p:to>
                                    </p:set>
                                    <p:animEffect transition="in" filter="fade">
                                      <p:cBhvr>
                                        <p:cTn id="71" dur="500"/>
                                        <p:tgtEl>
                                          <p:spTgt spid="50"/>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51"/>
                                        </p:tgtEl>
                                        <p:attrNameLst>
                                          <p:attrName>style.visibility</p:attrName>
                                        </p:attrNameLst>
                                      </p:cBhvr>
                                      <p:to>
                                        <p:strVal val="visible"/>
                                      </p:to>
                                    </p:set>
                                    <p:animEffect transition="in" filter="fade">
                                      <p:cBhvr>
                                        <p:cTn id="74" dur="500"/>
                                        <p:tgtEl>
                                          <p:spTgt spid="51"/>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4" fill="hold" nodeType="clickEffect">
                                  <p:stCondLst>
                                    <p:cond delay="0"/>
                                  </p:stCondLst>
                                  <p:childTnLst>
                                    <p:set>
                                      <p:cBhvr>
                                        <p:cTn id="78" dur="1" fill="hold">
                                          <p:stCondLst>
                                            <p:cond delay="0"/>
                                          </p:stCondLst>
                                        </p:cTn>
                                        <p:tgtEl>
                                          <p:spTgt spid="55"/>
                                        </p:tgtEl>
                                        <p:attrNameLst>
                                          <p:attrName>style.visibility</p:attrName>
                                        </p:attrNameLst>
                                      </p:cBhvr>
                                      <p:to>
                                        <p:strVal val="visible"/>
                                      </p:to>
                                    </p:set>
                                    <p:animEffect transition="in" filter="wipe(down)">
                                      <p:cBhvr>
                                        <p:cTn id="79" dur="500"/>
                                        <p:tgtEl>
                                          <p:spTgt spid="55"/>
                                        </p:tgtEl>
                                      </p:cBhvr>
                                    </p:animEffect>
                                  </p:childTnLst>
                                </p:cTn>
                              </p:par>
                              <p:par>
                                <p:cTn id="80" presetID="22" presetClass="entr" presetSubtype="4" fill="hold" grpId="0" nodeType="withEffect">
                                  <p:stCondLst>
                                    <p:cond delay="0"/>
                                  </p:stCondLst>
                                  <p:childTnLst>
                                    <p:set>
                                      <p:cBhvr>
                                        <p:cTn id="81" dur="1" fill="hold">
                                          <p:stCondLst>
                                            <p:cond delay="0"/>
                                          </p:stCondLst>
                                        </p:cTn>
                                        <p:tgtEl>
                                          <p:spTgt spid="57"/>
                                        </p:tgtEl>
                                        <p:attrNameLst>
                                          <p:attrName>style.visibility</p:attrName>
                                        </p:attrNameLst>
                                      </p:cBhvr>
                                      <p:to>
                                        <p:strVal val="visible"/>
                                      </p:to>
                                    </p:set>
                                    <p:animEffect transition="in" filter="wipe(down)">
                                      <p:cBhvr>
                                        <p:cTn id="82" dur="500"/>
                                        <p:tgtEl>
                                          <p:spTgt spid="57"/>
                                        </p:tgtEl>
                                      </p:cBhvr>
                                    </p:animEffect>
                                  </p:childTnLst>
                                </p:cTn>
                              </p:par>
                            </p:childTnLst>
                          </p:cTn>
                        </p:par>
                      </p:childTnLst>
                    </p:cTn>
                  </p:par>
                  <p:par>
                    <p:cTn id="83" fill="hold">
                      <p:stCondLst>
                        <p:cond delay="indefinite"/>
                      </p:stCondLst>
                      <p:childTnLst>
                        <p:par>
                          <p:cTn id="84" fill="hold">
                            <p:stCondLst>
                              <p:cond delay="0"/>
                            </p:stCondLst>
                            <p:childTnLst>
                              <p:par>
                                <p:cTn id="85" presetID="6" presetClass="entr" presetSubtype="16" fill="hold" grpId="0" nodeType="clickEffect">
                                  <p:stCondLst>
                                    <p:cond delay="0"/>
                                  </p:stCondLst>
                                  <p:childTnLst>
                                    <p:set>
                                      <p:cBhvr>
                                        <p:cTn id="86" dur="1" fill="hold">
                                          <p:stCondLst>
                                            <p:cond delay="0"/>
                                          </p:stCondLst>
                                        </p:cTn>
                                        <p:tgtEl>
                                          <p:spTgt spid="66"/>
                                        </p:tgtEl>
                                        <p:attrNameLst>
                                          <p:attrName>style.visibility</p:attrName>
                                        </p:attrNameLst>
                                      </p:cBhvr>
                                      <p:to>
                                        <p:strVal val="visible"/>
                                      </p:to>
                                    </p:set>
                                    <p:animEffect transition="in" filter="circle(in)">
                                      <p:cBhvr>
                                        <p:cTn id="87" dur="2000"/>
                                        <p:tgtEl>
                                          <p:spTgt spid="66"/>
                                        </p:tgtEl>
                                      </p:cBhvr>
                                    </p:animEffect>
                                  </p:childTnLst>
                                </p:cTn>
                              </p:par>
                              <p:par>
                                <p:cTn id="88" presetID="6" presetClass="entr" presetSubtype="16" fill="hold" nodeType="withEffect">
                                  <p:stCondLst>
                                    <p:cond delay="0"/>
                                  </p:stCondLst>
                                  <p:childTnLst>
                                    <p:set>
                                      <p:cBhvr>
                                        <p:cTn id="89" dur="1" fill="hold">
                                          <p:stCondLst>
                                            <p:cond delay="0"/>
                                          </p:stCondLst>
                                        </p:cTn>
                                        <p:tgtEl>
                                          <p:spTgt spid="58"/>
                                        </p:tgtEl>
                                        <p:attrNameLst>
                                          <p:attrName>style.visibility</p:attrName>
                                        </p:attrNameLst>
                                      </p:cBhvr>
                                      <p:to>
                                        <p:strVal val="visible"/>
                                      </p:to>
                                    </p:set>
                                    <p:animEffect transition="in" filter="circle(in)">
                                      <p:cBhvr>
                                        <p:cTn id="90" dur="2000"/>
                                        <p:tgtEl>
                                          <p:spTgt spid="58"/>
                                        </p:tgtEl>
                                      </p:cBhvr>
                                    </p:animEffect>
                                  </p:childTnLst>
                                </p:cTn>
                              </p:par>
                            </p:childTnLst>
                          </p:cTn>
                        </p:par>
                      </p:childTnLst>
                    </p:cTn>
                  </p:par>
                  <p:par>
                    <p:cTn id="91" fill="hold">
                      <p:stCondLst>
                        <p:cond delay="indefinite"/>
                      </p:stCondLst>
                      <p:childTnLst>
                        <p:par>
                          <p:cTn id="92" fill="hold">
                            <p:stCondLst>
                              <p:cond delay="0"/>
                            </p:stCondLst>
                            <p:childTnLst>
                              <p:par>
                                <p:cTn id="93" presetID="42" presetClass="entr" presetSubtype="0" fill="hold" grpId="0" nodeType="clickEffect">
                                  <p:stCondLst>
                                    <p:cond delay="0"/>
                                  </p:stCondLst>
                                  <p:childTnLst>
                                    <p:set>
                                      <p:cBhvr>
                                        <p:cTn id="94" dur="1" fill="hold">
                                          <p:stCondLst>
                                            <p:cond delay="0"/>
                                          </p:stCondLst>
                                        </p:cTn>
                                        <p:tgtEl>
                                          <p:spTgt spid="67"/>
                                        </p:tgtEl>
                                        <p:attrNameLst>
                                          <p:attrName>style.visibility</p:attrName>
                                        </p:attrNameLst>
                                      </p:cBhvr>
                                      <p:to>
                                        <p:strVal val="visible"/>
                                      </p:to>
                                    </p:set>
                                    <p:animEffect transition="in" filter="fade">
                                      <p:cBhvr>
                                        <p:cTn id="95" dur="1000"/>
                                        <p:tgtEl>
                                          <p:spTgt spid="67"/>
                                        </p:tgtEl>
                                      </p:cBhvr>
                                    </p:animEffect>
                                    <p:anim calcmode="lin" valueType="num">
                                      <p:cBhvr>
                                        <p:cTn id="96" dur="1000" fill="hold"/>
                                        <p:tgtEl>
                                          <p:spTgt spid="67"/>
                                        </p:tgtEl>
                                        <p:attrNameLst>
                                          <p:attrName>ppt_x</p:attrName>
                                        </p:attrNameLst>
                                      </p:cBhvr>
                                      <p:tavLst>
                                        <p:tav tm="0">
                                          <p:val>
                                            <p:strVal val="#ppt_x"/>
                                          </p:val>
                                        </p:tav>
                                        <p:tav tm="100000">
                                          <p:val>
                                            <p:strVal val="#ppt_x"/>
                                          </p:val>
                                        </p:tav>
                                      </p:tavLst>
                                    </p:anim>
                                    <p:anim calcmode="lin" valueType="num">
                                      <p:cBhvr>
                                        <p:cTn id="97"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7" grpId="0"/>
      <p:bldP spid="31" grpId="0"/>
      <p:bldP spid="34" grpId="0"/>
      <p:bldP spid="37" grpId="0"/>
      <p:bldP spid="40" grpId="0"/>
      <p:bldP spid="45" grpId="0"/>
      <p:bldP spid="49" grpId="0"/>
      <p:bldP spid="51" grpId="0"/>
      <p:bldP spid="57" grpId="0"/>
      <p:bldP spid="66" grpId="0"/>
      <p:bldP spid="6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449090" y="914401"/>
            <a:ext cx="6300128" cy="646331"/>
          </a:xfrm>
          <a:prstGeom prst="rect">
            <a:avLst/>
          </a:prstGeom>
          <a:noFill/>
        </p:spPr>
        <p:txBody>
          <a:bodyPr wrap="square" rtlCol="0">
            <a:spAutoFit/>
          </a:bodyPr>
          <a:lstStyle/>
          <a:p>
            <a:pPr algn="ctr" rtl="1"/>
            <a:r>
              <a:rPr lang="fa-IR" sz="3600" b="1" dirty="0">
                <a:ln w="12700">
                  <a:noFill/>
                  <a:prstDash val="solid"/>
                </a:ln>
                <a:solidFill>
                  <a:schemeClr val="tx1">
                    <a:lumMod val="95000"/>
                    <a:lumOff val="5000"/>
                  </a:schemeClr>
                </a:solidFill>
                <a:cs typeface="B Nazanin" panose="00000400000000000000" pitchFamily="2" charset="-78"/>
              </a:rPr>
              <a:t>پیدایش آل زیار و آل بویه</a:t>
            </a:r>
            <a:endParaRPr lang="en-US" sz="3600" b="1" dirty="0">
              <a:ln w="12700">
                <a:noFill/>
                <a:prstDash val="solid"/>
              </a:ln>
              <a:solidFill>
                <a:schemeClr val="tx1">
                  <a:lumMod val="95000"/>
                  <a:lumOff val="5000"/>
                </a:schemeClr>
              </a:solidFill>
              <a:cs typeface="B Nazanin" panose="00000400000000000000" pitchFamily="2" charset="-78"/>
            </a:endParaRPr>
          </a:p>
        </p:txBody>
      </p:sp>
      <p:sp>
        <p:nvSpPr>
          <p:cNvPr id="5" name="TextBox 4"/>
          <p:cNvSpPr txBox="1"/>
          <p:nvPr/>
        </p:nvSpPr>
        <p:spPr>
          <a:xfrm>
            <a:off x="2137020" y="2438401"/>
            <a:ext cx="8924269" cy="1938992"/>
          </a:xfrm>
          <a:prstGeom prst="rect">
            <a:avLst/>
          </a:prstGeom>
          <a:noFill/>
        </p:spPr>
        <p:txBody>
          <a:bodyPr wrap="square" rtlCol="0">
            <a:spAutoFit/>
          </a:bodyPr>
          <a:lstStyle/>
          <a:p>
            <a:pPr algn="justLow" rtl="1"/>
            <a:r>
              <a:rPr lang="fa-IR" sz="2400" dirty="0">
                <a:cs typeface="B Nazanin" panose="00000400000000000000" pitchFamily="2" charset="-78"/>
              </a:rPr>
              <a:t>در غرب و مرکز ایران دو سلسله دیلمی به نام آل زیار (۳۲۰ ه.ق.) و آل بویه که هر دو از مناطق شمال برخاسته‌اند نواحی مرکزی و غربی ایران و فارس را از تصرف خلفا آزاد کردند. دیلمی نام قوم و گویشی در منطقه کوهستانی گیلان بود به نام </a:t>
            </a:r>
            <a:r>
              <a:rPr lang="fa-IR" sz="2400" dirty="0" smtClean="0">
                <a:cs typeface="B Nazanin" panose="00000400000000000000" pitchFamily="2" charset="-78"/>
              </a:rPr>
              <a:t>دیلمستان. </a:t>
            </a:r>
            <a:r>
              <a:rPr lang="fa-IR" sz="2400" dirty="0">
                <a:cs typeface="B Nazanin" panose="00000400000000000000" pitchFamily="2" charset="-78"/>
              </a:rPr>
              <a:t>دیلمیان سخت نیرو گرفتند و مدت ۱۲۷ سال حکومت راندند و چون خلفا در برابر آن‌ها چاره‌ای جز تسلیم ندیدند حکومت بغداد را به </a:t>
            </a:r>
            <a:r>
              <a:rPr lang="fa-IR" sz="2400" dirty="0" smtClean="0">
                <a:cs typeface="B Nazanin" panose="00000400000000000000" pitchFamily="2" charset="-78"/>
              </a:rPr>
              <a:t>آن ها واگذاشتند.</a:t>
            </a:r>
            <a:endParaRPr lang="hi-IN" sz="2400" dirty="0">
              <a:cs typeface="Mj_Tunisia" pitchFamily="2" charset="-78"/>
            </a:endParaRPr>
          </a:p>
        </p:txBody>
      </p:sp>
      <p:sp>
        <p:nvSpPr>
          <p:cNvPr id="2" name="Rectangle 1"/>
          <p:cNvSpPr/>
          <p:nvPr/>
        </p:nvSpPr>
        <p:spPr>
          <a:xfrm>
            <a:off x="1909280" y="4568499"/>
            <a:ext cx="2238112" cy="369332"/>
          </a:xfrm>
          <a:prstGeom prst="rect">
            <a:avLst/>
          </a:prstGeom>
        </p:spPr>
        <p:txBody>
          <a:bodyPr wrap="none">
            <a:spAutoFit/>
          </a:bodyPr>
          <a:lstStyle/>
          <a:p>
            <a:pPr algn="justLow"/>
            <a:r>
              <a:rPr lang="fa-IR" dirty="0">
                <a:cs typeface="B Nazanin" panose="00000400000000000000" pitchFamily="2" charset="-78"/>
              </a:rPr>
              <a:t>(</a:t>
            </a:r>
            <a:r>
              <a:rPr lang="en-US" dirty="0" err="1">
                <a:cs typeface="B Nazanin" panose="00000400000000000000" pitchFamily="2" charset="-78"/>
              </a:rPr>
              <a:t>Fa.Wikipedia.Org</a:t>
            </a:r>
            <a:r>
              <a:rPr lang="fa-IR" dirty="0">
                <a:cs typeface="B Nazanin" panose="00000400000000000000" pitchFamily="2" charset="-78"/>
              </a:rPr>
              <a:t>)</a:t>
            </a:r>
            <a:endParaRPr lang="en-US" dirty="0">
              <a:cs typeface="B Nazanin" panose="00000400000000000000" pitchFamily="2" charset="-78"/>
            </a:endParaRPr>
          </a:p>
        </p:txBody>
      </p:sp>
    </p:spTree>
    <p:extLst>
      <p:ext uri="{BB962C8B-B14F-4D97-AF65-F5344CB8AC3E}">
        <p14:creationId xmlns:p14="http://schemas.microsoft.com/office/powerpoint/2010/main" val="352544241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invX="1"/>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1567543" y="1953594"/>
            <a:ext cx="9001041" cy="400110"/>
          </a:xfrm>
          <a:prstGeom prst="rect">
            <a:avLst/>
          </a:prstGeom>
          <a:noFill/>
        </p:spPr>
        <p:txBody>
          <a:bodyPr wrap="square" rtlCol="1">
            <a:spAutoFit/>
          </a:bodyPr>
          <a:lstStyle/>
          <a:p>
            <a:pPr marL="342900" indent="-342900" algn="just">
              <a:buFont typeface="Wingdings" panose="05000000000000000000" pitchFamily="2" charset="2"/>
              <a:buChar char="v"/>
            </a:pPr>
            <a:r>
              <a:rPr lang="fa-IR" sz="2000" dirty="0" smtClean="0">
                <a:cs typeface="B Nazanin" panose="00000400000000000000" pitchFamily="2" charset="-78"/>
              </a:rPr>
              <a:t>دوران دیالمه ، شار آزاد و آزاداندیش ( قرن چهارم هجری قمری )</a:t>
            </a:r>
            <a:endParaRPr lang="fa-IR" sz="2000" dirty="0">
              <a:cs typeface="B Nazanin" panose="00000400000000000000" pitchFamily="2" charset="-78"/>
            </a:endParaRPr>
          </a:p>
        </p:txBody>
      </p:sp>
      <p:sp>
        <p:nvSpPr>
          <p:cNvPr id="33" name="TextBox 32"/>
          <p:cNvSpPr txBox="1"/>
          <p:nvPr/>
        </p:nvSpPr>
        <p:spPr>
          <a:xfrm>
            <a:off x="1567543" y="2552824"/>
            <a:ext cx="9001041" cy="400110"/>
          </a:xfrm>
          <a:prstGeom prst="rect">
            <a:avLst/>
          </a:prstGeom>
          <a:noFill/>
        </p:spPr>
        <p:txBody>
          <a:bodyPr wrap="square" rtlCol="1">
            <a:spAutoFit/>
          </a:bodyPr>
          <a:lstStyle/>
          <a:p>
            <a:pPr marL="342900" indent="-342900" algn="just">
              <a:buFont typeface="Wingdings" panose="05000000000000000000" pitchFamily="2" charset="2"/>
              <a:buChar char="v"/>
            </a:pPr>
            <a:r>
              <a:rPr lang="fa-IR" sz="2000" dirty="0" smtClean="0">
                <a:cs typeface="B Nazanin" panose="00000400000000000000" pitchFamily="2" charset="-78"/>
              </a:rPr>
              <a:t>اوج دگرگونی ها و تجدید حیات علمی و ادبی در ایران</a:t>
            </a:r>
            <a:endParaRPr lang="fa-IR" sz="2000" dirty="0">
              <a:cs typeface="B Nazanin" panose="00000400000000000000" pitchFamily="2" charset="-78"/>
            </a:endParaRPr>
          </a:p>
        </p:txBody>
      </p:sp>
      <p:sp>
        <p:nvSpPr>
          <p:cNvPr id="36" name="Left Arrow 35"/>
          <p:cNvSpPr/>
          <p:nvPr/>
        </p:nvSpPr>
        <p:spPr>
          <a:xfrm>
            <a:off x="5182987" y="2624143"/>
            <a:ext cx="725714" cy="257472"/>
          </a:xfrm>
          <a:prstGeom prst="leftArrow">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9" name="TextBox 38"/>
          <p:cNvSpPr txBox="1"/>
          <p:nvPr/>
        </p:nvSpPr>
        <p:spPr>
          <a:xfrm>
            <a:off x="724920" y="2552824"/>
            <a:ext cx="4458067" cy="400110"/>
          </a:xfrm>
          <a:prstGeom prst="rect">
            <a:avLst/>
          </a:prstGeom>
          <a:noFill/>
        </p:spPr>
        <p:txBody>
          <a:bodyPr wrap="square" rtlCol="1">
            <a:spAutoFit/>
          </a:bodyPr>
          <a:lstStyle/>
          <a:p>
            <a:pPr algn="just"/>
            <a:r>
              <a:rPr lang="fa-IR" sz="2000" dirty="0" smtClean="0">
                <a:cs typeface="B Nazanin" panose="00000400000000000000" pitchFamily="2" charset="-78"/>
              </a:rPr>
              <a:t>پیدایش تفکری مبتنی بر استقلال سیاسی – مذهبی</a:t>
            </a:r>
            <a:endParaRPr lang="fa-IR" sz="2000" dirty="0">
              <a:cs typeface="B Nazanin" panose="00000400000000000000" pitchFamily="2" charset="-78"/>
            </a:endParaRPr>
          </a:p>
        </p:txBody>
      </p:sp>
      <p:sp>
        <p:nvSpPr>
          <p:cNvPr id="41" name="TextBox 40"/>
          <p:cNvSpPr txBox="1"/>
          <p:nvPr/>
        </p:nvSpPr>
        <p:spPr>
          <a:xfrm>
            <a:off x="914401" y="3116873"/>
            <a:ext cx="9654184" cy="400110"/>
          </a:xfrm>
          <a:prstGeom prst="rect">
            <a:avLst/>
          </a:prstGeom>
          <a:noFill/>
        </p:spPr>
        <p:txBody>
          <a:bodyPr wrap="square" rtlCol="1">
            <a:spAutoFit/>
          </a:bodyPr>
          <a:lstStyle/>
          <a:p>
            <a:pPr marL="342900" indent="-342900" algn="just">
              <a:buFont typeface="Wingdings" panose="05000000000000000000" pitchFamily="2" charset="2"/>
              <a:buChar char="v"/>
            </a:pPr>
            <a:r>
              <a:rPr lang="fa-IR" sz="2000" dirty="0" smtClean="0">
                <a:cs typeface="B Nazanin" panose="00000400000000000000" pitchFamily="2" charset="-78"/>
              </a:rPr>
              <a:t>ایجاد تحول کلی در همه زمینه های اجتماعی با بازگشت و ابداع مراسم کهن ایرانی در چهارچوب نظریه مذهب شیعه</a:t>
            </a:r>
            <a:endParaRPr lang="fa-IR" sz="2000" dirty="0">
              <a:cs typeface="B Nazanin" panose="00000400000000000000" pitchFamily="2" charset="-78"/>
            </a:endParaRPr>
          </a:p>
        </p:txBody>
      </p:sp>
      <p:sp>
        <p:nvSpPr>
          <p:cNvPr id="43" name="TextBox 42"/>
          <p:cNvSpPr txBox="1"/>
          <p:nvPr/>
        </p:nvSpPr>
        <p:spPr>
          <a:xfrm>
            <a:off x="914401" y="3716103"/>
            <a:ext cx="9654184" cy="400110"/>
          </a:xfrm>
          <a:prstGeom prst="rect">
            <a:avLst/>
          </a:prstGeom>
          <a:noFill/>
        </p:spPr>
        <p:txBody>
          <a:bodyPr wrap="square" rtlCol="1">
            <a:spAutoFit/>
          </a:bodyPr>
          <a:lstStyle/>
          <a:p>
            <a:pPr marL="342900" indent="-342900" algn="just">
              <a:buFont typeface="Wingdings" panose="05000000000000000000" pitchFamily="2" charset="2"/>
              <a:buChar char="v"/>
            </a:pPr>
            <a:r>
              <a:rPr lang="fa-IR" sz="2000" dirty="0" smtClean="0">
                <a:cs typeface="B Nazanin" panose="00000400000000000000" pitchFamily="2" charset="-78"/>
              </a:rPr>
              <a:t>از میان رفتن بقایای نظام کهن دژی ، شارستانی در خطه میانی ، جنوبی و جنوب غربی ایران</a:t>
            </a:r>
            <a:endParaRPr lang="fa-IR" sz="2000" dirty="0">
              <a:cs typeface="B Nazanin" panose="00000400000000000000" pitchFamily="2" charset="-78"/>
            </a:endParaRPr>
          </a:p>
        </p:txBody>
      </p:sp>
      <p:sp>
        <p:nvSpPr>
          <p:cNvPr id="44" name="TextBox 43"/>
          <p:cNvSpPr txBox="1"/>
          <p:nvPr/>
        </p:nvSpPr>
        <p:spPr>
          <a:xfrm>
            <a:off x="1567542" y="4315333"/>
            <a:ext cx="9001041" cy="400110"/>
          </a:xfrm>
          <a:prstGeom prst="rect">
            <a:avLst/>
          </a:prstGeom>
          <a:noFill/>
        </p:spPr>
        <p:txBody>
          <a:bodyPr wrap="square" rtlCol="1">
            <a:spAutoFit/>
          </a:bodyPr>
          <a:lstStyle/>
          <a:p>
            <a:pPr marL="342900" indent="-342900" algn="just">
              <a:buFont typeface="Wingdings" panose="05000000000000000000" pitchFamily="2" charset="2"/>
              <a:buChar char="v"/>
            </a:pPr>
            <a:r>
              <a:rPr lang="fa-IR" sz="2000" dirty="0" smtClean="0">
                <a:cs typeface="B Nazanin" panose="00000400000000000000" pitchFamily="2" charset="-78"/>
              </a:rPr>
              <a:t>آزاد اندیشی دولت بوییان </a:t>
            </a:r>
            <a:endParaRPr lang="fa-IR" sz="2000" dirty="0">
              <a:cs typeface="B Nazanin" panose="00000400000000000000" pitchFamily="2" charset="-78"/>
            </a:endParaRPr>
          </a:p>
        </p:txBody>
      </p:sp>
      <p:sp>
        <p:nvSpPr>
          <p:cNvPr id="47" name="Left Arrow 46"/>
          <p:cNvSpPr/>
          <p:nvPr/>
        </p:nvSpPr>
        <p:spPr>
          <a:xfrm>
            <a:off x="7340648" y="4386652"/>
            <a:ext cx="725714" cy="257472"/>
          </a:xfrm>
          <a:prstGeom prst="leftArrow">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48" name="TextBox 47"/>
          <p:cNvSpPr txBox="1"/>
          <p:nvPr/>
        </p:nvSpPr>
        <p:spPr>
          <a:xfrm>
            <a:off x="1712686" y="4315333"/>
            <a:ext cx="5502303" cy="400110"/>
          </a:xfrm>
          <a:prstGeom prst="rect">
            <a:avLst/>
          </a:prstGeom>
          <a:noFill/>
        </p:spPr>
        <p:txBody>
          <a:bodyPr wrap="square" rtlCol="1">
            <a:spAutoFit/>
          </a:bodyPr>
          <a:lstStyle/>
          <a:p>
            <a:pPr algn="just"/>
            <a:r>
              <a:rPr lang="fa-IR" sz="2000" dirty="0" smtClean="0">
                <a:cs typeface="B Nazanin" panose="00000400000000000000" pitchFamily="2" charset="-78"/>
              </a:rPr>
              <a:t>نقش عمده آموزش و مدرسه به عنوان یکی از عناصر پایه شهر و شار</a:t>
            </a:r>
            <a:endParaRPr lang="fa-IR" sz="2000" dirty="0">
              <a:cs typeface="B Nazanin" panose="00000400000000000000" pitchFamily="2" charset="-78"/>
            </a:endParaRPr>
          </a:p>
        </p:txBody>
      </p:sp>
      <p:sp>
        <p:nvSpPr>
          <p:cNvPr id="53" name="TextBox 52"/>
          <p:cNvSpPr txBox="1"/>
          <p:nvPr/>
        </p:nvSpPr>
        <p:spPr>
          <a:xfrm>
            <a:off x="2026224" y="5041433"/>
            <a:ext cx="2179921" cy="400110"/>
          </a:xfrm>
          <a:prstGeom prst="rect">
            <a:avLst/>
          </a:prstGeom>
          <a:noFill/>
        </p:spPr>
        <p:txBody>
          <a:bodyPr wrap="square" rtlCol="1">
            <a:spAutoFit/>
          </a:bodyPr>
          <a:lstStyle/>
          <a:p>
            <a:pPr algn="just"/>
            <a:r>
              <a:rPr lang="fa-IR" sz="2000" dirty="0" smtClean="0">
                <a:cs typeface="B Nazanin" panose="00000400000000000000" pitchFamily="2" charset="-78"/>
              </a:rPr>
              <a:t>(حبیبی ، 1392 : 68)</a:t>
            </a:r>
            <a:endParaRPr lang="fa-IR" sz="2000" dirty="0">
              <a:cs typeface="B Nazanin" panose="00000400000000000000" pitchFamily="2" charset="-78"/>
            </a:endParaRPr>
          </a:p>
        </p:txBody>
      </p:sp>
      <p:sp>
        <p:nvSpPr>
          <p:cNvPr id="15" name="TextBox 14"/>
          <p:cNvSpPr txBox="1"/>
          <p:nvPr/>
        </p:nvSpPr>
        <p:spPr>
          <a:xfrm>
            <a:off x="4690976" y="393151"/>
            <a:ext cx="5671131" cy="523220"/>
          </a:xfrm>
          <a:prstGeom prst="rect">
            <a:avLst/>
          </a:prstGeom>
          <a:noFill/>
        </p:spPr>
        <p:txBody>
          <a:bodyPr wrap="square" rtlCol="0">
            <a:spAutoFit/>
          </a:bodyPr>
          <a:lstStyle/>
          <a:p>
            <a:pPr algn="r" rtl="1"/>
            <a:r>
              <a:rPr lang="fa-IR" sz="2800" b="1" dirty="0" smtClean="0">
                <a:ln w="12700">
                  <a:noFill/>
                  <a:prstDash val="solid"/>
                </a:ln>
                <a:solidFill>
                  <a:schemeClr val="tx1">
                    <a:lumMod val="95000"/>
                    <a:lumOff val="5000"/>
                  </a:schemeClr>
                </a:solidFill>
                <a:cs typeface="B Nazanin" panose="00000400000000000000" pitchFamily="2" charset="-78"/>
              </a:rPr>
              <a:t>ویژگی های این دوره</a:t>
            </a:r>
            <a:endParaRPr lang="en-US" sz="2800" b="1" dirty="0">
              <a:ln w="12700">
                <a:noFill/>
                <a:prstDash val="solid"/>
              </a:ln>
              <a:solidFill>
                <a:schemeClr val="tx1">
                  <a:lumMod val="95000"/>
                  <a:lumOff val="5000"/>
                </a:schemeClr>
              </a:solidFill>
              <a:cs typeface="B Nazanin" panose="00000400000000000000" pitchFamily="2" charset="-78"/>
            </a:endParaRPr>
          </a:p>
        </p:txBody>
      </p:sp>
      <p:sp>
        <p:nvSpPr>
          <p:cNvPr id="16" name="TextBox 15"/>
          <p:cNvSpPr txBox="1"/>
          <p:nvPr/>
        </p:nvSpPr>
        <p:spPr>
          <a:xfrm>
            <a:off x="1095120" y="6085595"/>
            <a:ext cx="2167003" cy="400110"/>
          </a:xfrm>
          <a:prstGeom prst="rect">
            <a:avLst/>
          </a:prstGeom>
          <a:noFill/>
        </p:spPr>
        <p:txBody>
          <a:bodyPr wrap="square" rtlCol="1">
            <a:spAutoFit/>
          </a:bodyPr>
          <a:lstStyle/>
          <a:p>
            <a:pPr algn="ctr"/>
            <a:r>
              <a:rPr lang="fa-IR" sz="2000" b="1" dirty="0" smtClean="0">
                <a:cs typeface="B Nazanin" panose="00000400000000000000" pitchFamily="2" charset="-78"/>
              </a:rPr>
              <a:t>آل زیار و آل بویه</a:t>
            </a:r>
            <a:endParaRPr lang="fa-IR" sz="2000" b="1" dirty="0">
              <a:cs typeface="B Nazanin" panose="00000400000000000000" pitchFamily="2" charset="-78"/>
            </a:endParaRPr>
          </a:p>
        </p:txBody>
      </p:sp>
    </p:spTree>
    <p:extLst>
      <p:ext uri="{BB962C8B-B14F-4D97-AF65-F5344CB8AC3E}">
        <p14:creationId xmlns:p14="http://schemas.microsoft.com/office/powerpoint/2010/main" val="370978386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1000"/>
                                        <p:tgtEl>
                                          <p:spTgt spid="33"/>
                                        </p:tgtEl>
                                      </p:cBhvr>
                                    </p:animEffect>
                                    <p:anim calcmode="lin" valueType="num">
                                      <p:cBhvr>
                                        <p:cTn id="15" dur="1000" fill="hold"/>
                                        <p:tgtEl>
                                          <p:spTgt spid="33"/>
                                        </p:tgtEl>
                                        <p:attrNameLst>
                                          <p:attrName>ppt_x</p:attrName>
                                        </p:attrNameLst>
                                      </p:cBhvr>
                                      <p:tavLst>
                                        <p:tav tm="0">
                                          <p:val>
                                            <p:strVal val="#ppt_x"/>
                                          </p:val>
                                        </p:tav>
                                        <p:tav tm="100000">
                                          <p:val>
                                            <p:strVal val="#ppt_x"/>
                                          </p:val>
                                        </p:tav>
                                      </p:tavLst>
                                    </p:anim>
                                    <p:anim calcmode="lin" valueType="num">
                                      <p:cBhvr>
                                        <p:cTn id="16"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circle(in)">
                                      <p:cBhvr>
                                        <p:cTn id="21" dur="2000"/>
                                        <p:tgtEl>
                                          <p:spTgt spid="36"/>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1000"/>
                                        <p:tgtEl>
                                          <p:spTgt spid="39"/>
                                        </p:tgtEl>
                                      </p:cBhvr>
                                    </p:animEffect>
                                    <p:anim calcmode="lin" valueType="num">
                                      <p:cBhvr>
                                        <p:cTn id="27" dur="1000" fill="hold"/>
                                        <p:tgtEl>
                                          <p:spTgt spid="39"/>
                                        </p:tgtEl>
                                        <p:attrNameLst>
                                          <p:attrName>ppt_x</p:attrName>
                                        </p:attrNameLst>
                                      </p:cBhvr>
                                      <p:tavLst>
                                        <p:tav tm="0">
                                          <p:val>
                                            <p:strVal val="#ppt_x"/>
                                          </p:val>
                                        </p:tav>
                                        <p:tav tm="100000">
                                          <p:val>
                                            <p:strVal val="#ppt_x"/>
                                          </p:val>
                                        </p:tav>
                                      </p:tavLst>
                                    </p:anim>
                                    <p:anim calcmode="lin" valueType="num">
                                      <p:cBhvr>
                                        <p:cTn id="28"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fade">
                                      <p:cBhvr>
                                        <p:cTn id="33" dur="1000"/>
                                        <p:tgtEl>
                                          <p:spTgt spid="41"/>
                                        </p:tgtEl>
                                      </p:cBhvr>
                                    </p:animEffect>
                                    <p:anim calcmode="lin" valueType="num">
                                      <p:cBhvr>
                                        <p:cTn id="34" dur="1000" fill="hold"/>
                                        <p:tgtEl>
                                          <p:spTgt spid="41"/>
                                        </p:tgtEl>
                                        <p:attrNameLst>
                                          <p:attrName>ppt_x</p:attrName>
                                        </p:attrNameLst>
                                      </p:cBhvr>
                                      <p:tavLst>
                                        <p:tav tm="0">
                                          <p:val>
                                            <p:strVal val="#ppt_x"/>
                                          </p:val>
                                        </p:tav>
                                        <p:tav tm="100000">
                                          <p:val>
                                            <p:strVal val="#ppt_x"/>
                                          </p:val>
                                        </p:tav>
                                      </p:tavLst>
                                    </p:anim>
                                    <p:anim calcmode="lin" valueType="num">
                                      <p:cBhvr>
                                        <p:cTn id="35"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43"/>
                                        </p:tgtEl>
                                        <p:attrNameLst>
                                          <p:attrName>style.visibility</p:attrName>
                                        </p:attrNameLst>
                                      </p:cBhvr>
                                      <p:to>
                                        <p:strVal val="visible"/>
                                      </p:to>
                                    </p:set>
                                    <p:animEffect transition="in" filter="fade">
                                      <p:cBhvr>
                                        <p:cTn id="40" dur="1000"/>
                                        <p:tgtEl>
                                          <p:spTgt spid="43"/>
                                        </p:tgtEl>
                                      </p:cBhvr>
                                    </p:animEffect>
                                    <p:anim calcmode="lin" valueType="num">
                                      <p:cBhvr>
                                        <p:cTn id="41" dur="1000" fill="hold"/>
                                        <p:tgtEl>
                                          <p:spTgt spid="43"/>
                                        </p:tgtEl>
                                        <p:attrNameLst>
                                          <p:attrName>ppt_x</p:attrName>
                                        </p:attrNameLst>
                                      </p:cBhvr>
                                      <p:tavLst>
                                        <p:tav tm="0">
                                          <p:val>
                                            <p:strVal val="#ppt_x"/>
                                          </p:val>
                                        </p:tav>
                                        <p:tav tm="100000">
                                          <p:val>
                                            <p:strVal val="#ppt_x"/>
                                          </p:val>
                                        </p:tav>
                                      </p:tavLst>
                                    </p:anim>
                                    <p:anim calcmode="lin" valueType="num">
                                      <p:cBhvr>
                                        <p:cTn id="42"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fade">
                                      <p:cBhvr>
                                        <p:cTn id="47" dur="1000"/>
                                        <p:tgtEl>
                                          <p:spTgt spid="44"/>
                                        </p:tgtEl>
                                      </p:cBhvr>
                                    </p:animEffect>
                                    <p:anim calcmode="lin" valueType="num">
                                      <p:cBhvr>
                                        <p:cTn id="48" dur="1000" fill="hold"/>
                                        <p:tgtEl>
                                          <p:spTgt spid="44"/>
                                        </p:tgtEl>
                                        <p:attrNameLst>
                                          <p:attrName>ppt_x</p:attrName>
                                        </p:attrNameLst>
                                      </p:cBhvr>
                                      <p:tavLst>
                                        <p:tav tm="0">
                                          <p:val>
                                            <p:strVal val="#ppt_x"/>
                                          </p:val>
                                        </p:tav>
                                        <p:tav tm="100000">
                                          <p:val>
                                            <p:strVal val="#ppt_x"/>
                                          </p:val>
                                        </p:tav>
                                      </p:tavLst>
                                    </p:anim>
                                    <p:anim calcmode="lin" valueType="num">
                                      <p:cBhvr>
                                        <p:cTn id="49"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6" presetClass="entr" presetSubtype="16" fill="hold" grpId="0" nodeType="clickEffect">
                                  <p:stCondLst>
                                    <p:cond delay="0"/>
                                  </p:stCondLst>
                                  <p:childTnLst>
                                    <p:set>
                                      <p:cBhvr>
                                        <p:cTn id="53" dur="1" fill="hold">
                                          <p:stCondLst>
                                            <p:cond delay="0"/>
                                          </p:stCondLst>
                                        </p:cTn>
                                        <p:tgtEl>
                                          <p:spTgt spid="47"/>
                                        </p:tgtEl>
                                        <p:attrNameLst>
                                          <p:attrName>style.visibility</p:attrName>
                                        </p:attrNameLst>
                                      </p:cBhvr>
                                      <p:to>
                                        <p:strVal val="visible"/>
                                      </p:to>
                                    </p:set>
                                    <p:animEffect transition="in" filter="circle(in)">
                                      <p:cBhvr>
                                        <p:cTn id="54" dur="2000"/>
                                        <p:tgtEl>
                                          <p:spTgt spid="47"/>
                                        </p:tgtEl>
                                      </p:cBhvr>
                                    </p:animEffect>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fade">
                                      <p:cBhvr>
                                        <p:cTn id="59" dur="1000"/>
                                        <p:tgtEl>
                                          <p:spTgt spid="48"/>
                                        </p:tgtEl>
                                      </p:cBhvr>
                                    </p:animEffect>
                                    <p:anim calcmode="lin" valueType="num">
                                      <p:cBhvr>
                                        <p:cTn id="60" dur="1000" fill="hold"/>
                                        <p:tgtEl>
                                          <p:spTgt spid="48"/>
                                        </p:tgtEl>
                                        <p:attrNameLst>
                                          <p:attrName>ppt_x</p:attrName>
                                        </p:attrNameLst>
                                      </p:cBhvr>
                                      <p:tavLst>
                                        <p:tav tm="0">
                                          <p:val>
                                            <p:strVal val="#ppt_x"/>
                                          </p:val>
                                        </p:tav>
                                        <p:tav tm="100000">
                                          <p:val>
                                            <p:strVal val="#ppt_x"/>
                                          </p:val>
                                        </p:tav>
                                      </p:tavLst>
                                    </p:anim>
                                    <p:anim calcmode="lin" valueType="num">
                                      <p:cBhvr>
                                        <p:cTn id="61"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53"/>
                                        </p:tgtEl>
                                        <p:attrNameLst>
                                          <p:attrName>style.visibility</p:attrName>
                                        </p:attrNameLst>
                                      </p:cBhvr>
                                      <p:to>
                                        <p:strVal val="visible"/>
                                      </p:to>
                                    </p:set>
                                    <p:animEffect transition="in" filter="fade">
                                      <p:cBhvr>
                                        <p:cTn id="66" dur="1000"/>
                                        <p:tgtEl>
                                          <p:spTgt spid="53"/>
                                        </p:tgtEl>
                                      </p:cBhvr>
                                    </p:animEffect>
                                    <p:anim calcmode="lin" valueType="num">
                                      <p:cBhvr>
                                        <p:cTn id="67" dur="1000" fill="hold"/>
                                        <p:tgtEl>
                                          <p:spTgt spid="53"/>
                                        </p:tgtEl>
                                        <p:attrNameLst>
                                          <p:attrName>ppt_x</p:attrName>
                                        </p:attrNameLst>
                                      </p:cBhvr>
                                      <p:tavLst>
                                        <p:tav tm="0">
                                          <p:val>
                                            <p:strVal val="#ppt_x"/>
                                          </p:val>
                                        </p:tav>
                                        <p:tav tm="100000">
                                          <p:val>
                                            <p:strVal val="#ppt_x"/>
                                          </p:val>
                                        </p:tav>
                                      </p:tavLst>
                                    </p:anim>
                                    <p:anim calcmode="lin" valueType="num">
                                      <p:cBhvr>
                                        <p:cTn id="68"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3" grpId="0"/>
      <p:bldP spid="36" grpId="0" animBg="1"/>
      <p:bldP spid="39" grpId="0"/>
      <p:bldP spid="41" grpId="0"/>
      <p:bldP spid="43" grpId="0"/>
      <p:bldP spid="44" grpId="0"/>
      <p:bldP spid="47" grpId="0" animBg="1"/>
      <p:bldP spid="48" grpId="0"/>
      <p:bldP spid="5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1567543" y="1953594"/>
            <a:ext cx="9001041" cy="400110"/>
          </a:xfrm>
          <a:prstGeom prst="rect">
            <a:avLst/>
          </a:prstGeom>
          <a:noFill/>
        </p:spPr>
        <p:txBody>
          <a:bodyPr wrap="square" rtlCol="1">
            <a:spAutoFit/>
          </a:bodyPr>
          <a:lstStyle/>
          <a:p>
            <a:pPr marL="342900" indent="-342900" algn="just">
              <a:buFont typeface="Wingdings" panose="05000000000000000000" pitchFamily="2" charset="2"/>
              <a:buChar char="v"/>
            </a:pPr>
            <a:r>
              <a:rPr lang="fa-IR" sz="2000" dirty="0">
                <a:cs typeface="B Nazanin" panose="00000400000000000000" pitchFamily="2" charset="-78"/>
              </a:rPr>
              <a:t>از دیگر دستاورد های این قرن ، شکوفایی انجمن های صنفی است </a:t>
            </a:r>
            <a:r>
              <a:rPr lang="fa-IR" sz="2000" dirty="0" smtClean="0">
                <a:cs typeface="B Nazanin" panose="00000400000000000000" pitchFamily="2" charset="-78"/>
              </a:rPr>
              <a:t>.</a:t>
            </a:r>
            <a:endParaRPr lang="fa-IR" sz="2000" dirty="0">
              <a:cs typeface="B Nazanin" panose="00000400000000000000" pitchFamily="2" charset="-78"/>
            </a:endParaRPr>
          </a:p>
        </p:txBody>
      </p:sp>
      <p:sp>
        <p:nvSpPr>
          <p:cNvPr id="15" name="TextBox 14"/>
          <p:cNvSpPr txBox="1"/>
          <p:nvPr/>
        </p:nvSpPr>
        <p:spPr>
          <a:xfrm>
            <a:off x="5907314" y="2657534"/>
            <a:ext cx="4661270" cy="400110"/>
          </a:xfrm>
          <a:prstGeom prst="rect">
            <a:avLst/>
          </a:prstGeom>
          <a:noFill/>
        </p:spPr>
        <p:txBody>
          <a:bodyPr wrap="square" rtlCol="1">
            <a:spAutoFit/>
          </a:bodyPr>
          <a:lstStyle/>
          <a:p>
            <a:pPr marL="342900" indent="-342900" algn="just">
              <a:buFont typeface="Wingdings" panose="05000000000000000000" pitchFamily="2" charset="2"/>
              <a:buChar char="v"/>
            </a:pPr>
            <a:r>
              <a:rPr lang="fa-IR" sz="2000" dirty="0" smtClean="0">
                <a:cs typeface="B Nazanin" panose="00000400000000000000" pitchFamily="2" charset="-78"/>
              </a:rPr>
              <a:t>آغاز تشکل افرازمندان و صنعتگران بر اساس حرفه ها</a:t>
            </a:r>
            <a:endParaRPr lang="fa-IR" sz="2000" dirty="0">
              <a:cs typeface="B Nazanin" panose="00000400000000000000" pitchFamily="2" charset="-78"/>
            </a:endParaRPr>
          </a:p>
        </p:txBody>
      </p:sp>
      <p:sp>
        <p:nvSpPr>
          <p:cNvPr id="16" name="TextBox 15"/>
          <p:cNvSpPr txBox="1"/>
          <p:nvPr/>
        </p:nvSpPr>
        <p:spPr>
          <a:xfrm>
            <a:off x="1597039" y="3375988"/>
            <a:ext cx="9001041" cy="400110"/>
          </a:xfrm>
          <a:prstGeom prst="rect">
            <a:avLst/>
          </a:prstGeom>
          <a:noFill/>
        </p:spPr>
        <p:txBody>
          <a:bodyPr wrap="square" rtlCol="1">
            <a:spAutoFit/>
          </a:bodyPr>
          <a:lstStyle/>
          <a:p>
            <a:pPr marL="342900" indent="-342900" algn="just">
              <a:buFont typeface="Wingdings" panose="05000000000000000000" pitchFamily="2" charset="2"/>
              <a:buChar char="v"/>
            </a:pPr>
            <a:r>
              <a:rPr lang="fa-IR" sz="2000" dirty="0" smtClean="0">
                <a:cs typeface="B Nazanin" panose="00000400000000000000" pitchFamily="2" charset="-78"/>
              </a:rPr>
              <a:t>مهمترین تفاوت نقشی است دولت بازی می کند.</a:t>
            </a:r>
            <a:endParaRPr lang="fa-IR" sz="2000" dirty="0">
              <a:cs typeface="B Nazanin" panose="00000400000000000000" pitchFamily="2" charset="-78"/>
            </a:endParaRPr>
          </a:p>
        </p:txBody>
      </p:sp>
      <p:sp>
        <p:nvSpPr>
          <p:cNvPr id="17" name="Left Arrow 16"/>
          <p:cNvSpPr/>
          <p:nvPr/>
        </p:nvSpPr>
        <p:spPr>
          <a:xfrm>
            <a:off x="5705206" y="3447307"/>
            <a:ext cx="725714" cy="257472"/>
          </a:xfrm>
          <a:prstGeom prst="leftArrow">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8" name="TextBox 17"/>
          <p:cNvSpPr txBox="1"/>
          <p:nvPr/>
        </p:nvSpPr>
        <p:spPr>
          <a:xfrm>
            <a:off x="740229" y="3375988"/>
            <a:ext cx="4964977" cy="400110"/>
          </a:xfrm>
          <a:prstGeom prst="rect">
            <a:avLst/>
          </a:prstGeom>
          <a:noFill/>
        </p:spPr>
        <p:txBody>
          <a:bodyPr wrap="square" rtlCol="1">
            <a:spAutoFit/>
          </a:bodyPr>
          <a:lstStyle/>
          <a:p>
            <a:pPr algn="just"/>
            <a:r>
              <a:rPr lang="fa-IR" sz="2000" dirty="0" smtClean="0">
                <a:cs typeface="B Nazanin" panose="00000400000000000000" pitchFamily="2" charset="-78"/>
              </a:rPr>
              <a:t>به کار گرفتن مردمان شهری و روستایی در صنعت و پیشه ها</a:t>
            </a:r>
            <a:endParaRPr lang="fa-IR" sz="2000" dirty="0">
              <a:cs typeface="B Nazanin" panose="00000400000000000000" pitchFamily="2" charset="-78"/>
            </a:endParaRPr>
          </a:p>
        </p:txBody>
      </p:sp>
      <p:sp>
        <p:nvSpPr>
          <p:cNvPr id="19" name="TextBox 18"/>
          <p:cNvSpPr txBox="1"/>
          <p:nvPr/>
        </p:nvSpPr>
        <p:spPr>
          <a:xfrm>
            <a:off x="1567542" y="4137984"/>
            <a:ext cx="9001041" cy="400110"/>
          </a:xfrm>
          <a:prstGeom prst="rect">
            <a:avLst/>
          </a:prstGeom>
          <a:noFill/>
        </p:spPr>
        <p:txBody>
          <a:bodyPr wrap="square" rtlCol="1">
            <a:spAutoFit/>
          </a:bodyPr>
          <a:lstStyle/>
          <a:p>
            <a:pPr marL="342900" indent="-342900" algn="just">
              <a:buFont typeface="Wingdings" panose="05000000000000000000" pitchFamily="2" charset="2"/>
              <a:buChar char="v"/>
            </a:pPr>
            <a:r>
              <a:rPr lang="fa-IR" sz="2000" dirty="0" smtClean="0">
                <a:cs typeface="B Nazanin" panose="00000400000000000000" pitchFamily="2" charset="-78"/>
              </a:rPr>
              <a:t>نشان دهنده وحدت اجتماعی</a:t>
            </a:r>
            <a:endParaRPr lang="fa-IR" sz="2000" dirty="0">
              <a:cs typeface="B Nazanin" panose="00000400000000000000" pitchFamily="2" charset="-78"/>
            </a:endParaRPr>
          </a:p>
        </p:txBody>
      </p:sp>
      <p:sp>
        <p:nvSpPr>
          <p:cNvPr id="20" name="Left Arrow 19"/>
          <p:cNvSpPr/>
          <p:nvPr/>
        </p:nvSpPr>
        <p:spPr>
          <a:xfrm>
            <a:off x="7108417" y="4209303"/>
            <a:ext cx="725714" cy="257472"/>
          </a:xfrm>
          <a:prstGeom prst="leftArrow">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21" name="TextBox 20"/>
          <p:cNvSpPr txBox="1"/>
          <p:nvPr/>
        </p:nvSpPr>
        <p:spPr>
          <a:xfrm>
            <a:off x="377371" y="4137984"/>
            <a:ext cx="6751674" cy="400110"/>
          </a:xfrm>
          <a:prstGeom prst="rect">
            <a:avLst/>
          </a:prstGeom>
          <a:noFill/>
        </p:spPr>
        <p:txBody>
          <a:bodyPr wrap="square" rtlCol="1">
            <a:spAutoFit/>
          </a:bodyPr>
          <a:lstStyle/>
          <a:p>
            <a:pPr algn="just"/>
            <a:r>
              <a:rPr lang="fa-IR" sz="2000" dirty="0" smtClean="0">
                <a:cs typeface="B Nazanin" panose="00000400000000000000" pitchFamily="2" charset="-78"/>
              </a:rPr>
              <a:t>اولین تفاوت بارز بین انجمن های صنفی شار دوره اسلامی با گیلد های قرون وسطایی</a:t>
            </a:r>
            <a:endParaRPr lang="fa-IR" sz="2000" dirty="0">
              <a:cs typeface="B Nazanin" panose="00000400000000000000" pitchFamily="2" charset="-78"/>
            </a:endParaRPr>
          </a:p>
        </p:txBody>
      </p:sp>
      <p:sp>
        <p:nvSpPr>
          <p:cNvPr id="22" name="TextBox 21"/>
          <p:cNvSpPr txBox="1"/>
          <p:nvPr/>
        </p:nvSpPr>
        <p:spPr>
          <a:xfrm>
            <a:off x="2717532" y="5111789"/>
            <a:ext cx="2179921" cy="400110"/>
          </a:xfrm>
          <a:prstGeom prst="rect">
            <a:avLst/>
          </a:prstGeom>
          <a:noFill/>
        </p:spPr>
        <p:txBody>
          <a:bodyPr wrap="square" rtlCol="1">
            <a:spAutoFit/>
          </a:bodyPr>
          <a:lstStyle/>
          <a:p>
            <a:pPr algn="just"/>
            <a:r>
              <a:rPr lang="fa-IR" sz="2000" dirty="0" smtClean="0">
                <a:cs typeface="B Nazanin" panose="00000400000000000000" pitchFamily="2" charset="-78"/>
              </a:rPr>
              <a:t>(حبیبی ، 1392 : 69)</a:t>
            </a:r>
            <a:endParaRPr lang="fa-IR" sz="2000" dirty="0">
              <a:cs typeface="B Nazanin" panose="00000400000000000000" pitchFamily="2" charset="-78"/>
            </a:endParaRPr>
          </a:p>
        </p:txBody>
      </p:sp>
      <p:sp>
        <p:nvSpPr>
          <p:cNvPr id="13" name="TextBox 12"/>
          <p:cNvSpPr txBox="1"/>
          <p:nvPr/>
        </p:nvSpPr>
        <p:spPr>
          <a:xfrm>
            <a:off x="4897453" y="589592"/>
            <a:ext cx="5671131" cy="523220"/>
          </a:xfrm>
          <a:prstGeom prst="rect">
            <a:avLst/>
          </a:prstGeom>
          <a:noFill/>
        </p:spPr>
        <p:txBody>
          <a:bodyPr wrap="square" rtlCol="0">
            <a:spAutoFit/>
          </a:bodyPr>
          <a:lstStyle/>
          <a:p>
            <a:pPr algn="r" rtl="1"/>
            <a:r>
              <a:rPr lang="fa-IR" sz="2800" b="1" dirty="0" smtClean="0">
                <a:ln w="12700">
                  <a:noFill/>
                  <a:prstDash val="solid"/>
                </a:ln>
                <a:solidFill>
                  <a:schemeClr val="tx1">
                    <a:lumMod val="95000"/>
                    <a:lumOff val="5000"/>
                  </a:schemeClr>
                </a:solidFill>
                <a:cs typeface="B Nazanin" panose="00000400000000000000" pitchFamily="2" charset="-78"/>
              </a:rPr>
              <a:t>ویژگی های این دوره</a:t>
            </a:r>
            <a:endParaRPr lang="en-US" sz="2800" b="1" dirty="0">
              <a:ln w="12700">
                <a:noFill/>
                <a:prstDash val="solid"/>
              </a:ln>
              <a:solidFill>
                <a:schemeClr val="tx1">
                  <a:lumMod val="95000"/>
                  <a:lumOff val="5000"/>
                </a:schemeClr>
              </a:solidFill>
              <a:cs typeface="B Nazanin" panose="00000400000000000000" pitchFamily="2" charset="-78"/>
            </a:endParaRPr>
          </a:p>
        </p:txBody>
      </p:sp>
      <p:sp>
        <p:nvSpPr>
          <p:cNvPr id="14" name="TextBox 13"/>
          <p:cNvSpPr txBox="1"/>
          <p:nvPr/>
        </p:nvSpPr>
        <p:spPr>
          <a:xfrm>
            <a:off x="1095120" y="6085595"/>
            <a:ext cx="2167003" cy="400110"/>
          </a:xfrm>
          <a:prstGeom prst="rect">
            <a:avLst/>
          </a:prstGeom>
          <a:noFill/>
        </p:spPr>
        <p:txBody>
          <a:bodyPr wrap="square" rtlCol="1">
            <a:spAutoFit/>
          </a:bodyPr>
          <a:lstStyle/>
          <a:p>
            <a:pPr algn="ctr"/>
            <a:r>
              <a:rPr lang="fa-IR" sz="2000" b="1" dirty="0" smtClean="0">
                <a:cs typeface="B Nazanin" panose="00000400000000000000" pitchFamily="2" charset="-78"/>
              </a:rPr>
              <a:t>آل زیار و آل بویه</a:t>
            </a:r>
            <a:endParaRPr lang="fa-IR" sz="2000" b="1" dirty="0">
              <a:cs typeface="B Nazanin" panose="00000400000000000000" pitchFamily="2" charset="-78"/>
            </a:endParaRPr>
          </a:p>
        </p:txBody>
      </p:sp>
    </p:spTree>
    <p:extLst>
      <p:ext uri="{BB962C8B-B14F-4D97-AF65-F5344CB8AC3E}">
        <p14:creationId xmlns:p14="http://schemas.microsoft.com/office/powerpoint/2010/main" val="197479683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circle(in)">
                                      <p:cBhvr>
                                        <p:cTn id="28" dur="2000"/>
                                        <p:tgtEl>
                                          <p:spTgt spid="17"/>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1000"/>
                                        <p:tgtEl>
                                          <p:spTgt spid="18"/>
                                        </p:tgtEl>
                                      </p:cBhvr>
                                    </p:animEffect>
                                    <p:anim calcmode="lin" valueType="num">
                                      <p:cBhvr>
                                        <p:cTn id="34" dur="1000" fill="hold"/>
                                        <p:tgtEl>
                                          <p:spTgt spid="18"/>
                                        </p:tgtEl>
                                        <p:attrNameLst>
                                          <p:attrName>ppt_x</p:attrName>
                                        </p:attrNameLst>
                                      </p:cBhvr>
                                      <p:tavLst>
                                        <p:tav tm="0">
                                          <p:val>
                                            <p:strVal val="#ppt_x"/>
                                          </p:val>
                                        </p:tav>
                                        <p:tav tm="100000">
                                          <p:val>
                                            <p:strVal val="#ppt_x"/>
                                          </p:val>
                                        </p:tav>
                                      </p:tavLst>
                                    </p:anim>
                                    <p:anim calcmode="lin" valueType="num">
                                      <p:cBhvr>
                                        <p:cTn id="35"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1000"/>
                                        <p:tgtEl>
                                          <p:spTgt spid="19"/>
                                        </p:tgtEl>
                                      </p:cBhvr>
                                    </p:animEffect>
                                    <p:anim calcmode="lin" valueType="num">
                                      <p:cBhvr>
                                        <p:cTn id="41" dur="1000" fill="hold"/>
                                        <p:tgtEl>
                                          <p:spTgt spid="19"/>
                                        </p:tgtEl>
                                        <p:attrNameLst>
                                          <p:attrName>ppt_x</p:attrName>
                                        </p:attrNameLst>
                                      </p:cBhvr>
                                      <p:tavLst>
                                        <p:tav tm="0">
                                          <p:val>
                                            <p:strVal val="#ppt_x"/>
                                          </p:val>
                                        </p:tav>
                                        <p:tav tm="100000">
                                          <p:val>
                                            <p:strVal val="#ppt_x"/>
                                          </p:val>
                                        </p:tav>
                                      </p:tavLst>
                                    </p:anim>
                                    <p:anim calcmode="lin" valueType="num">
                                      <p:cBhvr>
                                        <p:cTn id="42"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circle(in)">
                                      <p:cBhvr>
                                        <p:cTn id="47" dur="2000"/>
                                        <p:tgtEl>
                                          <p:spTgt spid="20"/>
                                        </p:tgtEl>
                                      </p:cBhvr>
                                    </p:animEffect>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1000"/>
                                        <p:tgtEl>
                                          <p:spTgt spid="21"/>
                                        </p:tgtEl>
                                      </p:cBhvr>
                                    </p:animEffect>
                                    <p:anim calcmode="lin" valueType="num">
                                      <p:cBhvr>
                                        <p:cTn id="53" dur="1000" fill="hold"/>
                                        <p:tgtEl>
                                          <p:spTgt spid="21"/>
                                        </p:tgtEl>
                                        <p:attrNameLst>
                                          <p:attrName>ppt_x</p:attrName>
                                        </p:attrNameLst>
                                      </p:cBhvr>
                                      <p:tavLst>
                                        <p:tav tm="0">
                                          <p:val>
                                            <p:strVal val="#ppt_x"/>
                                          </p:val>
                                        </p:tav>
                                        <p:tav tm="100000">
                                          <p:val>
                                            <p:strVal val="#ppt_x"/>
                                          </p:val>
                                        </p:tav>
                                      </p:tavLst>
                                    </p:anim>
                                    <p:anim calcmode="lin" valueType="num">
                                      <p:cBhvr>
                                        <p:cTn id="5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1000"/>
                                        <p:tgtEl>
                                          <p:spTgt spid="22"/>
                                        </p:tgtEl>
                                      </p:cBhvr>
                                    </p:animEffect>
                                    <p:anim calcmode="lin" valueType="num">
                                      <p:cBhvr>
                                        <p:cTn id="60" dur="1000" fill="hold"/>
                                        <p:tgtEl>
                                          <p:spTgt spid="22"/>
                                        </p:tgtEl>
                                        <p:attrNameLst>
                                          <p:attrName>ppt_x</p:attrName>
                                        </p:attrNameLst>
                                      </p:cBhvr>
                                      <p:tavLst>
                                        <p:tav tm="0">
                                          <p:val>
                                            <p:strVal val="#ppt_x"/>
                                          </p:val>
                                        </p:tav>
                                        <p:tav tm="100000">
                                          <p:val>
                                            <p:strVal val="#ppt_x"/>
                                          </p:val>
                                        </p:tav>
                                      </p:tavLst>
                                    </p:anim>
                                    <p:anim calcmode="lin" valueType="num">
                                      <p:cBhvr>
                                        <p:cTn id="6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15" grpId="0"/>
      <p:bldP spid="16" grpId="0"/>
      <p:bldP spid="17" grpId="0" animBg="1"/>
      <p:bldP spid="18" grpId="0"/>
      <p:bldP spid="19" grpId="0"/>
      <p:bldP spid="20" grpId="0" animBg="1"/>
      <p:bldP spid="21" grpId="0"/>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1567543" y="1953594"/>
            <a:ext cx="9001041" cy="400110"/>
          </a:xfrm>
          <a:prstGeom prst="rect">
            <a:avLst/>
          </a:prstGeom>
          <a:noFill/>
        </p:spPr>
        <p:txBody>
          <a:bodyPr wrap="square" rtlCol="1">
            <a:spAutoFit/>
          </a:bodyPr>
          <a:lstStyle/>
          <a:p>
            <a:pPr marL="342900" indent="-342900" algn="just">
              <a:buFont typeface="Wingdings" panose="05000000000000000000" pitchFamily="2" charset="2"/>
              <a:buChar char="v"/>
            </a:pPr>
            <a:r>
              <a:rPr lang="fa-IR" sz="2000" dirty="0" smtClean="0">
                <a:cs typeface="B Nazanin" panose="00000400000000000000" pitchFamily="2" charset="-78"/>
              </a:rPr>
              <a:t>دولت آل بویه و آل زیار با تکیه بر میراث روزگاران پیشین ، تحرک اجتماعی بسیاری ایجاد کرد.</a:t>
            </a:r>
            <a:endParaRPr lang="fa-IR" sz="2000" dirty="0">
              <a:cs typeface="B Nazanin" panose="00000400000000000000" pitchFamily="2" charset="-78"/>
            </a:endParaRPr>
          </a:p>
        </p:txBody>
      </p:sp>
      <p:sp>
        <p:nvSpPr>
          <p:cNvPr id="12" name="Right Brace 11"/>
          <p:cNvSpPr/>
          <p:nvPr/>
        </p:nvSpPr>
        <p:spPr>
          <a:xfrm>
            <a:off x="10014772" y="2551986"/>
            <a:ext cx="553812" cy="1230886"/>
          </a:xfrm>
          <a:prstGeom prst="rightBrace">
            <a:avLst/>
          </a:prstGeom>
          <a:noFill/>
          <a:ln>
            <a:solidFill>
              <a:schemeClr val="bg2">
                <a:lumMod val="50000"/>
              </a:schemeClr>
            </a:solidFill>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a:p>
        </p:txBody>
      </p:sp>
      <p:sp>
        <p:nvSpPr>
          <p:cNvPr id="13" name="TextBox 12"/>
          <p:cNvSpPr txBox="1"/>
          <p:nvPr/>
        </p:nvSpPr>
        <p:spPr>
          <a:xfrm>
            <a:off x="8084457" y="2493930"/>
            <a:ext cx="1930315" cy="400110"/>
          </a:xfrm>
          <a:prstGeom prst="rect">
            <a:avLst/>
          </a:prstGeom>
          <a:noFill/>
        </p:spPr>
        <p:txBody>
          <a:bodyPr wrap="square" rtlCol="1">
            <a:spAutoFit/>
          </a:bodyPr>
          <a:lstStyle/>
          <a:p>
            <a:pPr algn="just"/>
            <a:r>
              <a:rPr lang="fa-IR" sz="2000" dirty="0" smtClean="0">
                <a:cs typeface="B Nazanin" panose="00000400000000000000" pitchFamily="2" charset="-78"/>
              </a:rPr>
              <a:t>آزادی مذهب</a:t>
            </a:r>
            <a:endParaRPr lang="fa-IR" sz="2000" dirty="0">
              <a:cs typeface="B Nazanin" panose="00000400000000000000" pitchFamily="2" charset="-78"/>
            </a:endParaRPr>
          </a:p>
        </p:txBody>
      </p:sp>
      <p:sp>
        <p:nvSpPr>
          <p:cNvPr id="14" name="TextBox 13"/>
          <p:cNvSpPr txBox="1"/>
          <p:nvPr/>
        </p:nvSpPr>
        <p:spPr>
          <a:xfrm>
            <a:off x="8084457" y="2967374"/>
            <a:ext cx="1930315" cy="400110"/>
          </a:xfrm>
          <a:prstGeom prst="rect">
            <a:avLst/>
          </a:prstGeom>
          <a:noFill/>
        </p:spPr>
        <p:txBody>
          <a:bodyPr wrap="square" rtlCol="1">
            <a:spAutoFit/>
          </a:bodyPr>
          <a:lstStyle/>
          <a:p>
            <a:pPr algn="just"/>
            <a:r>
              <a:rPr lang="fa-IR" sz="2000" dirty="0" smtClean="0">
                <a:cs typeface="B Nazanin" panose="00000400000000000000" pitchFamily="2" charset="-78"/>
              </a:rPr>
              <a:t>آزادی اندیشه</a:t>
            </a:r>
            <a:endParaRPr lang="fa-IR" sz="2000" dirty="0">
              <a:cs typeface="B Nazanin" panose="00000400000000000000" pitchFamily="2" charset="-78"/>
            </a:endParaRPr>
          </a:p>
        </p:txBody>
      </p:sp>
      <p:sp>
        <p:nvSpPr>
          <p:cNvPr id="22" name="TextBox 21"/>
          <p:cNvSpPr txBox="1"/>
          <p:nvPr/>
        </p:nvSpPr>
        <p:spPr>
          <a:xfrm>
            <a:off x="7214989" y="3456096"/>
            <a:ext cx="2799783" cy="400110"/>
          </a:xfrm>
          <a:prstGeom prst="rect">
            <a:avLst/>
          </a:prstGeom>
          <a:noFill/>
        </p:spPr>
        <p:txBody>
          <a:bodyPr wrap="square" rtlCol="1">
            <a:spAutoFit/>
          </a:bodyPr>
          <a:lstStyle/>
          <a:p>
            <a:pPr algn="just"/>
            <a:r>
              <a:rPr lang="fa-IR" sz="2000" dirty="0" smtClean="0">
                <a:cs typeface="B Nazanin" panose="00000400000000000000" pitchFamily="2" charset="-78"/>
              </a:rPr>
              <a:t>رجوع به مفاهیم برادری وبرابری</a:t>
            </a:r>
            <a:endParaRPr lang="fa-IR" sz="2000" dirty="0">
              <a:cs typeface="B Nazanin" panose="00000400000000000000" pitchFamily="2" charset="-78"/>
            </a:endParaRPr>
          </a:p>
        </p:txBody>
      </p:sp>
      <p:sp>
        <p:nvSpPr>
          <p:cNvPr id="23" name="Left Arrow 22"/>
          <p:cNvSpPr/>
          <p:nvPr/>
        </p:nvSpPr>
        <p:spPr>
          <a:xfrm>
            <a:off x="6393586" y="2967374"/>
            <a:ext cx="725714" cy="257472"/>
          </a:xfrm>
          <a:prstGeom prst="leftArrow">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24" name="TextBox 23"/>
          <p:cNvSpPr txBox="1"/>
          <p:nvPr/>
        </p:nvSpPr>
        <p:spPr>
          <a:xfrm>
            <a:off x="2685143" y="2925083"/>
            <a:ext cx="3354083" cy="400110"/>
          </a:xfrm>
          <a:prstGeom prst="rect">
            <a:avLst/>
          </a:prstGeom>
          <a:noFill/>
        </p:spPr>
        <p:txBody>
          <a:bodyPr wrap="square" rtlCol="1">
            <a:spAutoFit/>
          </a:bodyPr>
          <a:lstStyle/>
          <a:p>
            <a:pPr algn="just"/>
            <a:r>
              <a:rPr lang="fa-IR" sz="2000" dirty="0" smtClean="0">
                <a:cs typeface="B Nazanin" panose="00000400000000000000" pitchFamily="2" charset="-78"/>
              </a:rPr>
              <a:t>نیروی محرکه سازمان فضایی - کالبدی</a:t>
            </a:r>
            <a:endParaRPr lang="fa-IR" sz="2000" dirty="0">
              <a:cs typeface="B Nazanin" panose="00000400000000000000" pitchFamily="2" charset="-78"/>
            </a:endParaRPr>
          </a:p>
        </p:txBody>
      </p:sp>
      <p:sp>
        <p:nvSpPr>
          <p:cNvPr id="26" name="TextBox 25"/>
          <p:cNvSpPr txBox="1"/>
          <p:nvPr/>
        </p:nvSpPr>
        <p:spPr>
          <a:xfrm>
            <a:off x="2172162" y="4305284"/>
            <a:ext cx="2179921" cy="400110"/>
          </a:xfrm>
          <a:prstGeom prst="rect">
            <a:avLst/>
          </a:prstGeom>
          <a:noFill/>
        </p:spPr>
        <p:txBody>
          <a:bodyPr wrap="square" rtlCol="1">
            <a:spAutoFit/>
          </a:bodyPr>
          <a:lstStyle/>
          <a:p>
            <a:pPr algn="just"/>
            <a:r>
              <a:rPr lang="fa-IR" sz="2000" dirty="0" smtClean="0">
                <a:cs typeface="B Nazanin" panose="00000400000000000000" pitchFamily="2" charset="-78"/>
              </a:rPr>
              <a:t>(حبیبی ، 1392 : 71)</a:t>
            </a:r>
            <a:endParaRPr lang="fa-IR" sz="2000" dirty="0">
              <a:cs typeface="B Nazanin" panose="00000400000000000000" pitchFamily="2" charset="-78"/>
            </a:endParaRPr>
          </a:p>
        </p:txBody>
      </p:sp>
      <p:sp>
        <p:nvSpPr>
          <p:cNvPr id="15" name="TextBox 14"/>
          <p:cNvSpPr txBox="1"/>
          <p:nvPr/>
        </p:nvSpPr>
        <p:spPr>
          <a:xfrm>
            <a:off x="1095120" y="6085595"/>
            <a:ext cx="2167003" cy="400110"/>
          </a:xfrm>
          <a:prstGeom prst="rect">
            <a:avLst/>
          </a:prstGeom>
          <a:noFill/>
        </p:spPr>
        <p:txBody>
          <a:bodyPr wrap="square" rtlCol="1">
            <a:spAutoFit/>
          </a:bodyPr>
          <a:lstStyle/>
          <a:p>
            <a:pPr algn="ctr"/>
            <a:r>
              <a:rPr lang="fa-IR" sz="2000" b="1" dirty="0" smtClean="0">
                <a:cs typeface="B Nazanin" panose="00000400000000000000" pitchFamily="2" charset="-78"/>
              </a:rPr>
              <a:t>آل زیار و آل بویه</a:t>
            </a:r>
            <a:endParaRPr lang="fa-IR" sz="2000" b="1" dirty="0">
              <a:cs typeface="B Nazanin" panose="00000400000000000000" pitchFamily="2" charset="-78"/>
            </a:endParaRPr>
          </a:p>
        </p:txBody>
      </p:sp>
      <p:sp>
        <p:nvSpPr>
          <p:cNvPr id="16" name="TextBox 15"/>
          <p:cNvSpPr txBox="1"/>
          <p:nvPr/>
        </p:nvSpPr>
        <p:spPr>
          <a:xfrm>
            <a:off x="4897453" y="589592"/>
            <a:ext cx="5671131" cy="523220"/>
          </a:xfrm>
          <a:prstGeom prst="rect">
            <a:avLst/>
          </a:prstGeom>
          <a:noFill/>
        </p:spPr>
        <p:txBody>
          <a:bodyPr wrap="square" rtlCol="0">
            <a:spAutoFit/>
          </a:bodyPr>
          <a:lstStyle/>
          <a:p>
            <a:pPr algn="r" rtl="1"/>
            <a:r>
              <a:rPr lang="fa-IR" sz="2800" b="1" dirty="0" smtClean="0">
                <a:ln w="12700">
                  <a:noFill/>
                  <a:prstDash val="solid"/>
                </a:ln>
                <a:solidFill>
                  <a:schemeClr val="tx1">
                    <a:lumMod val="95000"/>
                    <a:lumOff val="5000"/>
                  </a:schemeClr>
                </a:solidFill>
                <a:cs typeface="B Nazanin" panose="00000400000000000000" pitchFamily="2" charset="-78"/>
              </a:rPr>
              <a:t>ویژگی های این دوره</a:t>
            </a:r>
            <a:endParaRPr lang="en-US" sz="2800" b="1" dirty="0">
              <a:ln w="12700">
                <a:noFill/>
                <a:prstDash val="solid"/>
              </a:ln>
              <a:solidFill>
                <a:schemeClr val="tx1">
                  <a:lumMod val="95000"/>
                  <a:lumOff val="5000"/>
                </a:schemeClr>
              </a:solidFill>
              <a:cs typeface="B Nazanin" panose="00000400000000000000" pitchFamily="2" charset="-78"/>
            </a:endParaRPr>
          </a:p>
        </p:txBody>
      </p:sp>
    </p:spTree>
    <p:extLst>
      <p:ext uri="{BB962C8B-B14F-4D97-AF65-F5344CB8AC3E}">
        <p14:creationId xmlns:p14="http://schemas.microsoft.com/office/powerpoint/2010/main" val="409590643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859595" y="1351936"/>
            <a:ext cx="5671131" cy="523220"/>
          </a:xfrm>
          <a:prstGeom prst="rect">
            <a:avLst/>
          </a:prstGeom>
          <a:noFill/>
        </p:spPr>
        <p:txBody>
          <a:bodyPr wrap="square" rtlCol="0">
            <a:spAutoFit/>
          </a:bodyPr>
          <a:lstStyle/>
          <a:p>
            <a:pPr algn="r" rtl="1"/>
            <a:r>
              <a:rPr lang="fa-IR" sz="2800" b="1" dirty="0" smtClean="0">
                <a:ln w="12700">
                  <a:noFill/>
                  <a:prstDash val="solid"/>
                </a:ln>
                <a:solidFill>
                  <a:schemeClr val="tx1">
                    <a:lumMod val="95000"/>
                    <a:lumOff val="5000"/>
                  </a:schemeClr>
                </a:solidFill>
                <a:cs typeface="B Nazanin" panose="00000400000000000000" pitchFamily="2" charset="-78"/>
              </a:rPr>
              <a:t>طبقات اجتماعی در دوره ی آل بویه</a:t>
            </a:r>
            <a:endParaRPr lang="en-US" sz="2800" b="1" dirty="0">
              <a:ln w="12700">
                <a:noFill/>
                <a:prstDash val="solid"/>
              </a:ln>
              <a:solidFill>
                <a:schemeClr val="tx1">
                  <a:lumMod val="95000"/>
                  <a:lumOff val="5000"/>
                </a:schemeClr>
              </a:solidFill>
              <a:cs typeface="B Nazanin" panose="00000400000000000000" pitchFamily="2" charset="-78"/>
            </a:endParaRPr>
          </a:p>
        </p:txBody>
      </p:sp>
      <p:sp>
        <p:nvSpPr>
          <p:cNvPr id="5" name="TextBox 4"/>
          <p:cNvSpPr txBox="1"/>
          <p:nvPr/>
        </p:nvSpPr>
        <p:spPr>
          <a:xfrm>
            <a:off x="2362201" y="2514601"/>
            <a:ext cx="8890818" cy="1938992"/>
          </a:xfrm>
          <a:prstGeom prst="rect">
            <a:avLst/>
          </a:prstGeom>
          <a:noFill/>
        </p:spPr>
        <p:txBody>
          <a:bodyPr wrap="square" rtlCol="0">
            <a:spAutoFit/>
          </a:bodyPr>
          <a:lstStyle/>
          <a:p>
            <a:pPr algn="just" rtl="1"/>
            <a:r>
              <a:rPr lang="fa-IR" sz="2400" dirty="0">
                <a:cs typeface="B Nazanin" panose="00000400000000000000" pitchFamily="2" charset="-78"/>
              </a:rPr>
              <a:t>در دوره آل </a:t>
            </a:r>
            <a:r>
              <a:rPr lang="fa-IR" sz="2400" dirty="0" smtClean="0">
                <a:cs typeface="B Nazanin" panose="00000400000000000000" pitchFamily="2" charset="-78"/>
              </a:rPr>
              <a:t>بویه، </a:t>
            </a:r>
            <a:r>
              <a:rPr lang="fa-IR" sz="2400" dirty="0">
                <a:cs typeface="B Nazanin" panose="00000400000000000000" pitchFamily="2" charset="-78"/>
              </a:rPr>
              <a:t>مردم به طور کلی به سه گروه اصلی تقسیم می شدند : وزیران و امیران ، والیان ، سرداران سپاه ، ثروتمندان ، بازرگانان بزرگ و کسان دیگری از این قبیل ، جزو خواص به شمار می آمدند. دانشمندان ، ادیبان و فقیهان طبقه متوسط و عموم مردم یعنی خادمان ، سپاهیان ، بازاریان ، صنعتگران و کشاورزان ، طبقه عامه را تشکیل می دادند. عیاران و دزدان و غیره جزو طبقه عامه به شمار می آمدند</a:t>
            </a:r>
            <a:r>
              <a:rPr lang="fa-IR" sz="2400" dirty="0" smtClean="0">
                <a:cs typeface="B Nazanin" panose="00000400000000000000" pitchFamily="2" charset="-78"/>
              </a:rPr>
              <a:t>.</a:t>
            </a:r>
            <a:endParaRPr lang="hi-IN" sz="2400" dirty="0">
              <a:cs typeface="Mj_Tunisia" pitchFamily="2" charset="-78"/>
            </a:endParaRPr>
          </a:p>
        </p:txBody>
      </p:sp>
      <p:sp>
        <p:nvSpPr>
          <p:cNvPr id="6" name="TextBox 5"/>
          <p:cNvSpPr txBox="1"/>
          <p:nvPr/>
        </p:nvSpPr>
        <p:spPr>
          <a:xfrm>
            <a:off x="2362201" y="4688340"/>
            <a:ext cx="2179921" cy="400110"/>
          </a:xfrm>
          <a:prstGeom prst="rect">
            <a:avLst/>
          </a:prstGeom>
          <a:noFill/>
        </p:spPr>
        <p:txBody>
          <a:bodyPr wrap="square" rtlCol="1">
            <a:spAutoFit/>
          </a:bodyPr>
          <a:lstStyle/>
          <a:p>
            <a:pPr algn="just"/>
            <a:r>
              <a:rPr lang="fa-IR" sz="2000" dirty="0" smtClean="0">
                <a:cs typeface="B Nazanin" panose="00000400000000000000" pitchFamily="2" charset="-78"/>
              </a:rPr>
              <a:t>(</a:t>
            </a:r>
            <a:r>
              <a:rPr lang="fa-IR" sz="2000" dirty="0">
                <a:solidFill>
                  <a:prstClr val="black"/>
                </a:solidFill>
                <a:cs typeface="B Nazanin" panose="00000400000000000000" pitchFamily="2" charset="-78"/>
              </a:rPr>
              <a:t>پاکزاد </a:t>
            </a:r>
            <a:r>
              <a:rPr lang="fa-IR" sz="2000" dirty="0" smtClean="0">
                <a:cs typeface="B Nazanin" panose="00000400000000000000" pitchFamily="2" charset="-78"/>
              </a:rPr>
              <a:t>، 1390 : 215)</a:t>
            </a:r>
            <a:endParaRPr lang="fa-IR" sz="2000" dirty="0">
              <a:cs typeface="B Nazanin" panose="00000400000000000000" pitchFamily="2" charset="-78"/>
            </a:endParaRPr>
          </a:p>
        </p:txBody>
      </p:sp>
      <p:sp>
        <p:nvSpPr>
          <p:cNvPr id="9" name="TextBox 8"/>
          <p:cNvSpPr txBox="1"/>
          <p:nvPr/>
        </p:nvSpPr>
        <p:spPr>
          <a:xfrm>
            <a:off x="1095120" y="6085595"/>
            <a:ext cx="2167003" cy="400110"/>
          </a:xfrm>
          <a:prstGeom prst="rect">
            <a:avLst/>
          </a:prstGeom>
          <a:noFill/>
        </p:spPr>
        <p:txBody>
          <a:bodyPr wrap="square" rtlCol="1">
            <a:spAutoFit/>
          </a:bodyPr>
          <a:lstStyle/>
          <a:p>
            <a:pPr algn="ctr"/>
            <a:r>
              <a:rPr lang="fa-IR" sz="2000" b="1" dirty="0" smtClean="0">
                <a:cs typeface="B Nazanin" panose="00000400000000000000" pitchFamily="2" charset="-78"/>
              </a:rPr>
              <a:t>آل زیار و آل بویه</a:t>
            </a:r>
            <a:endParaRPr lang="fa-IR" sz="2000" b="1" dirty="0">
              <a:cs typeface="B Nazanin" panose="00000400000000000000" pitchFamily="2" charset="-78"/>
            </a:endParaRPr>
          </a:p>
        </p:txBody>
      </p:sp>
    </p:spTree>
    <p:extLst>
      <p:ext uri="{BB962C8B-B14F-4D97-AF65-F5344CB8AC3E}">
        <p14:creationId xmlns:p14="http://schemas.microsoft.com/office/powerpoint/2010/main" val="271183005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432203" y="334146"/>
            <a:ext cx="5671131" cy="523220"/>
          </a:xfrm>
          <a:prstGeom prst="rect">
            <a:avLst/>
          </a:prstGeom>
          <a:noFill/>
        </p:spPr>
        <p:txBody>
          <a:bodyPr wrap="square" rtlCol="0">
            <a:spAutoFit/>
          </a:bodyPr>
          <a:lstStyle/>
          <a:p>
            <a:pPr algn="r" rtl="1"/>
            <a:r>
              <a:rPr lang="fa-IR" sz="2800" b="1" dirty="0" smtClean="0">
                <a:ln w="12700">
                  <a:noFill/>
                  <a:prstDash val="solid"/>
                </a:ln>
                <a:solidFill>
                  <a:schemeClr val="tx1">
                    <a:lumMod val="95000"/>
                    <a:lumOff val="5000"/>
                  </a:schemeClr>
                </a:solidFill>
                <a:cs typeface="B Nazanin" panose="00000400000000000000" pitchFamily="2" charset="-78"/>
              </a:rPr>
              <a:t>شهرسازی این دوره</a:t>
            </a:r>
            <a:endParaRPr lang="en-US" sz="2800" b="1" dirty="0">
              <a:ln w="12700">
                <a:noFill/>
                <a:prstDash val="solid"/>
              </a:ln>
              <a:solidFill>
                <a:schemeClr val="tx1">
                  <a:lumMod val="95000"/>
                  <a:lumOff val="5000"/>
                </a:schemeClr>
              </a:solidFill>
              <a:cs typeface="B Nazanin" panose="00000400000000000000" pitchFamily="2" charset="-78"/>
            </a:endParaRPr>
          </a:p>
        </p:txBody>
      </p:sp>
      <p:sp>
        <p:nvSpPr>
          <p:cNvPr id="5" name="TextBox 4"/>
          <p:cNvSpPr txBox="1"/>
          <p:nvPr/>
        </p:nvSpPr>
        <p:spPr>
          <a:xfrm>
            <a:off x="2624839" y="1276827"/>
            <a:ext cx="8244722" cy="4401205"/>
          </a:xfrm>
          <a:prstGeom prst="rect">
            <a:avLst/>
          </a:prstGeom>
          <a:noFill/>
        </p:spPr>
        <p:txBody>
          <a:bodyPr wrap="square" rtlCol="0">
            <a:spAutoFit/>
          </a:bodyPr>
          <a:lstStyle/>
          <a:p>
            <a:pPr algn="just" rtl="1"/>
            <a:r>
              <a:rPr lang="fa-IR" sz="2000" dirty="0">
                <a:cs typeface="B Nazanin" panose="00000400000000000000" pitchFamily="2" charset="-78"/>
              </a:rPr>
              <a:t>مبانی شهرسازی در این دوره همانی استه که در ماوراءالنهر و در دولت سامانی تعریف گردیده و با مفاهیم نظریه ای دولت بوبیان وفق داده شده است، بکارگیری این مفاهیم و آن مبانی در خطه ی مرکزی، غربی و جنوب غربی کشور سبب شده است تا از این </a:t>
            </a:r>
            <a:r>
              <a:rPr lang="fa-IR" sz="2000" dirty="0" smtClean="0">
                <a:cs typeface="B Nazanin" panose="00000400000000000000" pitchFamily="2" charset="-78"/>
              </a:rPr>
              <a:t>دوره (</a:t>
            </a:r>
            <a:r>
              <a:rPr lang="fa-IR" sz="2000" dirty="0">
                <a:cs typeface="B Nazanin" panose="00000400000000000000" pitchFamily="2" charset="-78"/>
              </a:rPr>
              <a:t>قرن چهارم هجری قمری) به عنوان مرجع شهرسازی و تفکر شهری کشور یاد شود.</a:t>
            </a:r>
          </a:p>
          <a:p>
            <a:pPr algn="just" rtl="1"/>
            <a:endParaRPr lang="fa-IR" sz="2000" dirty="0">
              <a:cs typeface="B Nazanin" panose="00000400000000000000" pitchFamily="2" charset="-78"/>
            </a:endParaRPr>
          </a:p>
          <a:p>
            <a:pPr algn="just" rtl="1"/>
            <a:r>
              <a:rPr lang="fa-IR" sz="2000" dirty="0">
                <a:cs typeface="B Nazanin" panose="00000400000000000000" pitchFamily="2" charset="-78"/>
              </a:rPr>
              <a:t>کالبد شهر کماکان بر میدانی میانی (میدان کهنه ی اصفهان به عنوان مثال) پی افکنده شده است که در اطراف ان دیوان ها، بازارها و جامع قرار دارند. نکته مهم این دوران این است که مجموعه محلات شهری بدون هیچ برتری قومی – مذهبی، نژادی و ... بر اطراف مجموعه مرکزی و بازار گسترده می شوند. امری که به عنوان یک استثناء چه در دوران قبل و چه در دوران بعد مطرح می شود.  </a:t>
            </a:r>
          </a:p>
          <a:p>
            <a:pPr algn="just" rtl="1"/>
            <a:endParaRPr lang="fa-IR" sz="2000" dirty="0">
              <a:cs typeface="B Nazanin" panose="00000400000000000000" pitchFamily="2" charset="-78"/>
            </a:endParaRPr>
          </a:p>
          <a:p>
            <a:pPr algn="just" rtl="1"/>
            <a:r>
              <a:rPr lang="fa-IR" sz="2000" dirty="0">
                <a:cs typeface="B Nazanin" panose="00000400000000000000" pitchFamily="2" charset="-78"/>
              </a:rPr>
              <a:t>در این دوره شهرهای بزرگی چون سیراف ، ری ، اصفهان ، نیشابور ، طوس ، جرجان ، شیراز و ... در تاریخ ثبت شده اند</a:t>
            </a:r>
          </a:p>
          <a:p>
            <a:pPr algn="r" rtl="1"/>
            <a:endParaRPr lang="en-US" sz="2000" dirty="0">
              <a:cs typeface="B Nazanin" panose="00000400000000000000" pitchFamily="2" charset="-78"/>
            </a:endParaRPr>
          </a:p>
          <a:p>
            <a:pPr algn="just" rtl="1"/>
            <a:endParaRPr lang="fa-IR" sz="2000" dirty="0">
              <a:cs typeface="B Nazanin" panose="00000400000000000000" pitchFamily="2" charset="-78"/>
            </a:endParaRPr>
          </a:p>
        </p:txBody>
      </p:sp>
      <p:sp>
        <p:nvSpPr>
          <p:cNvPr id="6" name="TextBox 5"/>
          <p:cNvSpPr txBox="1"/>
          <p:nvPr/>
        </p:nvSpPr>
        <p:spPr>
          <a:xfrm>
            <a:off x="2784988" y="5678032"/>
            <a:ext cx="2179921" cy="400110"/>
          </a:xfrm>
          <a:prstGeom prst="rect">
            <a:avLst/>
          </a:prstGeom>
          <a:noFill/>
        </p:spPr>
        <p:txBody>
          <a:bodyPr wrap="square" rtlCol="1">
            <a:spAutoFit/>
          </a:bodyPr>
          <a:lstStyle/>
          <a:p>
            <a:pPr algn="just"/>
            <a:r>
              <a:rPr lang="fa-IR" sz="2000" dirty="0">
                <a:cs typeface="B Nazanin" panose="00000400000000000000" pitchFamily="2" charset="-78"/>
              </a:rPr>
              <a:t>(حبیبی ، 1392 : 71)</a:t>
            </a:r>
          </a:p>
        </p:txBody>
      </p:sp>
      <p:sp>
        <p:nvSpPr>
          <p:cNvPr id="7" name="TextBox 6"/>
          <p:cNvSpPr txBox="1"/>
          <p:nvPr/>
        </p:nvSpPr>
        <p:spPr>
          <a:xfrm>
            <a:off x="1095120" y="6085595"/>
            <a:ext cx="2167003" cy="400110"/>
          </a:xfrm>
          <a:prstGeom prst="rect">
            <a:avLst/>
          </a:prstGeom>
          <a:noFill/>
        </p:spPr>
        <p:txBody>
          <a:bodyPr wrap="square" rtlCol="1">
            <a:spAutoFit/>
          </a:bodyPr>
          <a:lstStyle/>
          <a:p>
            <a:pPr algn="ctr"/>
            <a:r>
              <a:rPr lang="fa-IR" sz="2000" b="1" dirty="0" smtClean="0">
                <a:cs typeface="B Nazanin" panose="00000400000000000000" pitchFamily="2" charset="-78"/>
              </a:rPr>
              <a:t>آل زیار و آل بویه</a:t>
            </a:r>
            <a:endParaRPr lang="fa-IR" sz="2000" b="1" dirty="0">
              <a:cs typeface="B Nazanin" panose="00000400000000000000" pitchFamily="2" charset="-78"/>
            </a:endParaRPr>
          </a:p>
        </p:txBody>
      </p:sp>
    </p:spTree>
    <p:extLst>
      <p:ext uri="{BB962C8B-B14F-4D97-AF65-F5344CB8AC3E}">
        <p14:creationId xmlns:p14="http://schemas.microsoft.com/office/powerpoint/2010/main" val="326715962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21975" y="447721"/>
            <a:ext cx="5275384" cy="707886"/>
          </a:xfrm>
          <a:prstGeom prst="rect">
            <a:avLst/>
          </a:prstGeom>
          <a:noFill/>
        </p:spPr>
        <p:txBody>
          <a:bodyPr wrap="square" rtlCol="0">
            <a:spAutoFit/>
          </a:bodyPr>
          <a:lstStyle/>
          <a:p>
            <a:pPr algn="r" rtl="1"/>
            <a:r>
              <a:rPr lang="fa-IR" sz="4000" b="1" dirty="0">
                <a:ln w="12700">
                  <a:noFill/>
                  <a:prstDash val="solid"/>
                </a:ln>
                <a:solidFill>
                  <a:sysClr val="windowText" lastClr="000000"/>
                </a:solidFill>
                <a:cs typeface="B Nazanin" panose="00000400000000000000" pitchFamily="2" charset="-78"/>
              </a:rPr>
              <a:t>پیدایش سامانیان</a:t>
            </a:r>
            <a:endParaRPr lang="en-US" sz="4000" b="1" dirty="0">
              <a:ln w="12700">
                <a:noFill/>
                <a:prstDash val="solid"/>
              </a:ln>
              <a:solidFill>
                <a:sysClr val="windowText" lastClr="000000"/>
              </a:solidFill>
              <a:cs typeface="B Nazanin" panose="00000400000000000000" pitchFamily="2" charset="-78"/>
            </a:endParaRPr>
          </a:p>
        </p:txBody>
      </p:sp>
      <p:sp>
        <p:nvSpPr>
          <p:cNvPr id="5" name="TextBox 4"/>
          <p:cNvSpPr txBox="1"/>
          <p:nvPr/>
        </p:nvSpPr>
        <p:spPr>
          <a:xfrm>
            <a:off x="1828801" y="1516380"/>
            <a:ext cx="9026012" cy="3170099"/>
          </a:xfrm>
          <a:prstGeom prst="rect">
            <a:avLst/>
          </a:prstGeom>
          <a:noFill/>
        </p:spPr>
        <p:txBody>
          <a:bodyPr wrap="square" rtlCol="0">
            <a:spAutoFit/>
          </a:bodyPr>
          <a:lstStyle/>
          <a:p>
            <a:pPr algn="just" rtl="1"/>
            <a:r>
              <a:rPr lang="fa-IR" sz="2000" dirty="0">
                <a:cs typeface="B Nazanin" panose="00000400000000000000" pitchFamily="2" charset="-78"/>
              </a:rPr>
              <a:t>پس از حكومت هاى </a:t>
            </a:r>
            <a:r>
              <a:rPr lang="fa-IR" sz="2000" dirty="0" smtClean="0">
                <a:cs typeface="B Nazanin" panose="00000400000000000000" pitchFamily="2" charset="-78"/>
              </a:rPr>
              <a:t>طاهريان، </a:t>
            </a:r>
            <a:r>
              <a:rPr lang="fa-IR" sz="2000" dirty="0">
                <a:cs typeface="B Nazanin" panose="00000400000000000000" pitchFamily="2" charset="-78"/>
              </a:rPr>
              <a:t>و صفاريان دولت </a:t>
            </a:r>
            <a:r>
              <a:rPr lang="fa-IR" sz="2000" dirty="0" smtClean="0">
                <a:cs typeface="B Nazanin" panose="00000400000000000000" pitchFamily="2" charset="-78"/>
              </a:rPr>
              <a:t>سامانى، </a:t>
            </a:r>
            <a:r>
              <a:rPr lang="fa-IR" sz="2000" dirty="0">
                <a:cs typeface="B Nazanin" panose="00000400000000000000" pitchFamily="2" charset="-78"/>
              </a:rPr>
              <a:t>سومين دولت بالنسبه مقتدرى است كه در ايران ظهور كرد</a:t>
            </a:r>
            <a:r>
              <a:rPr lang="en-US" sz="2000" dirty="0">
                <a:cs typeface="B Nazanin" panose="00000400000000000000" pitchFamily="2" charset="-78"/>
              </a:rPr>
              <a:t>.</a:t>
            </a:r>
          </a:p>
          <a:p>
            <a:pPr algn="just" rtl="1"/>
            <a:endParaRPr lang="fa-IR" sz="2000" dirty="0">
              <a:cs typeface="B Nazanin" panose="00000400000000000000" pitchFamily="2" charset="-78"/>
            </a:endParaRPr>
          </a:p>
          <a:p>
            <a:pPr algn="just" rtl="1"/>
            <a:r>
              <a:rPr lang="fa-IR" sz="2000" dirty="0">
                <a:cs typeface="B Nazanin" panose="00000400000000000000" pitchFamily="2" charset="-78"/>
              </a:rPr>
              <a:t>قلمرو سامانیان در دوره عظمت و قدرت آنها ، گذشته از </a:t>
            </a:r>
            <a:r>
              <a:rPr lang="fa-IR" sz="2000" dirty="0" smtClean="0">
                <a:cs typeface="B Nazanin" panose="00000400000000000000" pitchFamily="2" charset="-78"/>
              </a:rPr>
              <a:t>ماوراءالنهر، خراسان، گرگان، طبرستان، </a:t>
            </a:r>
            <a:r>
              <a:rPr lang="fa-IR" sz="2000" dirty="0">
                <a:cs typeface="B Nazanin" panose="00000400000000000000" pitchFamily="2" charset="-78"/>
              </a:rPr>
              <a:t>ری و حتی سیستان و بلخ را نیز در بر می گرفت</a:t>
            </a:r>
            <a:r>
              <a:rPr lang="en-US" sz="2000" dirty="0">
                <a:cs typeface="B Nazanin" panose="00000400000000000000" pitchFamily="2" charset="-78"/>
              </a:rPr>
              <a:t>.</a:t>
            </a:r>
            <a:endParaRPr lang="fa-IR" sz="2000" dirty="0">
              <a:cs typeface="B Nazanin" panose="00000400000000000000" pitchFamily="2" charset="-78"/>
            </a:endParaRPr>
          </a:p>
          <a:p>
            <a:pPr algn="just" rtl="1"/>
            <a:endParaRPr lang="en-US" sz="2000" dirty="0">
              <a:cs typeface="B Nazanin" panose="00000400000000000000" pitchFamily="2" charset="-78"/>
            </a:endParaRPr>
          </a:p>
          <a:p>
            <a:pPr algn="just" rtl="1"/>
            <a:r>
              <a:rPr lang="fa-IR" sz="2000" dirty="0">
                <a:cs typeface="B Nazanin" panose="00000400000000000000" pitchFamily="2" charset="-78"/>
              </a:rPr>
              <a:t>سامانیان چنان که از سیاست آنها با افراد خاندان خود و با پادشاهان کوچکی که در شرق قلمرو آنها فرمانروایی می کردند دریافت می شود ، دولت خود را بر اساس مناسبات تیولداری توسعه بخشیده بودند</a:t>
            </a:r>
            <a:r>
              <a:rPr lang="en-US" sz="2000" dirty="0">
                <a:cs typeface="B Nazanin" panose="00000400000000000000" pitchFamily="2" charset="-78"/>
              </a:rPr>
              <a:t>.</a:t>
            </a:r>
          </a:p>
          <a:p>
            <a:pPr algn="just" rtl="1"/>
            <a:r>
              <a:rPr lang="fa-IR" sz="2000" dirty="0">
                <a:cs typeface="B Nazanin" panose="00000400000000000000" pitchFamily="2" charset="-78"/>
              </a:rPr>
              <a:t>سامانیان در راستای این سیاست می کوشیدند تا سران محلی را به حکومت خود پیوند دهند ، نه آنکه آنها را از بیخ براندازد. </a:t>
            </a:r>
          </a:p>
          <a:p>
            <a:pPr algn="just" rtl="1"/>
            <a:endParaRPr lang="fa-IR" sz="2000" dirty="0">
              <a:cs typeface="B Nazanin" panose="00000400000000000000" pitchFamily="2" charset="-78"/>
            </a:endParaRPr>
          </a:p>
        </p:txBody>
      </p:sp>
      <p:sp>
        <p:nvSpPr>
          <p:cNvPr id="6" name="TextBox 5"/>
          <p:cNvSpPr txBox="1"/>
          <p:nvPr/>
        </p:nvSpPr>
        <p:spPr>
          <a:xfrm>
            <a:off x="3164114" y="5885540"/>
            <a:ext cx="2179921" cy="400110"/>
          </a:xfrm>
          <a:prstGeom prst="rect">
            <a:avLst/>
          </a:prstGeom>
          <a:noFill/>
        </p:spPr>
        <p:txBody>
          <a:bodyPr wrap="square" rtlCol="1">
            <a:spAutoFit/>
          </a:bodyPr>
          <a:lstStyle/>
          <a:p>
            <a:pPr algn="just"/>
            <a:r>
              <a:rPr lang="fa-IR" sz="2000" dirty="0">
                <a:cs typeface="B Nazanin" panose="00000400000000000000" pitchFamily="2" charset="-78"/>
              </a:rPr>
              <a:t>(پاکزاد ، </a:t>
            </a:r>
            <a:r>
              <a:rPr lang="fa-IR" sz="2000" dirty="0" smtClean="0">
                <a:cs typeface="B Nazanin" panose="00000400000000000000" pitchFamily="2" charset="-78"/>
              </a:rPr>
              <a:t>1390 : 212)</a:t>
            </a:r>
            <a:endParaRPr lang="fa-IR" sz="2000" dirty="0">
              <a:cs typeface="B Nazanin" panose="00000400000000000000" pitchFamily="2" charset="-78"/>
            </a:endParaRPr>
          </a:p>
        </p:txBody>
      </p:sp>
      <p:sp>
        <p:nvSpPr>
          <p:cNvPr id="7" name="TextBox 6"/>
          <p:cNvSpPr txBox="1"/>
          <p:nvPr/>
        </p:nvSpPr>
        <p:spPr>
          <a:xfrm>
            <a:off x="963528" y="6362132"/>
            <a:ext cx="2167003" cy="461665"/>
          </a:xfrm>
          <a:prstGeom prst="rect">
            <a:avLst/>
          </a:prstGeom>
          <a:noFill/>
        </p:spPr>
        <p:txBody>
          <a:bodyPr wrap="square" rtlCol="1">
            <a:spAutoFit/>
          </a:bodyPr>
          <a:lstStyle/>
          <a:p>
            <a:pPr algn="ctr"/>
            <a:r>
              <a:rPr lang="fa-IR" sz="2400" b="1" dirty="0" smtClean="0">
                <a:cs typeface="B Nazanin" panose="00000400000000000000" pitchFamily="2" charset="-78"/>
              </a:rPr>
              <a:t>سامانیان</a:t>
            </a:r>
            <a:endParaRPr lang="fa-IR" sz="2400" b="1" dirty="0">
              <a:cs typeface="B Nazanin" panose="00000400000000000000" pitchFamily="2" charset="-78"/>
            </a:endParaRPr>
          </a:p>
        </p:txBody>
      </p:sp>
    </p:spTree>
    <p:extLst>
      <p:ext uri="{BB962C8B-B14F-4D97-AF65-F5344CB8AC3E}">
        <p14:creationId xmlns:p14="http://schemas.microsoft.com/office/powerpoint/2010/main" val="567147942"/>
      </p:ext>
    </p:extLst>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9752722" y="884681"/>
            <a:ext cx="2167003" cy="400110"/>
          </a:xfrm>
          <a:prstGeom prst="rect">
            <a:avLst/>
          </a:prstGeom>
          <a:noFill/>
        </p:spPr>
        <p:txBody>
          <a:bodyPr wrap="square" rtlCol="1">
            <a:spAutoFit/>
          </a:bodyPr>
          <a:lstStyle/>
          <a:p>
            <a:pPr algn="ctr"/>
            <a:r>
              <a:rPr lang="fa-IR" sz="2000" b="1" dirty="0" smtClean="0">
                <a:effectLst>
                  <a:outerShdw blurRad="38100" dist="38100" dir="2700000" algn="tl">
                    <a:srgbClr val="000000">
                      <a:alpha val="43137"/>
                    </a:srgbClr>
                  </a:outerShdw>
                </a:effectLst>
                <a:cs typeface="B Nazanin" panose="00000400000000000000" pitchFamily="2" charset="-78"/>
              </a:rPr>
              <a:t>منابع</a:t>
            </a:r>
            <a:endParaRPr lang="fa-IR" sz="2000" b="1" dirty="0">
              <a:effectLst>
                <a:outerShdw blurRad="38100" dist="38100" dir="2700000" algn="tl">
                  <a:srgbClr val="000000">
                    <a:alpha val="43137"/>
                  </a:srgbClr>
                </a:outerShdw>
              </a:effectLst>
              <a:cs typeface="B Nazanin" panose="00000400000000000000" pitchFamily="2" charset="-78"/>
            </a:endParaRPr>
          </a:p>
        </p:txBody>
      </p:sp>
      <p:sp>
        <p:nvSpPr>
          <p:cNvPr id="30" name="TextBox 29"/>
          <p:cNvSpPr txBox="1"/>
          <p:nvPr/>
        </p:nvSpPr>
        <p:spPr>
          <a:xfrm>
            <a:off x="1567543" y="1953594"/>
            <a:ext cx="9001041" cy="1631216"/>
          </a:xfrm>
          <a:prstGeom prst="rect">
            <a:avLst/>
          </a:prstGeom>
          <a:noFill/>
        </p:spPr>
        <p:txBody>
          <a:bodyPr wrap="square" rtlCol="1">
            <a:spAutoFit/>
          </a:bodyPr>
          <a:lstStyle/>
          <a:p>
            <a:pPr marL="342900" indent="-342900" algn="just">
              <a:lnSpc>
                <a:spcPct val="200000"/>
              </a:lnSpc>
              <a:buFont typeface="Arial" panose="020B0604020202020204" pitchFamily="34" charset="0"/>
              <a:buChar char="•"/>
            </a:pPr>
            <a:r>
              <a:rPr lang="fa-IR" sz="2000" dirty="0" smtClean="0">
                <a:cs typeface="B Nazanin" panose="00000400000000000000" pitchFamily="2" charset="-78"/>
              </a:rPr>
              <a:t>حبیبی ، محسن (1392) ، از شار تا شهر، انتشارات دانشگاه تهران</a:t>
            </a:r>
          </a:p>
          <a:p>
            <a:pPr marL="342900" indent="-342900" algn="just">
              <a:lnSpc>
                <a:spcPct val="200000"/>
              </a:lnSpc>
              <a:buFont typeface="Arial" panose="020B0604020202020204" pitchFamily="34" charset="0"/>
              <a:buChar char="•"/>
            </a:pPr>
            <a:r>
              <a:rPr lang="fa-IR" sz="2000" dirty="0">
                <a:cs typeface="B Nazanin" panose="00000400000000000000" pitchFamily="2" charset="-78"/>
              </a:rPr>
              <a:t> </a:t>
            </a:r>
            <a:r>
              <a:rPr lang="fa-IR" sz="2000" dirty="0" smtClean="0">
                <a:cs typeface="B Nazanin" panose="00000400000000000000" pitchFamily="2" charset="-78"/>
              </a:rPr>
              <a:t>پاکزاد، جهانشاه(1390)، تاریخ </a:t>
            </a:r>
            <a:r>
              <a:rPr lang="fa-IR" sz="2000" dirty="0">
                <a:cs typeface="B Nazanin" panose="00000400000000000000" pitchFamily="2" charset="-78"/>
              </a:rPr>
              <a:t>شهر و شهرنشینی در </a:t>
            </a:r>
            <a:r>
              <a:rPr lang="fa-IR" sz="2000" dirty="0" smtClean="0">
                <a:cs typeface="B Nazanin" panose="00000400000000000000" pitchFamily="2" charset="-78"/>
              </a:rPr>
              <a:t>ایران</a:t>
            </a:r>
            <a:endParaRPr lang="fa-IR" sz="2000" dirty="0">
              <a:cs typeface="B Nazanin" panose="00000400000000000000" pitchFamily="2" charset="-78"/>
            </a:endParaRPr>
          </a:p>
          <a:p>
            <a:pPr algn="just"/>
            <a:endParaRPr lang="fa-IR" sz="2000" dirty="0">
              <a:cs typeface="B Nazanin" panose="00000400000000000000" pitchFamily="2" charset="-78"/>
            </a:endParaRPr>
          </a:p>
        </p:txBody>
      </p:sp>
    </p:spTree>
    <p:extLst>
      <p:ext uri="{BB962C8B-B14F-4D97-AF65-F5344CB8AC3E}">
        <p14:creationId xmlns:p14="http://schemas.microsoft.com/office/powerpoint/2010/main" val="426654985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invX="1"/>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424358" y="854641"/>
            <a:ext cx="3780256" cy="523220"/>
          </a:xfrm>
          <a:prstGeom prst="rect">
            <a:avLst/>
          </a:prstGeom>
          <a:noFill/>
        </p:spPr>
        <p:txBody>
          <a:bodyPr wrap="square" rtlCol="1">
            <a:spAutoFit/>
          </a:bodyPr>
          <a:lstStyle/>
          <a:p>
            <a:pPr algn="just"/>
            <a:r>
              <a:rPr lang="fa-IR" sz="2800" b="1" dirty="0" smtClean="0">
                <a:cs typeface="B Nazanin" panose="00000400000000000000" pitchFamily="2" charset="-78"/>
              </a:rPr>
              <a:t>ویژگی های این دوره</a:t>
            </a:r>
            <a:endParaRPr lang="fa-IR" sz="2800" b="1" dirty="0">
              <a:cs typeface="B Nazanin" panose="00000400000000000000" pitchFamily="2" charset="-78"/>
            </a:endParaRPr>
          </a:p>
        </p:txBody>
      </p:sp>
      <p:sp>
        <p:nvSpPr>
          <p:cNvPr id="3" name="TextBox 2"/>
          <p:cNvSpPr txBox="1"/>
          <p:nvPr/>
        </p:nvSpPr>
        <p:spPr>
          <a:xfrm>
            <a:off x="1578273" y="1939080"/>
            <a:ext cx="9106423" cy="400110"/>
          </a:xfrm>
          <a:prstGeom prst="rect">
            <a:avLst/>
          </a:prstGeom>
          <a:noFill/>
        </p:spPr>
        <p:txBody>
          <a:bodyPr wrap="square" rtlCol="1">
            <a:spAutoFit/>
          </a:bodyPr>
          <a:lstStyle/>
          <a:p>
            <a:pPr marL="342900" indent="-342900" algn="just">
              <a:buFont typeface="Wingdings" panose="05000000000000000000" pitchFamily="2" charset="2"/>
              <a:buChar char="v"/>
            </a:pPr>
            <a:r>
              <a:rPr lang="fa-IR" sz="2000" dirty="0" smtClean="0">
                <a:cs typeface="B Nazanin" panose="00000400000000000000" pitchFamily="2" charset="-78"/>
              </a:rPr>
              <a:t>سبک خراسان</a:t>
            </a:r>
            <a:endParaRPr lang="fa-IR" sz="2000" dirty="0">
              <a:cs typeface="B Nazanin" panose="00000400000000000000" pitchFamily="2" charset="-78"/>
            </a:endParaRPr>
          </a:p>
        </p:txBody>
      </p:sp>
      <p:sp>
        <p:nvSpPr>
          <p:cNvPr id="8" name="TextBox 7"/>
          <p:cNvSpPr txBox="1"/>
          <p:nvPr/>
        </p:nvSpPr>
        <p:spPr>
          <a:xfrm>
            <a:off x="1578275" y="2322854"/>
            <a:ext cx="9106423" cy="400110"/>
          </a:xfrm>
          <a:prstGeom prst="rect">
            <a:avLst/>
          </a:prstGeom>
          <a:noFill/>
        </p:spPr>
        <p:txBody>
          <a:bodyPr wrap="square" rtlCol="1">
            <a:spAutoFit/>
          </a:bodyPr>
          <a:lstStyle/>
          <a:p>
            <a:pPr marL="342900" indent="-342900" algn="just">
              <a:buFont typeface="Wingdings" panose="05000000000000000000" pitchFamily="2" charset="2"/>
              <a:buChar char="v"/>
            </a:pPr>
            <a:r>
              <a:rPr lang="fa-IR" sz="2000" dirty="0" smtClean="0">
                <a:cs typeface="B Nazanin" panose="00000400000000000000" pitchFamily="2" charset="-78"/>
              </a:rPr>
              <a:t>تشکیل دولت سامانی در ماورالنهر و در خراسان بزرگ ( قرن دوم هجری قمری ) </a:t>
            </a:r>
            <a:endParaRPr lang="fa-IR" sz="2000" dirty="0">
              <a:cs typeface="B Nazanin" panose="00000400000000000000" pitchFamily="2" charset="-78"/>
            </a:endParaRPr>
          </a:p>
        </p:txBody>
      </p:sp>
      <p:sp>
        <p:nvSpPr>
          <p:cNvPr id="9" name="TextBox 8"/>
          <p:cNvSpPr txBox="1"/>
          <p:nvPr/>
        </p:nvSpPr>
        <p:spPr>
          <a:xfrm>
            <a:off x="1578275" y="2722964"/>
            <a:ext cx="9106423" cy="400110"/>
          </a:xfrm>
          <a:prstGeom prst="rect">
            <a:avLst/>
          </a:prstGeom>
          <a:noFill/>
        </p:spPr>
        <p:txBody>
          <a:bodyPr wrap="square" rtlCol="1">
            <a:spAutoFit/>
          </a:bodyPr>
          <a:lstStyle/>
          <a:p>
            <a:pPr marL="342900" indent="-342900" algn="just">
              <a:buFont typeface="Wingdings" panose="05000000000000000000" pitchFamily="2" charset="2"/>
              <a:buChar char="v"/>
            </a:pPr>
            <a:r>
              <a:rPr lang="fa-IR" sz="2000" dirty="0" smtClean="0">
                <a:cs typeface="B Nazanin" panose="00000400000000000000" pitchFamily="2" charset="-78"/>
              </a:rPr>
              <a:t>اولین دولت ایرانی بعد از حمله مسلمانان به ایران </a:t>
            </a:r>
            <a:endParaRPr lang="fa-IR" sz="2000" dirty="0">
              <a:cs typeface="B Nazanin" panose="00000400000000000000" pitchFamily="2" charset="-78"/>
            </a:endParaRPr>
          </a:p>
        </p:txBody>
      </p:sp>
      <p:sp>
        <p:nvSpPr>
          <p:cNvPr id="11" name="TextBox 10"/>
          <p:cNvSpPr txBox="1"/>
          <p:nvPr/>
        </p:nvSpPr>
        <p:spPr>
          <a:xfrm>
            <a:off x="8882743" y="3123074"/>
            <a:ext cx="1801954" cy="400110"/>
          </a:xfrm>
          <a:prstGeom prst="rect">
            <a:avLst/>
          </a:prstGeom>
          <a:noFill/>
        </p:spPr>
        <p:txBody>
          <a:bodyPr wrap="square" rtlCol="1">
            <a:spAutoFit/>
          </a:bodyPr>
          <a:lstStyle/>
          <a:p>
            <a:pPr marL="342900" indent="-342900" algn="just">
              <a:buFont typeface="Wingdings" panose="05000000000000000000" pitchFamily="2" charset="2"/>
              <a:buChar char="v"/>
            </a:pPr>
            <a:r>
              <a:rPr lang="fa-IR" sz="2000" dirty="0" smtClean="0">
                <a:cs typeface="B Nazanin" panose="00000400000000000000" pitchFamily="2" charset="-78"/>
              </a:rPr>
              <a:t>حکومت طولانی</a:t>
            </a:r>
            <a:endParaRPr lang="fa-IR" sz="2000" dirty="0">
              <a:cs typeface="B Nazanin" panose="00000400000000000000" pitchFamily="2" charset="-78"/>
            </a:endParaRPr>
          </a:p>
        </p:txBody>
      </p:sp>
      <p:sp>
        <p:nvSpPr>
          <p:cNvPr id="12" name="Left Arrow 11"/>
          <p:cNvSpPr/>
          <p:nvPr/>
        </p:nvSpPr>
        <p:spPr>
          <a:xfrm>
            <a:off x="8157028" y="3194393"/>
            <a:ext cx="725714" cy="257472"/>
          </a:xfrm>
          <a:prstGeom prst="leftArrow">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TextBox 12"/>
          <p:cNvSpPr txBox="1"/>
          <p:nvPr/>
        </p:nvSpPr>
        <p:spPr>
          <a:xfrm>
            <a:off x="1578274" y="3123074"/>
            <a:ext cx="6578753" cy="400110"/>
          </a:xfrm>
          <a:prstGeom prst="rect">
            <a:avLst/>
          </a:prstGeom>
          <a:noFill/>
        </p:spPr>
        <p:txBody>
          <a:bodyPr wrap="square" rtlCol="1">
            <a:spAutoFit/>
          </a:bodyPr>
          <a:lstStyle/>
          <a:p>
            <a:pPr algn="just"/>
            <a:r>
              <a:rPr lang="fa-IR" sz="2000" dirty="0" smtClean="0">
                <a:cs typeface="B Nazanin" panose="00000400000000000000" pitchFamily="2" charset="-78"/>
              </a:rPr>
              <a:t>آغاز نهضتی به عنوان تجدید حیات علمی و ادبی ایران دوره اسلامی</a:t>
            </a:r>
            <a:endParaRPr lang="fa-IR" sz="2000" dirty="0">
              <a:cs typeface="B Nazanin" panose="00000400000000000000" pitchFamily="2" charset="-78"/>
            </a:endParaRPr>
          </a:p>
        </p:txBody>
      </p:sp>
      <p:sp>
        <p:nvSpPr>
          <p:cNvPr id="14" name="TextBox 13"/>
          <p:cNvSpPr txBox="1"/>
          <p:nvPr/>
        </p:nvSpPr>
        <p:spPr>
          <a:xfrm>
            <a:off x="8882742" y="4686218"/>
            <a:ext cx="1801954" cy="400110"/>
          </a:xfrm>
          <a:prstGeom prst="rect">
            <a:avLst/>
          </a:prstGeom>
          <a:noFill/>
        </p:spPr>
        <p:txBody>
          <a:bodyPr wrap="square" rtlCol="1">
            <a:spAutoFit/>
          </a:bodyPr>
          <a:lstStyle/>
          <a:p>
            <a:pPr marL="342900" indent="-342900" algn="just">
              <a:buFont typeface="Wingdings" panose="05000000000000000000" pitchFamily="2" charset="2"/>
              <a:buChar char="Ø"/>
            </a:pPr>
            <a:r>
              <a:rPr lang="fa-IR" sz="2000" dirty="0" smtClean="0">
                <a:cs typeface="B Nazanin" panose="00000400000000000000" pitchFamily="2" charset="-78"/>
              </a:rPr>
              <a:t>نهضت </a:t>
            </a:r>
            <a:endParaRPr lang="fa-IR" sz="2000" dirty="0">
              <a:cs typeface="B Nazanin" panose="00000400000000000000" pitchFamily="2" charset="-78"/>
            </a:endParaRPr>
          </a:p>
        </p:txBody>
      </p:sp>
      <p:sp>
        <p:nvSpPr>
          <p:cNvPr id="16" name="Right Brace 15"/>
          <p:cNvSpPr/>
          <p:nvPr/>
        </p:nvSpPr>
        <p:spPr>
          <a:xfrm>
            <a:off x="9016943" y="3887007"/>
            <a:ext cx="595086" cy="1998533"/>
          </a:xfrm>
          <a:prstGeom prst="rightBrace">
            <a:avLst/>
          </a:prstGeom>
          <a:noFill/>
          <a:ln>
            <a:solidFill>
              <a:schemeClr val="bg2">
                <a:lumMod val="50000"/>
              </a:schemeClr>
            </a:solidFill>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a:p>
        </p:txBody>
      </p:sp>
      <p:sp>
        <p:nvSpPr>
          <p:cNvPr id="17" name="TextBox 16"/>
          <p:cNvSpPr txBox="1"/>
          <p:nvPr/>
        </p:nvSpPr>
        <p:spPr>
          <a:xfrm>
            <a:off x="7214989" y="3686448"/>
            <a:ext cx="1801954" cy="400110"/>
          </a:xfrm>
          <a:prstGeom prst="rect">
            <a:avLst/>
          </a:prstGeom>
          <a:noFill/>
        </p:spPr>
        <p:txBody>
          <a:bodyPr wrap="square" rtlCol="1">
            <a:spAutoFit/>
          </a:bodyPr>
          <a:lstStyle/>
          <a:p>
            <a:pPr algn="just"/>
            <a:r>
              <a:rPr lang="fa-IR" sz="2000" dirty="0" smtClean="0">
                <a:cs typeface="B Nazanin" panose="00000400000000000000" pitchFamily="2" charset="-78"/>
              </a:rPr>
              <a:t>نهضت ادبی</a:t>
            </a:r>
            <a:endParaRPr lang="fa-IR" sz="2000" dirty="0">
              <a:cs typeface="B Nazanin" panose="00000400000000000000" pitchFamily="2" charset="-78"/>
            </a:endParaRPr>
          </a:p>
        </p:txBody>
      </p:sp>
      <p:sp>
        <p:nvSpPr>
          <p:cNvPr id="18" name="TextBox 17"/>
          <p:cNvSpPr txBox="1"/>
          <p:nvPr/>
        </p:nvSpPr>
        <p:spPr>
          <a:xfrm>
            <a:off x="6807200" y="4072858"/>
            <a:ext cx="2209743" cy="400110"/>
          </a:xfrm>
          <a:prstGeom prst="rect">
            <a:avLst/>
          </a:prstGeom>
          <a:noFill/>
        </p:spPr>
        <p:txBody>
          <a:bodyPr wrap="square" rtlCol="1">
            <a:spAutoFit/>
          </a:bodyPr>
          <a:lstStyle/>
          <a:p>
            <a:pPr algn="just"/>
            <a:r>
              <a:rPr lang="fa-IR" sz="2000" dirty="0" smtClean="0">
                <a:cs typeface="B Nazanin" panose="00000400000000000000" pitchFamily="2" charset="-78"/>
              </a:rPr>
              <a:t>نهضت علمی - فلسفی</a:t>
            </a:r>
            <a:endParaRPr lang="fa-IR" sz="2000" dirty="0">
              <a:cs typeface="B Nazanin" panose="00000400000000000000" pitchFamily="2" charset="-78"/>
            </a:endParaRPr>
          </a:p>
        </p:txBody>
      </p:sp>
      <p:sp>
        <p:nvSpPr>
          <p:cNvPr id="19" name="TextBox 18"/>
          <p:cNvSpPr txBox="1"/>
          <p:nvPr/>
        </p:nvSpPr>
        <p:spPr>
          <a:xfrm>
            <a:off x="7214989" y="4460285"/>
            <a:ext cx="1801954" cy="400110"/>
          </a:xfrm>
          <a:prstGeom prst="rect">
            <a:avLst/>
          </a:prstGeom>
          <a:noFill/>
        </p:spPr>
        <p:txBody>
          <a:bodyPr wrap="square" rtlCol="1">
            <a:spAutoFit/>
          </a:bodyPr>
          <a:lstStyle/>
          <a:p>
            <a:pPr algn="just"/>
            <a:r>
              <a:rPr lang="fa-IR" sz="2000" dirty="0" smtClean="0">
                <a:cs typeface="B Nazanin" panose="00000400000000000000" pitchFamily="2" charset="-78"/>
              </a:rPr>
              <a:t>نهضت آموزشی</a:t>
            </a:r>
            <a:endParaRPr lang="fa-IR" sz="2000" dirty="0">
              <a:cs typeface="B Nazanin" panose="00000400000000000000" pitchFamily="2" charset="-78"/>
            </a:endParaRPr>
          </a:p>
        </p:txBody>
      </p:sp>
      <p:sp>
        <p:nvSpPr>
          <p:cNvPr id="20" name="TextBox 19"/>
          <p:cNvSpPr txBox="1"/>
          <p:nvPr/>
        </p:nvSpPr>
        <p:spPr>
          <a:xfrm>
            <a:off x="7214989" y="4864566"/>
            <a:ext cx="1801954" cy="400110"/>
          </a:xfrm>
          <a:prstGeom prst="rect">
            <a:avLst/>
          </a:prstGeom>
          <a:noFill/>
        </p:spPr>
        <p:txBody>
          <a:bodyPr wrap="square" rtlCol="1">
            <a:spAutoFit/>
          </a:bodyPr>
          <a:lstStyle/>
          <a:p>
            <a:pPr algn="just"/>
            <a:r>
              <a:rPr lang="fa-IR" sz="2000" dirty="0" smtClean="0">
                <a:cs typeface="B Nazanin" panose="00000400000000000000" pitchFamily="2" charset="-78"/>
              </a:rPr>
              <a:t>نهضت دیوانی</a:t>
            </a:r>
            <a:endParaRPr lang="fa-IR" sz="2000" dirty="0">
              <a:cs typeface="B Nazanin" panose="00000400000000000000" pitchFamily="2" charset="-78"/>
            </a:endParaRPr>
          </a:p>
        </p:txBody>
      </p:sp>
      <p:sp>
        <p:nvSpPr>
          <p:cNvPr id="21" name="TextBox 20"/>
          <p:cNvSpPr txBox="1"/>
          <p:nvPr/>
        </p:nvSpPr>
        <p:spPr>
          <a:xfrm>
            <a:off x="7214989" y="5277711"/>
            <a:ext cx="1801954" cy="400110"/>
          </a:xfrm>
          <a:prstGeom prst="rect">
            <a:avLst/>
          </a:prstGeom>
          <a:noFill/>
        </p:spPr>
        <p:txBody>
          <a:bodyPr wrap="square" rtlCol="1">
            <a:spAutoFit/>
          </a:bodyPr>
          <a:lstStyle/>
          <a:p>
            <a:pPr algn="just"/>
            <a:r>
              <a:rPr lang="fa-IR" sz="2000" dirty="0" smtClean="0">
                <a:cs typeface="B Nazanin" panose="00000400000000000000" pitchFamily="2" charset="-78"/>
              </a:rPr>
              <a:t>نهضت تصوف</a:t>
            </a:r>
            <a:endParaRPr lang="fa-IR" sz="2000" dirty="0">
              <a:cs typeface="B Nazanin" panose="00000400000000000000" pitchFamily="2" charset="-78"/>
            </a:endParaRPr>
          </a:p>
        </p:txBody>
      </p:sp>
      <p:sp>
        <p:nvSpPr>
          <p:cNvPr id="22" name="TextBox 21"/>
          <p:cNvSpPr txBox="1"/>
          <p:nvPr/>
        </p:nvSpPr>
        <p:spPr>
          <a:xfrm>
            <a:off x="7214989" y="5644741"/>
            <a:ext cx="1801954" cy="400110"/>
          </a:xfrm>
          <a:prstGeom prst="rect">
            <a:avLst/>
          </a:prstGeom>
          <a:noFill/>
        </p:spPr>
        <p:txBody>
          <a:bodyPr wrap="square" rtlCol="1">
            <a:spAutoFit/>
          </a:bodyPr>
          <a:lstStyle/>
          <a:p>
            <a:pPr algn="just"/>
            <a:r>
              <a:rPr lang="fa-IR" sz="2000" dirty="0" smtClean="0">
                <a:cs typeface="B Nazanin" panose="00000400000000000000" pitchFamily="2" charset="-78"/>
              </a:rPr>
              <a:t>نهضت مذهبی</a:t>
            </a:r>
            <a:endParaRPr lang="fa-IR" sz="2000" dirty="0">
              <a:cs typeface="B Nazanin" panose="00000400000000000000" pitchFamily="2" charset="-78"/>
            </a:endParaRPr>
          </a:p>
        </p:txBody>
      </p:sp>
      <p:sp>
        <p:nvSpPr>
          <p:cNvPr id="23" name="TextBox 22"/>
          <p:cNvSpPr txBox="1"/>
          <p:nvPr/>
        </p:nvSpPr>
        <p:spPr>
          <a:xfrm>
            <a:off x="3164114" y="5885540"/>
            <a:ext cx="2179921" cy="400110"/>
          </a:xfrm>
          <a:prstGeom prst="rect">
            <a:avLst/>
          </a:prstGeom>
          <a:noFill/>
        </p:spPr>
        <p:txBody>
          <a:bodyPr wrap="square" rtlCol="1">
            <a:spAutoFit/>
          </a:bodyPr>
          <a:lstStyle/>
          <a:p>
            <a:pPr algn="just"/>
            <a:r>
              <a:rPr lang="fa-IR" sz="2000" dirty="0" smtClean="0">
                <a:cs typeface="B Nazanin" panose="00000400000000000000" pitchFamily="2" charset="-78"/>
              </a:rPr>
              <a:t>(حبیبی ، 1392 : 60)</a:t>
            </a:r>
            <a:endParaRPr lang="fa-IR" sz="2000" dirty="0">
              <a:cs typeface="B Nazanin" panose="00000400000000000000" pitchFamily="2" charset="-78"/>
            </a:endParaRPr>
          </a:p>
        </p:txBody>
      </p:sp>
      <p:sp>
        <p:nvSpPr>
          <p:cNvPr id="24" name="TextBox 23"/>
          <p:cNvSpPr txBox="1"/>
          <p:nvPr/>
        </p:nvSpPr>
        <p:spPr>
          <a:xfrm>
            <a:off x="963528" y="6362132"/>
            <a:ext cx="2167003" cy="461665"/>
          </a:xfrm>
          <a:prstGeom prst="rect">
            <a:avLst/>
          </a:prstGeom>
          <a:noFill/>
        </p:spPr>
        <p:txBody>
          <a:bodyPr wrap="square" rtlCol="1">
            <a:spAutoFit/>
          </a:bodyPr>
          <a:lstStyle/>
          <a:p>
            <a:pPr algn="ctr"/>
            <a:r>
              <a:rPr lang="fa-IR" sz="2400" b="1" dirty="0" smtClean="0">
                <a:cs typeface="B Nazanin" panose="00000400000000000000" pitchFamily="2" charset="-78"/>
              </a:rPr>
              <a:t>سامانیان</a:t>
            </a:r>
            <a:endParaRPr lang="fa-IR" sz="2400" b="1" dirty="0">
              <a:cs typeface="B Nazanin" panose="00000400000000000000" pitchFamily="2" charset="-78"/>
            </a:endParaRPr>
          </a:p>
        </p:txBody>
      </p:sp>
    </p:spTree>
    <p:extLst>
      <p:ext uri="{BB962C8B-B14F-4D97-AF65-F5344CB8AC3E}">
        <p14:creationId xmlns:p14="http://schemas.microsoft.com/office/powerpoint/2010/main" val="3009550107"/>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057888" y="479000"/>
            <a:ext cx="7195131" cy="584775"/>
          </a:xfrm>
          <a:prstGeom prst="rect">
            <a:avLst/>
          </a:prstGeom>
          <a:noFill/>
        </p:spPr>
        <p:txBody>
          <a:bodyPr wrap="square" rtlCol="0">
            <a:spAutoFit/>
          </a:bodyPr>
          <a:lstStyle/>
          <a:p>
            <a:pPr algn="r" rtl="1"/>
            <a:r>
              <a:rPr lang="fa-IR" sz="3200" b="1" dirty="0">
                <a:ln w="12700">
                  <a:noFill/>
                  <a:prstDash val="solid"/>
                </a:ln>
                <a:solidFill>
                  <a:schemeClr val="tx1">
                    <a:lumMod val="95000"/>
                    <a:lumOff val="5000"/>
                  </a:schemeClr>
                </a:solidFill>
                <a:cs typeface="B Nazanin" panose="00000400000000000000" pitchFamily="2" charset="-78"/>
              </a:rPr>
              <a:t>وضعیت اقتصادی</a:t>
            </a:r>
            <a:endParaRPr lang="en-US" sz="3200" b="1" dirty="0">
              <a:ln w="12700">
                <a:noFill/>
                <a:prstDash val="solid"/>
              </a:ln>
              <a:solidFill>
                <a:schemeClr val="tx1">
                  <a:lumMod val="95000"/>
                  <a:lumOff val="5000"/>
                </a:schemeClr>
              </a:solidFill>
              <a:cs typeface="B Nazanin" panose="00000400000000000000" pitchFamily="2" charset="-78"/>
            </a:endParaRPr>
          </a:p>
        </p:txBody>
      </p:sp>
      <p:sp>
        <p:nvSpPr>
          <p:cNvPr id="5" name="TextBox 4"/>
          <p:cNvSpPr txBox="1"/>
          <p:nvPr/>
        </p:nvSpPr>
        <p:spPr>
          <a:xfrm>
            <a:off x="2153265" y="1371601"/>
            <a:ext cx="9099754" cy="5016758"/>
          </a:xfrm>
          <a:prstGeom prst="rect">
            <a:avLst/>
          </a:prstGeom>
          <a:noFill/>
        </p:spPr>
        <p:txBody>
          <a:bodyPr wrap="square" rtlCol="0">
            <a:spAutoFit/>
          </a:bodyPr>
          <a:lstStyle/>
          <a:p>
            <a:pPr algn="justLow" rtl="1"/>
            <a:r>
              <a:rPr lang="fa-IR" sz="2000" dirty="0">
                <a:cs typeface="B Nazanin" panose="00000400000000000000" pitchFamily="2" charset="-78"/>
              </a:rPr>
              <a:t>وضعیت اقتصادی در مناطق استقلال یافته بستگی به حکومتی داشت که استقلال و قدرت کسب می کرد. برای نمونه در مناطقی که سامانیان به قدرت رسیدند (شامل خراسان ، سیستان ، طبرستان ، گرگان و ری) به چند دلیل اعتلای اقتصادی به وجود آمد : </a:t>
            </a:r>
          </a:p>
          <a:p>
            <a:pPr marL="342900" indent="-342900" algn="justLow" rtl="1">
              <a:lnSpc>
                <a:spcPct val="150000"/>
              </a:lnSpc>
              <a:buFont typeface="Arial" panose="020B0604020202020204" pitchFamily="34" charset="0"/>
              <a:buChar char="•"/>
            </a:pPr>
            <a:r>
              <a:rPr lang="fa-IR" sz="2000" dirty="0">
                <a:cs typeface="B Nazanin" panose="00000400000000000000" pitchFamily="2" charset="-78"/>
              </a:rPr>
              <a:t>نخست آن که مانند زمان خلفای </a:t>
            </a:r>
            <a:r>
              <a:rPr lang="fa-IR" sz="2000" dirty="0" smtClean="0">
                <a:cs typeface="B Nazanin" panose="00000400000000000000" pitchFamily="2" charset="-78"/>
              </a:rPr>
              <a:t>عباسی، </a:t>
            </a:r>
            <a:r>
              <a:rPr lang="fa-IR" sz="2000" dirty="0">
                <a:cs typeface="B Nazanin" panose="00000400000000000000" pitchFamily="2" charset="-78"/>
              </a:rPr>
              <a:t>خراج و عوارض گرفته شده از </a:t>
            </a:r>
            <a:r>
              <a:rPr lang="fa-IR" sz="2000" dirty="0" smtClean="0">
                <a:cs typeface="B Nazanin" panose="00000400000000000000" pitchFamily="2" charset="-78"/>
              </a:rPr>
              <a:t>اهالی، </a:t>
            </a:r>
            <a:r>
              <a:rPr lang="fa-IR" sz="2000" dirty="0">
                <a:cs typeface="B Nazanin" panose="00000400000000000000" pitchFamily="2" charset="-78"/>
              </a:rPr>
              <a:t>از قلمرو دولت محلی خارج نمی شد و بخشی از این درآمد ها صرف ساخت قنوات و آبیاری زمین ها و آبادانی شهرها می شد</a:t>
            </a:r>
            <a:r>
              <a:rPr lang="fa-IR" sz="2000" dirty="0" smtClean="0">
                <a:cs typeface="B Nazanin" panose="00000400000000000000" pitchFamily="2" charset="-78"/>
              </a:rPr>
              <a:t>.</a:t>
            </a:r>
            <a:endParaRPr lang="fa-IR" sz="2000" dirty="0">
              <a:cs typeface="B Nazanin" panose="00000400000000000000" pitchFamily="2" charset="-78"/>
            </a:endParaRPr>
          </a:p>
          <a:p>
            <a:pPr marL="342900" indent="-342900" algn="justLow" rtl="1">
              <a:lnSpc>
                <a:spcPct val="150000"/>
              </a:lnSpc>
              <a:buFont typeface="Arial" panose="020B0604020202020204" pitchFamily="34" charset="0"/>
              <a:buChar char="•"/>
            </a:pPr>
            <a:r>
              <a:rPr lang="fa-IR" sz="2000" dirty="0">
                <a:cs typeface="B Nazanin" panose="00000400000000000000" pitchFamily="2" charset="-78"/>
              </a:rPr>
              <a:t> دوم اینکه در این زمان جنگ های داخلی گسترده ای که موجب ویرانی های بزرگ گردد رخ نداد. </a:t>
            </a:r>
          </a:p>
          <a:p>
            <a:pPr marL="342900" indent="-342900" algn="justLow" rtl="1">
              <a:lnSpc>
                <a:spcPct val="150000"/>
              </a:lnSpc>
              <a:buFont typeface="Arial" panose="020B0604020202020204" pitchFamily="34" charset="0"/>
              <a:buChar char="•"/>
            </a:pPr>
            <a:r>
              <a:rPr lang="fa-IR" sz="2000" dirty="0">
                <a:cs typeface="B Nazanin" panose="00000400000000000000" pitchFamily="2" charset="-78"/>
              </a:rPr>
              <a:t>سوم آنکه قدرت نظامی سامانیان ، به میزان زیادی خطر حمله ی اقوام بیابانگرد را کاهش داده بود.</a:t>
            </a:r>
          </a:p>
          <a:p>
            <a:pPr algn="justLow" rtl="1"/>
            <a:endParaRPr lang="fa-IR" sz="2000" dirty="0">
              <a:cs typeface="B Nazanin" panose="00000400000000000000" pitchFamily="2" charset="-78"/>
            </a:endParaRPr>
          </a:p>
          <a:p>
            <a:pPr algn="justLow" rtl="1"/>
            <a:endParaRPr lang="fa-IR" sz="2000" dirty="0">
              <a:cs typeface="B Nazanin" panose="00000400000000000000" pitchFamily="2" charset="-78"/>
            </a:endParaRPr>
          </a:p>
          <a:p>
            <a:pPr lvl="0" algn="justLow" rtl="1"/>
            <a:r>
              <a:rPr lang="fa-IR" sz="2000" dirty="0">
                <a:cs typeface="B Nazanin" panose="00000400000000000000" pitchFamily="2" charset="-78"/>
              </a:rPr>
              <a:t>این سه موضوع باعث شد تا در دوره ی سامانیان شهرهای بزرگ ماوراءالنهر و خراسان مانند طراز و اسپیجاب و بخارا و سمرقند به مراکز مهم بازرگانی تبدیل شوند.</a:t>
            </a:r>
            <a:r>
              <a:rPr lang="fa-IR" sz="2000" dirty="0">
                <a:solidFill>
                  <a:prstClr val="black"/>
                </a:solidFill>
                <a:cs typeface="B Nazanin" panose="00000400000000000000" pitchFamily="2" charset="-78"/>
              </a:rPr>
              <a:t> </a:t>
            </a:r>
            <a:endParaRPr lang="hi-IN" sz="2000" dirty="0">
              <a:solidFill>
                <a:prstClr val="black"/>
              </a:solidFill>
              <a:cs typeface="Mj_Casablanca Heavy" pitchFamily="2" charset="-78"/>
            </a:endParaRPr>
          </a:p>
          <a:p>
            <a:pPr lvl="0" algn="justLow" rtl="1"/>
            <a:endParaRPr lang="hi-IN" sz="2000" dirty="0">
              <a:solidFill>
                <a:prstClr val="black"/>
              </a:solidFill>
              <a:cs typeface="Mj_Tunisia" pitchFamily="2" charset="-78"/>
            </a:endParaRPr>
          </a:p>
          <a:p>
            <a:pPr algn="justLow" rtl="1"/>
            <a:r>
              <a:rPr lang="fa-IR" sz="2000" dirty="0">
                <a:solidFill>
                  <a:prstClr val="black"/>
                </a:solidFill>
                <a:cs typeface="B Nazanin" panose="00000400000000000000" pitchFamily="2" charset="-78"/>
              </a:rPr>
              <a:t>( پاکزاد ، 212 : 1390 )</a:t>
            </a:r>
            <a:endParaRPr lang="fa-IR" sz="2000" dirty="0">
              <a:cs typeface="B Nazanin" panose="00000400000000000000" pitchFamily="2" charset="-78"/>
            </a:endParaRPr>
          </a:p>
          <a:p>
            <a:pPr lvl="0" algn="justLow" rtl="1"/>
            <a:endParaRPr lang="fa-IR" sz="2000" dirty="0">
              <a:cs typeface="B Nazanin" panose="00000400000000000000" pitchFamily="2" charset="-78"/>
            </a:endParaRPr>
          </a:p>
        </p:txBody>
      </p:sp>
      <p:sp>
        <p:nvSpPr>
          <p:cNvPr id="6" name="TextBox 5"/>
          <p:cNvSpPr txBox="1"/>
          <p:nvPr/>
        </p:nvSpPr>
        <p:spPr>
          <a:xfrm>
            <a:off x="963528" y="6362132"/>
            <a:ext cx="2167003" cy="461665"/>
          </a:xfrm>
          <a:prstGeom prst="rect">
            <a:avLst/>
          </a:prstGeom>
          <a:noFill/>
        </p:spPr>
        <p:txBody>
          <a:bodyPr wrap="square" rtlCol="1">
            <a:spAutoFit/>
          </a:bodyPr>
          <a:lstStyle/>
          <a:p>
            <a:pPr algn="ctr"/>
            <a:r>
              <a:rPr lang="fa-IR" sz="2400" b="1" dirty="0" smtClean="0">
                <a:cs typeface="B Nazanin" panose="00000400000000000000" pitchFamily="2" charset="-78"/>
              </a:rPr>
              <a:t>سامانیان</a:t>
            </a:r>
            <a:endParaRPr lang="fa-IR" sz="2400" b="1" dirty="0">
              <a:cs typeface="B Nazanin" panose="00000400000000000000" pitchFamily="2" charset="-78"/>
            </a:endParaRPr>
          </a:p>
        </p:txBody>
      </p:sp>
    </p:spTree>
    <p:extLst>
      <p:ext uri="{BB962C8B-B14F-4D97-AF65-F5344CB8AC3E}">
        <p14:creationId xmlns:p14="http://schemas.microsoft.com/office/powerpoint/2010/main" val="4156803567"/>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456903" y="714124"/>
            <a:ext cx="5771289" cy="523220"/>
          </a:xfrm>
          <a:prstGeom prst="rect">
            <a:avLst/>
          </a:prstGeom>
          <a:noFill/>
        </p:spPr>
        <p:txBody>
          <a:bodyPr wrap="square" rtlCol="1">
            <a:spAutoFit/>
          </a:bodyPr>
          <a:lstStyle/>
          <a:p>
            <a:pPr algn="just"/>
            <a:r>
              <a:rPr lang="fa-IR" sz="2800" b="1" dirty="0" smtClean="0">
                <a:cs typeface="B Nazanin" panose="00000400000000000000" pitchFamily="2" charset="-78"/>
              </a:rPr>
              <a:t>وضعیت اجتماعی و فرهنگی</a:t>
            </a:r>
            <a:endParaRPr lang="fa-IR" sz="2800" b="1" dirty="0">
              <a:cs typeface="B Nazanin" panose="00000400000000000000" pitchFamily="2" charset="-78"/>
            </a:endParaRPr>
          </a:p>
        </p:txBody>
      </p:sp>
      <p:sp>
        <p:nvSpPr>
          <p:cNvPr id="3" name="TextBox 2"/>
          <p:cNvSpPr txBox="1"/>
          <p:nvPr/>
        </p:nvSpPr>
        <p:spPr>
          <a:xfrm>
            <a:off x="1578273" y="1939080"/>
            <a:ext cx="9106423" cy="400110"/>
          </a:xfrm>
          <a:prstGeom prst="rect">
            <a:avLst/>
          </a:prstGeom>
          <a:noFill/>
        </p:spPr>
        <p:txBody>
          <a:bodyPr wrap="square" rtlCol="1">
            <a:spAutoFit/>
          </a:bodyPr>
          <a:lstStyle/>
          <a:p>
            <a:pPr marL="342900" indent="-342900" algn="just">
              <a:buFont typeface="Wingdings" panose="05000000000000000000" pitchFamily="2" charset="2"/>
              <a:buChar char="v"/>
            </a:pPr>
            <a:r>
              <a:rPr lang="fa-IR" sz="2000" dirty="0" smtClean="0">
                <a:cs typeface="B Nazanin" panose="00000400000000000000" pitchFamily="2" charset="-78"/>
              </a:rPr>
              <a:t>برای بررسی شرایط ابتدا باید علت وقوع نهضت بیان شده از دید مورخین و جامعه شناسان را عنوان کرد :</a:t>
            </a:r>
            <a:endParaRPr lang="fa-IR" sz="2000" dirty="0">
              <a:cs typeface="B Nazanin" panose="00000400000000000000" pitchFamily="2" charset="-78"/>
            </a:endParaRPr>
          </a:p>
        </p:txBody>
      </p:sp>
      <p:sp>
        <p:nvSpPr>
          <p:cNvPr id="25" name="TextBox 24"/>
          <p:cNvSpPr txBox="1"/>
          <p:nvPr/>
        </p:nvSpPr>
        <p:spPr>
          <a:xfrm>
            <a:off x="1215418" y="2502316"/>
            <a:ext cx="9106423" cy="400110"/>
          </a:xfrm>
          <a:prstGeom prst="rect">
            <a:avLst/>
          </a:prstGeom>
          <a:noFill/>
        </p:spPr>
        <p:txBody>
          <a:bodyPr wrap="square" rtlCol="1">
            <a:spAutoFit/>
          </a:bodyPr>
          <a:lstStyle/>
          <a:p>
            <a:pPr algn="just"/>
            <a:r>
              <a:rPr lang="fa-IR" sz="2000" dirty="0" smtClean="0">
                <a:cs typeface="B Nazanin" panose="00000400000000000000" pitchFamily="2" charset="-78"/>
              </a:rPr>
              <a:t>1 . به هم ریختن نظام کاستی و جایگزین شدن جهان بینی اسلامی</a:t>
            </a:r>
            <a:endParaRPr lang="fa-IR" sz="2000" dirty="0">
              <a:cs typeface="B Nazanin" panose="00000400000000000000" pitchFamily="2" charset="-78"/>
            </a:endParaRPr>
          </a:p>
        </p:txBody>
      </p:sp>
      <p:sp>
        <p:nvSpPr>
          <p:cNvPr id="26" name="TextBox 25"/>
          <p:cNvSpPr txBox="1"/>
          <p:nvPr/>
        </p:nvSpPr>
        <p:spPr>
          <a:xfrm>
            <a:off x="1215417" y="2902426"/>
            <a:ext cx="9106423" cy="400110"/>
          </a:xfrm>
          <a:prstGeom prst="rect">
            <a:avLst/>
          </a:prstGeom>
          <a:noFill/>
        </p:spPr>
        <p:txBody>
          <a:bodyPr wrap="square" rtlCol="1">
            <a:spAutoFit/>
          </a:bodyPr>
          <a:lstStyle/>
          <a:p>
            <a:pPr algn="just"/>
            <a:r>
              <a:rPr lang="fa-IR" sz="2000" dirty="0" smtClean="0">
                <a:cs typeface="B Nazanin" panose="00000400000000000000" pitchFamily="2" charset="-78"/>
              </a:rPr>
              <a:t>2 . آمیخته شدن تمدنهای متفاوت ، یونانی و مصری از یک سو ، هندی و ایرانی از سوی دیگر</a:t>
            </a:r>
            <a:endParaRPr lang="fa-IR" sz="2000" dirty="0">
              <a:cs typeface="B Nazanin" panose="00000400000000000000" pitchFamily="2" charset="-78"/>
            </a:endParaRPr>
          </a:p>
        </p:txBody>
      </p:sp>
      <p:sp>
        <p:nvSpPr>
          <p:cNvPr id="27" name="TextBox 26"/>
          <p:cNvSpPr txBox="1"/>
          <p:nvPr/>
        </p:nvSpPr>
        <p:spPr>
          <a:xfrm>
            <a:off x="1215417" y="3302536"/>
            <a:ext cx="9106423" cy="400110"/>
          </a:xfrm>
          <a:prstGeom prst="rect">
            <a:avLst/>
          </a:prstGeom>
          <a:noFill/>
        </p:spPr>
        <p:txBody>
          <a:bodyPr wrap="square" rtlCol="1">
            <a:spAutoFit/>
          </a:bodyPr>
          <a:lstStyle/>
          <a:p>
            <a:pPr algn="just"/>
            <a:r>
              <a:rPr lang="fa-IR" sz="2000" dirty="0" smtClean="0">
                <a:cs typeface="B Nazanin" panose="00000400000000000000" pitchFamily="2" charset="-78"/>
              </a:rPr>
              <a:t>3 . اختراع کاغذ در چین </a:t>
            </a:r>
            <a:endParaRPr lang="fa-IR" sz="2000" dirty="0">
              <a:cs typeface="B Nazanin" panose="00000400000000000000" pitchFamily="2" charset="-78"/>
            </a:endParaRPr>
          </a:p>
        </p:txBody>
      </p:sp>
      <p:sp>
        <p:nvSpPr>
          <p:cNvPr id="28" name="TextBox 27"/>
          <p:cNvSpPr txBox="1"/>
          <p:nvPr/>
        </p:nvSpPr>
        <p:spPr>
          <a:xfrm>
            <a:off x="1215417" y="3702646"/>
            <a:ext cx="9106423" cy="400110"/>
          </a:xfrm>
          <a:prstGeom prst="rect">
            <a:avLst/>
          </a:prstGeom>
          <a:noFill/>
        </p:spPr>
        <p:txBody>
          <a:bodyPr wrap="square" rtlCol="1">
            <a:spAutoFit/>
          </a:bodyPr>
          <a:lstStyle/>
          <a:p>
            <a:pPr algn="just"/>
            <a:r>
              <a:rPr lang="fa-IR" sz="2000" dirty="0" smtClean="0">
                <a:cs typeface="B Nazanin" panose="00000400000000000000" pitchFamily="2" charset="-78"/>
              </a:rPr>
              <a:t>4 . امکان برخورد آزاد عقاید مختلف با یکدیگر </a:t>
            </a:r>
            <a:endParaRPr lang="fa-IR" sz="2000" dirty="0">
              <a:cs typeface="B Nazanin" panose="00000400000000000000" pitchFamily="2" charset="-78"/>
            </a:endParaRPr>
          </a:p>
        </p:txBody>
      </p:sp>
      <p:sp>
        <p:nvSpPr>
          <p:cNvPr id="17" name="TextBox 16"/>
          <p:cNvSpPr txBox="1"/>
          <p:nvPr/>
        </p:nvSpPr>
        <p:spPr>
          <a:xfrm>
            <a:off x="1215417" y="4971140"/>
            <a:ext cx="2179921" cy="400110"/>
          </a:xfrm>
          <a:prstGeom prst="rect">
            <a:avLst/>
          </a:prstGeom>
          <a:noFill/>
        </p:spPr>
        <p:txBody>
          <a:bodyPr wrap="square" rtlCol="1">
            <a:spAutoFit/>
          </a:bodyPr>
          <a:lstStyle/>
          <a:p>
            <a:pPr algn="just"/>
            <a:r>
              <a:rPr lang="fa-IR" sz="2000" dirty="0" smtClean="0">
                <a:cs typeface="B Nazanin" panose="00000400000000000000" pitchFamily="2" charset="-78"/>
              </a:rPr>
              <a:t>(حبیبی ، 1392 : 61)</a:t>
            </a:r>
            <a:endParaRPr lang="fa-IR" sz="2000" dirty="0">
              <a:cs typeface="B Nazanin" panose="00000400000000000000" pitchFamily="2" charset="-78"/>
            </a:endParaRPr>
          </a:p>
        </p:txBody>
      </p:sp>
      <p:sp>
        <p:nvSpPr>
          <p:cNvPr id="18" name="TextBox 17"/>
          <p:cNvSpPr txBox="1"/>
          <p:nvPr/>
        </p:nvSpPr>
        <p:spPr>
          <a:xfrm>
            <a:off x="963528" y="6362132"/>
            <a:ext cx="2167003" cy="461665"/>
          </a:xfrm>
          <a:prstGeom prst="rect">
            <a:avLst/>
          </a:prstGeom>
          <a:noFill/>
        </p:spPr>
        <p:txBody>
          <a:bodyPr wrap="square" rtlCol="1">
            <a:spAutoFit/>
          </a:bodyPr>
          <a:lstStyle/>
          <a:p>
            <a:pPr algn="ctr"/>
            <a:r>
              <a:rPr lang="fa-IR" sz="2400" b="1" dirty="0" smtClean="0">
                <a:cs typeface="B Nazanin" panose="00000400000000000000" pitchFamily="2" charset="-78"/>
              </a:rPr>
              <a:t>سامانیان</a:t>
            </a:r>
            <a:endParaRPr lang="fa-IR" sz="2400" b="1" dirty="0">
              <a:cs typeface="B Nazanin" panose="00000400000000000000" pitchFamily="2" charset="-78"/>
            </a:endParaRPr>
          </a:p>
        </p:txBody>
      </p:sp>
    </p:spTree>
    <p:extLst>
      <p:ext uri="{BB962C8B-B14F-4D97-AF65-F5344CB8AC3E}">
        <p14:creationId xmlns:p14="http://schemas.microsoft.com/office/powerpoint/2010/main" val="542021817"/>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770672" y="1460231"/>
            <a:ext cx="6509331" cy="523220"/>
          </a:xfrm>
          <a:prstGeom prst="rect">
            <a:avLst/>
          </a:prstGeom>
          <a:noFill/>
        </p:spPr>
        <p:txBody>
          <a:bodyPr wrap="square" rtlCol="0">
            <a:spAutoFit/>
          </a:bodyPr>
          <a:lstStyle/>
          <a:p>
            <a:pPr algn="r" rtl="1"/>
            <a:r>
              <a:rPr lang="fa-IR" sz="2800" b="1" dirty="0">
                <a:ln w="12700">
                  <a:noFill/>
                  <a:prstDash val="solid"/>
                </a:ln>
                <a:solidFill>
                  <a:schemeClr val="tx1">
                    <a:lumMod val="95000"/>
                    <a:lumOff val="5000"/>
                  </a:schemeClr>
                </a:solidFill>
                <a:cs typeface="B Nazanin" panose="00000400000000000000" pitchFamily="2" charset="-78"/>
              </a:rPr>
              <a:t> نهضت </a:t>
            </a:r>
            <a:r>
              <a:rPr lang="fa-IR" sz="2800" b="1" dirty="0" smtClean="0">
                <a:ln w="12700">
                  <a:noFill/>
                  <a:prstDash val="solid"/>
                </a:ln>
                <a:solidFill>
                  <a:schemeClr val="tx1">
                    <a:lumMod val="95000"/>
                    <a:lumOff val="5000"/>
                  </a:schemeClr>
                </a:solidFill>
                <a:cs typeface="B Nazanin" panose="00000400000000000000" pitchFamily="2" charset="-78"/>
              </a:rPr>
              <a:t>دیوانی</a:t>
            </a:r>
            <a:endParaRPr lang="en-US" sz="2800" b="1" dirty="0">
              <a:ln w="12700">
                <a:noFill/>
                <a:prstDash val="solid"/>
              </a:ln>
              <a:solidFill>
                <a:schemeClr val="tx1">
                  <a:lumMod val="95000"/>
                  <a:lumOff val="5000"/>
                </a:schemeClr>
              </a:solidFill>
              <a:cs typeface="B Nazanin" panose="00000400000000000000" pitchFamily="2" charset="-78"/>
            </a:endParaRPr>
          </a:p>
        </p:txBody>
      </p:sp>
      <p:sp>
        <p:nvSpPr>
          <p:cNvPr id="5" name="TextBox 4"/>
          <p:cNvSpPr txBox="1"/>
          <p:nvPr/>
        </p:nvSpPr>
        <p:spPr>
          <a:xfrm>
            <a:off x="2418735" y="2106562"/>
            <a:ext cx="8444470" cy="2554545"/>
          </a:xfrm>
          <a:prstGeom prst="rect">
            <a:avLst/>
          </a:prstGeom>
          <a:noFill/>
        </p:spPr>
        <p:txBody>
          <a:bodyPr wrap="square" rtlCol="0">
            <a:spAutoFit/>
          </a:bodyPr>
          <a:lstStyle/>
          <a:p>
            <a:pPr algn="justLow" rtl="1"/>
            <a:r>
              <a:rPr lang="fa-IR" sz="2000" dirty="0">
                <a:cs typeface="B Nazanin" panose="00000400000000000000" pitchFamily="2" charset="-78"/>
              </a:rPr>
              <a:t>دولت سامانی به بازسازی و نوسازی سازمان های دیوانی کهن پرداخت و حضور و نظارت دیوانیان باعث شد که اداره امور مناطق تحت سلطه دولت سامانی در دست دو دستگاه قرار بگیرد:</a:t>
            </a:r>
          </a:p>
          <a:p>
            <a:pPr algn="justLow" rtl="1"/>
            <a:endParaRPr lang="en-US" sz="2000" dirty="0">
              <a:cs typeface="B Nazanin" panose="00000400000000000000" pitchFamily="2" charset="-78"/>
            </a:endParaRPr>
          </a:p>
          <a:p>
            <a:pPr algn="justLow" rtl="1"/>
            <a:r>
              <a:rPr lang="fa-IR" sz="2000" dirty="0">
                <a:cs typeface="B Nazanin" panose="00000400000000000000" pitchFamily="2" charset="-78"/>
              </a:rPr>
              <a:t>1- « درگاه » یعنی دربار امرای سامانی.</a:t>
            </a:r>
          </a:p>
          <a:p>
            <a:pPr algn="justLow" rtl="1"/>
            <a:endParaRPr lang="en-US" sz="2000" dirty="0">
              <a:cs typeface="B Nazanin" panose="00000400000000000000" pitchFamily="2" charset="-78"/>
            </a:endParaRPr>
          </a:p>
          <a:p>
            <a:pPr algn="justLow" rtl="1"/>
            <a:r>
              <a:rPr lang="fa-IR" sz="2000" dirty="0">
                <a:cs typeface="B Nazanin" panose="00000400000000000000" pitchFamily="2" charset="-78"/>
              </a:rPr>
              <a:t>2- « بنا » یعنی تمام دیوان های مملکتی که زیر نظر وزیر بودند.</a:t>
            </a:r>
          </a:p>
          <a:p>
            <a:pPr algn="justLow" rtl="1"/>
            <a:endParaRPr lang="fa-IR" sz="2000" dirty="0">
              <a:cs typeface="B Nazanin" panose="00000400000000000000" pitchFamily="2" charset="-78"/>
            </a:endParaRPr>
          </a:p>
          <a:p>
            <a:pPr algn="justLow" rtl="1"/>
            <a:r>
              <a:rPr lang="fa-IR" sz="2000" dirty="0">
                <a:cs typeface="B Nazanin" panose="00000400000000000000" pitchFamily="2" charset="-78"/>
              </a:rPr>
              <a:t>(</a:t>
            </a:r>
            <a:r>
              <a:rPr lang="en-US" sz="2000" dirty="0" err="1">
                <a:solidFill>
                  <a:sysClr val="windowText" lastClr="000000"/>
                </a:solidFill>
                <a:cs typeface="B Nazanin" panose="00000400000000000000" pitchFamily="2" charset="-78"/>
              </a:rPr>
              <a:t>Fa.Wikipedia.Org</a:t>
            </a:r>
            <a:r>
              <a:rPr lang="fa-IR" sz="2000" dirty="0">
                <a:cs typeface="B Nazanin" panose="00000400000000000000" pitchFamily="2" charset="-78"/>
              </a:rPr>
              <a:t>)</a:t>
            </a:r>
            <a:endParaRPr lang="en-US" sz="2000" dirty="0">
              <a:cs typeface="B Nazanin" panose="00000400000000000000" pitchFamily="2" charset="-78"/>
            </a:endParaRPr>
          </a:p>
        </p:txBody>
      </p:sp>
      <p:sp>
        <p:nvSpPr>
          <p:cNvPr id="6" name="TextBox 5"/>
          <p:cNvSpPr txBox="1"/>
          <p:nvPr/>
        </p:nvSpPr>
        <p:spPr>
          <a:xfrm>
            <a:off x="4586750" y="432760"/>
            <a:ext cx="6509331" cy="584775"/>
          </a:xfrm>
          <a:prstGeom prst="rect">
            <a:avLst/>
          </a:prstGeom>
          <a:noFill/>
        </p:spPr>
        <p:txBody>
          <a:bodyPr wrap="square" rtlCol="0">
            <a:spAutoFit/>
          </a:bodyPr>
          <a:lstStyle/>
          <a:p>
            <a:pPr algn="r" rtl="1"/>
            <a:r>
              <a:rPr lang="fa-IR" sz="3200" b="1" dirty="0" smtClean="0">
                <a:ln w="12700">
                  <a:noFill/>
                  <a:prstDash val="solid"/>
                </a:ln>
                <a:solidFill>
                  <a:schemeClr val="tx1">
                    <a:lumMod val="95000"/>
                    <a:lumOff val="5000"/>
                  </a:schemeClr>
                </a:solidFill>
                <a:cs typeface="B Nazanin" panose="00000400000000000000" pitchFamily="2" charset="-78"/>
              </a:rPr>
              <a:t>شرایط اداری</a:t>
            </a:r>
            <a:endParaRPr lang="en-US" sz="3200" b="1" dirty="0">
              <a:ln w="12700">
                <a:noFill/>
                <a:prstDash val="solid"/>
              </a:ln>
              <a:solidFill>
                <a:schemeClr val="tx1">
                  <a:lumMod val="95000"/>
                  <a:lumOff val="5000"/>
                </a:schemeClr>
              </a:solidFill>
              <a:cs typeface="B Nazanin" panose="00000400000000000000" pitchFamily="2" charset="-78"/>
            </a:endParaRPr>
          </a:p>
        </p:txBody>
      </p:sp>
      <p:sp>
        <p:nvSpPr>
          <p:cNvPr id="7" name="TextBox 6"/>
          <p:cNvSpPr txBox="1"/>
          <p:nvPr/>
        </p:nvSpPr>
        <p:spPr>
          <a:xfrm>
            <a:off x="963528" y="6362132"/>
            <a:ext cx="2167003" cy="461665"/>
          </a:xfrm>
          <a:prstGeom prst="rect">
            <a:avLst/>
          </a:prstGeom>
          <a:noFill/>
        </p:spPr>
        <p:txBody>
          <a:bodyPr wrap="square" rtlCol="1">
            <a:spAutoFit/>
          </a:bodyPr>
          <a:lstStyle/>
          <a:p>
            <a:pPr algn="ctr"/>
            <a:r>
              <a:rPr lang="fa-IR" sz="2400" b="1" dirty="0" smtClean="0">
                <a:cs typeface="B Nazanin" panose="00000400000000000000" pitchFamily="2" charset="-78"/>
              </a:rPr>
              <a:t>سامانیان</a:t>
            </a:r>
            <a:endParaRPr lang="fa-IR" sz="2400" b="1" dirty="0">
              <a:cs typeface="B Nazanin" panose="00000400000000000000" pitchFamily="2" charset="-78"/>
            </a:endParaRPr>
          </a:p>
        </p:txBody>
      </p:sp>
    </p:spTree>
    <p:extLst>
      <p:ext uri="{BB962C8B-B14F-4D97-AF65-F5344CB8AC3E}">
        <p14:creationId xmlns:p14="http://schemas.microsoft.com/office/powerpoint/2010/main" val="1765380935"/>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8273" y="1939080"/>
            <a:ext cx="9106423" cy="400110"/>
          </a:xfrm>
          <a:prstGeom prst="rect">
            <a:avLst/>
          </a:prstGeom>
          <a:noFill/>
        </p:spPr>
        <p:txBody>
          <a:bodyPr wrap="square" rtlCol="1">
            <a:spAutoFit/>
          </a:bodyPr>
          <a:lstStyle/>
          <a:p>
            <a:pPr marL="342900" indent="-342900" algn="just">
              <a:buFont typeface="Wingdings" panose="05000000000000000000" pitchFamily="2" charset="2"/>
              <a:buChar char="v"/>
            </a:pPr>
            <a:r>
              <a:rPr lang="fa-IR" sz="2000" dirty="0" smtClean="0">
                <a:cs typeface="B Nazanin" panose="00000400000000000000" pitchFamily="2" charset="-78"/>
              </a:rPr>
              <a:t>نقش وزیر همانند نقش او در دوران پیش اسلام است ، پیشبرد کار وتنظیم امور نیز بر عهده وزیر و دیوانهاست. </a:t>
            </a:r>
            <a:endParaRPr lang="fa-IR" sz="2000" dirty="0">
              <a:cs typeface="B Nazanin" panose="00000400000000000000" pitchFamily="2" charset="-78"/>
            </a:endParaRPr>
          </a:p>
        </p:txBody>
      </p:sp>
      <p:sp>
        <p:nvSpPr>
          <p:cNvPr id="17" name="TextBox 16"/>
          <p:cNvSpPr txBox="1"/>
          <p:nvPr/>
        </p:nvSpPr>
        <p:spPr>
          <a:xfrm>
            <a:off x="1578273" y="2567847"/>
            <a:ext cx="9106423" cy="400110"/>
          </a:xfrm>
          <a:prstGeom prst="rect">
            <a:avLst/>
          </a:prstGeom>
          <a:noFill/>
        </p:spPr>
        <p:txBody>
          <a:bodyPr wrap="square" rtlCol="1">
            <a:spAutoFit/>
          </a:bodyPr>
          <a:lstStyle/>
          <a:p>
            <a:pPr marL="342900" indent="-342900" algn="just">
              <a:buFont typeface="Wingdings" panose="05000000000000000000" pitchFamily="2" charset="2"/>
              <a:buChar char="v"/>
            </a:pPr>
            <a:r>
              <a:rPr lang="fa-IR" sz="2000" dirty="0" smtClean="0">
                <a:cs typeface="B Nazanin" panose="00000400000000000000" pitchFamily="2" charset="-78"/>
              </a:rPr>
              <a:t>امیر و سلطان سامانی در ورای طبقات اجتماعی است </a:t>
            </a:r>
            <a:endParaRPr lang="fa-IR" sz="2000" dirty="0">
              <a:cs typeface="B Nazanin" panose="00000400000000000000" pitchFamily="2" charset="-78"/>
            </a:endParaRPr>
          </a:p>
        </p:txBody>
      </p:sp>
      <p:sp>
        <p:nvSpPr>
          <p:cNvPr id="20" name="Right Brace 19"/>
          <p:cNvSpPr/>
          <p:nvPr/>
        </p:nvSpPr>
        <p:spPr>
          <a:xfrm>
            <a:off x="5677916" y="2497981"/>
            <a:ext cx="453568" cy="539841"/>
          </a:xfrm>
          <a:prstGeom prst="rightBrace">
            <a:avLst/>
          </a:prstGeom>
          <a:noFill/>
          <a:ln>
            <a:solidFill>
              <a:schemeClr val="bg2">
                <a:lumMod val="50000"/>
              </a:schemeClr>
            </a:solidFill>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a:p>
        </p:txBody>
      </p:sp>
      <p:sp>
        <p:nvSpPr>
          <p:cNvPr id="21" name="TextBox 20"/>
          <p:cNvSpPr txBox="1"/>
          <p:nvPr/>
        </p:nvSpPr>
        <p:spPr>
          <a:xfrm>
            <a:off x="3802743" y="2788321"/>
            <a:ext cx="1773202" cy="400110"/>
          </a:xfrm>
          <a:prstGeom prst="rect">
            <a:avLst/>
          </a:prstGeom>
          <a:noFill/>
        </p:spPr>
        <p:txBody>
          <a:bodyPr wrap="square" rtlCol="1">
            <a:spAutoFit/>
          </a:bodyPr>
          <a:lstStyle/>
          <a:p>
            <a:pPr algn="just"/>
            <a:r>
              <a:rPr lang="fa-IR" sz="2000" dirty="0" smtClean="0">
                <a:cs typeface="B Nazanin" panose="00000400000000000000" pitchFamily="2" charset="-78"/>
              </a:rPr>
              <a:t>سلطنت زمینی</a:t>
            </a:r>
            <a:endParaRPr lang="fa-IR" sz="2000" dirty="0">
              <a:cs typeface="B Nazanin" panose="00000400000000000000" pitchFamily="2" charset="-78"/>
            </a:endParaRPr>
          </a:p>
        </p:txBody>
      </p:sp>
      <p:sp>
        <p:nvSpPr>
          <p:cNvPr id="22" name="TextBox 21"/>
          <p:cNvSpPr txBox="1"/>
          <p:nvPr/>
        </p:nvSpPr>
        <p:spPr>
          <a:xfrm>
            <a:off x="3541486" y="2284718"/>
            <a:ext cx="2034459" cy="400110"/>
          </a:xfrm>
          <a:prstGeom prst="rect">
            <a:avLst/>
          </a:prstGeom>
          <a:noFill/>
        </p:spPr>
        <p:txBody>
          <a:bodyPr wrap="square" rtlCol="1">
            <a:spAutoFit/>
          </a:bodyPr>
          <a:lstStyle/>
          <a:p>
            <a:pPr algn="just"/>
            <a:r>
              <a:rPr lang="fa-IR" sz="2000" dirty="0" smtClean="0">
                <a:cs typeface="B Nazanin" panose="00000400000000000000" pitchFamily="2" charset="-78"/>
              </a:rPr>
              <a:t>سلطنت آسمانی</a:t>
            </a:r>
            <a:endParaRPr lang="fa-IR" sz="2000" dirty="0">
              <a:cs typeface="B Nazanin" panose="00000400000000000000" pitchFamily="2" charset="-78"/>
            </a:endParaRPr>
          </a:p>
        </p:txBody>
      </p:sp>
      <p:sp>
        <p:nvSpPr>
          <p:cNvPr id="23" name="TextBox 22"/>
          <p:cNvSpPr txBox="1"/>
          <p:nvPr/>
        </p:nvSpPr>
        <p:spPr>
          <a:xfrm>
            <a:off x="1578272" y="3066424"/>
            <a:ext cx="9106423" cy="400110"/>
          </a:xfrm>
          <a:prstGeom prst="rect">
            <a:avLst/>
          </a:prstGeom>
          <a:noFill/>
        </p:spPr>
        <p:txBody>
          <a:bodyPr wrap="square" rtlCol="1">
            <a:spAutoFit/>
          </a:bodyPr>
          <a:lstStyle/>
          <a:p>
            <a:pPr marL="342900" indent="-342900" algn="just">
              <a:buFont typeface="Wingdings" panose="05000000000000000000" pitchFamily="2" charset="2"/>
              <a:buChar char="v"/>
            </a:pPr>
            <a:r>
              <a:rPr lang="fa-IR" sz="2000" dirty="0" smtClean="0">
                <a:cs typeface="B Nazanin" panose="00000400000000000000" pitchFamily="2" charset="-78"/>
              </a:rPr>
              <a:t>نقش وزیر همانند نقش او در دوران پیش اسلام </a:t>
            </a:r>
            <a:endParaRPr lang="fa-IR" sz="2000" dirty="0">
              <a:cs typeface="B Nazanin" panose="00000400000000000000" pitchFamily="2" charset="-78"/>
            </a:endParaRPr>
          </a:p>
        </p:txBody>
      </p:sp>
      <p:sp>
        <p:nvSpPr>
          <p:cNvPr id="24" name="TextBox 23"/>
          <p:cNvSpPr txBox="1"/>
          <p:nvPr/>
        </p:nvSpPr>
        <p:spPr>
          <a:xfrm>
            <a:off x="8490857" y="3956882"/>
            <a:ext cx="2193838" cy="400110"/>
          </a:xfrm>
          <a:prstGeom prst="rect">
            <a:avLst/>
          </a:prstGeom>
          <a:noFill/>
        </p:spPr>
        <p:txBody>
          <a:bodyPr wrap="square" rtlCol="1">
            <a:spAutoFit/>
          </a:bodyPr>
          <a:lstStyle/>
          <a:p>
            <a:pPr marL="342900" indent="-342900" algn="just">
              <a:buFont typeface="Wingdings" panose="05000000000000000000" pitchFamily="2" charset="2"/>
              <a:buChar char="v"/>
            </a:pPr>
            <a:r>
              <a:rPr lang="fa-IR" sz="2000" dirty="0" smtClean="0">
                <a:cs typeface="B Nazanin" panose="00000400000000000000" pitchFamily="2" charset="-78"/>
              </a:rPr>
              <a:t>سازمان های صنفی</a:t>
            </a:r>
            <a:endParaRPr lang="fa-IR" sz="2000" dirty="0">
              <a:cs typeface="B Nazanin" panose="00000400000000000000" pitchFamily="2" charset="-78"/>
            </a:endParaRPr>
          </a:p>
        </p:txBody>
      </p:sp>
      <p:sp>
        <p:nvSpPr>
          <p:cNvPr id="36" name="Left Arrow 35"/>
          <p:cNvSpPr/>
          <p:nvPr/>
        </p:nvSpPr>
        <p:spPr>
          <a:xfrm>
            <a:off x="7881256" y="4028201"/>
            <a:ext cx="725714" cy="257472"/>
          </a:xfrm>
          <a:prstGeom prst="leftArrow">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8" name="TextBox 37"/>
          <p:cNvSpPr txBox="1"/>
          <p:nvPr/>
        </p:nvSpPr>
        <p:spPr>
          <a:xfrm>
            <a:off x="5106097" y="3640705"/>
            <a:ext cx="2193838" cy="400110"/>
          </a:xfrm>
          <a:prstGeom prst="rect">
            <a:avLst/>
          </a:prstGeom>
          <a:noFill/>
        </p:spPr>
        <p:txBody>
          <a:bodyPr wrap="square" rtlCol="1">
            <a:spAutoFit/>
          </a:bodyPr>
          <a:lstStyle/>
          <a:p>
            <a:pPr algn="just"/>
            <a:r>
              <a:rPr lang="fa-IR" sz="2000" dirty="0" smtClean="0">
                <a:cs typeface="B Nazanin" panose="00000400000000000000" pitchFamily="2" charset="-78"/>
              </a:rPr>
              <a:t>نهضت های شهری</a:t>
            </a:r>
            <a:endParaRPr lang="fa-IR" sz="2000" dirty="0">
              <a:cs typeface="B Nazanin" panose="00000400000000000000" pitchFamily="2" charset="-78"/>
            </a:endParaRPr>
          </a:p>
        </p:txBody>
      </p:sp>
      <p:sp>
        <p:nvSpPr>
          <p:cNvPr id="39" name="Right Brace 38"/>
          <p:cNvSpPr/>
          <p:nvPr/>
        </p:nvSpPr>
        <p:spPr>
          <a:xfrm>
            <a:off x="7314449" y="3745012"/>
            <a:ext cx="389056" cy="815609"/>
          </a:xfrm>
          <a:prstGeom prst="rightBrace">
            <a:avLst/>
          </a:prstGeom>
          <a:noFill/>
          <a:ln>
            <a:solidFill>
              <a:schemeClr val="bg2">
                <a:lumMod val="50000"/>
              </a:schemeClr>
            </a:solidFill>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a:p>
        </p:txBody>
      </p:sp>
      <p:sp>
        <p:nvSpPr>
          <p:cNvPr id="40" name="TextBox 39"/>
          <p:cNvSpPr txBox="1"/>
          <p:nvPr/>
        </p:nvSpPr>
        <p:spPr>
          <a:xfrm>
            <a:off x="4559472" y="4211842"/>
            <a:ext cx="2754977" cy="400110"/>
          </a:xfrm>
          <a:prstGeom prst="rect">
            <a:avLst/>
          </a:prstGeom>
          <a:noFill/>
        </p:spPr>
        <p:txBody>
          <a:bodyPr wrap="square" rtlCol="1">
            <a:spAutoFit/>
          </a:bodyPr>
          <a:lstStyle/>
          <a:p>
            <a:pPr algn="just"/>
            <a:r>
              <a:rPr lang="fa-IR" sz="2000" dirty="0" smtClean="0">
                <a:cs typeface="B Nazanin" panose="00000400000000000000" pitchFamily="2" charset="-78"/>
              </a:rPr>
              <a:t>نقش عمده در حیات سیاسی</a:t>
            </a:r>
            <a:endParaRPr lang="fa-IR" sz="2000" dirty="0">
              <a:cs typeface="B Nazanin" panose="00000400000000000000" pitchFamily="2" charset="-78"/>
            </a:endParaRPr>
          </a:p>
        </p:txBody>
      </p:sp>
      <p:sp>
        <p:nvSpPr>
          <p:cNvPr id="43" name="Left Arrow 42"/>
          <p:cNvSpPr/>
          <p:nvPr/>
        </p:nvSpPr>
        <p:spPr>
          <a:xfrm>
            <a:off x="4170416" y="4303149"/>
            <a:ext cx="725714" cy="257472"/>
          </a:xfrm>
          <a:prstGeom prst="leftArrow">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4" name="Right Brace 43"/>
          <p:cNvSpPr/>
          <p:nvPr/>
        </p:nvSpPr>
        <p:spPr>
          <a:xfrm>
            <a:off x="3668233" y="3788554"/>
            <a:ext cx="324432" cy="1268343"/>
          </a:xfrm>
          <a:prstGeom prst="rightBrace">
            <a:avLst/>
          </a:prstGeom>
          <a:noFill/>
          <a:ln>
            <a:solidFill>
              <a:schemeClr val="bg2">
                <a:lumMod val="50000"/>
              </a:schemeClr>
            </a:solidFill>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a:p>
        </p:txBody>
      </p:sp>
      <p:sp>
        <p:nvSpPr>
          <p:cNvPr id="45" name="TextBox 44"/>
          <p:cNvSpPr txBox="1"/>
          <p:nvPr/>
        </p:nvSpPr>
        <p:spPr>
          <a:xfrm>
            <a:off x="1286872" y="3565001"/>
            <a:ext cx="2193838" cy="400110"/>
          </a:xfrm>
          <a:prstGeom prst="rect">
            <a:avLst/>
          </a:prstGeom>
          <a:noFill/>
        </p:spPr>
        <p:txBody>
          <a:bodyPr wrap="square" rtlCol="1">
            <a:spAutoFit/>
          </a:bodyPr>
          <a:lstStyle/>
          <a:p>
            <a:pPr algn="just"/>
            <a:r>
              <a:rPr lang="fa-IR" sz="2000" dirty="0" smtClean="0">
                <a:cs typeface="B Nazanin" panose="00000400000000000000" pitchFamily="2" charset="-78"/>
              </a:rPr>
              <a:t>در پی قدرت بودن</a:t>
            </a:r>
            <a:endParaRPr lang="fa-IR" sz="2000" dirty="0">
              <a:cs typeface="B Nazanin" panose="00000400000000000000" pitchFamily="2" charset="-78"/>
            </a:endParaRPr>
          </a:p>
        </p:txBody>
      </p:sp>
      <p:sp>
        <p:nvSpPr>
          <p:cNvPr id="46" name="TextBox 45"/>
          <p:cNvSpPr txBox="1"/>
          <p:nvPr/>
        </p:nvSpPr>
        <p:spPr>
          <a:xfrm>
            <a:off x="1286872" y="4216244"/>
            <a:ext cx="2193838" cy="400110"/>
          </a:xfrm>
          <a:prstGeom prst="rect">
            <a:avLst/>
          </a:prstGeom>
          <a:noFill/>
        </p:spPr>
        <p:txBody>
          <a:bodyPr wrap="square" rtlCol="1">
            <a:spAutoFit/>
          </a:bodyPr>
          <a:lstStyle/>
          <a:p>
            <a:pPr algn="just"/>
            <a:r>
              <a:rPr lang="fa-IR" sz="2000" dirty="0" smtClean="0">
                <a:cs typeface="B Nazanin" panose="00000400000000000000" pitchFamily="2" charset="-78"/>
              </a:rPr>
              <a:t>رجوع به سنت های کهن</a:t>
            </a:r>
            <a:endParaRPr lang="fa-IR" sz="2000" dirty="0">
              <a:cs typeface="B Nazanin" panose="00000400000000000000" pitchFamily="2" charset="-78"/>
            </a:endParaRPr>
          </a:p>
        </p:txBody>
      </p:sp>
      <p:sp>
        <p:nvSpPr>
          <p:cNvPr id="47" name="TextBox 46"/>
          <p:cNvSpPr txBox="1"/>
          <p:nvPr/>
        </p:nvSpPr>
        <p:spPr>
          <a:xfrm>
            <a:off x="566057" y="4815148"/>
            <a:ext cx="2980370" cy="400110"/>
          </a:xfrm>
          <a:prstGeom prst="rect">
            <a:avLst/>
          </a:prstGeom>
          <a:noFill/>
        </p:spPr>
        <p:txBody>
          <a:bodyPr wrap="square" rtlCol="1">
            <a:spAutoFit/>
          </a:bodyPr>
          <a:lstStyle/>
          <a:p>
            <a:pPr algn="just"/>
            <a:r>
              <a:rPr lang="fa-IR" sz="2000" dirty="0" smtClean="0">
                <a:cs typeface="B Nazanin" panose="00000400000000000000" pitchFamily="2" charset="-78"/>
              </a:rPr>
              <a:t>فعالیت ها در محدوده های مشخص</a:t>
            </a:r>
            <a:endParaRPr lang="fa-IR" sz="2000" dirty="0">
              <a:cs typeface="B Nazanin" panose="00000400000000000000" pitchFamily="2" charset="-78"/>
            </a:endParaRPr>
          </a:p>
        </p:txBody>
      </p:sp>
      <p:sp>
        <p:nvSpPr>
          <p:cNvPr id="48" name="TextBox 47"/>
          <p:cNvSpPr txBox="1"/>
          <p:nvPr/>
        </p:nvSpPr>
        <p:spPr>
          <a:xfrm>
            <a:off x="1578272" y="5410658"/>
            <a:ext cx="9106423" cy="400110"/>
          </a:xfrm>
          <a:prstGeom prst="rect">
            <a:avLst/>
          </a:prstGeom>
          <a:noFill/>
        </p:spPr>
        <p:txBody>
          <a:bodyPr wrap="square" rtlCol="1">
            <a:spAutoFit/>
          </a:bodyPr>
          <a:lstStyle/>
          <a:p>
            <a:pPr marL="342900" indent="-342900" algn="just">
              <a:buFont typeface="Wingdings" panose="05000000000000000000" pitchFamily="2" charset="2"/>
              <a:buChar char="v"/>
            </a:pPr>
            <a:r>
              <a:rPr lang="fa-IR" sz="2000" dirty="0" smtClean="0">
                <a:cs typeface="B Nazanin" panose="00000400000000000000" pitchFamily="2" charset="-78"/>
              </a:rPr>
              <a:t>نظارت بر امور اصناف بر عهده دیوان حسب گذاشته می شود</a:t>
            </a:r>
            <a:endParaRPr lang="fa-IR" sz="2000" dirty="0">
              <a:cs typeface="B Nazanin" panose="00000400000000000000" pitchFamily="2" charset="-78"/>
            </a:endParaRPr>
          </a:p>
        </p:txBody>
      </p:sp>
      <p:sp>
        <p:nvSpPr>
          <p:cNvPr id="49" name="Left Arrow 48"/>
          <p:cNvSpPr/>
          <p:nvPr/>
        </p:nvSpPr>
        <p:spPr>
          <a:xfrm>
            <a:off x="4896130" y="5481977"/>
            <a:ext cx="725714" cy="257472"/>
          </a:xfrm>
          <a:prstGeom prst="leftArrow">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0" name="TextBox 49"/>
          <p:cNvSpPr txBox="1"/>
          <p:nvPr/>
        </p:nvSpPr>
        <p:spPr>
          <a:xfrm>
            <a:off x="2543425" y="5410983"/>
            <a:ext cx="2193838" cy="400110"/>
          </a:xfrm>
          <a:prstGeom prst="rect">
            <a:avLst/>
          </a:prstGeom>
          <a:noFill/>
        </p:spPr>
        <p:txBody>
          <a:bodyPr wrap="square" rtlCol="1">
            <a:spAutoFit/>
          </a:bodyPr>
          <a:lstStyle/>
          <a:p>
            <a:pPr algn="just"/>
            <a:r>
              <a:rPr lang="fa-IR" sz="2000" dirty="0" smtClean="0">
                <a:cs typeface="B Nazanin" panose="00000400000000000000" pitchFamily="2" charset="-78"/>
              </a:rPr>
              <a:t>بی بهرگی از استقلال</a:t>
            </a:r>
            <a:endParaRPr lang="fa-IR" sz="2000" dirty="0">
              <a:cs typeface="B Nazanin" panose="00000400000000000000" pitchFamily="2" charset="-78"/>
            </a:endParaRPr>
          </a:p>
        </p:txBody>
      </p:sp>
      <p:sp>
        <p:nvSpPr>
          <p:cNvPr id="25" name="TextBox 24"/>
          <p:cNvSpPr txBox="1"/>
          <p:nvPr/>
        </p:nvSpPr>
        <p:spPr>
          <a:xfrm>
            <a:off x="5703321" y="5829687"/>
            <a:ext cx="2179921" cy="400110"/>
          </a:xfrm>
          <a:prstGeom prst="rect">
            <a:avLst/>
          </a:prstGeom>
          <a:noFill/>
        </p:spPr>
        <p:txBody>
          <a:bodyPr wrap="square" rtlCol="1">
            <a:spAutoFit/>
          </a:bodyPr>
          <a:lstStyle/>
          <a:p>
            <a:pPr algn="just"/>
            <a:r>
              <a:rPr lang="fa-IR" sz="2000" dirty="0" smtClean="0">
                <a:cs typeface="B Nazanin" panose="00000400000000000000" pitchFamily="2" charset="-78"/>
              </a:rPr>
              <a:t>(حبیبی ، 1392 : 62)</a:t>
            </a:r>
            <a:endParaRPr lang="fa-IR" sz="2000" dirty="0">
              <a:cs typeface="B Nazanin" panose="00000400000000000000" pitchFamily="2" charset="-78"/>
            </a:endParaRPr>
          </a:p>
        </p:txBody>
      </p:sp>
      <p:sp>
        <p:nvSpPr>
          <p:cNvPr id="26" name="TextBox 25"/>
          <p:cNvSpPr txBox="1"/>
          <p:nvPr/>
        </p:nvSpPr>
        <p:spPr>
          <a:xfrm>
            <a:off x="4586750" y="432760"/>
            <a:ext cx="6509331" cy="584775"/>
          </a:xfrm>
          <a:prstGeom prst="rect">
            <a:avLst/>
          </a:prstGeom>
          <a:noFill/>
        </p:spPr>
        <p:txBody>
          <a:bodyPr wrap="square" rtlCol="0">
            <a:spAutoFit/>
          </a:bodyPr>
          <a:lstStyle/>
          <a:p>
            <a:pPr algn="r" rtl="1"/>
            <a:r>
              <a:rPr lang="fa-IR" sz="3200" b="1" dirty="0" smtClean="0">
                <a:ln w="12700">
                  <a:noFill/>
                  <a:prstDash val="solid"/>
                </a:ln>
                <a:solidFill>
                  <a:sysClr val="windowText" lastClr="000000"/>
                </a:solidFill>
                <a:cs typeface="B Nazanin" panose="00000400000000000000" pitchFamily="2" charset="-78"/>
              </a:rPr>
              <a:t>شرایط اداری</a:t>
            </a:r>
            <a:endParaRPr lang="en-US" sz="3200" b="1" dirty="0">
              <a:ln w="12700">
                <a:noFill/>
                <a:prstDash val="solid"/>
              </a:ln>
              <a:solidFill>
                <a:sysClr val="windowText" lastClr="000000"/>
              </a:solidFill>
              <a:cs typeface="B Nazanin" panose="00000400000000000000" pitchFamily="2" charset="-78"/>
            </a:endParaRPr>
          </a:p>
        </p:txBody>
      </p:sp>
      <p:sp>
        <p:nvSpPr>
          <p:cNvPr id="27" name="TextBox 26"/>
          <p:cNvSpPr txBox="1"/>
          <p:nvPr/>
        </p:nvSpPr>
        <p:spPr>
          <a:xfrm>
            <a:off x="963528" y="6362132"/>
            <a:ext cx="2167003" cy="461665"/>
          </a:xfrm>
          <a:prstGeom prst="rect">
            <a:avLst/>
          </a:prstGeom>
          <a:noFill/>
        </p:spPr>
        <p:txBody>
          <a:bodyPr wrap="square" rtlCol="1">
            <a:spAutoFit/>
          </a:bodyPr>
          <a:lstStyle/>
          <a:p>
            <a:pPr algn="ctr"/>
            <a:r>
              <a:rPr lang="fa-IR" sz="2400" b="1" dirty="0" smtClean="0">
                <a:cs typeface="B Nazanin" panose="00000400000000000000" pitchFamily="2" charset="-78"/>
              </a:rPr>
              <a:t>سامانیان</a:t>
            </a:r>
            <a:endParaRPr lang="fa-IR" sz="2400" b="1" dirty="0">
              <a:cs typeface="B Nazanin" panose="00000400000000000000" pitchFamily="2" charset="-78"/>
            </a:endParaRPr>
          </a:p>
        </p:txBody>
      </p:sp>
    </p:spTree>
    <p:extLst>
      <p:ext uri="{BB962C8B-B14F-4D97-AF65-F5344CB8AC3E}">
        <p14:creationId xmlns:p14="http://schemas.microsoft.com/office/powerpoint/2010/main" val="224948896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barn(inVertical)">
                                      <p:cBhvr>
                                        <p:cTn id="21" dur="500"/>
                                        <p:tgtEl>
                                          <p:spTgt spid="20"/>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1000"/>
                                        <p:tgtEl>
                                          <p:spTgt spid="22"/>
                                        </p:tgtEl>
                                      </p:cBhvr>
                                    </p:animEffect>
                                    <p:anim calcmode="lin" valueType="num">
                                      <p:cBhvr>
                                        <p:cTn id="27" dur="1000" fill="hold"/>
                                        <p:tgtEl>
                                          <p:spTgt spid="22"/>
                                        </p:tgtEl>
                                        <p:attrNameLst>
                                          <p:attrName>ppt_x</p:attrName>
                                        </p:attrNameLst>
                                      </p:cBhvr>
                                      <p:tavLst>
                                        <p:tav tm="0">
                                          <p:val>
                                            <p:strVal val="#ppt_x"/>
                                          </p:val>
                                        </p:tav>
                                        <p:tav tm="100000">
                                          <p:val>
                                            <p:strVal val="#ppt_x"/>
                                          </p:val>
                                        </p:tav>
                                      </p:tavLst>
                                    </p:anim>
                                    <p:anim calcmode="lin" valueType="num">
                                      <p:cBhvr>
                                        <p:cTn id="28"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1000"/>
                                        <p:tgtEl>
                                          <p:spTgt spid="21"/>
                                        </p:tgtEl>
                                      </p:cBhvr>
                                    </p:animEffect>
                                    <p:anim calcmode="lin" valueType="num">
                                      <p:cBhvr>
                                        <p:cTn id="34" dur="1000" fill="hold"/>
                                        <p:tgtEl>
                                          <p:spTgt spid="21"/>
                                        </p:tgtEl>
                                        <p:attrNameLst>
                                          <p:attrName>ppt_x</p:attrName>
                                        </p:attrNameLst>
                                      </p:cBhvr>
                                      <p:tavLst>
                                        <p:tav tm="0">
                                          <p:val>
                                            <p:strVal val="#ppt_x"/>
                                          </p:val>
                                        </p:tav>
                                        <p:tav tm="100000">
                                          <p:val>
                                            <p:strVal val="#ppt_x"/>
                                          </p:val>
                                        </p:tav>
                                      </p:tavLst>
                                    </p:anim>
                                    <p:anim calcmode="lin" valueType="num">
                                      <p:cBhvr>
                                        <p:cTn id="3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1000"/>
                                        <p:tgtEl>
                                          <p:spTgt spid="23"/>
                                        </p:tgtEl>
                                      </p:cBhvr>
                                    </p:animEffect>
                                    <p:anim calcmode="lin" valueType="num">
                                      <p:cBhvr>
                                        <p:cTn id="41" dur="1000" fill="hold"/>
                                        <p:tgtEl>
                                          <p:spTgt spid="23"/>
                                        </p:tgtEl>
                                        <p:attrNameLst>
                                          <p:attrName>ppt_x</p:attrName>
                                        </p:attrNameLst>
                                      </p:cBhvr>
                                      <p:tavLst>
                                        <p:tav tm="0">
                                          <p:val>
                                            <p:strVal val="#ppt_x"/>
                                          </p:val>
                                        </p:tav>
                                        <p:tav tm="100000">
                                          <p:val>
                                            <p:strVal val="#ppt_x"/>
                                          </p:val>
                                        </p:tav>
                                      </p:tavLst>
                                    </p:anim>
                                    <p:anim calcmode="lin" valueType="num">
                                      <p:cBhvr>
                                        <p:cTn id="42"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1000"/>
                                        <p:tgtEl>
                                          <p:spTgt spid="24"/>
                                        </p:tgtEl>
                                      </p:cBhvr>
                                    </p:animEffect>
                                    <p:anim calcmode="lin" valueType="num">
                                      <p:cBhvr>
                                        <p:cTn id="48" dur="1000" fill="hold"/>
                                        <p:tgtEl>
                                          <p:spTgt spid="24"/>
                                        </p:tgtEl>
                                        <p:attrNameLst>
                                          <p:attrName>ppt_x</p:attrName>
                                        </p:attrNameLst>
                                      </p:cBhvr>
                                      <p:tavLst>
                                        <p:tav tm="0">
                                          <p:val>
                                            <p:strVal val="#ppt_x"/>
                                          </p:val>
                                        </p:tav>
                                        <p:tav tm="100000">
                                          <p:val>
                                            <p:strVal val="#ppt_x"/>
                                          </p:val>
                                        </p:tav>
                                      </p:tavLst>
                                    </p:anim>
                                    <p:anim calcmode="lin" valueType="num">
                                      <p:cBhvr>
                                        <p:cTn id="4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36"/>
                                        </p:tgtEl>
                                        <p:attrNameLst>
                                          <p:attrName>style.visibility</p:attrName>
                                        </p:attrNameLst>
                                      </p:cBhvr>
                                      <p:to>
                                        <p:strVal val="visible"/>
                                      </p:to>
                                    </p:set>
                                    <p:animEffect transition="in" filter="fade">
                                      <p:cBhvr>
                                        <p:cTn id="54" dur="1000"/>
                                        <p:tgtEl>
                                          <p:spTgt spid="36"/>
                                        </p:tgtEl>
                                      </p:cBhvr>
                                    </p:animEffect>
                                    <p:anim calcmode="lin" valueType="num">
                                      <p:cBhvr>
                                        <p:cTn id="55" dur="1000" fill="hold"/>
                                        <p:tgtEl>
                                          <p:spTgt spid="36"/>
                                        </p:tgtEl>
                                        <p:attrNameLst>
                                          <p:attrName>ppt_x</p:attrName>
                                        </p:attrNameLst>
                                      </p:cBhvr>
                                      <p:tavLst>
                                        <p:tav tm="0">
                                          <p:val>
                                            <p:strVal val="#ppt_x"/>
                                          </p:val>
                                        </p:tav>
                                        <p:tav tm="100000">
                                          <p:val>
                                            <p:strVal val="#ppt_x"/>
                                          </p:val>
                                        </p:tav>
                                      </p:tavLst>
                                    </p:anim>
                                    <p:anim calcmode="lin" valueType="num">
                                      <p:cBhvr>
                                        <p:cTn id="56"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6" presetClass="entr" presetSubtype="21" fill="hold" grpId="0" nodeType="clickEffect">
                                  <p:stCondLst>
                                    <p:cond delay="0"/>
                                  </p:stCondLst>
                                  <p:childTnLst>
                                    <p:set>
                                      <p:cBhvr>
                                        <p:cTn id="60" dur="1" fill="hold">
                                          <p:stCondLst>
                                            <p:cond delay="0"/>
                                          </p:stCondLst>
                                        </p:cTn>
                                        <p:tgtEl>
                                          <p:spTgt spid="39"/>
                                        </p:tgtEl>
                                        <p:attrNameLst>
                                          <p:attrName>style.visibility</p:attrName>
                                        </p:attrNameLst>
                                      </p:cBhvr>
                                      <p:to>
                                        <p:strVal val="visible"/>
                                      </p:to>
                                    </p:set>
                                    <p:animEffect transition="in" filter="barn(inVertical)">
                                      <p:cBhvr>
                                        <p:cTn id="61" dur="500"/>
                                        <p:tgtEl>
                                          <p:spTgt spid="39"/>
                                        </p:tgtEl>
                                      </p:cBhvr>
                                    </p:animEffect>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38"/>
                                        </p:tgtEl>
                                        <p:attrNameLst>
                                          <p:attrName>style.visibility</p:attrName>
                                        </p:attrNameLst>
                                      </p:cBhvr>
                                      <p:to>
                                        <p:strVal val="visible"/>
                                      </p:to>
                                    </p:set>
                                    <p:animEffect transition="in" filter="fade">
                                      <p:cBhvr>
                                        <p:cTn id="66" dur="1000"/>
                                        <p:tgtEl>
                                          <p:spTgt spid="38"/>
                                        </p:tgtEl>
                                      </p:cBhvr>
                                    </p:animEffect>
                                    <p:anim calcmode="lin" valueType="num">
                                      <p:cBhvr>
                                        <p:cTn id="67" dur="1000" fill="hold"/>
                                        <p:tgtEl>
                                          <p:spTgt spid="38"/>
                                        </p:tgtEl>
                                        <p:attrNameLst>
                                          <p:attrName>ppt_x</p:attrName>
                                        </p:attrNameLst>
                                      </p:cBhvr>
                                      <p:tavLst>
                                        <p:tav tm="0">
                                          <p:val>
                                            <p:strVal val="#ppt_x"/>
                                          </p:val>
                                        </p:tav>
                                        <p:tav tm="100000">
                                          <p:val>
                                            <p:strVal val="#ppt_x"/>
                                          </p:val>
                                        </p:tav>
                                      </p:tavLst>
                                    </p:anim>
                                    <p:anim calcmode="lin" valueType="num">
                                      <p:cBhvr>
                                        <p:cTn id="68"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grpId="0" nodeType="clickEffect">
                                  <p:stCondLst>
                                    <p:cond delay="0"/>
                                  </p:stCondLst>
                                  <p:childTnLst>
                                    <p:set>
                                      <p:cBhvr>
                                        <p:cTn id="72" dur="1" fill="hold">
                                          <p:stCondLst>
                                            <p:cond delay="0"/>
                                          </p:stCondLst>
                                        </p:cTn>
                                        <p:tgtEl>
                                          <p:spTgt spid="40"/>
                                        </p:tgtEl>
                                        <p:attrNameLst>
                                          <p:attrName>style.visibility</p:attrName>
                                        </p:attrNameLst>
                                      </p:cBhvr>
                                      <p:to>
                                        <p:strVal val="visible"/>
                                      </p:to>
                                    </p:set>
                                    <p:animEffect transition="in" filter="fade">
                                      <p:cBhvr>
                                        <p:cTn id="73" dur="1000"/>
                                        <p:tgtEl>
                                          <p:spTgt spid="40"/>
                                        </p:tgtEl>
                                      </p:cBhvr>
                                    </p:animEffect>
                                    <p:anim calcmode="lin" valueType="num">
                                      <p:cBhvr>
                                        <p:cTn id="74" dur="1000" fill="hold"/>
                                        <p:tgtEl>
                                          <p:spTgt spid="40"/>
                                        </p:tgtEl>
                                        <p:attrNameLst>
                                          <p:attrName>ppt_x</p:attrName>
                                        </p:attrNameLst>
                                      </p:cBhvr>
                                      <p:tavLst>
                                        <p:tav tm="0">
                                          <p:val>
                                            <p:strVal val="#ppt_x"/>
                                          </p:val>
                                        </p:tav>
                                        <p:tav tm="100000">
                                          <p:val>
                                            <p:strVal val="#ppt_x"/>
                                          </p:val>
                                        </p:tav>
                                      </p:tavLst>
                                    </p:anim>
                                    <p:anim calcmode="lin" valueType="num">
                                      <p:cBhvr>
                                        <p:cTn id="75"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16" presetClass="entr" presetSubtype="21" fill="hold" grpId="0" nodeType="clickEffect">
                                  <p:stCondLst>
                                    <p:cond delay="0"/>
                                  </p:stCondLst>
                                  <p:childTnLst>
                                    <p:set>
                                      <p:cBhvr>
                                        <p:cTn id="79" dur="1" fill="hold">
                                          <p:stCondLst>
                                            <p:cond delay="0"/>
                                          </p:stCondLst>
                                        </p:cTn>
                                        <p:tgtEl>
                                          <p:spTgt spid="43"/>
                                        </p:tgtEl>
                                        <p:attrNameLst>
                                          <p:attrName>style.visibility</p:attrName>
                                        </p:attrNameLst>
                                      </p:cBhvr>
                                      <p:to>
                                        <p:strVal val="visible"/>
                                      </p:to>
                                    </p:set>
                                    <p:animEffect transition="in" filter="barn(inVertical)">
                                      <p:cBhvr>
                                        <p:cTn id="80" dur="500"/>
                                        <p:tgtEl>
                                          <p:spTgt spid="43"/>
                                        </p:tgtEl>
                                      </p:cBhvr>
                                    </p:animEffect>
                                  </p:childTnLst>
                                </p:cTn>
                              </p:par>
                            </p:childTnLst>
                          </p:cTn>
                        </p:par>
                      </p:childTnLst>
                    </p:cTn>
                  </p:par>
                  <p:par>
                    <p:cTn id="81" fill="hold">
                      <p:stCondLst>
                        <p:cond delay="indefinite"/>
                      </p:stCondLst>
                      <p:childTnLst>
                        <p:par>
                          <p:cTn id="82" fill="hold">
                            <p:stCondLst>
                              <p:cond delay="0"/>
                            </p:stCondLst>
                            <p:childTnLst>
                              <p:par>
                                <p:cTn id="83" presetID="6" presetClass="entr" presetSubtype="16" fill="hold" grpId="0" nodeType="clickEffect">
                                  <p:stCondLst>
                                    <p:cond delay="0"/>
                                  </p:stCondLst>
                                  <p:childTnLst>
                                    <p:set>
                                      <p:cBhvr>
                                        <p:cTn id="84" dur="1" fill="hold">
                                          <p:stCondLst>
                                            <p:cond delay="0"/>
                                          </p:stCondLst>
                                        </p:cTn>
                                        <p:tgtEl>
                                          <p:spTgt spid="44"/>
                                        </p:tgtEl>
                                        <p:attrNameLst>
                                          <p:attrName>style.visibility</p:attrName>
                                        </p:attrNameLst>
                                      </p:cBhvr>
                                      <p:to>
                                        <p:strVal val="visible"/>
                                      </p:to>
                                    </p:set>
                                    <p:animEffect transition="in" filter="circle(in)">
                                      <p:cBhvr>
                                        <p:cTn id="85" dur="2000"/>
                                        <p:tgtEl>
                                          <p:spTgt spid="44"/>
                                        </p:tgtEl>
                                      </p:cBhvr>
                                    </p:animEffect>
                                  </p:childTnLst>
                                </p:cTn>
                              </p:par>
                            </p:childTnLst>
                          </p:cTn>
                        </p:par>
                      </p:childTnLst>
                    </p:cTn>
                  </p:par>
                  <p:par>
                    <p:cTn id="86" fill="hold">
                      <p:stCondLst>
                        <p:cond delay="indefinite"/>
                      </p:stCondLst>
                      <p:childTnLst>
                        <p:par>
                          <p:cTn id="87" fill="hold">
                            <p:stCondLst>
                              <p:cond delay="0"/>
                            </p:stCondLst>
                            <p:childTnLst>
                              <p:par>
                                <p:cTn id="88" presetID="42" presetClass="entr" presetSubtype="0" fill="hold" grpId="0" nodeType="clickEffect">
                                  <p:stCondLst>
                                    <p:cond delay="0"/>
                                  </p:stCondLst>
                                  <p:childTnLst>
                                    <p:set>
                                      <p:cBhvr>
                                        <p:cTn id="89" dur="1" fill="hold">
                                          <p:stCondLst>
                                            <p:cond delay="0"/>
                                          </p:stCondLst>
                                        </p:cTn>
                                        <p:tgtEl>
                                          <p:spTgt spid="45"/>
                                        </p:tgtEl>
                                        <p:attrNameLst>
                                          <p:attrName>style.visibility</p:attrName>
                                        </p:attrNameLst>
                                      </p:cBhvr>
                                      <p:to>
                                        <p:strVal val="visible"/>
                                      </p:to>
                                    </p:set>
                                    <p:animEffect transition="in" filter="fade">
                                      <p:cBhvr>
                                        <p:cTn id="90" dur="1000"/>
                                        <p:tgtEl>
                                          <p:spTgt spid="45"/>
                                        </p:tgtEl>
                                      </p:cBhvr>
                                    </p:animEffect>
                                    <p:anim calcmode="lin" valueType="num">
                                      <p:cBhvr>
                                        <p:cTn id="91" dur="1000" fill="hold"/>
                                        <p:tgtEl>
                                          <p:spTgt spid="45"/>
                                        </p:tgtEl>
                                        <p:attrNameLst>
                                          <p:attrName>ppt_x</p:attrName>
                                        </p:attrNameLst>
                                      </p:cBhvr>
                                      <p:tavLst>
                                        <p:tav tm="0">
                                          <p:val>
                                            <p:strVal val="#ppt_x"/>
                                          </p:val>
                                        </p:tav>
                                        <p:tav tm="100000">
                                          <p:val>
                                            <p:strVal val="#ppt_x"/>
                                          </p:val>
                                        </p:tav>
                                      </p:tavLst>
                                    </p:anim>
                                    <p:anim calcmode="lin" valueType="num">
                                      <p:cBhvr>
                                        <p:cTn id="92"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42" presetClass="entr" presetSubtype="0" fill="hold" grpId="0" nodeType="clickEffect">
                                  <p:stCondLst>
                                    <p:cond delay="0"/>
                                  </p:stCondLst>
                                  <p:childTnLst>
                                    <p:set>
                                      <p:cBhvr>
                                        <p:cTn id="96" dur="1" fill="hold">
                                          <p:stCondLst>
                                            <p:cond delay="0"/>
                                          </p:stCondLst>
                                        </p:cTn>
                                        <p:tgtEl>
                                          <p:spTgt spid="46"/>
                                        </p:tgtEl>
                                        <p:attrNameLst>
                                          <p:attrName>style.visibility</p:attrName>
                                        </p:attrNameLst>
                                      </p:cBhvr>
                                      <p:to>
                                        <p:strVal val="visible"/>
                                      </p:to>
                                    </p:set>
                                    <p:animEffect transition="in" filter="fade">
                                      <p:cBhvr>
                                        <p:cTn id="97" dur="1000"/>
                                        <p:tgtEl>
                                          <p:spTgt spid="46"/>
                                        </p:tgtEl>
                                      </p:cBhvr>
                                    </p:animEffect>
                                    <p:anim calcmode="lin" valueType="num">
                                      <p:cBhvr>
                                        <p:cTn id="98" dur="1000" fill="hold"/>
                                        <p:tgtEl>
                                          <p:spTgt spid="46"/>
                                        </p:tgtEl>
                                        <p:attrNameLst>
                                          <p:attrName>ppt_x</p:attrName>
                                        </p:attrNameLst>
                                      </p:cBhvr>
                                      <p:tavLst>
                                        <p:tav tm="0">
                                          <p:val>
                                            <p:strVal val="#ppt_x"/>
                                          </p:val>
                                        </p:tav>
                                        <p:tav tm="100000">
                                          <p:val>
                                            <p:strVal val="#ppt_x"/>
                                          </p:val>
                                        </p:tav>
                                      </p:tavLst>
                                    </p:anim>
                                    <p:anim calcmode="lin" valueType="num">
                                      <p:cBhvr>
                                        <p:cTn id="99"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42" presetClass="entr" presetSubtype="0" fill="hold" grpId="0" nodeType="clickEffect">
                                  <p:stCondLst>
                                    <p:cond delay="0"/>
                                  </p:stCondLst>
                                  <p:childTnLst>
                                    <p:set>
                                      <p:cBhvr>
                                        <p:cTn id="103" dur="1" fill="hold">
                                          <p:stCondLst>
                                            <p:cond delay="0"/>
                                          </p:stCondLst>
                                        </p:cTn>
                                        <p:tgtEl>
                                          <p:spTgt spid="47"/>
                                        </p:tgtEl>
                                        <p:attrNameLst>
                                          <p:attrName>style.visibility</p:attrName>
                                        </p:attrNameLst>
                                      </p:cBhvr>
                                      <p:to>
                                        <p:strVal val="visible"/>
                                      </p:to>
                                    </p:set>
                                    <p:animEffect transition="in" filter="fade">
                                      <p:cBhvr>
                                        <p:cTn id="104" dur="1000"/>
                                        <p:tgtEl>
                                          <p:spTgt spid="47"/>
                                        </p:tgtEl>
                                      </p:cBhvr>
                                    </p:animEffect>
                                    <p:anim calcmode="lin" valueType="num">
                                      <p:cBhvr>
                                        <p:cTn id="105" dur="1000" fill="hold"/>
                                        <p:tgtEl>
                                          <p:spTgt spid="47"/>
                                        </p:tgtEl>
                                        <p:attrNameLst>
                                          <p:attrName>ppt_x</p:attrName>
                                        </p:attrNameLst>
                                      </p:cBhvr>
                                      <p:tavLst>
                                        <p:tav tm="0">
                                          <p:val>
                                            <p:strVal val="#ppt_x"/>
                                          </p:val>
                                        </p:tav>
                                        <p:tav tm="100000">
                                          <p:val>
                                            <p:strVal val="#ppt_x"/>
                                          </p:val>
                                        </p:tav>
                                      </p:tavLst>
                                    </p:anim>
                                    <p:anim calcmode="lin" valueType="num">
                                      <p:cBhvr>
                                        <p:cTn id="106"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107" fill="hold">
                      <p:stCondLst>
                        <p:cond delay="indefinite"/>
                      </p:stCondLst>
                      <p:childTnLst>
                        <p:par>
                          <p:cTn id="108" fill="hold">
                            <p:stCondLst>
                              <p:cond delay="0"/>
                            </p:stCondLst>
                            <p:childTnLst>
                              <p:par>
                                <p:cTn id="109" presetID="42" presetClass="entr" presetSubtype="0" fill="hold" grpId="0" nodeType="clickEffect">
                                  <p:stCondLst>
                                    <p:cond delay="0"/>
                                  </p:stCondLst>
                                  <p:childTnLst>
                                    <p:set>
                                      <p:cBhvr>
                                        <p:cTn id="110" dur="1" fill="hold">
                                          <p:stCondLst>
                                            <p:cond delay="0"/>
                                          </p:stCondLst>
                                        </p:cTn>
                                        <p:tgtEl>
                                          <p:spTgt spid="48"/>
                                        </p:tgtEl>
                                        <p:attrNameLst>
                                          <p:attrName>style.visibility</p:attrName>
                                        </p:attrNameLst>
                                      </p:cBhvr>
                                      <p:to>
                                        <p:strVal val="visible"/>
                                      </p:to>
                                    </p:set>
                                    <p:animEffect transition="in" filter="fade">
                                      <p:cBhvr>
                                        <p:cTn id="111" dur="1000"/>
                                        <p:tgtEl>
                                          <p:spTgt spid="48"/>
                                        </p:tgtEl>
                                      </p:cBhvr>
                                    </p:animEffect>
                                    <p:anim calcmode="lin" valueType="num">
                                      <p:cBhvr>
                                        <p:cTn id="112" dur="1000" fill="hold"/>
                                        <p:tgtEl>
                                          <p:spTgt spid="48"/>
                                        </p:tgtEl>
                                        <p:attrNameLst>
                                          <p:attrName>ppt_x</p:attrName>
                                        </p:attrNameLst>
                                      </p:cBhvr>
                                      <p:tavLst>
                                        <p:tav tm="0">
                                          <p:val>
                                            <p:strVal val="#ppt_x"/>
                                          </p:val>
                                        </p:tav>
                                        <p:tav tm="100000">
                                          <p:val>
                                            <p:strVal val="#ppt_x"/>
                                          </p:val>
                                        </p:tav>
                                      </p:tavLst>
                                    </p:anim>
                                    <p:anim calcmode="lin" valueType="num">
                                      <p:cBhvr>
                                        <p:cTn id="113"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114" fill="hold">
                      <p:stCondLst>
                        <p:cond delay="indefinite"/>
                      </p:stCondLst>
                      <p:childTnLst>
                        <p:par>
                          <p:cTn id="115" fill="hold">
                            <p:stCondLst>
                              <p:cond delay="0"/>
                            </p:stCondLst>
                            <p:childTnLst>
                              <p:par>
                                <p:cTn id="116" presetID="6" presetClass="entr" presetSubtype="16" fill="hold" grpId="0" nodeType="clickEffect">
                                  <p:stCondLst>
                                    <p:cond delay="0"/>
                                  </p:stCondLst>
                                  <p:childTnLst>
                                    <p:set>
                                      <p:cBhvr>
                                        <p:cTn id="117" dur="1" fill="hold">
                                          <p:stCondLst>
                                            <p:cond delay="0"/>
                                          </p:stCondLst>
                                        </p:cTn>
                                        <p:tgtEl>
                                          <p:spTgt spid="49"/>
                                        </p:tgtEl>
                                        <p:attrNameLst>
                                          <p:attrName>style.visibility</p:attrName>
                                        </p:attrNameLst>
                                      </p:cBhvr>
                                      <p:to>
                                        <p:strVal val="visible"/>
                                      </p:to>
                                    </p:set>
                                    <p:animEffect transition="in" filter="circle(in)">
                                      <p:cBhvr>
                                        <p:cTn id="118" dur="2000"/>
                                        <p:tgtEl>
                                          <p:spTgt spid="49"/>
                                        </p:tgtEl>
                                      </p:cBhvr>
                                    </p:animEffect>
                                  </p:childTnLst>
                                </p:cTn>
                              </p:par>
                            </p:childTnLst>
                          </p:cTn>
                        </p:par>
                      </p:childTnLst>
                    </p:cTn>
                  </p:par>
                  <p:par>
                    <p:cTn id="119" fill="hold">
                      <p:stCondLst>
                        <p:cond delay="indefinite"/>
                      </p:stCondLst>
                      <p:childTnLst>
                        <p:par>
                          <p:cTn id="120" fill="hold">
                            <p:stCondLst>
                              <p:cond delay="0"/>
                            </p:stCondLst>
                            <p:childTnLst>
                              <p:par>
                                <p:cTn id="121" presetID="42" presetClass="entr" presetSubtype="0" fill="hold" grpId="0" nodeType="clickEffect">
                                  <p:stCondLst>
                                    <p:cond delay="0"/>
                                  </p:stCondLst>
                                  <p:childTnLst>
                                    <p:set>
                                      <p:cBhvr>
                                        <p:cTn id="122" dur="1" fill="hold">
                                          <p:stCondLst>
                                            <p:cond delay="0"/>
                                          </p:stCondLst>
                                        </p:cTn>
                                        <p:tgtEl>
                                          <p:spTgt spid="50"/>
                                        </p:tgtEl>
                                        <p:attrNameLst>
                                          <p:attrName>style.visibility</p:attrName>
                                        </p:attrNameLst>
                                      </p:cBhvr>
                                      <p:to>
                                        <p:strVal val="visible"/>
                                      </p:to>
                                    </p:set>
                                    <p:animEffect transition="in" filter="fade">
                                      <p:cBhvr>
                                        <p:cTn id="123" dur="1000"/>
                                        <p:tgtEl>
                                          <p:spTgt spid="50"/>
                                        </p:tgtEl>
                                      </p:cBhvr>
                                    </p:animEffect>
                                    <p:anim calcmode="lin" valueType="num">
                                      <p:cBhvr>
                                        <p:cTn id="124" dur="1000" fill="hold"/>
                                        <p:tgtEl>
                                          <p:spTgt spid="50"/>
                                        </p:tgtEl>
                                        <p:attrNameLst>
                                          <p:attrName>ppt_x</p:attrName>
                                        </p:attrNameLst>
                                      </p:cBhvr>
                                      <p:tavLst>
                                        <p:tav tm="0">
                                          <p:val>
                                            <p:strVal val="#ppt_x"/>
                                          </p:val>
                                        </p:tav>
                                        <p:tav tm="100000">
                                          <p:val>
                                            <p:strVal val="#ppt_x"/>
                                          </p:val>
                                        </p:tav>
                                      </p:tavLst>
                                    </p:anim>
                                    <p:anim calcmode="lin" valueType="num">
                                      <p:cBhvr>
                                        <p:cTn id="125"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126" fill="hold">
                      <p:stCondLst>
                        <p:cond delay="indefinite"/>
                      </p:stCondLst>
                      <p:childTnLst>
                        <p:par>
                          <p:cTn id="127" fill="hold">
                            <p:stCondLst>
                              <p:cond delay="0"/>
                            </p:stCondLst>
                            <p:childTnLst>
                              <p:par>
                                <p:cTn id="128" presetID="42" presetClass="entr" presetSubtype="0" fill="hold" grpId="0" nodeType="clickEffect">
                                  <p:stCondLst>
                                    <p:cond delay="0"/>
                                  </p:stCondLst>
                                  <p:childTnLst>
                                    <p:set>
                                      <p:cBhvr>
                                        <p:cTn id="129" dur="1" fill="hold">
                                          <p:stCondLst>
                                            <p:cond delay="0"/>
                                          </p:stCondLst>
                                        </p:cTn>
                                        <p:tgtEl>
                                          <p:spTgt spid="25"/>
                                        </p:tgtEl>
                                        <p:attrNameLst>
                                          <p:attrName>style.visibility</p:attrName>
                                        </p:attrNameLst>
                                      </p:cBhvr>
                                      <p:to>
                                        <p:strVal val="visible"/>
                                      </p:to>
                                    </p:set>
                                    <p:animEffect transition="in" filter="fade">
                                      <p:cBhvr>
                                        <p:cTn id="130" dur="1000"/>
                                        <p:tgtEl>
                                          <p:spTgt spid="25"/>
                                        </p:tgtEl>
                                      </p:cBhvr>
                                    </p:animEffect>
                                    <p:anim calcmode="lin" valueType="num">
                                      <p:cBhvr>
                                        <p:cTn id="131" dur="1000" fill="hold"/>
                                        <p:tgtEl>
                                          <p:spTgt spid="25"/>
                                        </p:tgtEl>
                                        <p:attrNameLst>
                                          <p:attrName>ppt_x</p:attrName>
                                        </p:attrNameLst>
                                      </p:cBhvr>
                                      <p:tavLst>
                                        <p:tav tm="0">
                                          <p:val>
                                            <p:strVal val="#ppt_x"/>
                                          </p:val>
                                        </p:tav>
                                        <p:tav tm="100000">
                                          <p:val>
                                            <p:strVal val="#ppt_x"/>
                                          </p:val>
                                        </p:tav>
                                      </p:tavLst>
                                    </p:anim>
                                    <p:anim calcmode="lin" valueType="num">
                                      <p:cBhvr>
                                        <p:cTn id="132"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7" grpId="0"/>
      <p:bldP spid="20" grpId="0" animBg="1"/>
      <p:bldP spid="21" grpId="0"/>
      <p:bldP spid="22" grpId="0"/>
      <p:bldP spid="23" grpId="0"/>
      <p:bldP spid="24" grpId="0"/>
      <p:bldP spid="36" grpId="0" animBg="1"/>
      <p:bldP spid="38" grpId="0"/>
      <p:bldP spid="39" grpId="0" animBg="1"/>
      <p:bldP spid="40" grpId="0"/>
      <p:bldP spid="43" grpId="0" animBg="1"/>
      <p:bldP spid="44" grpId="0" animBg="1"/>
      <p:bldP spid="45" grpId="0"/>
      <p:bldP spid="46" grpId="0"/>
      <p:bldP spid="47" grpId="0"/>
      <p:bldP spid="48" grpId="0"/>
      <p:bldP spid="49" grpId="0" animBg="1"/>
      <p:bldP spid="50" grpId="0"/>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607769" y="2229367"/>
            <a:ext cx="9106423" cy="400110"/>
          </a:xfrm>
          <a:prstGeom prst="rect">
            <a:avLst/>
          </a:prstGeom>
          <a:noFill/>
        </p:spPr>
        <p:txBody>
          <a:bodyPr wrap="square" rtlCol="1">
            <a:spAutoFit/>
          </a:bodyPr>
          <a:lstStyle/>
          <a:p>
            <a:pPr marL="342900" indent="-342900" algn="just">
              <a:buFont typeface="Wingdings" panose="05000000000000000000" pitchFamily="2" charset="2"/>
              <a:buChar char="v"/>
            </a:pPr>
            <a:r>
              <a:rPr lang="fa-IR" sz="2000" dirty="0" smtClean="0">
                <a:cs typeface="B Nazanin" panose="00000400000000000000" pitchFamily="2" charset="-78"/>
              </a:rPr>
              <a:t>تفاوت کلی سازمان شهر در دوره سامانی با گذشته</a:t>
            </a:r>
            <a:endParaRPr lang="fa-IR" sz="2000" dirty="0">
              <a:cs typeface="B Nazanin" panose="00000400000000000000" pitchFamily="2" charset="-78"/>
            </a:endParaRPr>
          </a:p>
        </p:txBody>
      </p:sp>
      <p:sp>
        <p:nvSpPr>
          <p:cNvPr id="7" name="TextBox 6"/>
          <p:cNvSpPr txBox="1"/>
          <p:nvPr/>
        </p:nvSpPr>
        <p:spPr>
          <a:xfrm>
            <a:off x="6813755" y="505516"/>
            <a:ext cx="4134393" cy="523220"/>
          </a:xfrm>
          <a:prstGeom prst="rect">
            <a:avLst/>
          </a:prstGeom>
          <a:noFill/>
        </p:spPr>
        <p:txBody>
          <a:bodyPr wrap="square" rtlCol="1">
            <a:spAutoFit/>
          </a:bodyPr>
          <a:lstStyle/>
          <a:p>
            <a:r>
              <a:rPr lang="fa-IR" sz="2800" b="1" dirty="0" smtClean="0">
                <a:cs typeface="B Nazanin" panose="00000400000000000000" pitchFamily="2" charset="-78"/>
              </a:rPr>
              <a:t>ساختار شهر و شهرسازی</a:t>
            </a:r>
            <a:endParaRPr lang="fa-IR" sz="2800" b="1" dirty="0">
              <a:cs typeface="B Nazanin" panose="00000400000000000000" pitchFamily="2" charset="-78"/>
            </a:endParaRPr>
          </a:p>
        </p:txBody>
      </p:sp>
      <p:sp>
        <p:nvSpPr>
          <p:cNvPr id="25" name="Right Brace 24"/>
          <p:cNvSpPr/>
          <p:nvPr/>
        </p:nvSpPr>
        <p:spPr>
          <a:xfrm>
            <a:off x="6087898" y="1504963"/>
            <a:ext cx="327416" cy="1862351"/>
          </a:xfrm>
          <a:prstGeom prst="rightBrace">
            <a:avLst/>
          </a:prstGeom>
          <a:noFill/>
          <a:ln>
            <a:solidFill>
              <a:schemeClr val="bg2">
                <a:lumMod val="50000"/>
              </a:schemeClr>
            </a:solidFill>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a:p>
        </p:txBody>
      </p:sp>
      <p:sp>
        <p:nvSpPr>
          <p:cNvPr id="26" name="TextBox 25"/>
          <p:cNvSpPr txBox="1"/>
          <p:nvPr/>
        </p:nvSpPr>
        <p:spPr>
          <a:xfrm>
            <a:off x="3894060" y="1377478"/>
            <a:ext cx="2193838" cy="400110"/>
          </a:xfrm>
          <a:prstGeom prst="rect">
            <a:avLst/>
          </a:prstGeom>
          <a:noFill/>
        </p:spPr>
        <p:txBody>
          <a:bodyPr wrap="square" rtlCol="1">
            <a:spAutoFit/>
          </a:bodyPr>
          <a:lstStyle/>
          <a:p>
            <a:pPr algn="just"/>
            <a:r>
              <a:rPr lang="fa-IR" sz="2000" dirty="0" smtClean="0">
                <a:cs typeface="B Nazanin" panose="00000400000000000000" pitchFamily="2" charset="-78"/>
              </a:rPr>
              <a:t>عوض شدن مراکز فعالیت</a:t>
            </a:r>
            <a:endParaRPr lang="fa-IR" sz="2000" dirty="0">
              <a:cs typeface="B Nazanin" panose="00000400000000000000" pitchFamily="2" charset="-78"/>
            </a:endParaRPr>
          </a:p>
        </p:txBody>
      </p:sp>
      <p:sp>
        <p:nvSpPr>
          <p:cNvPr id="27" name="TextBox 26"/>
          <p:cNvSpPr txBox="1"/>
          <p:nvPr/>
        </p:nvSpPr>
        <p:spPr>
          <a:xfrm>
            <a:off x="2249717" y="1946829"/>
            <a:ext cx="3838180" cy="400110"/>
          </a:xfrm>
          <a:prstGeom prst="rect">
            <a:avLst/>
          </a:prstGeom>
          <a:noFill/>
        </p:spPr>
        <p:txBody>
          <a:bodyPr wrap="square" rtlCol="1">
            <a:spAutoFit/>
          </a:bodyPr>
          <a:lstStyle/>
          <a:p>
            <a:pPr algn="just"/>
            <a:r>
              <a:rPr lang="fa-IR" sz="2000" dirty="0" smtClean="0">
                <a:cs typeface="B Nazanin" panose="00000400000000000000" pitchFamily="2" charset="-78"/>
              </a:rPr>
              <a:t>تبدیل شهرهای قدیم به قلاع و محلات مسکونی</a:t>
            </a:r>
            <a:endParaRPr lang="fa-IR" sz="2000" dirty="0">
              <a:cs typeface="B Nazanin" panose="00000400000000000000" pitchFamily="2" charset="-78"/>
            </a:endParaRPr>
          </a:p>
        </p:txBody>
      </p:sp>
      <p:sp>
        <p:nvSpPr>
          <p:cNvPr id="28" name="Left Arrow 27"/>
          <p:cNvSpPr/>
          <p:nvPr/>
        </p:nvSpPr>
        <p:spPr>
          <a:xfrm>
            <a:off x="1551138" y="2018148"/>
            <a:ext cx="725714" cy="257472"/>
          </a:xfrm>
          <a:prstGeom prst="leftArrow">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29" name="TextBox 28"/>
          <p:cNvSpPr txBox="1"/>
          <p:nvPr/>
        </p:nvSpPr>
        <p:spPr>
          <a:xfrm>
            <a:off x="522513" y="1946829"/>
            <a:ext cx="1055759" cy="400110"/>
          </a:xfrm>
          <a:prstGeom prst="rect">
            <a:avLst/>
          </a:prstGeom>
          <a:noFill/>
        </p:spPr>
        <p:txBody>
          <a:bodyPr wrap="square" rtlCol="1">
            <a:spAutoFit/>
          </a:bodyPr>
          <a:lstStyle/>
          <a:p>
            <a:pPr algn="just"/>
            <a:r>
              <a:rPr lang="fa-IR" sz="2000" dirty="0" smtClean="0">
                <a:cs typeface="B Nazanin" panose="00000400000000000000" pitchFamily="2" charset="-78"/>
              </a:rPr>
              <a:t>شارستان</a:t>
            </a:r>
            <a:endParaRPr lang="fa-IR" sz="2000" dirty="0">
              <a:cs typeface="B Nazanin" panose="00000400000000000000" pitchFamily="2" charset="-78"/>
            </a:endParaRPr>
          </a:p>
        </p:txBody>
      </p:sp>
      <p:sp>
        <p:nvSpPr>
          <p:cNvPr id="30" name="TextBox 29"/>
          <p:cNvSpPr txBox="1"/>
          <p:nvPr/>
        </p:nvSpPr>
        <p:spPr>
          <a:xfrm>
            <a:off x="3894060" y="2519217"/>
            <a:ext cx="2193837" cy="400110"/>
          </a:xfrm>
          <a:prstGeom prst="rect">
            <a:avLst/>
          </a:prstGeom>
          <a:noFill/>
        </p:spPr>
        <p:txBody>
          <a:bodyPr wrap="square" rtlCol="1">
            <a:spAutoFit/>
          </a:bodyPr>
          <a:lstStyle/>
          <a:p>
            <a:pPr algn="just"/>
            <a:r>
              <a:rPr lang="fa-IR" sz="2000" dirty="0" smtClean="0">
                <a:cs typeface="B Nazanin" panose="00000400000000000000" pitchFamily="2" charset="-78"/>
              </a:rPr>
              <a:t>گسترش حرف و صنایع</a:t>
            </a:r>
            <a:endParaRPr lang="fa-IR" sz="2000" dirty="0">
              <a:cs typeface="B Nazanin" panose="00000400000000000000" pitchFamily="2" charset="-78"/>
            </a:endParaRPr>
          </a:p>
        </p:txBody>
      </p:sp>
      <p:sp>
        <p:nvSpPr>
          <p:cNvPr id="31" name="Left Arrow 30"/>
          <p:cNvSpPr/>
          <p:nvPr/>
        </p:nvSpPr>
        <p:spPr>
          <a:xfrm>
            <a:off x="3399551" y="2603590"/>
            <a:ext cx="725714" cy="257472"/>
          </a:xfrm>
          <a:prstGeom prst="leftArrow">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2" name="TextBox 31"/>
          <p:cNvSpPr txBox="1"/>
          <p:nvPr/>
        </p:nvSpPr>
        <p:spPr>
          <a:xfrm>
            <a:off x="377371" y="2538987"/>
            <a:ext cx="2998293" cy="400110"/>
          </a:xfrm>
          <a:prstGeom prst="rect">
            <a:avLst/>
          </a:prstGeom>
          <a:noFill/>
        </p:spPr>
        <p:txBody>
          <a:bodyPr wrap="square" rtlCol="1">
            <a:spAutoFit/>
          </a:bodyPr>
          <a:lstStyle/>
          <a:p>
            <a:pPr algn="just"/>
            <a:r>
              <a:rPr lang="fa-IR" sz="2000" dirty="0" smtClean="0">
                <a:cs typeface="B Nazanin" panose="00000400000000000000" pitchFamily="2" charset="-78"/>
              </a:rPr>
              <a:t>انتقال جمعیت به حومه شهر(ربض)</a:t>
            </a:r>
            <a:endParaRPr lang="fa-IR" sz="2000" dirty="0">
              <a:cs typeface="B Nazanin" panose="00000400000000000000" pitchFamily="2" charset="-78"/>
            </a:endParaRPr>
          </a:p>
        </p:txBody>
      </p:sp>
      <p:sp>
        <p:nvSpPr>
          <p:cNvPr id="33" name="TextBox 32"/>
          <p:cNvSpPr txBox="1"/>
          <p:nvPr/>
        </p:nvSpPr>
        <p:spPr>
          <a:xfrm>
            <a:off x="1551138" y="3039543"/>
            <a:ext cx="4533818" cy="400110"/>
          </a:xfrm>
          <a:prstGeom prst="rect">
            <a:avLst/>
          </a:prstGeom>
          <a:noFill/>
        </p:spPr>
        <p:txBody>
          <a:bodyPr wrap="square" rtlCol="1">
            <a:spAutoFit/>
          </a:bodyPr>
          <a:lstStyle/>
          <a:p>
            <a:pPr algn="just"/>
            <a:r>
              <a:rPr lang="fa-IR" sz="2000" dirty="0" smtClean="0">
                <a:cs typeface="B Nazanin" panose="00000400000000000000" pitchFamily="2" charset="-78"/>
              </a:rPr>
              <a:t>از بین رفتن امنیت و خطر حمله اقوام کافر بیابانگرد</a:t>
            </a:r>
            <a:endParaRPr lang="fa-IR" sz="2000" dirty="0">
              <a:cs typeface="B Nazanin" panose="00000400000000000000" pitchFamily="2" charset="-78"/>
            </a:endParaRPr>
          </a:p>
        </p:txBody>
      </p:sp>
      <p:sp>
        <p:nvSpPr>
          <p:cNvPr id="34" name="TextBox 33"/>
          <p:cNvSpPr txBox="1"/>
          <p:nvPr/>
        </p:nvSpPr>
        <p:spPr>
          <a:xfrm>
            <a:off x="1578273" y="3891663"/>
            <a:ext cx="9106423" cy="400110"/>
          </a:xfrm>
          <a:prstGeom prst="rect">
            <a:avLst/>
          </a:prstGeom>
          <a:noFill/>
        </p:spPr>
        <p:txBody>
          <a:bodyPr wrap="square" rtlCol="1">
            <a:spAutoFit/>
          </a:bodyPr>
          <a:lstStyle/>
          <a:p>
            <a:pPr marL="342900" indent="-342900" algn="just">
              <a:buFont typeface="Wingdings" panose="05000000000000000000" pitchFamily="2" charset="2"/>
              <a:buChar char="v"/>
            </a:pPr>
            <a:r>
              <a:rPr lang="fa-IR" sz="2000" dirty="0" smtClean="0">
                <a:cs typeface="B Nazanin" panose="00000400000000000000" pitchFamily="2" charset="-78"/>
              </a:rPr>
              <a:t>شهر در دولت سامانی تحت سلطه سبک خراسان است .</a:t>
            </a:r>
            <a:endParaRPr lang="fa-IR" sz="2000" dirty="0">
              <a:cs typeface="B Nazanin" panose="00000400000000000000" pitchFamily="2" charset="-78"/>
            </a:endParaRPr>
          </a:p>
        </p:txBody>
      </p:sp>
      <p:sp>
        <p:nvSpPr>
          <p:cNvPr id="35" name="TextBox 34"/>
          <p:cNvSpPr txBox="1"/>
          <p:nvPr/>
        </p:nvSpPr>
        <p:spPr>
          <a:xfrm>
            <a:off x="1578273" y="4364343"/>
            <a:ext cx="9106423" cy="400110"/>
          </a:xfrm>
          <a:prstGeom prst="rect">
            <a:avLst/>
          </a:prstGeom>
          <a:noFill/>
        </p:spPr>
        <p:txBody>
          <a:bodyPr wrap="square" rtlCol="1">
            <a:spAutoFit/>
          </a:bodyPr>
          <a:lstStyle/>
          <a:p>
            <a:pPr marL="342900" indent="-342900" algn="just">
              <a:buFont typeface="Wingdings" panose="05000000000000000000" pitchFamily="2" charset="2"/>
              <a:buChar char="v"/>
            </a:pPr>
            <a:r>
              <a:rPr lang="fa-IR" sz="2000" dirty="0" smtClean="0">
                <a:cs typeface="B Nazanin" panose="00000400000000000000" pitchFamily="2" charset="-78"/>
              </a:rPr>
              <a:t>تشکیل سازمان نو ، هم گسترش هم در ربض</a:t>
            </a:r>
            <a:endParaRPr lang="fa-IR" sz="2000" dirty="0">
              <a:cs typeface="B Nazanin" panose="00000400000000000000" pitchFamily="2" charset="-78"/>
            </a:endParaRPr>
          </a:p>
        </p:txBody>
      </p:sp>
      <p:sp>
        <p:nvSpPr>
          <p:cNvPr id="37" name="TextBox 36"/>
          <p:cNvSpPr txBox="1"/>
          <p:nvPr/>
        </p:nvSpPr>
        <p:spPr>
          <a:xfrm>
            <a:off x="7703505" y="4816122"/>
            <a:ext cx="2981191" cy="400110"/>
          </a:xfrm>
          <a:prstGeom prst="rect">
            <a:avLst/>
          </a:prstGeom>
          <a:noFill/>
        </p:spPr>
        <p:txBody>
          <a:bodyPr wrap="square" rtlCol="1">
            <a:spAutoFit/>
          </a:bodyPr>
          <a:lstStyle/>
          <a:p>
            <a:pPr marL="342900" indent="-342900" algn="just">
              <a:buFont typeface="Wingdings" panose="05000000000000000000" pitchFamily="2" charset="2"/>
              <a:buChar char="v"/>
            </a:pPr>
            <a:r>
              <a:rPr lang="fa-IR" sz="2000" dirty="0" smtClean="0">
                <a:cs typeface="B Nazanin" panose="00000400000000000000" pitchFamily="2" charset="-78"/>
              </a:rPr>
              <a:t>فرو ریختن دیوار های شارستان</a:t>
            </a:r>
            <a:endParaRPr lang="fa-IR" sz="2000" dirty="0">
              <a:cs typeface="B Nazanin" panose="00000400000000000000" pitchFamily="2" charset="-78"/>
            </a:endParaRPr>
          </a:p>
        </p:txBody>
      </p:sp>
      <p:sp>
        <p:nvSpPr>
          <p:cNvPr id="41" name="Left Arrow 40"/>
          <p:cNvSpPr/>
          <p:nvPr/>
        </p:nvSpPr>
        <p:spPr>
          <a:xfrm>
            <a:off x="7026302" y="4887441"/>
            <a:ext cx="725714" cy="257472"/>
          </a:xfrm>
          <a:prstGeom prst="leftArrow">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42" name="TextBox 41"/>
          <p:cNvSpPr txBox="1"/>
          <p:nvPr/>
        </p:nvSpPr>
        <p:spPr>
          <a:xfrm>
            <a:off x="3135086" y="4817034"/>
            <a:ext cx="3891217" cy="400110"/>
          </a:xfrm>
          <a:prstGeom prst="rect">
            <a:avLst/>
          </a:prstGeom>
          <a:noFill/>
        </p:spPr>
        <p:txBody>
          <a:bodyPr wrap="square" rtlCol="1">
            <a:spAutoFit/>
          </a:bodyPr>
          <a:lstStyle/>
          <a:p>
            <a:pPr algn="just"/>
            <a:r>
              <a:rPr lang="fa-IR" sz="2000" dirty="0" smtClean="0">
                <a:cs typeface="B Nazanin" panose="00000400000000000000" pitchFamily="2" charset="-78"/>
              </a:rPr>
              <a:t>فروریختن سلسه مراتب اجتماعی ونظام کاستی</a:t>
            </a:r>
            <a:endParaRPr lang="fa-IR" sz="2000" dirty="0">
              <a:cs typeface="B Nazanin" panose="00000400000000000000" pitchFamily="2" charset="-78"/>
            </a:endParaRPr>
          </a:p>
        </p:txBody>
      </p:sp>
      <p:sp>
        <p:nvSpPr>
          <p:cNvPr id="51" name="TextBox 50"/>
          <p:cNvSpPr txBox="1"/>
          <p:nvPr/>
        </p:nvSpPr>
        <p:spPr>
          <a:xfrm>
            <a:off x="1578273" y="5264109"/>
            <a:ext cx="9106423" cy="400110"/>
          </a:xfrm>
          <a:prstGeom prst="rect">
            <a:avLst/>
          </a:prstGeom>
          <a:noFill/>
        </p:spPr>
        <p:txBody>
          <a:bodyPr wrap="square" rtlCol="1">
            <a:spAutoFit/>
          </a:bodyPr>
          <a:lstStyle/>
          <a:p>
            <a:pPr marL="342900" indent="-342900" algn="just">
              <a:buFont typeface="Wingdings" panose="05000000000000000000" pitchFamily="2" charset="2"/>
              <a:buChar char="v"/>
            </a:pPr>
            <a:r>
              <a:rPr lang="fa-IR" sz="2000" dirty="0" smtClean="0">
                <a:cs typeface="B Nazanin" panose="00000400000000000000" pitchFamily="2" charset="-78"/>
              </a:rPr>
              <a:t>پایگیری الگویی جدید از شهرسازی</a:t>
            </a:r>
            <a:endParaRPr lang="fa-IR" sz="2000" dirty="0">
              <a:cs typeface="B Nazanin" panose="00000400000000000000" pitchFamily="2" charset="-78"/>
            </a:endParaRPr>
          </a:p>
        </p:txBody>
      </p:sp>
      <p:sp>
        <p:nvSpPr>
          <p:cNvPr id="20" name="TextBox 19"/>
          <p:cNvSpPr txBox="1"/>
          <p:nvPr/>
        </p:nvSpPr>
        <p:spPr>
          <a:xfrm>
            <a:off x="3164114" y="5885540"/>
            <a:ext cx="2179921" cy="400110"/>
          </a:xfrm>
          <a:prstGeom prst="rect">
            <a:avLst/>
          </a:prstGeom>
          <a:noFill/>
        </p:spPr>
        <p:txBody>
          <a:bodyPr wrap="square" rtlCol="1">
            <a:spAutoFit/>
          </a:bodyPr>
          <a:lstStyle/>
          <a:p>
            <a:pPr algn="just"/>
            <a:r>
              <a:rPr lang="fa-IR" sz="2000" dirty="0" smtClean="0">
                <a:cs typeface="B Nazanin" panose="00000400000000000000" pitchFamily="2" charset="-78"/>
              </a:rPr>
              <a:t>(حبیبی ، 1392 : 63)</a:t>
            </a:r>
            <a:endParaRPr lang="fa-IR" sz="2000" dirty="0">
              <a:cs typeface="B Nazanin" panose="00000400000000000000" pitchFamily="2" charset="-78"/>
            </a:endParaRPr>
          </a:p>
        </p:txBody>
      </p:sp>
      <p:sp>
        <p:nvSpPr>
          <p:cNvPr id="21" name="TextBox 20"/>
          <p:cNvSpPr txBox="1"/>
          <p:nvPr/>
        </p:nvSpPr>
        <p:spPr>
          <a:xfrm>
            <a:off x="963528" y="6362132"/>
            <a:ext cx="2167003" cy="461665"/>
          </a:xfrm>
          <a:prstGeom prst="rect">
            <a:avLst/>
          </a:prstGeom>
          <a:noFill/>
        </p:spPr>
        <p:txBody>
          <a:bodyPr wrap="square" rtlCol="1">
            <a:spAutoFit/>
          </a:bodyPr>
          <a:lstStyle/>
          <a:p>
            <a:pPr algn="ctr"/>
            <a:r>
              <a:rPr lang="fa-IR" sz="2400" b="1" dirty="0" smtClean="0">
                <a:cs typeface="B Nazanin" panose="00000400000000000000" pitchFamily="2" charset="-78"/>
              </a:rPr>
              <a:t>سامانیان</a:t>
            </a:r>
            <a:endParaRPr lang="fa-IR" sz="2400" b="1" dirty="0">
              <a:cs typeface="B Nazanin" panose="00000400000000000000" pitchFamily="2" charset="-78"/>
            </a:endParaRPr>
          </a:p>
        </p:txBody>
      </p:sp>
    </p:spTree>
    <p:extLst>
      <p:ext uri="{BB962C8B-B14F-4D97-AF65-F5344CB8AC3E}">
        <p14:creationId xmlns:p14="http://schemas.microsoft.com/office/powerpoint/2010/main" val="314929419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wipe(down)">
                                      <p:cBhvr>
                                        <p:cTn id="14" dur="500"/>
                                        <p:tgtEl>
                                          <p:spTgt spid="25"/>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1000"/>
                                        <p:tgtEl>
                                          <p:spTgt spid="26"/>
                                        </p:tgtEl>
                                      </p:cBhvr>
                                    </p:animEffect>
                                    <p:anim calcmode="lin" valueType="num">
                                      <p:cBhvr>
                                        <p:cTn id="20" dur="1000" fill="hold"/>
                                        <p:tgtEl>
                                          <p:spTgt spid="26"/>
                                        </p:tgtEl>
                                        <p:attrNameLst>
                                          <p:attrName>ppt_x</p:attrName>
                                        </p:attrNameLst>
                                      </p:cBhvr>
                                      <p:tavLst>
                                        <p:tav tm="0">
                                          <p:val>
                                            <p:strVal val="#ppt_x"/>
                                          </p:val>
                                        </p:tav>
                                        <p:tav tm="100000">
                                          <p:val>
                                            <p:strVal val="#ppt_x"/>
                                          </p:val>
                                        </p:tav>
                                      </p:tavLst>
                                    </p:anim>
                                    <p:anim calcmode="lin" valueType="num">
                                      <p:cBhvr>
                                        <p:cTn id="21"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1000"/>
                                        <p:tgtEl>
                                          <p:spTgt spid="27"/>
                                        </p:tgtEl>
                                      </p:cBhvr>
                                    </p:animEffect>
                                    <p:anim calcmode="lin" valueType="num">
                                      <p:cBhvr>
                                        <p:cTn id="27" dur="1000" fill="hold"/>
                                        <p:tgtEl>
                                          <p:spTgt spid="27"/>
                                        </p:tgtEl>
                                        <p:attrNameLst>
                                          <p:attrName>ppt_x</p:attrName>
                                        </p:attrNameLst>
                                      </p:cBhvr>
                                      <p:tavLst>
                                        <p:tav tm="0">
                                          <p:val>
                                            <p:strVal val="#ppt_x"/>
                                          </p:val>
                                        </p:tav>
                                        <p:tav tm="100000">
                                          <p:val>
                                            <p:strVal val="#ppt_x"/>
                                          </p:val>
                                        </p:tav>
                                      </p:tavLst>
                                    </p:anim>
                                    <p:anim calcmode="lin" valueType="num">
                                      <p:cBhvr>
                                        <p:cTn id="28"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6" presetClass="entr" presetSubtype="16" fill="hold" grpId="0" nodeType="click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circle(in)">
                                      <p:cBhvr>
                                        <p:cTn id="33" dur="2000"/>
                                        <p:tgtEl>
                                          <p:spTgt spid="28"/>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1000"/>
                                        <p:tgtEl>
                                          <p:spTgt spid="29"/>
                                        </p:tgtEl>
                                      </p:cBhvr>
                                    </p:animEffect>
                                    <p:anim calcmode="lin" valueType="num">
                                      <p:cBhvr>
                                        <p:cTn id="39" dur="1000" fill="hold"/>
                                        <p:tgtEl>
                                          <p:spTgt spid="29"/>
                                        </p:tgtEl>
                                        <p:attrNameLst>
                                          <p:attrName>ppt_x</p:attrName>
                                        </p:attrNameLst>
                                      </p:cBhvr>
                                      <p:tavLst>
                                        <p:tav tm="0">
                                          <p:val>
                                            <p:strVal val="#ppt_x"/>
                                          </p:val>
                                        </p:tav>
                                        <p:tav tm="100000">
                                          <p:val>
                                            <p:strVal val="#ppt_x"/>
                                          </p:val>
                                        </p:tav>
                                      </p:tavLst>
                                    </p:anim>
                                    <p:anim calcmode="lin" valueType="num">
                                      <p:cBhvr>
                                        <p:cTn id="40"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fade">
                                      <p:cBhvr>
                                        <p:cTn id="45" dur="1000"/>
                                        <p:tgtEl>
                                          <p:spTgt spid="30"/>
                                        </p:tgtEl>
                                      </p:cBhvr>
                                    </p:animEffect>
                                    <p:anim calcmode="lin" valueType="num">
                                      <p:cBhvr>
                                        <p:cTn id="46" dur="1000" fill="hold"/>
                                        <p:tgtEl>
                                          <p:spTgt spid="30"/>
                                        </p:tgtEl>
                                        <p:attrNameLst>
                                          <p:attrName>ppt_x</p:attrName>
                                        </p:attrNameLst>
                                      </p:cBhvr>
                                      <p:tavLst>
                                        <p:tav tm="0">
                                          <p:val>
                                            <p:strVal val="#ppt_x"/>
                                          </p:val>
                                        </p:tav>
                                        <p:tav tm="100000">
                                          <p:val>
                                            <p:strVal val="#ppt_x"/>
                                          </p:val>
                                        </p:tav>
                                      </p:tavLst>
                                    </p:anim>
                                    <p:anim calcmode="lin" valueType="num">
                                      <p:cBhvr>
                                        <p:cTn id="47"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6" presetClass="entr" presetSubtype="16" fill="hold" grpId="0" nodeType="click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circle(in)">
                                      <p:cBhvr>
                                        <p:cTn id="52" dur="2000"/>
                                        <p:tgtEl>
                                          <p:spTgt spid="31"/>
                                        </p:tgtEl>
                                      </p:cBhvr>
                                    </p:animEffect>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fade">
                                      <p:cBhvr>
                                        <p:cTn id="57" dur="1000"/>
                                        <p:tgtEl>
                                          <p:spTgt spid="32"/>
                                        </p:tgtEl>
                                      </p:cBhvr>
                                    </p:animEffect>
                                    <p:anim calcmode="lin" valueType="num">
                                      <p:cBhvr>
                                        <p:cTn id="58" dur="1000" fill="hold"/>
                                        <p:tgtEl>
                                          <p:spTgt spid="32"/>
                                        </p:tgtEl>
                                        <p:attrNameLst>
                                          <p:attrName>ppt_x</p:attrName>
                                        </p:attrNameLst>
                                      </p:cBhvr>
                                      <p:tavLst>
                                        <p:tav tm="0">
                                          <p:val>
                                            <p:strVal val="#ppt_x"/>
                                          </p:val>
                                        </p:tav>
                                        <p:tav tm="100000">
                                          <p:val>
                                            <p:strVal val="#ppt_x"/>
                                          </p:val>
                                        </p:tav>
                                      </p:tavLst>
                                    </p:anim>
                                    <p:anim calcmode="lin" valueType="num">
                                      <p:cBhvr>
                                        <p:cTn id="5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grpId="0" nodeType="click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fade">
                                      <p:cBhvr>
                                        <p:cTn id="64" dur="1000"/>
                                        <p:tgtEl>
                                          <p:spTgt spid="33"/>
                                        </p:tgtEl>
                                      </p:cBhvr>
                                    </p:animEffect>
                                    <p:anim calcmode="lin" valueType="num">
                                      <p:cBhvr>
                                        <p:cTn id="65" dur="1000" fill="hold"/>
                                        <p:tgtEl>
                                          <p:spTgt spid="33"/>
                                        </p:tgtEl>
                                        <p:attrNameLst>
                                          <p:attrName>ppt_x</p:attrName>
                                        </p:attrNameLst>
                                      </p:cBhvr>
                                      <p:tavLst>
                                        <p:tav tm="0">
                                          <p:val>
                                            <p:strVal val="#ppt_x"/>
                                          </p:val>
                                        </p:tav>
                                        <p:tav tm="100000">
                                          <p:val>
                                            <p:strVal val="#ppt_x"/>
                                          </p:val>
                                        </p:tav>
                                      </p:tavLst>
                                    </p:anim>
                                    <p:anim calcmode="lin" valueType="num">
                                      <p:cBhvr>
                                        <p:cTn id="66"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grpId="0" nodeType="click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fade">
                                      <p:cBhvr>
                                        <p:cTn id="71" dur="1000"/>
                                        <p:tgtEl>
                                          <p:spTgt spid="34"/>
                                        </p:tgtEl>
                                      </p:cBhvr>
                                    </p:animEffect>
                                    <p:anim calcmode="lin" valueType="num">
                                      <p:cBhvr>
                                        <p:cTn id="72" dur="1000" fill="hold"/>
                                        <p:tgtEl>
                                          <p:spTgt spid="34"/>
                                        </p:tgtEl>
                                        <p:attrNameLst>
                                          <p:attrName>ppt_x</p:attrName>
                                        </p:attrNameLst>
                                      </p:cBhvr>
                                      <p:tavLst>
                                        <p:tav tm="0">
                                          <p:val>
                                            <p:strVal val="#ppt_x"/>
                                          </p:val>
                                        </p:tav>
                                        <p:tav tm="100000">
                                          <p:val>
                                            <p:strVal val="#ppt_x"/>
                                          </p:val>
                                        </p:tav>
                                      </p:tavLst>
                                    </p:anim>
                                    <p:anim calcmode="lin" valueType="num">
                                      <p:cBhvr>
                                        <p:cTn id="73"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42" presetClass="entr" presetSubtype="0" fill="hold" grpId="0" nodeType="clickEffect">
                                  <p:stCondLst>
                                    <p:cond delay="0"/>
                                  </p:stCondLst>
                                  <p:childTnLst>
                                    <p:set>
                                      <p:cBhvr>
                                        <p:cTn id="77" dur="1" fill="hold">
                                          <p:stCondLst>
                                            <p:cond delay="0"/>
                                          </p:stCondLst>
                                        </p:cTn>
                                        <p:tgtEl>
                                          <p:spTgt spid="35"/>
                                        </p:tgtEl>
                                        <p:attrNameLst>
                                          <p:attrName>style.visibility</p:attrName>
                                        </p:attrNameLst>
                                      </p:cBhvr>
                                      <p:to>
                                        <p:strVal val="visible"/>
                                      </p:to>
                                    </p:set>
                                    <p:animEffect transition="in" filter="fade">
                                      <p:cBhvr>
                                        <p:cTn id="78" dur="1000"/>
                                        <p:tgtEl>
                                          <p:spTgt spid="35"/>
                                        </p:tgtEl>
                                      </p:cBhvr>
                                    </p:animEffect>
                                    <p:anim calcmode="lin" valueType="num">
                                      <p:cBhvr>
                                        <p:cTn id="79" dur="1000" fill="hold"/>
                                        <p:tgtEl>
                                          <p:spTgt spid="35"/>
                                        </p:tgtEl>
                                        <p:attrNameLst>
                                          <p:attrName>ppt_x</p:attrName>
                                        </p:attrNameLst>
                                      </p:cBhvr>
                                      <p:tavLst>
                                        <p:tav tm="0">
                                          <p:val>
                                            <p:strVal val="#ppt_x"/>
                                          </p:val>
                                        </p:tav>
                                        <p:tav tm="100000">
                                          <p:val>
                                            <p:strVal val="#ppt_x"/>
                                          </p:val>
                                        </p:tav>
                                      </p:tavLst>
                                    </p:anim>
                                    <p:anim calcmode="lin" valueType="num">
                                      <p:cBhvr>
                                        <p:cTn id="80"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42" presetClass="entr" presetSubtype="0" fill="hold" grpId="0" nodeType="clickEffect">
                                  <p:stCondLst>
                                    <p:cond delay="0"/>
                                  </p:stCondLst>
                                  <p:childTnLst>
                                    <p:set>
                                      <p:cBhvr>
                                        <p:cTn id="84" dur="1" fill="hold">
                                          <p:stCondLst>
                                            <p:cond delay="0"/>
                                          </p:stCondLst>
                                        </p:cTn>
                                        <p:tgtEl>
                                          <p:spTgt spid="37"/>
                                        </p:tgtEl>
                                        <p:attrNameLst>
                                          <p:attrName>style.visibility</p:attrName>
                                        </p:attrNameLst>
                                      </p:cBhvr>
                                      <p:to>
                                        <p:strVal val="visible"/>
                                      </p:to>
                                    </p:set>
                                    <p:animEffect transition="in" filter="fade">
                                      <p:cBhvr>
                                        <p:cTn id="85" dur="1000"/>
                                        <p:tgtEl>
                                          <p:spTgt spid="37"/>
                                        </p:tgtEl>
                                      </p:cBhvr>
                                    </p:animEffect>
                                    <p:anim calcmode="lin" valueType="num">
                                      <p:cBhvr>
                                        <p:cTn id="86" dur="1000" fill="hold"/>
                                        <p:tgtEl>
                                          <p:spTgt spid="37"/>
                                        </p:tgtEl>
                                        <p:attrNameLst>
                                          <p:attrName>ppt_x</p:attrName>
                                        </p:attrNameLst>
                                      </p:cBhvr>
                                      <p:tavLst>
                                        <p:tav tm="0">
                                          <p:val>
                                            <p:strVal val="#ppt_x"/>
                                          </p:val>
                                        </p:tav>
                                        <p:tav tm="100000">
                                          <p:val>
                                            <p:strVal val="#ppt_x"/>
                                          </p:val>
                                        </p:tav>
                                      </p:tavLst>
                                    </p:anim>
                                    <p:anim calcmode="lin" valueType="num">
                                      <p:cBhvr>
                                        <p:cTn id="87"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16" presetClass="entr" presetSubtype="21" fill="hold" grpId="0" nodeType="clickEffect">
                                  <p:stCondLst>
                                    <p:cond delay="0"/>
                                  </p:stCondLst>
                                  <p:childTnLst>
                                    <p:set>
                                      <p:cBhvr>
                                        <p:cTn id="91" dur="1" fill="hold">
                                          <p:stCondLst>
                                            <p:cond delay="0"/>
                                          </p:stCondLst>
                                        </p:cTn>
                                        <p:tgtEl>
                                          <p:spTgt spid="41"/>
                                        </p:tgtEl>
                                        <p:attrNameLst>
                                          <p:attrName>style.visibility</p:attrName>
                                        </p:attrNameLst>
                                      </p:cBhvr>
                                      <p:to>
                                        <p:strVal val="visible"/>
                                      </p:to>
                                    </p:set>
                                    <p:animEffect transition="in" filter="barn(inVertical)">
                                      <p:cBhvr>
                                        <p:cTn id="92" dur="500"/>
                                        <p:tgtEl>
                                          <p:spTgt spid="41"/>
                                        </p:tgtEl>
                                      </p:cBhvr>
                                    </p:animEffect>
                                  </p:childTnLst>
                                </p:cTn>
                              </p:par>
                            </p:childTnLst>
                          </p:cTn>
                        </p:par>
                      </p:childTnLst>
                    </p:cTn>
                  </p:par>
                  <p:par>
                    <p:cTn id="93" fill="hold">
                      <p:stCondLst>
                        <p:cond delay="indefinite"/>
                      </p:stCondLst>
                      <p:childTnLst>
                        <p:par>
                          <p:cTn id="94" fill="hold">
                            <p:stCondLst>
                              <p:cond delay="0"/>
                            </p:stCondLst>
                            <p:childTnLst>
                              <p:par>
                                <p:cTn id="95" presetID="42" presetClass="entr" presetSubtype="0" fill="hold" grpId="0" nodeType="clickEffect">
                                  <p:stCondLst>
                                    <p:cond delay="0"/>
                                  </p:stCondLst>
                                  <p:childTnLst>
                                    <p:set>
                                      <p:cBhvr>
                                        <p:cTn id="96" dur="1" fill="hold">
                                          <p:stCondLst>
                                            <p:cond delay="0"/>
                                          </p:stCondLst>
                                        </p:cTn>
                                        <p:tgtEl>
                                          <p:spTgt spid="42"/>
                                        </p:tgtEl>
                                        <p:attrNameLst>
                                          <p:attrName>style.visibility</p:attrName>
                                        </p:attrNameLst>
                                      </p:cBhvr>
                                      <p:to>
                                        <p:strVal val="visible"/>
                                      </p:to>
                                    </p:set>
                                    <p:animEffect transition="in" filter="fade">
                                      <p:cBhvr>
                                        <p:cTn id="97" dur="1000"/>
                                        <p:tgtEl>
                                          <p:spTgt spid="42"/>
                                        </p:tgtEl>
                                      </p:cBhvr>
                                    </p:animEffect>
                                    <p:anim calcmode="lin" valueType="num">
                                      <p:cBhvr>
                                        <p:cTn id="98" dur="1000" fill="hold"/>
                                        <p:tgtEl>
                                          <p:spTgt spid="42"/>
                                        </p:tgtEl>
                                        <p:attrNameLst>
                                          <p:attrName>ppt_x</p:attrName>
                                        </p:attrNameLst>
                                      </p:cBhvr>
                                      <p:tavLst>
                                        <p:tav tm="0">
                                          <p:val>
                                            <p:strVal val="#ppt_x"/>
                                          </p:val>
                                        </p:tav>
                                        <p:tav tm="100000">
                                          <p:val>
                                            <p:strVal val="#ppt_x"/>
                                          </p:val>
                                        </p:tav>
                                      </p:tavLst>
                                    </p:anim>
                                    <p:anim calcmode="lin" valueType="num">
                                      <p:cBhvr>
                                        <p:cTn id="9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42" presetClass="entr" presetSubtype="0" fill="hold" grpId="0" nodeType="clickEffect">
                                  <p:stCondLst>
                                    <p:cond delay="0"/>
                                  </p:stCondLst>
                                  <p:childTnLst>
                                    <p:set>
                                      <p:cBhvr>
                                        <p:cTn id="103" dur="1" fill="hold">
                                          <p:stCondLst>
                                            <p:cond delay="0"/>
                                          </p:stCondLst>
                                        </p:cTn>
                                        <p:tgtEl>
                                          <p:spTgt spid="51"/>
                                        </p:tgtEl>
                                        <p:attrNameLst>
                                          <p:attrName>style.visibility</p:attrName>
                                        </p:attrNameLst>
                                      </p:cBhvr>
                                      <p:to>
                                        <p:strVal val="visible"/>
                                      </p:to>
                                    </p:set>
                                    <p:animEffect transition="in" filter="fade">
                                      <p:cBhvr>
                                        <p:cTn id="104" dur="1000"/>
                                        <p:tgtEl>
                                          <p:spTgt spid="51"/>
                                        </p:tgtEl>
                                      </p:cBhvr>
                                    </p:animEffect>
                                    <p:anim calcmode="lin" valueType="num">
                                      <p:cBhvr>
                                        <p:cTn id="105" dur="1000" fill="hold"/>
                                        <p:tgtEl>
                                          <p:spTgt spid="51"/>
                                        </p:tgtEl>
                                        <p:attrNameLst>
                                          <p:attrName>ppt_x</p:attrName>
                                        </p:attrNameLst>
                                      </p:cBhvr>
                                      <p:tavLst>
                                        <p:tav tm="0">
                                          <p:val>
                                            <p:strVal val="#ppt_x"/>
                                          </p:val>
                                        </p:tav>
                                        <p:tav tm="100000">
                                          <p:val>
                                            <p:strVal val="#ppt_x"/>
                                          </p:val>
                                        </p:tav>
                                      </p:tavLst>
                                    </p:anim>
                                    <p:anim calcmode="lin" valueType="num">
                                      <p:cBhvr>
                                        <p:cTn id="106"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107" fill="hold">
                      <p:stCondLst>
                        <p:cond delay="indefinite"/>
                      </p:stCondLst>
                      <p:childTnLst>
                        <p:par>
                          <p:cTn id="108" fill="hold">
                            <p:stCondLst>
                              <p:cond delay="0"/>
                            </p:stCondLst>
                            <p:childTnLst>
                              <p:par>
                                <p:cTn id="109" presetID="42" presetClass="entr" presetSubtype="0" fill="hold" grpId="0" nodeType="clickEffect">
                                  <p:stCondLst>
                                    <p:cond delay="0"/>
                                  </p:stCondLst>
                                  <p:childTnLst>
                                    <p:set>
                                      <p:cBhvr>
                                        <p:cTn id="110" dur="1" fill="hold">
                                          <p:stCondLst>
                                            <p:cond delay="0"/>
                                          </p:stCondLst>
                                        </p:cTn>
                                        <p:tgtEl>
                                          <p:spTgt spid="20"/>
                                        </p:tgtEl>
                                        <p:attrNameLst>
                                          <p:attrName>style.visibility</p:attrName>
                                        </p:attrNameLst>
                                      </p:cBhvr>
                                      <p:to>
                                        <p:strVal val="visible"/>
                                      </p:to>
                                    </p:set>
                                    <p:animEffect transition="in" filter="fade">
                                      <p:cBhvr>
                                        <p:cTn id="111" dur="1000"/>
                                        <p:tgtEl>
                                          <p:spTgt spid="20"/>
                                        </p:tgtEl>
                                      </p:cBhvr>
                                    </p:animEffect>
                                    <p:anim calcmode="lin" valueType="num">
                                      <p:cBhvr>
                                        <p:cTn id="112" dur="1000" fill="hold"/>
                                        <p:tgtEl>
                                          <p:spTgt spid="20"/>
                                        </p:tgtEl>
                                        <p:attrNameLst>
                                          <p:attrName>ppt_x</p:attrName>
                                        </p:attrNameLst>
                                      </p:cBhvr>
                                      <p:tavLst>
                                        <p:tav tm="0">
                                          <p:val>
                                            <p:strVal val="#ppt_x"/>
                                          </p:val>
                                        </p:tav>
                                        <p:tav tm="100000">
                                          <p:val>
                                            <p:strVal val="#ppt_x"/>
                                          </p:val>
                                        </p:tav>
                                      </p:tavLst>
                                    </p:anim>
                                    <p:anim calcmode="lin" valueType="num">
                                      <p:cBhvr>
                                        <p:cTn id="11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5" grpId="0" animBg="1"/>
      <p:bldP spid="26" grpId="0"/>
      <p:bldP spid="27" grpId="0"/>
      <p:bldP spid="28" grpId="0" animBg="1"/>
      <p:bldP spid="29" grpId="0"/>
      <p:bldP spid="30" grpId="0"/>
      <p:bldP spid="31" grpId="0" animBg="1"/>
      <p:bldP spid="32" grpId="0"/>
      <p:bldP spid="33" grpId="0"/>
      <p:bldP spid="34" grpId="0"/>
      <p:bldP spid="35" grpId="0"/>
      <p:bldP spid="37" grpId="0"/>
      <p:bldP spid="41" grpId="0" animBg="1"/>
      <p:bldP spid="42" grpId="0"/>
      <p:bldP spid="51" grpId="0"/>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011562" y="403123"/>
            <a:ext cx="7195131" cy="523220"/>
          </a:xfrm>
          <a:prstGeom prst="rect">
            <a:avLst/>
          </a:prstGeom>
          <a:noFill/>
        </p:spPr>
        <p:txBody>
          <a:bodyPr wrap="square" rtlCol="0">
            <a:spAutoFit/>
          </a:bodyPr>
          <a:lstStyle/>
          <a:p>
            <a:pPr algn="r" rtl="1"/>
            <a:r>
              <a:rPr lang="fa-IR" sz="2800" b="1" dirty="0">
                <a:ln w="12700">
                  <a:noFill/>
                  <a:prstDash val="solid"/>
                </a:ln>
                <a:solidFill>
                  <a:schemeClr val="tx1">
                    <a:lumMod val="95000"/>
                    <a:lumOff val="5000"/>
                  </a:schemeClr>
                </a:solidFill>
                <a:cs typeface="B Nazanin" panose="00000400000000000000" pitchFamily="2" charset="-78"/>
              </a:rPr>
              <a:t>سازمان شهری و زندگی</a:t>
            </a:r>
            <a:endParaRPr lang="en-US" sz="2800" b="1" dirty="0">
              <a:ln w="12700">
                <a:noFill/>
                <a:prstDash val="solid"/>
              </a:ln>
              <a:solidFill>
                <a:schemeClr val="tx1">
                  <a:lumMod val="95000"/>
                  <a:lumOff val="5000"/>
                </a:schemeClr>
              </a:solidFill>
              <a:cs typeface="B Nazanin" panose="00000400000000000000" pitchFamily="2" charset="-78"/>
            </a:endParaRPr>
          </a:p>
        </p:txBody>
      </p:sp>
      <p:sp>
        <p:nvSpPr>
          <p:cNvPr id="5" name="TextBox 4"/>
          <p:cNvSpPr txBox="1"/>
          <p:nvPr/>
        </p:nvSpPr>
        <p:spPr>
          <a:xfrm>
            <a:off x="7772775" y="1435219"/>
            <a:ext cx="3947652" cy="830997"/>
          </a:xfrm>
          <a:prstGeom prst="rect">
            <a:avLst/>
          </a:prstGeom>
          <a:noFill/>
        </p:spPr>
        <p:txBody>
          <a:bodyPr wrap="square" rtlCol="0">
            <a:spAutoFit/>
          </a:bodyPr>
          <a:lstStyle/>
          <a:p>
            <a:pPr rtl="1"/>
            <a:r>
              <a:rPr lang="fa-IR" sz="2400" dirty="0">
                <a:cs typeface="B Nazanin" panose="00000400000000000000" pitchFamily="2" charset="-78"/>
              </a:rPr>
              <a:t>سازمان شهری و زندگی درون شهر </a:t>
            </a:r>
            <a:endParaRPr lang="fa-IR" sz="2400" dirty="0" smtClean="0">
              <a:cs typeface="B Nazanin" panose="00000400000000000000" pitchFamily="2" charset="-78"/>
            </a:endParaRPr>
          </a:p>
          <a:p>
            <a:pPr rtl="1"/>
            <a:r>
              <a:rPr lang="fa-IR" sz="2400" dirty="0" smtClean="0">
                <a:cs typeface="B Nazanin" panose="00000400000000000000" pitchFamily="2" charset="-78"/>
              </a:rPr>
              <a:t>بر </a:t>
            </a:r>
            <a:r>
              <a:rPr lang="fa-IR" sz="2400" dirty="0">
                <a:cs typeface="B Nazanin" panose="00000400000000000000" pitchFamily="2" charset="-78"/>
              </a:rPr>
              <a:t>چهار پایه استوار بود</a:t>
            </a:r>
            <a:r>
              <a:rPr lang="fa-IR" sz="2400" dirty="0" smtClean="0">
                <a:cs typeface="B Nazanin" panose="00000400000000000000" pitchFamily="2" charset="-78"/>
              </a:rPr>
              <a:t>:</a:t>
            </a:r>
            <a:endParaRPr lang="hi-IN" sz="2400" dirty="0">
              <a:cs typeface="Mj_Tunisia" pitchFamily="2" charset="-78"/>
            </a:endParaRPr>
          </a:p>
        </p:txBody>
      </p:sp>
      <p:sp>
        <p:nvSpPr>
          <p:cNvPr id="6" name="TextBox 5"/>
          <p:cNvSpPr txBox="1"/>
          <p:nvPr/>
        </p:nvSpPr>
        <p:spPr>
          <a:xfrm>
            <a:off x="8656641" y="6162077"/>
            <a:ext cx="2179921" cy="400110"/>
          </a:xfrm>
          <a:prstGeom prst="rect">
            <a:avLst/>
          </a:prstGeom>
          <a:noFill/>
        </p:spPr>
        <p:txBody>
          <a:bodyPr wrap="square" rtlCol="1">
            <a:spAutoFit/>
          </a:bodyPr>
          <a:lstStyle/>
          <a:p>
            <a:pPr algn="just"/>
            <a:r>
              <a:rPr lang="fa-IR" sz="2000" dirty="0" smtClean="0">
                <a:cs typeface="B Nazanin" panose="00000400000000000000" pitchFamily="2" charset="-78"/>
              </a:rPr>
              <a:t>(حبیبی ، 1392 : 66)</a:t>
            </a:r>
            <a:endParaRPr lang="fa-IR" sz="2000" dirty="0">
              <a:cs typeface="B Nazanin" panose="00000400000000000000" pitchFamily="2" charset="-78"/>
            </a:endParaRPr>
          </a:p>
        </p:txBody>
      </p:sp>
      <p:sp>
        <p:nvSpPr>
          <p:cNvPr id="7" name="TextBox 6"/>
          <p:cNvSpPr txBox="1"/>
          <p:nvPr/>
        </p:nvSpPr>
        <p:spPr>
          <a:xfrm>
            <a:off x="963528" y="6362132"/>
            <a:ext cx="2167003" cy="461665"/>
          </a:xfrm>
          <a:prstGeom prst="rect">
            <a:avLst/>
          </a:prstGeom>
          <a:noFill/>
        </p:spPr>
        <p:txBody>
          <a:bodyPr wrap="square" rtlCol="1">
            <a:spAutoFit/>
          </a:bodyPr>
          <a:lstStyle/>
          <a:p>
            <a:pPr algn="ctr"/>
            <a:r>
              <a:rPr lang="fa-IR" sz="2400" b="1" dirty="0" smtClean="0">
                <a:cs typeface="B Nazanin" panose="00000400000000000000" pitchFamily="2" charset="-78"/>
              </a:rPr>
              <a:t>سامانیان</a:t>
            </a:r>
            <a:endParaRPr lang="fa-IR" sz="2400" b="1" dirty="0">
              <a:cs typeface="B Nazanin" panose="00000400000000000000" pitchFamily="2" charset="-78"/>
            </a:endParaRPr>
          </a:p>
        </p:txBody>
      </p:sp>
      <p:graphicFrame>
        <p:nvGraphicFramePr>
          <p:cNvPr id="2" name="Diagram 1"/>
          <p:cNvGraphicFramePr/>
          <p:nvPr>
            <p:extLst>
              <p:ext uri="{D42A27DB-BD31-4B8C-83A1-F6EECF244321}">
                <p14:modId xmlns:p14="http://schemas.microsoft.com/office/powerpoint/2010/main" val="3258971890"/>
              </p:ext>
            </p:extLst>
          </p:nvPr>
        </p:nvGraphicFramePr>
        <p:xfrm>
          <a:off x="1519463" y="1047134"/>
          <a:ext cx="6220978" cy="51176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32941337"/>
      </p:ext>
    </p:extLst>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1948</TotalTime>
  <Words>2253</Words>
  <Application>Microsoft Office PowerPoint</Application>
  <PresentationFormat>Widescreen</PresentationFormat>
  <Paragraphs>226</Paragraphs>
  <Slides>20</Slides>
  <Notes>13</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20</vt:i4>
      </vt:variant>
    </vt:vector>
  </HeadingPairs>
  <TitlesOfParts>
    <vt:vector size="30" baseType="lpstr">
      <vt:lpstr>Arial</vt:lpstr>
      <vt:lpstr>B Nazanin</vt:lpstr>
      <vt:lpstr>Calibri</vt:lpstr>
      <vt:lpstr>Century Gothic</vt:lpstr>
      <vt:lpstr>Mj_Casablanca Heavy</vt:lpstr>
      <vt:lpstr>Mj_Tunisia</vt:lpstr>
      <vt:lpstr>Tahoma</vt:lpstr>
      <vt:lpstr>Wingdings</vt:lpstr>
      <vt:lpstr>Wingdings 3</vt:lpstr>
      <vt:lpstr>Wisp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Sajjad</cp:lastModifiedBy>
  <cp:revision>89</cp:revision>
  <dcterms:created xsi:type="dcterms:W3CDTF">2015-11-15T17:19:26Z</dcterms:created>
  <dcterms:modified xsi:type="dcterms:W3CDTF">2019-07-28T15:57:32Z</dcterms:modified>
</cp:coreProperties>
</file>