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8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975" autoAdjust="0"/>
    <p:restoredTop sz="94660"/>
  </p:normalViewPr>
  <p:slideViewPr>
    <p:cSldViewPr snapToGrid="0">
      <p:cViewPr varScale="1">
        <p:scale>
          <a:sx n="80" d="100"/>
          <a:sy n="80" d="100"/>
        </p:scale>
        <p:origin x="94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BEF8815-5B41-43B3-9D6D-B15DA7610D54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D25E35B-6184-470B-9C16-8DE1F0C11ED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56654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035049-A1FB-4CA4-8939-DE4E25DF4E45}" type="slidenum">
              <a:rPr lang="en-US"/>
              <a:pPr/>
              <a:t>1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14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10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6594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11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7644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12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77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13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38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14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037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15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4861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16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186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17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7675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18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4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035049-A1FB-4CA4-8939-DE4E25DF4E45}" type="slidenum">
              <a:rPr lang="en-US"/>
              <a:pPr/>
              <a:t>2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102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9480A2-FEB4-4F59-8483-E3A42C1C886C}" type="slidenum">
              <a:rPr lang="en-US"/>
              <a:pPr/>
              <a:t>3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840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9480A2-FEB4-4F59-8483-E3A42C1C886C}" type="slidenum">
              <a:rPr lang="en-US"/>
              <a:pPr/>
              <a:t>4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070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5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7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6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3774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7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0835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8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849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AD9A4-5D7C-4EC8-9E70-8B4865E006DF}" type="slidenum">
              <a:rPr lang="en-US"/>
              <a:pPr/>
              <a:t>9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578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5899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3753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50755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0096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304505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6032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2853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256719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7706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02364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14120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6889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1241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8209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36015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5550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2050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58F7A53-5510-4E28-89DB-FEF552B71A56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06743-D69D-47DC-97DE-56BFF04393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67076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7" rtl="1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6" indent="-342906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source=images&amp;cd=&amp;cad=rja&amp;docid=cWOTsQPsPkXeeM&amp;tbnid=1YonHJteqT_B9M:&amp;ved=0CAcQjB0wAA&amp;url=http://eventseeker.com/venue/252727-max-liebermann-haus-berlin&amp;ei=1xuAUuetDqyT0QXnuYHAAQ&amp;psig=AFQjCNHU9zcLhkSFPeYNrO8X0qmXjKJd5A&amp;ust=1384213847304636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trekearth.com/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://www.google.com/url?sa=i&amp;source=images&amp;cd=&amp;cad=rja&amp;docid=vI_LFUm0LKITjM&amp;tbnid=_0EFFHBxvZM2tM:&amp;ved=0CAcQjB0wAA&amp;url=http://commons.wikimedia.org/wiki/File:Pariser_Platz_-_DZ_Bank_-_Fassade.jpg&amp;ei=_yGAUqTMGrL50gWe0oDwDQ&amp;psig=AFQjCNHBufJKFyF6MiWr-E9DGtstJIcQGQ&amp;ust=1384215423481688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32582" y="3316707"/>
            <a:ext cx="5181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sz="3600" dirty="0">
                <a:cs typeface="B Homa" panose="00000400000000000000" pitchFamily="2" charset="-78"/>
              </a:rPr>
              <a:t>معرفی و بررسی پاریزر پلاتز</a:t>
            </a:r>
            <a:endParaRPr lang="en-US" sz="3600" dirty="0">
              <a:cs typeface="B Homa" panose="00000400000000000000" pitchFamily="2" charset="-78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32582" y="1573718"/>
            <a:ext cx="5181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 b="1" dirty="0">
                <a:latin typeface="Algerian" pitchFamily="82" charset="0"/>
              </a:rPr>
              <a:t>Pariser plats</a:t>
            </a:r>
            <a:endParaRPr lang="fa-IR" sz="3200" b="1" dirty="0">
              <a:latin typeface="Algerian" pitchFamily="82" charset="0"/>
            </a:endParaRPr>
          </a:p>
        </p:txBody>
      </p:sp>
      <p:pic>
        <p:nvPicPr>
          <p:cNvPr id="8" name="Picture 3" descr="G:\pariser platz\brandenberg Gate\429px-Bundesarchiv_Bild_175-V00-02081%2C_Berlin%2C_Brandenb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943600" y="1866106"/>
            <a:ext cx="2233804" cy="3124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532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28274" y="-87817"/>
            <a:ext cx="7924800" cy="1599406"/>
          </a:xfrm>
        </p:spPr>
        <p:txBody>
          <a:bodyPr/>
          <a:lstStyle/>
          <a:p>
            <a:r>
              <a:rPr lang="fa-IR" sz="3200" b="1" dirty="0">
                <a:cs typeface="B Nazanin" pitchFamily="2" charset="-78"/>
              </a:rPr>
              <a:t>عکس العمل نسبت به میدان وقوانین وضع شده آن:</a:t>
            </a:r>
            <a:r>
              <a:rPr lang="en-US" sz="3200" b="1" dirty="0">
                <a:cs typeface="B Nazanin" pitchFamily="2" charset="-78"/>
              </a:rPr>
              <a:t/>
            </a:r>
            <a:br>
              <a:rPr lang="en-US" sz="3200" b="1" dirty="0">
                <a:cs typeface="B Nazanin" pitchFamily="2" charset="-78"/>
              </a:rPr>
            </a:br>
            <a:endParaRPr lang="en-US" sz="3200" dirty="0">
              <a:cs typeface="B Nazanin" pitchFamily="2" charset="-78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835854" y="1244888"/>
            <a:ext cx="7886700" cy="4648200"/>
          </a:xfrm>
        </p:spPr>
        <p:txBody>
          <a:bodyPr/>
          <a:lstStyle/>
          <a:p>
            <a:pPr marL="342900" indent="-342900" algn="just">
              <a:buClr>
                <a:srgbClr val="0070C0"/>
              </a:buClr>
              <a:buSzPct val="162000"/>
              <a:buFont typeface="Arial" pitchFamily="34" charset="0"/>
              <a:buChar char="•"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بسیاری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از معماران (و شاید هم افراد عادی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):ترجیح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می دادند که در یک پلاتز مدرن پر زرق و برق جهانی داشته باشند. </a:t>
            </a:r>
            <a:endParaRPr lang="fa-IR" dirty="0">
              <a:solidFill>
                <a:schemeClr val="tx1"/>
              </a:solidFill>
              <a:cs typeface="B Nazanin" pitchFamily="2" charset="-78"/>
            </a:endParaRPr>
          </a:p>
          <a:p>
            <a:pPr marL="342900" indent="-342900" algn="just">
              <a:buClr>
                <a:srgbClr val="0070C0"/>
              </a:buClr>
              <a:buSzPct val="162000"/>
              <a:buFont typeface="Arial" pitchFamily="34" charset="0"/>
              <a:buChar char="•"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از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نظر فرانک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گهری: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پاریزر پلاتز کمی مانند"صحنه ای است که چیده شده باشد." </a:t>
            </a:r>
            <a:endParaRPr lang="fa-IR" dirty="0">
              <a:solidFill>
                <a:schemeClr val="tx1"/>
              </a:solidFill>
              <a:cs typeface="B Nazanin" pitchFamily="2" charset="-78"/>
            </a:endParaRPr>
          </a:p>
          <a:p>
            <a:pPr marL="342900" indent="-342900" algn="just">
              <a:buClr>
                <a:srgbClr val="0070C0"/>
              </a:buClr>
              <a:buSzPct val="162000"/>
              <a:buFont typeface="Arial" pitchFamily="34" charset="0"/>
              <a:buChar char="•"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نظر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دانیل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لایبسکیند:از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این هم تندتر بود. وی دستورالعمل طراحی را "ضد دموکراتیک" و "استبدادی" دانسته و نتیجه آن را محصولی "بی روح" تلقی می کرد.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به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نظر نمی رسد وی از میدان به عنوان یک مکان یا مرکز شهری بحث کرده باشد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.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 .</a:t>
            </a:r>
            <a:r>
              <a:rPr lang="fa-IR" sz="1800" dirty="0">
                <a:solidFill>
                  <a:schemeClr val="tx1"/>
                </a:solidFill>
                <a:cs typeface="B Nazanin" pitchFamily="2" charset="-78"/>
              </a:rPr>
              <a:t>(لنگ، جان(1387)، طراحی شهری گونه شناسی، رویه ها وطرح </a:t>
            </a:r>
            <a:r>
              <a:rPr lang="fa-IR" sz="1800" dirty="0">
                <a:solidFill>
                  <a:schemeClr val="tx1"/>
                </a:solidFill>
                <a:cs typeface="B Nazanin" pitchFamily="2" charset="-78"/>
              </a:rPr>
              <a:t>ها:240)</a:t>
            </a:r>
            <a:endParaRPr lang="fa-IR" dirty="0">
              <a:solidFill>
                <a:schemeClr val="tx1"/>
              </a:solidFill>
              <a:cs typeface="B Nazanin" pitchFamily="2" charset="-78"/>
            </a:endParaRPr>
          </a:p>
          <a:p>
            <a:pPr marL="342900" indent="-342900" algn="just">
              <a:buClr>
                <a:srgbClr val="0070C0"/>
              </a:buClr>
              <a:buSzPct val="162000"/>
              <a:buFont typeface="Arial" pitchFamily="34" charset="0"/>
              <a:buChar char="•"/>
            </a:pPr>
            <a:endParaRPr lang="fa-IR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7" name="Picture 2" descr="G:\pariser platz\New Folder\800px-2005-10-26_Brandenburger-T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1464" y="3753852"/>
            <a:ext cx="4876800" cy="28194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903370" y="6488668"/>
            <a:ext cx="2956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commons.wikimedia.org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0658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572000" y="764162"/>
            <a:ext cx="4114800" cy="1217038"/>
          </a:xfrm>
        </p:spPr>
        <p:txBody>
          <a:bodyPr>
            <a:normAutofit fontScale="90000"/>
          </a:bodyPr>
          <a:lstStyle/>
          <a:p>
            <a:r>
              <a:rPr lang="fa-IR" sz="3200" b="1" cap="all" dirty="0">
                <a:ln w="0"/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cs typeface="B Nazanin" panose="00000400000000000000" pitchFamily="2" charset="-78"/>
              </a:rPr>
              <a:t>بناهای جداره میدان</a:t>
            </a:r>
            <a:r>
              <a:rPr lang="en-US" sz="3200" b="1" cap="all" dirty="0">
                <a:ln w="0"/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cs typeface="B Nazanin" panose="00000400000000000000" pitchFamily="2" charset="-78"/>
              </a:rPr>
              <a:t/>
            </a:r>
            <a:br>
              <a:rPr lang="en-US" sz="3200" b="1" cap="all" dirty="0">
                <a:ln w="0"/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cs typeface="B Nazanin" panose="00000400000000000000" pitchFamily="2" charset="-78"/>
              </a:rPr>
            </a:br>
            <a:r>
              <a:rPr lang="fa-IR" sz="2400" dirty="0">
                <a:cs typeface="B Nazanin" panose="00000400000000000000" pitchFamily="2" charset="-78"/>
              </a:rPr>
              <a:t>براندنب</a:t>
            </a:r>
            <a:r>
              <a:rPr lang="fa-IR" sz="2400" dirty="0">
                <a:cs typeface="B Nazanin" panose="00000400000000000000" pitchFamily="2" charset="-78"/>
              </a:rPr>
              <a:t>و</a:t>
            </a:r>
            <a:r>
              <a:rPr lang="fa-IR" sz="2400" dirty="0">
                <a:cs typeface="B Nazanin" panose="00000400000000000000" pitchFamily="2" charset="-78"/>
              </a:rPr>
              <a:t>رگ گیت</a:t>
            </a:r>
            <a:r>
              <a:rPr lang="en-US" sz="3200" b="1" dirty="0">
                <a:cs typeface="B Nazanin" panose="00000400000000000000" pitchFamily="2" charset="-78"/>
              </a:rPr>
              <a:t/>
            </a:r>
            <a:br>
              <a:rPr lang="en-US" sz="3200" b="1" dirty="0">
                <a:cs typeface="B Nazanin" panose="00000400000000000000" pitchFamily="2" charset="-78"/>
              </a:rPr>
            </a:br>
            <a:endParaRPr lang="en-US" sz="3200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</p:txBody>
      </p:sp>
      <p:pic>
        <p:nvPicPr>
          <p:cNvPr id="9218" name="Picture 2" descr="C:\Users\sd\Desktop\Brandenburger_Tor_abend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72" y="3733800"/>
            <a:ext cx="41148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sd\Desktop\downloa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1" y="3895284"/>
            <a:ext cx="3243262" cy="242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G:\pariser platz\Embassy of the United States in Berlin\800px-PariserplatzC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2460" y="1344794"/>
            <a:ext cx="8362883" cy="2069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Bevel 2"/>
          <p:cNvSpPr/>
          <p:nvPr/>
        </p:nvSpPr>
        <p:spPr bwMode="auto">
          <a:xfrm>
            <a:off x="2133600" y="1796956"/>
            <a:ext cx="1295400" cy="946245"/>
          </a:xfrm>
          <a:prstGeom prst="bevel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chemeClr val="tx1"/>
              </a:solidFill>
              <a:latin typeface="Arial" charset="0"/>
              <a:ea typeface="ＭＳ Ｐゴシック" pitchFamily="1" charset="-128"/>
            </a:endParaRPr>
          </a:p>
        </p:txBody>
      </p:sp>
      <p:sp>
        <p:nvSpPr>
          <p:cNvPr id="12" name="Curved Down Arrow 11"/>
          <p:cNvSpPr/>
          <p:nvPr/>
        </p:nvSpPr>
        <p:spPr bwMode="auto">
          <a:xfrm rot="565877">
            <a:off x="3827382" y="3034763"/>
            <a:ext cx="1489239" cy="786890"/>
          </a:xfrm>
          <a:prstGeom prst="curvedDown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" charset="-128"/>
            </a:endParaRPr>
          </a:p>
        </p:txBody>
      </p:sp>
      <p:sp>
        <p:nvSpPr>
          <p:cNvPr id="13" name="Curved Right Arrow 12"/>
          <p:cNvSpPr/>
          <p:nvPr/>
        </p:nvSpPr>
        <p:spPr bwMode="auto">
          <a:xfrm rot="543605">
            <a:off x="1239227" y="2503211"/>
            <a:ext cx="838200" cy="1259273"/>
          </a:xfrm>
          <a:prstGeom prst="curved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810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877369" y="697306"/>
            <a:ext cx="4229100" cy="735013"/>
          </a:xfrm>
        </p:spPr>
        <p:txBody>
          <a:bodyPr>
            <a:normAutofit fontScale="90000"/>
          </a:bodyPr>
          <a:lstStyle/>
          <a:p>
            <a:r>
              <a:rPr lang="fa-IR" sz="2400" b="1" cap="all" dirty="0">
                <a:ln w="0"/>
                <a:effectLst>
                  <a:reflection blurRad="12700" stA="50000" endPos="50000" dist="5000" dir="5400000" sy="-100000" rotWithShape="0"/>
                </a:effectLst>
                <a:cs typeface="B Nazanin" pitchFamily="2" charset="-78"/>
              </a:rPr>
              <a:t>ساختمان های هاس لیبرمن وهاس زومر</a:t>
            </a:r>
            <a:br>
              <a:rPr lang="fa-IR" sz="2400" b="1" cap="all" dirty="0">
                <a:ln w="0"/>
                <a:effectLst>
                  <a:reflection blurRad="12700" stA="50000" endPos="50000" dist="5000" dir="5400000" sy="-100000" rotWithShape="0"/>
                </a:effectLst>
                <a:cs typeface="B Nazanin" pitchFamily="2" charset="-78"/>
              </a:rPr>
            </a:br>
            <a:endParaRPr lang="en-US" sz="2400" dirty="0">
              <a:cs typeface="B Nazanin" pitchFamily="2" charset="-78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838200" y="1600200"/>
            <a:ext cx="7886700" cy="4648200"/>
          </a:xfrm>
        </p:spPr>
        <p:txBody>
          <a:bodyPr/>
          <a:lstStyle/>
          <a:p>
            <a:pPr algn="just" rtl="1">
              <a:buClr>
                <a:srgbClr val="0070C0"/>
              </a:buClr>
              <a:buSzPct val="162000"/>
            </a:pPr>
            <a:endParaRPr lang="fa-IR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</p:txBody>
      </p:sp>
      <p:pic>
        <p:nvPicPr>
          <p:cNvPr id="7" name="Picture 4" descr="H:\Pariser_Platz_-_Haus_Sommer_(_1_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83" y="3212373"/>
            <a:ext cx="3690013" cy="306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:\pariser platz\Embassy of the United States in Berlin\800px-PariserplatzC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130587"/>
            <a:ext cx="7848600" cy="194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Group 2"/>
          <p:cNvGrpSpPr/>
          <p:nvPr/>
        </p:nvGrpSpPr>
        <p:grpSpPr>
          <a:xfrm>
            <a:off x="4947126" y="3264174"/>
            <a:ext cx="3515057" cy="3236014"/>
            <a:chOff x="5052704" y="1904206"/>
            <a:chExt cx="4064000" cy="3232109"/>
          </a:xfrm>
        </p:grpSpPr>
        <p:pic>
          <p:nvPicPr>
            <p:cNvPr id="10243" name="Picture 3" descr="C:\Users\sd\Desktop\252727-1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2704" y="1904206"/>
              <a:ext cx="4064000" cy="30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5052704" y="4675207"/>
              <a:ext cx="1519830" cy="46110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2">
                      <a:lumMod val="95000"/>
                      <a:lumOff val="5000"/>
                    </a:schemeClr>
                  </a:solidFill>
                  <a:hlinkClick r:id="rId6"/>
                </a:rPr>
                <a:t>eventseeker.com</a:t>
              </a:r>
              <a:endPara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6" name="Bevel 5"/>
          <p:cNvSpPr/>
          <p:nvPr/>
        </p:nvSpPr>
        <p:spPr bwMode="auto">
          <a:xfrm>
            <a:off x="2209800" y="1600200"/>
            <a:ext cx="1447800" cy="838200"/>
          </a:xfrm>
          <a:prstGeom prst="bevel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chemeClr val="tx1"/>
              </a:solidFill>
              <a:latin typeface="Arial" charset="0"/>
              <a:ea typeface="ＭＳ Ｐゴシック" pitchFamily="1" charset="-128"/>
            </a:endParaRPr>
          </a:p>
        </p:txBody>
      </p:sp>
      <p:sp>
        <p:nvSpPr>
          <p:cNvPr id="11" name="Bevel 10"/>
          <p:cNvSpPr/>
          <p:nvPr/>
        </p:nvSpPr>
        <p:spPr bwMode="auto">
          <a:xfrm>
            <a:off x="6261664" y="1600200"/>
            <a:ext cx="1282136" cy="838200"/>
          </a:xfrm>
          <a:prstGeom prst="bevel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chemeClr val="tx1"/>
              </a:solidFill>
              <a:latin typeface="Arial" charset="0"/>
              <a:ea typeface="ＭＳ Ｐゴシック" pitchFamily="1" charset="-128"/>
            </a:endParaRPr>
          </a:p>
        </p:txBody>
      </p:sp>
      <p:sp>
        <p:nvSpPr>
          <p:cNvPr id="12" name="Curved Left Arrow 11"/>
          <p:cNvSpPr/>
          <p:nvPr/>
        </p:nvSpPr>
        <p:spPr bwMode="auto">
          <a:xfrm>
            <a:off x="7391400" y="2153030"/>
            <a:ext cx="914400" cy="1371600"/>
          </a:xfrm>
          <a:prstGeom prst="curvedLeftArrow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" charset="-128"/>
            </a:endParaRPr>
          </a:p>
        </p:txBody>
      </p:sp>
      <p:sp>
        <p:nvSpPr>
          <p:cNvPr id="13" name="Curved Right Arrow 12"/>
          <p:cNvSpPr/>
          <p:nvPr/>
        </p:nvSpPr>
        <p:spPr bwMode="auto">
          <a:xfrm>
            <a:off x="1344304" y="2116636"/>
            <a:ext cx="838200" cy="1371600"/>
          </a:xfrm>
          <a:prstGeom prst="curvedRightArrow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900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486400" y="1422977"/>
            <a:ext cx="2955878" cy="584775"/>
          </a:xfrm>
        </p:spPr>
        <p:txBody>
          <a:bodyPr>
            <a:normAutofit fontScale="90000"/>
          </a:bodyPr>
          <a:lstStyle/>
          <a:p>
            <a:r>
              <a:rPr lang="fa-IR" sz="3200" b="1" dirty="0">
                <a:cs typeface="B Nazanin" pitchFamily="2" charset="-78"/>
              </a:rPr>
              <a:t>هتل آدلون</a:t>
            </a:r>
            <a:r>
              <a:rPr lang="en-US" sz="3200" b="1" dirty="0">
                <a:cs typeface="B Nazanin" pitchFamily="2" charset="-78"/>
              </a:rPr>
              <a:t/>
            </a:r>
            <a:br>
              <a:rPr lang="en-US" sz="3200" b="1" dirty="0">
                <a:cs typeface="B Nazanin" pitchFamily="2" charset="-78"/>
              </a:rPr>
            </a:br>
            <a:endParaRPr lang="en-US" sz="3200" dirty="0">
              <a:cs typeface="B Nazanin" pitchFamily="2" charset="-78"/>
            </a:endParaRPr>
          </a:p>
        </p:txBody>
      </p:sp>
      <p:pic>
        <p:nvPicPr>
          <p:cNvPr id="11266" name="Picture 2" descr="C:\Users\sd\Desktop\398855-Lar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647" y="3200400"/>
            <a:ext cx="4205027" cy="315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381002" y="838200"/>
            <a:ext cx="4860717" cy="3060412"/>
            <a:chOff x="381000" y="838200"/>
            <a:chExt cx="4860717" cy="3060412"/>
          </a:xfrm>
        </p:grpSpPr>
        <p:pic>
          <p:nvPicPr>
            <p:cNvPr id="8" name="Picture 2" descr="1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838200"/>
              <a:ext cx="4860717" cy="3060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390618" y="3507755"/>
              <a:ext cx="1838965" cy="36933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Emporis.com</a:t>
              </a:r>
              <a:endParaRPr lang="en-US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77130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14900" y="925775"/>
            <a:ext cx="4229100" cy="735013"/>
          </a:xfrm>
        </p:spPr>
        <p:txBody>
          <a:bodyPr>
            <a:normAutofit fontScale="90000"/>
          </a:bodyPr>
          <a:lstStyle/>
          <a:p>
            <a:r>
              <a:rPr lang="fa-IR" sz="3600" b="1" dirty="0">
                <a:cs typeface="B Nazanin" pitchFamily="2" charset="-78"/>
              </a:rPr>
              <a:t>دی.جی بانک</a:t>
            </a:r>
            <a:r>
              <a:rPr lang="en-US" sz="3600" b="1" dirty="0">
                <a:cs typeface="B Nazanin" pitchFamily="2" charset="-78"/>
              </a:rPr>
              <a:t/>
            </a:r>
            <a:br>
              <a:rPr lang="en-US" sz="3600" b="1" dirty="0">
                <a:cs typeface="B Nazanin" pitchFamily="2" charset="-78"/>
              </a:rPr>
            </a:br>
            <a:endParaRPr lang="en-US" sz="3600" dirty="0">
              <a:cs typeface="B Nazanin" pitchFamily="2" charset="-78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838200" y="1600200"/>
            <a:ext cx="7886700" cy="4648200"/>
          </a:xfrm>
        </p:spPr>
        <p:txBody>
          <a:bodyPr/>
          <a:lstStyle/>
          <a:p>
            <a:pPr algn="just" rtl="1">
              <a:buClr>
                <a:srgbClr val="0070C0"/>
              </a:buClr>
              <a:buSzPct val="162000"/>
            </a:pP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فرانگ گهری 10درصد افزایش سطح مجاز شیشه بر روی نمای ساختمان بانک را تقاضا کرد. موفقیت او نشانه                 قدرت سیاسی که یک معمار برجسته می تواند بهره ببرد</a:t>
            </a:r>
          </a:p>
          <a:p>
            <a:pPr algn="just" rtl="1">
              <a:buClr>
                <a:srgbClr val="0070C0"/>
              </a:buClr>
              <a:buSzPct val="162000"/>
            </a:pP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 </a:t>
            </a: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                         خواست او برای اینکه کار متفاوت عرضه کند.</a:t>
            </a:r>
          </a:p>
          <a:p>
            <a:pPr algn="just" rtl="1">
              <a:buClr>
                <a:srgbClr val="0070C0"/>
              </a:buClr>
              <a:buSzPct val="162000"/>
            </a:pPr>
            <a:endParaRPr lang="fa-IR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algn="just" rtl="1">
              <a:buClr>
                <a:srgbClr val="0070C0"/>
              </a:buClr>
              <a:buSzPct val="162000"/>
            </a:pP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ویژگی ها:</a:t>
            </a:r>
          </a:p>
          <a:p>
            <a:pPr algn="just" rtl="1">
              <a:buClr>
                <a:srgbClr val="0070C0"/>
              </a:buClr>
              <a:buSzPct val="162000"/>
            </a:pPr>
            <a:endParaRPr lang="fa-IR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marL="342900" indent="-342900" algn="just">
              <a:buClr>
                <a:srgbClr val="0070C0"/>
              </a:buClr>
              <a:buSzPct val="162000"/>
              <a:buFont typeface="Arial" pitchFamily="34" charset="0"/>
              <a:buChar char="•"/>
            </a:pP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ساختمان های او هنوز هم از نظر نما شاخص و برجسته است</a:t>
            </a:r>
          </a:p>
          <a:p>
            <a:pPr marL="342900" indent="-342900" algn="just">
              <a:buClr>
                <a:srgbClr val="0070C0"/>
              </a:buClr>
              <a:buSzPct val="162000"/>
              <a:buFont typeface="Arial" pitchFamily="34" charset="0"/>
              <a:buChar char="•"/>
            </a:pP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بیشترین جذابیت آن در طراحی فضای داخلی و پشت ساختمان است</a:t>
            </a:r>
          </a:p>
          <a:p>
            <a:pPr marL="342900" indent="-342900" algn="just">
              <a:buClr>
                <a:srgbClr val="0070C0"/>
              </a:buClr>
              <a:buSzPct val="162000"/>
              <a:buFont typeface="Arial" pitchFamily="34" charset="0"/>
              <a:buChar char="•"/>
            </a:pP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آپارتمان هارا رو به سمت عقب قرار دادند به نحوی که دز ساعات کاری چشم به میدان نیفتد.</a:t>
            </a:r>
          </a:p>
          <a:p>
            <a:pPr algn="just" rtl="1">
              <a:buClr>
                <a:srgbClr val="0070C0"/>
              </a:buClr>
              <a:buSzPct val="162000"/>
            </a:pPr>
            <a:endParaRPr lang="fa-IR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Left Arrow 2"/>
          <p:cNvSpPr/>
          <p:nvPr/>
        </p:nvSpPr>
        <p:spPr bwMode="auto">
          <a:xfrm>
            <a:off x="7162800" y="2057400"/>
            <a:ext cx="762000" cy="1524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" charset="-128"/>
            </a:endParaRPr>
          </a:p>
        </p:txBody>
      </p:sp>
      <p:sp>
        <p:nvSpPr>
          <p:cNvPr id="10" name="Left Arrow 9"/>
          <p:cNvSpPr/>
          <p:nvPr/>
        </p:nvSpPr>
        <p:spPr bwMode="auto">
          <a:xfrm rot="19750468">
            <a:off x="7200329" y="2244370"/>
            <a:ext cx="762000" cy="1524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06106" y="1112310"/>
            <a:ext cx="4495800" cy="3598595"/>
            <a:chOff x="-609600" y="457200"/>
            <a:chExt cx="5893148" cy="4189200"/>
          </a:xfrm>
        </p:grpSpPr>
        <p:pic>
          <p:nvPicPr>
            <p:cNvPr id="12290" name="Picture 2" descr="C:\Users\sd\Desktop\Pariser_Platz_-_DZ_Bank_-_Fassade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09600" y="457200"/>
              <a:ext cx="5893148" cy="39287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-609599" y="4108966"/>
              <a:ext cx="1981200" cy="537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200" b="1" dirty="0">
                  <a:ln w="1905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hlinkClick r:id="rId4"/>
                </a:rPr>
                <a:t>commons.wikimedia.org</a:t>
              </a:r>
              <a:endParaRPr lang="en-US" sz="2000" b="1" cap="all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257800" y="2100620"/>
            <a:ext cx="3662718" cy="4773135"/>
            <a:chOff x="5105400" y="1422975"/>
            <a:chExt cx="3662718" cy="4773135"/>
          </a:xfrm>
        </p:grpSpPr>
        <p:pic>
          <p:nvPicPr>
            <p:cNvPr id="12291" name="Picture 3" descr="C:\Users\sd\Desktop\pic_dscn7863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1422975"/>
              <a:ext cx="3662718" cy="4773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5165403" y="5638800"/>
              <a:ext cx="1745991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2">
                      <a:lumMod val="95000"/>
                      <a:lumOff val="5000"/>
                    </a:schemeClr>
                  </a:solidFill>
                  <a:hlinkClick r:id="rId6"/>
                </a:rPr>
                <a:t>www.trekearth.com</a:t>
              </a:r>
              <a:r>
                <a:rPr lang="en-US" sz="2000" dirty="0">
                  <a:solidFill>
                    <a:schemeClr val="tx2">
                      <a:lumMod val="95000"/>
                      <a:lumOff val="5000"/>
                    </a:schemeClr>
                  </a:solidFill>
                </a:rPr>
                <a:t> </a:t>
              </a:r>
              <a:endPara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520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75546" y="846988"/>
            <a:ext cx="3333750" cy="584775"/>
          </a:xfrm>
        </p:spPr>
        <p:txBody>
          <a:bodyPr>
            <a:normAutofit fontScale="90000"/>
          </a:bodyPr>
          <a:lstStyle/>
          <a:p>
            <a:r>
              <a:rPr lang="fa-IR" sz="3600" b="1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سفارت آمریکا </a:t>
            </a:r>
            <a:r>
              <a:rPr lang="en-US" sz="3600" b="1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/>
            </a:r>
            <a:br>
              <a:rPr lang="en-US" sz="3600" b="1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</a:br>
            <a:endParaRPr lang="en-US" sz="3600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842682" y="1422977"/>
            <a:ext cx="3882219" cy="4825425"/>
          </a:xfrm>
        </p:spPr>
        <p:txBody>
          <a:bodyPr/>
          <a:lstStyle/>
          <a:p>
            <a:pPr algn="just" rtl="1"/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آخرین فضای باز در پلاتز قبل از جنگ جهانی دوم نیز در اختیار سفارت ایالات متحده امریکا بوده و عنصر مهمی محسوب می شد. </a:t>
            </a:r>
            <a:endParaRPr lang="fa-IR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endParaRPr lang="fa-IR" dirty="0">
              <a:cs typeface="B Nazanin" pitchFamily="2" charset="-78"/>
            </a:endParaRPr>
          </a:p>
          <a:p>
            <a:pPr algn="just" rtl="1"/>
            <a:endParaRPr lang="fa-IR" dirty="0">
              <a:cs typeface="B Nazanin" pitchFamily="2" charset="-78"/>
            </a:endParaRPr>
          </a:p>
          <a:p>
            <a:pPr algn="just" rtl="1"/>
            <a:endParaRPr lang="fa-IR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algn="just" rtl="1"/>
            <a:endParaRPr lang="fa-IR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algn="just" rtl="1"/>
            <a:r>
              <a:rPr lang="fa-IR" b="1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آکادمی هنر برلین </a:t>
            </a:r>
            <a:r>
              <a:rPr lang="fa-IR" b="1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در کونسنت</a:t>
            </a:r>
            <a:endParaRPr lang="en-US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algn="just" rtl="1"/>
            <a:endParaRPr lang="fa-IR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algn="just" rtl="1"/>
            <a:endParaRPr lang="en-US" dirty="0">
              <a:cs typeface="B Nazanin" pitchFamily="2" charset="-78"/>
            </a:endParaRPr>
          </a:p>
        </p:txBody>
      </p:sp>
      <p:pic>
        <p:nvPicPr>
          <p:cNvPr id="13314" name="Picture 2" descr="C:\Users\sd\Desktop\2012-Akademie_der_Kunste__10117_Berlin_Mitte__Pariser_Platz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99" y="3810000"/>
            <a:ext cx="4343400" cy="271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473691" y="846988"/>
            <a:ext cx="4129016" cy="2750957"/>
            <a:chOff x="473691" y="846986"/>
            <a:chExt cx="4129016" cy="2750957"/>
          </a:xfrm>
        </p:grpSpPr>
        <p:pic>
          <p:nvPicPr>
            <p:cNvPr id="16" name="Picture 5" descr="G:\pariser platz\Embassy of the United States in Berlin\800px-Embassy_usa_berlin_westside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3691" y="846986"/>
              <a:ext cx="4129016" cy="2750957"/>
            </a:xfrm>
            <a:prstGeom prst="rect">
              <a:avLst/>
            </a:prstGeom>
            <a:noFill/>
          </p:spPr>
        </p:pic>
        <p:sp>
          <p:nvSpPr>
            <p:cNvPr id="2" name="Rectangle 1"/>
            <p:cNvSpPr/>
            <p:nvPr/>
          </p:nvSpPr>
          <p:spPr>
            <a:xfrm>
              <a:off x="641159" y="3207086"/>
              <a:ext cx="2237023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sz="1600" dirty="0">
                  <a:ln w="11430">
                    <a:solidFill>
                      <a:prstClr val="black"/>
                    </a:solidFill>
                  </a:ln>
                  <a:solidFill>
                    <a:srgbClr val="DDE9EC">
                      <a:lumMod val="10000"/>
                    </a:srgbClr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Gill Sans MT"/>
                </a:rPr>
                <a:t>www.commersbank.com</a:t>
              </a:r>
              <a:endParaRPr lang="en-US" sz="4000" dirty="0">
                <a:ln w="11430">
                  <a:solidFill>
                    <a:prstClr val="black"/>
                  </a:solidFill>
                </a:ln>
                <a:solidFill>
                  <a:srgbClr val="DDE9EC">
                    <a:lumMod val="10000"/>
                  </a:srgb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ill Sans M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589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pic>
        <p:nvPicPr>
          <p:cNvPr id="7" name="Picture 6" descr="C:\Users\smile flower\Desktop\New Folder\3plan.jpg"/>
          <p:cNvPicPr/>
          <p:nvPr/>
        </p:nvPicPr>
        <p:blipFill>
          <a:blip r:embed="rId3" cstate="print"/>
          <a:srcRect l="3689" t="7976" r="1203" b="3704"/>
          <a:stretch>
            <a:fillRect/>
          </a:stretch>
        </p:blipFill>
        <p:spPr bwMode="auto">
          <a:xfrm>
            <a:off x="808329" y="838202"/>
            <a:ext cx="7772400" cy="5714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169163" y="6096000"/>
            <a:ext cx="1673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Google earth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2760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029450" y="382084"/>
            <a:ext cx="4229100" cy="735013"/>
          </a:xfrm>
        </p:spPr>
        <p:txBody>
          <a:bodyPr/>
          <a:lstStyle/>
          <a:p>
            <a:r>
              <a:rPr lang="fa-IR" sz="3600" b="1" dirty="0" smtClean="0">
                <a:cs typeface="B Nazanin" pitchFamily="2" charset="-78"/>
              </a:rPr>
              <a:t>نتیجه گیری</a:t>
            </a:r>
            <a:endParaRPr lang="fa-IR" sz="3600" b="1" dirty="0">
              <a:cs typeface="B Nazanin" pitchFamily="2" charset="-78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838200" y="1600200"/>
            <a:ext cx="7886700" cy="4648200"/>
          </a:xfrm>
        </p:spPr>
        <p:txBody>
          <a:bodyPr>
            <a:normAutofit/>
          </a:bodyPr>
          <a:lstStyle/>
          <a:p>
            <a:pPr algn="justLow" rtl="1"/>
            <a:r>
              <a:rPr lang="fa-IR" sz="2400" dirty="0">
                <a:solidFill>
                  <a:schemeClr val="tx1"/>
                </a:solidFill>
                <a:cs typeface="B Nazanin" pitchFamily="2" charset="-78"/>
              </a:rPr>
              <a:t>هدفی که باعث بازسازی دوباره میدان پاریزرپلاتز برلین شده، یک هدف کاملا متفاوت وجدااز بحث زیباسازی </a:t>
            </a:r>
            <a:r>
              <a:rPr lang="fa-IR" sz="2400" dirty="0">
                <a:solidFill>
                  <a:schemeClr val="tx1"/>
                </a:solidFill>
                <a:cs typeface="B Nazanin" pitchFamily="2" charset="-78"/>
              </a:rPr>
              <a:t>،معماری وروح </a:t>
            </a:r>
            <a:r>
              <a:rPr lang="fa-IR" sz="2400" dirty="0">
                <a:solidFill>
                  <a:schemeClr val="tx1"/>
                </a:solidFill>
                <a:cs typeface="B Nazanin" pitchFamily="2" charset="-78"/>
              </a:rPr>
              <a:t>بخشی به مناطق بوده وقصد آن تنها احیای مجدد حس مکانی در قلب وذهن شهروندان </a:t>
            </a:r>
            <a:r>
              <a:rPr lang="fa-IR" sz="2400" dirty="0">
                <a:solidFill>
                  <a:schemeClr val="tx1"/>
                </a:solidFill>
                <a:cs typeface="B Nazanin" pitchFamily="2" charset="-78"/>
              </a:rPr>
              <a:t>و یادآوری خاطرات بوده.که از طریق ایجاد فضایی متقارن و هماهنگ از نظر نمای ساختمان ها و یکپارچگی خط آسمان و عناصر دیگر و ایجاد نظمی حاکم بر میدان ،برنامه ریزی و سیاست گذاری های درست دررسیدن به این هدف موفق شده به طور</a:t>
            </a:r>
            <a:r>
              <a:rPr lang="fa-IR" sz="2400" dirty="0">
                <a:solidFill>
                  <a:schemeClr val="tx1"/>
                </a:solidFill>
                <a:cs typeface="B Nazanin" pitchFamily="2" charset="-78"/>
              </a:rPr>
              <a:t>ی</a:t>
            </a:r>
            <a:r>
              <a:rPr lang="fa-IR" sz="2400" dirty="0">
                <a:solidFill>
                  <a:schemeClr val="tx1"/>
                </a:solidFill>
                <a:cs typeface="B Nazanin" pitchFamily="2" charset="-78"/>
              </a:rPr>
              <a:t> که در حال حاضر این میدان به نماد برلین تبدیل شده.  </a:t>
            </a:r>
            <a:endParaRPr lang="fa-IR" sz="2400" dirty="0">
              <a:solidFill>
                <a:schemeClr val="tx1"/>
              </a:solidFill>
              <a:cs typeface="B Nazanin" pitchFamily="2" charset="-78"/>
            </a:endParaRPr>
          </a:p>
          <a:p>
            <a:pPr algn="justLow"/>
            <a:endParaRPr lang="fa-IR" sz="2400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69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609974" y="232613"/>
            <a:ext cx="2857500" cy="735013"/>
          </a:xfrm>
        </p:spPr>
        <p:txBody>
          <a:bodyPr/>
          <a:lstStyle/>
          <a:p>
            <a:r>
              <a:rPr lang="fa-IR" sz="3600" dirty="0">
                <a:cs typeface="B Nazanin" pitchFamily="2" charset="-78"/>
              </a:rPr>
              <a:t>منابع</a:t>
            </a:r>
            <a:endParaRPr lang="en-US" sz="3600" dirty="0">
              <a:cs typeface="B Nazanin" pitchFamily="2" charset="-78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814137" y="1422977"/>
            <a:ext cx="7886700" cy="4648200"/>
          </a:xfrm>
        </p:spPr>
        <p:txBody>
          <a:bodyPr>
            <a:noAutofit/>
          </a:bodyPr>
          <a:lstStyle/>
          <a:p>
            <a:pPr algn="r" rtl="1"/>
            <a:r>
              <a:rPr lang="fa-IR" dirty="0">
                <a:ln w="1143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Nazanin" pitchFamily="2" charset="-78"/>
              </a:rPr>
              <a:t>طراحی شهری گونه شناسی ، رویه ها و طرح ها پروفسورجان لنگ – ترجمه دکتر سید حسین بحرینی</a:t>
            </a:r>
            <a:endParaRPr lang="en-US" dirty="0">
              <a:ln w="1143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B Nazanin" pitchFamily="2" charset="-78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Wikimedia.com</a:t>
            </a:r>
          </a:p>
          <a:p>
            <a:pPr algn="l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stadtentwicklung.be</a:t>
            </a:r>
            <a:endParaRPr lang="en-US" sz="1600" dirty="0">
              <a:ln w="1143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dayyash11tht.wordpr</a:t>
            </a:r>
            <a:endParaRPr lang="en-US" sz="1600" dirty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www.berlin.ir</a:t>
            </a:r>
            <a:endParaRPr lang="fa-IR" sz="1600" dirty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Eventseeker.com</a:t>
            </a:r>
          </a:p>
          <a:p>
            <a:pPr algn="l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flickr.com</a:t>
            </a:r>
          </a:p>
          <a:p>
            <a:pPr algn="l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www.emporis</a:t>
            </a:r>
          </a:p>
          <a:p>
            <a:pPr algn="l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www.wikipedia.com</a:t>
            </a:r>
          </a:p>
          <a:p>
            <a:pPr algn="l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www.google earth.com</a:t>
            </a:r>
          </a:p>
          <a:p>
            <a:pPr algn="l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www.commersbank.com</a:t>
            </a:r>
          </a:p>
          <a:p>
            <a:pPr algn="l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cs typeface="B Nazanin" pitchFamily="2" charset="-78"/>
              </a:rPr>
              <a:t>www.gerdmotzokus.com</a:t>
            </a:r>
            <a:endParaRPr lang="fa-IR" sz="1600" dirty="0">
              <a:solidFill>
                <a:schemeClr val="tx1"/>
              </a:solidFill>
              <a:cs typeface="B Nazanin" pitchFamily="2" charset="-78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cs typeface="B Nazanin" pitchFamily="2" charset="-78"/>
              </a:rPr>
              <a:t>www.terkearth.com</a:t>
            </a:r>
            <a:endParaRPr lang="fa-IR" sz="1600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847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81000" y="762000"/>
            <a:ext cx="5181600" cy="587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1600" dirty="0">
                <a:cs typeface="B Nazanin" pitchFamily="2" charset="-78"/>
              </a:rPr>
              <a:t>فهرست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مقدمه ............................................................................................................................3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تاریخجه..........................................................................................................................4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بازسازی میدان.............................................................................................................5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مشکلات و نحوه ی بازسازی میدان.........................................................................6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مقررات و کنترل ها.....................................................................................................8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اهداف طراحی..............................................................................................................9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عکس العمل نسبت به میدانو قوانین وضع شده ی ان......................................10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بناهای جداره ی میدان:براندبرگ گیت................................................................11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ساختمان های هلس لیبرمن و هاس زومر...........................................................12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هتل ادلون...................................................................................................................13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دی جی بانک.............................................................................................................14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سفارت آمریکا ...........................................................................................................15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نظر شخصی................................................................................................................17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r>
              <a:rPr lang="fa-IR" sz="1600" dirty="0">
                <a:cs typeface="B Nazanin" pitchFamily="2" charset="-78"/>
              </a:rPr>
              <a:t>منابع ..........................................................................................................................18</a:t>
            </a:r>
          </a:p>
          <a:p>
            <a:pPr algn="r" rtl="1">
              <a:spcBef>
                <a:spcPct val="50000"/>
              </a:spcBef>
              <a:buFont typeface="Wingdings" pitchFamily="2" charset="2"/>
              <a:buChar char="§"/>
            </a:pPr>
            <a:endParaRPr lang="en-US" sz="1600" dirty="0">
              <a:cs typeface="B Nazanin" pitchFamily="2" charset="-78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32582" y="1307814"/>
            <a:ext cx="5181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fa-IR" sz="3200" b="1" dirty="0">
              <a:latin typeface="Algerian" pitchFamily="82" charset="0"/>
            </a:endParaRPr>
          </a:p>
        </p:txBody>
      </p:sp>
      <p:pic>
        <p:nvPicPr>
          <p:cNvPr id="1026" name="Picture 2" descr="C:\Users\eslami\Desktop\pariser_platz_zeitaufnahmen_4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0"/>
            <a:ext cx="2514600" cy="6947008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532336" y="228600"/>
            <a:ext cx="20040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latin typeface="Algerian" pitchFamily="82" charset="0"/>
              </a:rPr>
              <a:t>Parser plats</a:t>
            </a:r>
            <a:endParaRPr lang="fa-IR" sz="2000" b="1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64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52400" y="457202"/>
            <a:ext cx="28956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b="1" i="1" dirty="0">
              <a:solidFill>
                <a:srgbClr val="472400"/>
              </a:solidFill>
              <a:latin typeface="Times" pitchFamily="1" charset="0"/>
            </a:endParaRPr>
          </a:p>
          <a:p>
            <a:pPr algn="ctr">
              <a:spcBef>
                <a:spcPct val="50000"/>
              </a:spcBef>
            </a:pPr>
            <a:endParaRPr lang="en-US" sz="14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2971800" y="4464052"/>
            <a:ext cx="5715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926432" y="3972479"/>
            <a:ext cx="5702968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fa-IR" sz="2000" dirty="0">
                <a:cs typeface="B Nazanin" pitchFamily="2" charset="-78"/>
              </a:rPr>
              <a:t>این میدان بعد از وحدت مجدد برلن و فروپاشی دیواری که بین برلن شرقی و غربی بود بازسازی شده که تا آن زمان بدون استفاده باقی مانده بود. طی این مدت(قبل از بازسازی) در برلن شرقی یا بخش روسی شهر قرار داشت.</a:t>
            </a:r>
          </a:p>
          <a:p>
            <a:pPr algn="just" rtl="1"/>
            <a:r>
              <a:rPr lang="fa-IR" sz="2000" dirty="0">
                <a:cs typeface="B Nazanin" pitchFamily="2" charset="-78"/>
              </a:rPr>
              <a:t>این میدان در مرکز برلین آلمان واقع شده است.</a:t>
            </a:r>
          </a:p>
          <a:p>
            <a:pPr algn="just" rtl="1"/>
            <a:r>
              <a:rPr lang="fa-IR" sz="2000" dirty="0">
                <a:cs typeface="B Nazanin" pitchFamily="2" charset="-78"/>
              </a:rPr>
              <a:t>عنصر اصلی این میدان براندنبرگ گیت است که محور بصری اونتن دن که محور تشریفاتی برلن است ، به آن ختم می شود</a:t>
            </a:r>
            <a:r>
              <a:rPr lang="fa-IR" sz="2000" dirty="0">
                <a:cs typeface="B Nazanin" pitchFamily="2" charset="-78"/>
              </a:rPr>
              <a:t>.</a:t>
            </a:r>
            <a:r>
              <a:rPr lang="fa-IR" sz="2000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 .</a:t>
            </a: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(لنگ، جان(1387)، طراحی شهری گونه شناسی، رویه ها وطرح </a:t>
            </a: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ها:235)</a:t>
            </a:r>
            <a:endParaRPr lang="fa-IR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algn="just" rtl="1"/>
            <a:endParaRPr lang="en-US" sz="2000" dirty="0">
              <a:cs typeface="B Nazanin" pitchFamily="2" charset="-78"/>
            </a:endParaRPr>
          </a:p>
          <a:p>
            <a:pPr algn="r"/>
            <a:endParaRPr lang="en-US" sz="2000" dirty="0">
              <a:cs typeface="B Nazanin" pitchFamily="2" charset="-78"/>
            </a:endParaRPr>
          </a:p>
        </p:txBody>
      </p:sp>
      <p:sp>
        <p:nvSpPr>
          <p:cNvPr id="8" name="Title 3"/>
          <p:cNvSpPr>
            <a:spLocks noGrp="1"/>
          </p:cNvSpPr>
          <p:nvPr>
            <p:ph type="ctrTitle"/>
          </p:nvPr>
        </p:nvSpPr>
        <p:spPr>
          <a:xfrm>
            <a:off x="7411453" y="293851"/>
            <a:ext cx="1638300" cy="735013"/>
          </a:xfrm>
        </p:spPr>
        <p:txBody>
          <a:bodyPr/>
          <a:lstStyle/>
          <a:p>
            <a:r>
              <a:rPr lang="fa-IR" sz="4000" dirty="0">
                <a:cs typeface="B Nazanin" pitchFamily="2" charset="-78"/>
              </a:rPr>
              <a:t>مقدمه</a:t>
            </a:r>
            <a:endParaRPr lang="en-US" sz="4000" dirty="0">
              <a:cs typeface="B Nazanin" pitchFamily="2" charset="-78"/>
            </a:endParaRPr>
          </a:p>
        </p:txBody>
      </p:sp>
      <p:pic>
        <p:nvPicPr>
          <p:cNvPr id="8194" name="Picture 2" descr="C:\Users\sd\Desktop\0,,16381495_401,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379" y="763082"/>
            <a:ext cx="5166414" cy="2907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54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1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52400" y="457202"/>
            <a:ext cx="28956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b="1" i="1" dirty="0">
              <a:solidFill>
                <a:srgbClr val="472400"/>
              </a:solidFill>
              <a:latin typeface="Times" pitchFamily="1" charset="0"/>
            </a:endParaRPr>
          </a:p>
          <a:p>
            <a:pPr algn="ctr">
              <a:spcBef>
                <a:spcPct val="50000"/>
              </a:spcBef>
            </a:pPr>
            <a:endParaRPr lang="en-US" sz="14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1234115" y="4043952"/>
            <a:ext cx="5743074" cy="252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fa-IR" sz="2000" dirty="0">
                <a:cs typeface="B Nazanin" pitchFamily="2" charset="-78"/>
              </a:rPr>
              <a:t>میدان دراصل به سال۱٧۳٤وبراساس </a:t>
            </a:r>
            <a:r>
              <a:rPr lang="fa-IR" sz="2000" dirty="0">
                <a:cs typeface="B Nazanin" pitchFamily="2" charset="-78"/>
              </a:rPr>
              <a:t>طرحی   ازمعمارارشد سلطنتی،فیلیپ </a:t>
            </a:r>
            <a:r>
              <a:rPr lang="fa-IR" sz="2000" dirty="0" smtClean="0">
                <a:cs typeface="B Nazanin" pitchFamily="2" charset="-78"/>
              </a:rPr>
              <a:t>گرلاک </a:t>
            </a:r>
            <a:r>
              <a:rPr lang="fa-IR" sz="2000" dirty="0">
                <a:cs typeface="B Nazanin" pitchFamily="2" charset="-78"/>
              </a:rPr>
              <a:t>ساخته شده </a:t>
            </a:r>
            <a:r>
              <a:rPr lang="fa-IR" sz="2000" dirty="0">
                <a:cs typeface="B Nazanin" pitchFamily="2" charset="-78"/>
              </a:rPr>
              <a:t>بود. </a:t>
            </a:r>
          </a:p>
          <a:p>
            <a:pPr algn="just" rtl="1"/>
            <a:r>
              <a:rPr lang="fa-IR" sz="2000" dirty="0">
                <a:cs typeface="B Nazanin" pitchFamily="2" charset="-78"/>
              </a:rPr>
              <a:t>احداث براندنبرگ در سال 1789 توسط کارل گوتهارد لانگهانس </a:t>
            </a:r>
            <a:endParaRPr lang="fa-IR" sz="2000" dirty="0">
              <a:cs typeface="B Nazanin" pitchFamily="2" charset="-78"/>
            </a:endParaRPr>
          </a:p>
          <a:p>
            <a:pPr algn="just" rtl="1"/>
            <a:r>
              <a:rPr lang="fa-IR" sz="2000" dirty="0">
                <a:cs typeface="B Nazanin" pitchFamily="2" charset="-78"/>
              </a:rPr>
              <a:t>اضافه </a:t>
            </a:r>
            <a:r>
              <a:rPr lang="fa-IR" sz="2000" dirty="0">
                <a:cs typeface="B Nazanin" pitchFamily="2" charset="-78"/>
              </a:rPr>
              <a:t>شدن دو باغچه تزیینی با دو آب نما توسط هرمان ماختیگ مسئول باغداری شهر </a:t>
            </a: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.(لنگ، جان(1387)، طراحی شهری گونه شناسی، رویه ها وطرح </a:t>
            </a: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ها:235)</a:t>
            </a:r>
            <a:endParaRPr lang="fa-IR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algn="just" rtl="1"/>
            <a:endParaRPr lang="en-US" sz="2000" dirty="0">
              <a:cs typeface="B Nazanin" pitchFamily="2" charset="-78"/>
            </a:endParaRPr>
          </a:p>
          <a:p>
            <a:pPr algn="just"/>
            <a:endParaRPr lang="fa-IR" sz="2000" dirty="0">
              <a:cs typeface="B Nazanin" pitchFamily="2" charset="-78"/>
            </a:endParaRP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1155700" y="5486400"/>
            <a:ext cx="4343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endParaRPr lang="en-US" sz="2000" dirty="0">
              <a:cs typeface="B Nazanin" pitchFamily="2" charset="-78"/>
            </a:endParaRPr>
          </a:p>
        </p:txBody>
      </p:sp>
      <p:sp>
        <p:nvSpPr>
          <p:cNvPr id="8" name="Title 3"/>
          <p:cNvSpPr>
            <a:spLocks noGrp="1"/>
          </p:cNvSpPr>
          <p:nvPr>
            <p:ph type="ctrTitle"/>
          </p:nvPr>
        </p:nvSpPr>
        <p:spPr>
          <a:xfrm>
            <a:off x="7086600" y="841550"/>
            <a:ext cx="1638300" cy="735013"/>
          </a:xfrm>
        </p:spPr>
        <p:txBody>
          <a:bodyPr>
            <a:normAutofit fontScale="90000"/>
          </a:bodyPr>
          <a:lstStyle/>
          <a:p>
            <a:r>
              <a:rPr lang="fa-IR" sz="4000" dirty="0">
                <a:cs typeface="B Nazanin" pitchFamily="2" charset="-78"/>
              </a:rPr>
              <a:t>تاریخچه</a:t>
            </a:r>
            <a:br>
              <a:rPr lang="fa-IR" sz="4000" dirty="0">
                <a:cs typeface="B Nazanin" pitchFamily="2" charset="-78"/>
              </a:rPr>
            </a:br>
            <a:endParaRPr lang="en-US" sz="4000" dirty="0">
              <a:cs typeface="B Nazanin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734305" y="709201"/>
            <a:ext cx="4742695" cy="3082752"/>
            <a:chOff x="956052" y="841548"/>
            <a:chExt cx="4742695" cy="3082752"/>
          </a:xfrm>
        </p:grpSpPr>
        <p:pic>
          <p:nvPicPr>
            <p:cNvPr id="9" name="Picture 3" descr="G:\pariser platz\New Folder\800px-Brandenburger_tor_187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052" y="841548"/>
              <a:ext cx="4742695" cy="308275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" name="Rectangle 1"/>
            <p:cNvSpPr/>
            <p:nvPr/>
          </p:nvSpPr>
          <p:spPr>
            <a:xfrm>
              <a:off x="1148230" y="3557416"/>
              <a:ext cx="1361271" cy="30777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400" b="1" cap="all" dirty="0">
                  <a:ln w="9000" cmpd="sng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Tariqm.com</a:t>
              </a:r>
              <a:endParaRPr lang="en-US" sz="1400" b="1" cap="all" dirty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822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633411" y="920840"/>
            <a:ext cx="3581400" cy="584776"/>
          </a:xfrm>
        </p:spPr>
        <p:txBody>
          <a:bodyPr>
            <a:normAutofit fontScale="90000"/>
          </a:bodyPr>
          <a:lstStyle/>
          <a:p>
            <a:r>
              <a:rPr lang="fa-IR" sz="3600" b="1" cap="all" dirty="0">
                <a:ln w="0"/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cs typeface="B Nazanin" pitchFamily="2" charset="-78"/>
              </a:rPr>
              <a:t>بازسازی میدان</a:t>
            </a:r>
            <a:br>
              <a:rPr lang="fa-IR" sz="3600" b="1" cap="all" dirty="0">
                <a:ln w="0"/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cs typeface="B Nazanin" pitchFamily="2" charset="-78"/>
              </a:rPr>
            </a:br>
            <a:endParaRPr lang="en-US" sz="3600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09600" y="1130587"/>
            <a:ext cx="8267700" cy="2743200"/>
          </a:xfrm>
        </p:spPr>
        <p:txBody>
          <a:bodyPr/>
          <a:lstStyle/>
          <a:p>
            <a:pPr algn="r" rtl="1">
              <a:buClr>
                <a:srgbClr val="0070C0"/>
              </a:buClr>
              <a:buSzPct val="162000"/>
            </a:pPr>
            <a:endParaRPr lang="fa-IR" cap="none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itchFamily="2" charset="-78"/>
            </a:endParaRPr>
          </a:p>
          <a:p>
            <a:pPr algn="r"/>
            <a:r>
              <a:rPr lang="fa-IR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itchFamily="2" charset="-78"/>
              </a:rPr>
              <a:t>وقتی که شهر در سال 1989 متحد شد ، اولین کوشش برای بازسازی پاریزر </a:t>
            </a:r>
            <a:r>
              <a:rPr lang="fa-IR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itchFamily="2" charset="-78"/>
              </a:rPr>
              <a:t>پلاتز صورت </a:t>
            </a:r>
            <a:r>
              <a:rPr lang="fa-IR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itchFamily="2" charset="-78"/>
              </a:rPr>
              <a:t>گرفت و توافق بر سر دوباره سازی پاریزر پلاتس به عنوان یک فضای شهری مطلوب شد . </a:t>
            </a:r>
            <a:endParaRPr lang="en-US" cap="none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itchFamily="2" charset="-78"/>
            </a:endParaRPr>
          </a:p>
          <a:p>
            <a:pPr algn="r"/>
            <a:r>
              <a:rPr lang="fa-IR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itchFamily="2" charset="-78"/>
              </a:rPr>
              <a:t>در سال 1993 مجلس سنای برلین ، تصمیم به بازسازی آن بنا به تناسبات گذشته اش گرفت . این طرح و برنامه ای بود برای به حال اولیه برگرداندن ساختار کوچک و قدیمی آن و هم چنین کارکرد ساختمانهایی که در آن ، در دوران قبل از جنگ جهانی دوم می زیسته اند . </a:t>
            </a:r>
          </a:p>
          <a:p>
            <a:pPr marL="342900" indent="-342900" algn="r">
              <a:buFont typeface="Wingdings" pitchFamily="2" charset="2"/>
              <a:buChar char="v"/>
            </a:pPr>
            <a:endParaRPr lang="en-US" cap="none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04800" y="3352802"/>
            <a:ext cx="3886200" cy="2830513"/>
            <a:chOff x="304800" y="3733800"/>
            <a:chExt cx="3817960" cy="2449513"/>
          </a:xfrm>
        </p:grpSpPr>
        <p:pic>
          <p:nvPicPr>
            <p:cNvPr id="15" name="Picture 2" descr="6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3733800"/>
              <a:ext cx="3771900" cy="244951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1981199" y="5783203"/>
              <a:ext cx="2141561" cy="34625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/>
              </a:scene3d>
              <a:sp3d contourW="19050" prstMaterial="clear">
                <a:bevelT w="50800" h="50800"/>
                <a:contourClr>
                  <a:schemeClr val="accent5">
                    <a:tint val="70000"/>
                    <a:satMod val="180000"/>
                    <a:alpha val="70000"/>
                  </a:schemeClr>
                </a:contourClr>
              </a:sp3d>
            </a:bodyPr>
            <a:lstStyle/>
            <a:p>
              <a:pPr algn="ctr"/>
              <a:r>
                <a:rPr lang="en-US" sz="20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Emporis.com</a:t>
              </a:r>
              <a:endParaRPr lang="en-US" sz="5400" b="1" dirty="0">
                <a:ln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198480" y="3352800"/>
            <a:ext cx="4626738" cy="2954586"/>
            <a:chOff x="4083034" y="3238536"/>
            <a:chExt cx="4742185" cy="3145269"/>
          </a:xfrm>
        </p:grpSpPr>
        <p:pic>
          <p:nvPicPr>
            <p:cNvPr id="16" name="Picture 3" descr="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3468" y="3238536"/>
              <a:ext cx="4671751" cy="314166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4083034" y="6023401"/>
              <a:ext cx="1490532" cy="36040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www.berlin.ir</a:t>
              </a:r>
              <a:endPara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583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362450" y="344186"/>
            <a:ext cx="5181600" cy="659895"/>
          </a:xfrm>
        </p:spPr>
        <p:txBody>
          <a:bodyPr/>
          <a:lstStyle/>
          <a:p>
            <a:r>
              <a:rPr lang="fa-IR" sz="3600" dirty="0">
                <a:cs typeface="B Nazanin" pitchFamily="2" charset="-78"/>
              </a:rPr>
              <a:t>  مشکلات در نحوه بازسازی میدان</a:t>
            </a:r>
            <a:endParaRPr lang="en-US" sz="3600" dirty="0">
              <a:cs typeface="B Nazanin" pitchFamily="2" charset="-78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029200" y="1676400"/>
            <a:ext cx="3848100" cy="4648200"/>
          </a:xfrm>
        </p:spPr>
        <p:txBody>
          <a:bodyPr/>
          <a:lstStyle/>
          <a:p>
            <a:pPr algn="just" rtl="1">
              <a:buClr>
                <a:srgbClr val="0070C0"/>
              </a:buClr>
              <a:buSzPct val="162000"/>
            </a:pP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بین سیاستمداران و متخصصان حرفه ای و مردم اختلاف نظر وجود داشت.</a:t>
            </a:r>
          </a:p>
          <a:p>
            <a:pPr algn="just" rtl="1">
              <a:buClr>
                <a:srgbClr val="0070C0"/>
              </a:buClr>
              <a:buSzPct val="162000"/>
            </a:pP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شکل </a:t>
            </a: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میدان در طول </a:t>
            </a:r>
            <a:r>
              <a:rPr lang="fa-IR" b="1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جنگ جهانی دوم</a:t>
            </a: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 محو شده </a:t>
            </a:r>
            <a:r>
              <a:rPr lang="fa-IR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بود</a:t>
            </a:r>
            <a:r>
              <a:rPr lang="fa-IR" sz="1600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.(</a:t>
            </a:r>
            <a:r>
              <a:rPr lang="fa-IR" sz="1600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لنگ، جان(1387)، طراحی شهری گونه شناسی، رویه ها وطرح </a:t>
            </a:r>
            <a:r>
              <a:rPr lang="fa-IR" sz="1600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ها:236)</a:t>
            </a:r>
          </a:p>
          <a:p>
            <a:pPr marL="342900" indent="-342900" algn="just">
              <a:buClr>
                <a:srgbClr val="0070C0"/>
              </a:buClr>
              <a:buSzPct val="162000"/>
              <a:buFont typeface="Wingdings" pitchFamily="2" charset="2"/>
              <a:buChar char="v"/>
            </a:pPr>
            <a:endParaRPr lang="fa-IR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marL="342900" indent="-342900">
              <a:buFont typeface="Wingdings" pitchFamily="2" charset="2"/>
              <a:buChar char="v"/>
            </a:pPr>
            <a:endParaRPr lang="en-US" dirty="0">
              <a:solidFill>
                <a:schemeClr val="tx2">
                  <a:lumMod val="95000"/>
                  <a:lumOff val="5000"/>
                </a:schemeClr>
              </a:solidFill>
              <a:cs typeface="B Nazanin" pitchFamily="2" charset="-78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502426"/>
            <a:ext cx="3505200" cy="2829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G:\pariser platz\New Folder\Bundesarchiv_B_145_Bild-P054320%2C_Berlin%2C_Brandenburger_T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02584" y="731679"/>
            <a:ext cx="3553516" cy="2607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4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84" y="3338857"/>
            <a:ext cx="3617016" cy="2993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14400" y="2819401"/>
            <a:ext cx="1197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wikimedia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74390" y="5791200"/>
            <a:ext cx="2533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dayyash11tht.wordpr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29200" y="5791200"/>
            <a:ext cx="1637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: flickr.com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27448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latin typeface="Times" pitchFamily="1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38175" y="974558"/>
            <a:ext cx="7886700" cy="5334000"/>
          </a:xfrm>
        </p:spPr>
        <p:txBody>
          <a:bodyPr/>
          <a:lstStyle/>
          <a:p>
            <a:pPr algn="just">
              <a:buClr>
                <a:srgbClr val="0070C0"/>
              </a:buClr>
              <a:buSzPct val="162000"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محدوده مورد نظر از </a:t>
            </a:r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11 قطعه با مالکان خصوصی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 مجزا تشکیل شده بود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.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 .</a:t>
            </a:r>
            <a:r>
              <a:rPr lang="fa-IR" sz="1800" dirty="0">
                <a:solidFill>
                  <a:schemeClr val="tx1"/>
                </a:solidFill>
                <a:cs typeface="B Nazanin" pitchFamily="2" charset="-78"/>
              </a:rPr>
              <a:t>(لنگ، جان(1387)، طراحی شهری گونه شناسی، رویه ها وطرح ها:236)</a:t>
            </a:r>
          </a:p>
          <a:p>
            <a:pPr marL="342900" indent="-342900" algn="just">
              <a:buClr>
                <a:srgbClr val="0070C0"/>
              </a:buClr>
              <a:buSzPct val="162000"/>
              <a:buFont typeface="Wingdings" pitchFamily="2" charset="2"/>
              <a:buChar char="v"/>
            </a:pPr>
            <a:endParaRPr lang="fa-IR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>
              <a:buClr>
                <a:srgbClr val="0070C0"/>
              </a:buClr>
              <a:buSzPct val="162000"/>
            </a:pPr>
            <a:endParaRPr lang="fa-IR" dirty="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76250" y="1828802"/>
            <a:ext cx="8210550" cy="4832487"/>
            <a:chOff x="114300" y="1751111"/>
            <a:chExt cx="8915400" cy="4953000"/>
          </a:xfrm>
        </p:grpSpPr>
        <p:pic>
          <p:nvPicPr>
            <p:cNvPr id="24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" y="1751111"/>
              <a:ext cx="8915400" cy="4953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2362200" y="3124200"/>
              <a:ext cx="152400" cy="37854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b="1" dirty="0"/>
                <a:t>1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971801" y="2286000"/>
              <a:ext cx="152400" cy="37854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b="1" dirty="0"/>
                <a:t>2</a:t>
              </a:r>
              <a:endParaRPr lang="fa-IR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191000" y="2133600"/>
              <a:ext cx="152400" cy="37854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b="1" dirty="0"/>
                <a:t>3</a:t>
              </a:r>
              <a:endParaRPr lang="fa-IR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334000" y="1916668"/>
              <a:ext cx="152400" cy="37854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b="1" dirty="0"/>
                <a:t>4</a:t>
              </a:r>
              <a:endParaRPr lang="fa-IR" b="1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562600" y="2590800"/>
              <a:ext cx="152400" cy="37854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b="1" dirty="0"/>
                <a:t>5</a:t>
              </a:r>
              <a:endParaRPr lang="fa-IR" b="1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90800" y="4888468"/>
              <a:ext cx="152400" cy="37854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b="1" dirty="0"/>
                <a:t>6</a:t>
              </a:r>
              <a:endParaRPr lang="fa-IR" b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048000" y="5650468"/>
              <a:ext cx="152400" cy="37854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b="1" dirty="0"/>
                <a:t>7</a:t>
              </a:r>
              <a:endParaRPr lang="fa-IR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038601" y="5715000"/>
              <a:ext cx="152400" cy="37854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b="1" dirty="0"/>
                <a:t>8</a:t>
              </a:r>
              <a:endParaRPr lang="fa-IR" b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800600" y="5486401"/>
              <a:ext cx="152400" cy="37854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b="1" dirty="0"/>
                <a:t>9</a:t>
              </a:r>
              <a:endParaRPr lang="fa-IR" b="1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780467" y="4585621"/>
              <a:ext cx="649309" cy="37854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b="1" dirty="0"/>
                <a:t>10</a:t>
              </a:r>
              <a:endParaRPr lang="fa-IR" b="1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172199" y="5419636"/>
              <a:ext cx="609600" cy="37854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b="1" dirty="0"/>
                <a:t>11</a:t>
              </a:r>
              <a:endParaRPr lang="fa-IR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84612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638800" y="436391"/>
            <a:ext cx="3200400" cy="584775"/>
          </a:xfrm>
        </p:spPr>
        <p:txBody>
          <a:bodyPr>
            <a:normAutofit fontScale="90000"/>
          </a:bodyPr>
          <a:lstStyle/>
          <a:p>
            <a:pPr algn="just" rtl="1">
              <a:buClr>
                <a:srgbClr val="0070C0"/>
              </a:buClr>
              <a:buSzPct val="162000"/>
            </a:pPr>
            <a:r>
              <a:rPr lang="fa-IR" sz="3600" dirty="0">
                <a:solidFill>
                  <a:schemeClr val="tx2">
                    <a:lumMod val="95000"/>
                    <a:lumOff val="5000"/>
                  </a:schemeClr>
                </a:solidFill>
                <a:cs typeface="B Nazanin" pitchFamily="2" charset="-78"/>
              </a:rPr>
              <a:t>مقررات و کنترل ها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90073" y="1215190"/>
            <a:ext cx="7886700" cy="4648200"/>
          </a:xfrm>
        </p:spPr>
        <p:txBody>
          <a:bodyPr/>
          <a:lstStyle/>
          <a:p>
            <a:pPr marL="342900" indent="-342900" algn="just">
              <a:buClr>
                <a:srgbClr val="0070C0"/>
              </a:buClr>
              <a:buSzPct val="162000"/>
              <a:buFont typeface="Wingdings" pitchFamily="2" charset="2"/>
              <a:buChar char="v"/>
            </a:pPr>
            <a:endParaRPr lang="fa-IR" dirty="0">
              <a:solidFill>
                <a:schemeClr val="tx1"/>
              </a:solidFill>
              <a:cs typeface="B Nazanin" pitchFamily="2" charset="-78"/>
            </a:endParaRPr>
          </a:p>
          <a:p>
            <a:pPr marL="342900" indent="-342900" algn="just">
              <a:buClr>
                <a:srgbClr val="0070C0"/>
              </a:buClr>
              <a:buSzPct val="162000"/>
              <a:buFont typeface="Wingdings" pitchFamily="2" charset="2"/>
              <a:buChar char="v"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20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درصد ازهرتوسعه جدیدی</a:t>
            </a:r>
            <a:r>
              <a:rPr lang="en-US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در شهر به مسکن اختصاص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یابد              در تمام روز در هر بخش شهر مقداری فعالیت وجود داشته باشد.</a:t>
            </a:r>
          </a:p>
          <a:p>
            <a:pPr marL="342900" indent="-342900" algn="just">
              <a:buClr>
                <a:srgbClr val="0070C0"/>
              </a:buClr>
              <a:buSzPct val="162000"/>
              <a:buFont typeface="Wingdings" pitchFamily="2" charset="2"/>
              <a:buChar char="v"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خیابان و فصاهای باز تحت نظارت طبیعی قرار گیرند             چشم ها به خیابان دوخته شود</a:t>
            </a:r>
            <a:endParaRPr lang="fa-IR" dirty="0">
              <a:solidFill>
                <a:schemeClr val="tx1"/>
              </a:solidFill>
              <a:cs typeface="B Nazanin" pitchFamily="2" charset="-78"/>
            </a:endParaRPr>
          </a:p>
          <a:p>
            <a:pPr marL="342900" indent="-342900" algn="just">
              <a:buClr>
                <a:srgbClr val="0070C0"/>
              </a:buClr>
              <a:buSzPct val="165000"/>
              <a:buFont typeface="Wingdings" pitchFamily="2" charset="2"/>
              <a:buChar char="v"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ارتفاع ساختمان ها نباید از 22 متر تجاوز نماید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.</a:t>
            </a:r>
            <a:endParaRPr lang="fa-IR" dirty="0">
              <a:solidFill>
                <a:schemeClr val="tx1"/>
              </a:solidFill>
              <a:cs typeface="B Nazanin" pitchFamily="2" charset="-78"/>
            </a:endParaRPr>
          </a:p>
          <a:p>
            <a:pPr marL="342900" indent="-342900" algn="just">
              <a:buClr>
                <a:srgbClr val="0070C0"/>
              </a:buClr>
              <a:buSzPct val="165000"/>
              <a:buFont typeface="Wingdings" pitchFamily="2" charset="2"/>
              <a:buChar char="v"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سنگ مورد استفاده در ساختمان های جدید با برندنبرگ گیت همخوانی داشته باشد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.</a:t>
            </a:r>
            <a:endParaRPr lang="fa-IR" dirty="0">
              <a:solidFill>
                <a:schemeClr val="tx1"/>
              </a:solidFill>
              <a:cs typeface="B Nazanin" pitchFamily="2" charset="-78"/>
            </a:endParaRPr>
          </a:p>
          <a:p>
            <a:pPr marL="342900" indent="-342900" algn="just">
              <a:buClr>
                <a:srgbClr val="0070C0"/>
              </a:buClr>
              <a:buSzPct val="165000"/>
              <a:buFont typeface="Wingdings" pitchFamily="2" charset="2"/>
              <a:buChar char="v"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سطح براق نماها نباید از 50 درصد تجاوز  کند.</a:t>
            </a:r>
          </a:p>
          <a:p>
            <a:pPr marL="342900" indent="-342900" algn="just">
              <a:buClr>
                <a:srgbClr val="0070C0"/>
              </a:buClr>
              <a:buSzPct val="162000"/>
              <a:buFont typeface="Wingdings" pitchFamily="2" charset="2"/>
              <a:buChar char="v"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همه ی این ها باید در چهارچوب سنت های برلن باشد</a:t>
            </a:r>
          </a:p>
          <a:p>
            <a:pPr marL="342900" indent="-342900" algn="just">
              <a:buClr>
                <a:srgbClr val="0070C0"/>
              </a:buClr>
              <a:buSzPct val="162000"/>
              <a:buFont typeface="Wingdings" pitchFamily="2" charset="2"/>
              <a:buChar char="v"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شساختکان ها باید در امتداد خط املاک و عقب نشینی ساخته شوند.</a:t>
            </a:r>
          </a:p>
          <a:p>
            <a:pPr marL="342900" indent="-342900" algn="just">
              <a:buClr>
                <a:srgbClr val="0070C0"/>
              </a:buClr>
              <a:buSzPct val="162000"/>
              <a:buFont typeface="Wingdings" pitchFamily="2" charset="2"/>
              <a:buChar char="v"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نمای طبقات پایین(4 تا 6 متر از زمین) از نظر بصری از طبقات بالا متمایز باشد</a:t>
            </a:r>
            <a:endParaRPr lang="fa-IR" dirty="0">
              <a:solidFill>
                <a:schemeClr val="tx1"/>
              </a:solidFill>
              <a:cs typeface="B Nazanin" pitchFamily="2" charset="-78"/>
            </a:endParaRPr>
          </a:p>
          <a:p>
            <a:pPr marL="342900" indent="-342900" algn="just">
              <a:buClr>
                <a:srgbClr val="0070C0"/>
              </a:buClr>
              <a:buSzPct val="162000"/>
              <a:buFont typeface="Wingdings" pitchFamily="2" charset="2"/>
              <a:buChar char="v"/>
            </a:pPr>
            <a:endParaRPr lang="fa-IR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22" name="Straight Arrow Connector 21"/>
          <p:cNvCxnSpPr/>
          <p:nvPr/>
        </p:nvCxnSpPr>
        <p:spPr bwMode="auto">
          <a:xfrm flipH="1">
            <a:off x="2514600" y="2159000"/>
            <a:ext cx="762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Straight Arrow Connector 22"/>
          <p:cNvCxnSpPr/>
          <p:nvPr/>
        </p:nvCxnSpPr>
        <p:spPr bwMode="auto">
          <a:xfrm flipH="1">
            <a:off x="3505200" y="2844800"/>
            <a:ext cx="762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67939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71600" y="838202"/>
            <a:ext cx="6019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472400"/>
              </a:solidFill>
              <a:latin typeface="Times" pitchFamily="1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609347" y="211989"/>
            <a:ext cx="2947348" cy="735013"/>
          </a:xfrm>
        </p:spPr>
        <p:txBody>
          <a:bodyPr/>
          <a:lstStyle/>
          <a:p>
            <a:r>
              <a:rPr lang="fa-IR" sz="3600" dirty="0">
                <a:cs typeface="B Nazanin" pitchFamily="2" charset="-78"/>
              </a:rPr>
              <a:t>اهداف طراحی</a:t>
            </a:r>
            <a:endParaRPr lang="en-US" sz="3600" dirty="0">
              <a:cs typeface="B Nazanin" pitchFamily="2" charset="-78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898358" y="1139699"/>
            <a:ext cx="7886700" cy="4648200"/>
          </a:xfrm>
        </p:spPr>
        <p:txBody>
          <a:bodyPr/>
          <a:lstStyle/>
          <a:p>
            <a:pPr marL="342900" indent="-342900" algn="just">
              <a:buClr>
                <a:srgbClr val="0070C0"/>
              </a:buClr>
              <a:buSzPct val="162000"/>
              <a:buFont typeface="Wingdings" pitchFamily="2" charset="2"/>
              <a:buChar char="ü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هدف طراحی هنس استیمان                 معتقد بود ساختمان هایی که روبه رو ی میدان قرار گیرند باید عناصر محافظ کارانه و مدرن را با هم تلفیق کنند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</a:p>
          <a:p>
            <a:pPr marL="342900" indent="-342900" algn="just">
              <a:buClr>
                <a:srgbClr val="0070C0"/>
              </a:buClr>
              <a:buSzPct val="162000"/>
              <a:buFont typeface="Wingdings" pitchFamily="2" charset="2"/>
              <a:buChar char="ü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هدف برای ساخت پاریزرپلاتز از دید زیبایی شناسی              ساختمان هایی که در ان جا مستقر می شوند از نظر معماری به برلن متعلق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باشند</a:t>
            </a:r>
          </a:p>
          <a:p>
            <a:pPr marL="342900" indent="-342900" algn="just">
              <a:buClr>
                <a:srgbClr val="0070C0"/>
              </a:buClr>
              <a:buSzPct val="162000"/>
              <a:buFont typeface="Wingdings" pitchFamily="2" charset="2"/>
              <a:buChar char="ü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هدف از دستورالعمل های آن               از تبدیل میدان به«عرصه بازی» ایده های تصادفی معماری جلوگیری شود.</a:t>
            </a:r>
            <a:endParaRPr lang="fa-IR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342900" indent="-342900" algn="just">
              <a:buClr>
                <a:srgbClr val="0070C0"/>
              </a:buClr>
              <a:buSzPct val="162000"/>
              <a:buFont typeface="Wingdings" pitchFamily="2" charset="2"/>
              <a:buChar char="ü"/>
            </a:pPr>
            <a:endParaRPr lang="fa-IR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5181600" y="1332204"/>
            <a:ext cx="762000" cy="0"/>
          </a:xfrm>
          <a:prstGeom prst="straightConnector1">
            <a:avLst/>
          </a:prstGeom>
          <a:ln>
            <a:solidFill>
              <a:schemeClr val="accent1">
                <a:lumMod val="25000"/>
              </a:schemeClr>
            </a:solidFill>
            <a:headEnd type="none" w="med" len="med"/>
            <a:tailEnd type="arrow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 bwMode="auto">
          <a:xfrm flipH="1">
            <a:off x="3336758" y="2078162"/>
            <a:ext cx="762000" cy="0"/>
          </a:xfrm>
          <a:prstGeom prst="straightConnector1">
            <a:avLst/>
          </a:prstGeom>
          <a:ln>
            <a:solidFill>
              <a:schemeClr val="accent1">
                <a:lumMod val="25000"/>
              </a:schemeClr>
            </a:solidFill>
            <a:headEnd type="none" w="med" len="med"/>
            <a:tailEnd type="arrow"/>
          </a:ln>
          <a:extLst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 bwMode="auto">
          <a:xfrm flipH="1">
            <a:off x="5013158" y="2836152"/>
            <a:ext cx="762000" cy="0"/>
          </a:xfrm>
          <a:prstGeom prst="straightConnector1">
            <a:avLst/>
          </a:prstGeom>
          <a:ln>
            <a:solidFill>
              <a:schemeClr val="accent1">
                <a:lumMod val="25000"/>
              </a:schemeClr>
            </a:solidFill>
            <a:headEnd type="none" w="med" len="med"/>
            <a:tailEnd type="arrow"/>
          </a:ln>
          <a:extLst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-272640" y="3657601"/>
            <a:ext cx="9416641" cy="3200401"/>
            <a:chOff x="-272640" y="3657599"/>
            <a:chExt cx="9416641" cy="3200401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3657599"/>
              <a:ext cx="9144000" cy="32004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-272640" y="6507104"/>
              <a:ext cx="2121094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rtl="1"/>
              <a:r>
                <a:rPr lang="en-US" sz="1600" dirty="0">
                  <a:ln w="11430">
                    <a:solidFill>
                      <a:schemeClr val="tx1"/>
                    </a:solidFill>
                  </a:ln>
                  <a:solidFill>
                    <a:schemeClr val="bg2">
                      <a:lumMod val="10000"/>
                    </a:schemeClr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www.comdirect.de</a:t>
              </a:r>
              <a:endParaRPr lang="en-US" sz="5400" dirty="0">
                <a:ln w="11430">
                  <a:solidFill>
                    <a:schemeClr val="tx1"/>
                  </a:solidFill>
                </a:ln>
                <a:solidFill>
                  <a:schemeClr val="bg2">
                    <a:lumMod val="1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65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</TotalTime>
  <Words>1003</Words>
  <Application>Microsoft Office PowerPoint</Application>
  <PresentationFormat>On-screen Show (4:3)</PresentationFormat>
  <Paragraphs>130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ＭＳ Ｐゴシック</vt:lpstr>
      <vt:lpstr>Algerian</vt:lpstr>
      <vt:lpstr>Arial</vt:lpstr>
      <vt:lpstr>B Homa</vt:lpstr>
      <vt:lpstr>B Nazanin</vt:lpstr>
      <vt:lpstr>Calibri</vt:lpstr>
      <vt:lpstr>Century Gothic</vt:lpstr>
      <vt:lpstr>Gill Sans MT</vt:lpstr>
      <vt:lpstr>Times</vt:lpstr>
      <vt:lpstr>Times New Roman</vt:lpstr>
      <vt:lpstr>Wingdings</vt:lpstr>
      <vt:lpstr>Wingdings 3</vt:lpstr>
      <vt:lpstr>Ion</vt:lpstr>
      <vt:lpstr>PowerPoint Presentation</vt:lpstr>
      <vt:lpstr>PowerPoint Presentation</vt:lpstr>
      <vt:lpstr>مقدمه</vt:lpstr>
      <vt:lpstr>تاریخچه </vt:lpstr>
      <vt:lpstr>بازسازی میدان </vt:lpstr>
      <vt:lpstr>  مشکلات در نحوه بازسازی میدان</vt:lpstr>
      <vt:lpstr>PowerPoint Presentation</vt:lpstr>
      <vt:lpstr>مقررات و کنترل ها</vt:lpstr>
      <vt:lpstr>اهداف طراحی</vt:lpstr>
      <vt:lpstr>عکس العمل نسبت به میدان وقوانین وضع شده آن: </vt:lpstr>
      <vt:lpstr>بناهای جداره میدان براندنبورگ گیت </vt:lpstr>
      <vt:lpstr>ساختمان های هاس لیبرمن وهاس زومر </vt:lpstr>
      <vt:lpstr>هتل آدلون </vt:lpstr>
      <vt:lpstr>دی.جی بانک </vt:lpstr>
      <vt:lpstr>سفارت آمریکا  </vt:lpstr>
      <vt:lpstr>PowerPoint Presentation</vt:lpstr>
      <vt:lpstr>نتیجه گیری</vt:lpstr>
      <vt:lpstr>منابع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2</cp:revision>
  <dcterms:created xsi:type="dcterms:W3CDTF">2019-12-13T10:55:43Z</dcterms:created>
  <dcterms:modified xsi:type="dcterms:W3CDTF">2019-12-13T11:04:04Z</dcterms:modified>
</cp:coreProperties>
</file>