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5" r:id="rId17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BDC0F-547C-4850-9CC5-DF6C38C6C85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AD930ADC-D824-40CF-B532-9FD01A793EB2}">
      <dgm:prSet phldrT="[Text]" custT="1"/>
      <dgm:spPr/>
      <dgm:t>
        <a:bodyPr/>
        <a:lstStyle/>
        <a:p>
          <a:pPr rtl="1"/>
          <a:r>
            <a:rPr lang="fa-IR" sz="1800" dirty="0" smtClean="0"/>
            <a:t>ارائه جهان بینی مبتنی بر برابری </a:t>
          </a:r>
          <a:endParaRPr lang="fa-IR" sz="1800" dirty="0"/>
        </a:p>
      </dgm:t>
    </dgm:pt>
    <dgm:pt modelId="{7124002D-9F01-417C-B6FF-2766DBEDF7E9}" type="parTrans" cxnId="{7B1D0D39-18F7-4AEA-A3E4-E423C0E9BAE2}">
      <dgm:prSet/>
      <dgm:spPr/>
      <dgm:t>
        <a:bodyPr/>
        <a:lstStyle/>
        <a:p>
          <a:pPr rtl="1"/>
          <a:endParaRPr lang="fa-IR"/>
        </a:p>
      </dgm:t>
    </dgm:pt>
    <dgm:pt modelId="{EE6CF4C8-7DAC-4B8A-963D-76D203164601}" type="sibTrans" cxnId="{7B1D0D39-18F7-4AEA-A3E4-E423C0E9BAE2}">
      <dgm:prSet/>
      <dgm:spPr/>
      <dgm:t>
        <a:bodyPr/>
        <a:lstStyle/>
        <a:p>
          <a:pPr rtl="1"/>
          <a:endParaRPr lang="fa-IR"/>
        </a:p>
      </dgm:t>
    </dgm:pt>
    <dgm:pt modelId="{1916AB14-8205-4B4F-BAC7-00123D1DF06F}">
      <dgm:prSet phldrT="[Text]" custT="1"/>
      <dgm:spPr/>
      <dgm:t>
        <a:bodyPr/>
        <a:lstStyle/>
        <a:p>
          <a:pPr rtl="1"/>
          <a:r>
            <a:rPr lang="fa-IR" sz="1800" dirty="0" smtClean="0"/>
            <a:t>فتح ایران توسط مسلمانان</a:t>
          </a:r>
          <a:endParaRPr lang="fa-IR" sz="1800" dirty="0"/>
        </a:p>
      </dgm:t>
    </dgm:pt>
    <dgm:pt modelId="{6F253F86-E3CD-4CD7-993A-6F61CA986E6A}" type="parTrans" cxnId="{2D3B6BA2-99AF-4584-A940-76AFFCE0F768}">
      <dgm:prSet/>
      <dgm:spPr/>
      <dgm:t>
        <a:bodyPr/>
        <a:lstStyle/>
        <a:p>
          <a:pPr rtl="1"/>
          <a:endParaRPr lang="fa-IR"/>
        </a:p>
      </dgm:t>
    </dgm:pt>
    <dgm:pt modelId="{CA3944C8-A2B0-4864-A75B-BA800A16DA15}" type="sibTrans" cxnId="{2D3B6BA2-99AF-4584-A940-76AFFCE0F768}">
      <dgm:prSet/>
      <dgm:spPr/>
      <dgm:t>
        <a:bodyPr/>
        <a:lstStyle/>
        <a:p>
          <a:pPr rtl="1"/>
          <a:endParaRPr lang="fa-IR"/>
        </a:p>
      </dgm:t>
    </dgm:pt>
    <dgm:pt modelId="{9D2C5972-0721-4655-96A1-23F82F7253EE}">
      <dgm:prSet phldrT="[Text]" custT="1"/>
      <dgm:spPr/>
      <dgm:t>
        <a:bodyPr/>
        <a:lstStyle/>
        <a:p>
          <a:pPr rtl="1"/>
          <a:r>
            <a:rPr lang="fa-IR" sz="1800" dirty="0" smtClean="0"/>
            <a:t>قرن هفتم میلادی</a:t>
          </a:r>
          <a:endParaRPr lang="fa-IR" sz="1800" dirty="0"/>
        </a:p>
      </dgm:t>
    </dgm:pt>
    <dgm:pt modelId="{317051DF-4B4D-4404-8FA1-205142B9253D}" type="parTrans" cxnId="{9A26A425-DF10-4DC6-A01A-C9D34FBE0B79}">
      <dgm:prSet/>
      <dgm:spPr/>
      <dgm:t>
        <a:bodyPr/>
        <a:lstStyle/>
        <a:p>
          <a:pPr rtl="1"/>
          <a:endParaRPr lang="fa-IR"/>
        </a:p>
      </dgm:t>
    </dgm:pt>
    <dgm:pt modelId="{04C40C3D-CC29-4CE9-95DD-6CE090354608}" type="sibTrans" cxnId="{9A26A425-DF10-4DC6-A01A-C9D34FBE0B79}">
      <dgm:prSet/>
      <dgm:spPr/>
      <dgm:t>
        <a:bodyPr/>
        <a:lstStyle/>
        <a:p>
          <a:pPr rtl="1"/>
          <a:endParaRPr lang="fa-IR"/>
        </a:p>
      </dgm:t>
    </dgm:pt>
    <dgm:pt modelId="{24332EEC-1403-48BE-B82D-4656029867E4}" type="pres">
      <dgm:prSet presAssocID="{CEDBDC0F-547C-4850-9CC5-DF6C38C6C85E}" presName="outerComposite" presStyleCnt="0">
        <dgm:presLayoutVars>
          <dgm:chMax val="5"/>
          <dgm:dir/>
          <dgm:resizeHandles val="exact"/>
        </dgm:presLayoutVars>
      </dgm:prSet>
      <dgm:spPr/>
    </dgm:pt>
    <dgm:pt modelId="{0B817922-162E-44C9-9174-F96BD1A88896}" type="pres">
      <dgm:prSet presAssocID="{CEDBDC0F-547C-4850-9CC5-DF6C38C6C85E}" presName="dummyMaxCanvas" presStyleCnt="0">
        <dgm:presLayoutVars/>
      </dgm:prSet>
      <dgm:spPr/>
    </dgm:pt>
    <dgm:pt modelId="{6E7AE7B9-0F59-43D2-98C3-DC7205CB2287}" type="pres">
      <dgm:prSet presAssocID="{CEDBDC0F-547C-4850-9CC5-DF6C38C6C85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2905E-9BA9-4C95-A234-C0295DE75193}" type="pres">
      <dgm:prSet presAssocID="{CEDBDC0F-547C-4850-9CC5-DF6C38C6C85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9D891-6DC9-4418-BB16-0BC8F6795D70}" type="pres">
      <dgm:prSet presAssocID="{CEDBDC0F-547C-4850-9CC5-DF6C38C6C85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DD3F1-06C0-4C2F-B5DC-A8F321728C27}" type="pres">
      <dgm:prSet presAssocID="{CEDBDC0F-547C-4850-9CC5-DF6C38C6C85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C16503-E1CD-419D-AEBF-77C79370B5F7}" type="pres">
      <dgm:prSet presAssocID="{CEDBDC0F-547C-4850-9CC5-DF6C38C6C85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607EC-12A7-45D7-A576-E2342AF1CE3A}" type="pres">
      <dgm:prSet presAssocID="{CEDBDC0F-547C-4850-9CC5-DF6C38C6C85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81AA5D-86BF-4C6E-9F67-FAD1FBCA472C}" type="pres">
      <dgm:prSet presAssocID="{CEDBDC0F-547C-4850-9CC5-DF6C38C6C85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1DE9C-B178-40BF-B321-8D45528BCB5B}" type="pres">
      <dgm:prSet presAssocID="{CEDBDC0F-547C-4850-9CC5-DF6C38C6C85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B966B2-8AB8-4CD7-9BD1-FB14F56FE627}" type="presOf" srcId="{EE6CF4C8-7DAC-4B8A-963D-76D203164601}" destId="{C15DD3F1-06C0-4C2F-B5DC-A8F321728C27}" srcOrd="0" destOrd="0" presId="urn:microsoft.com/office/officeart/2005/8/layout/vProcess5"/>
    <dgm:cxn modelId="{2D3B6BA2-99AF-4584-A940-76AFFCE0F768}" srcId="{CEDBDC0F-547C-4850-9CC5-DF6C38C6C85E}" destId="{1916AB14-8205-4B4F-BAC7-00123D1DF06F}" srcOrd="1" destOrd="0" parTransId="{6F253F86-E3CD-4CD7-993A-6F61CA986E6A}" sibTransId="{CA3944C8-A2B0-4864-A75B-BA800A16DA15}"/>
    <dgm:cxn modelId="{87EE365D-F9F9-439A-9D12-09FA08D6376A}" type="presOf" srcId="{AD930ADC-D824-40CF-B532-9FD01A793EB2}" destId="{BC4607EC-12A7-45D7-A576-E2342AF1CE3A}" srcOrd="1" destOrd="0" presId="urn:microsoft.com/office/officeart/2005/8/layout/vProcess5"/>
    <dgm:cxn modelId="{AE478741-9955-45EC-A2C5-2362A7C72F65}" type="presOf" srcId="{AD930ADC-D824-40CF-B532-9FD01A793EB2}" destId="{6E7AE7B9-0F59-43D2-98C3-DC7205CB2287}" srcOrd="0" destOrd="0" presId="urn:microsoft.com/office/officeart/2005/8/layout/vProcess5"/>
    <dgm:cxn modelId="{BE0B5F24-359D-4B66-8F7E-A3EAF218EC45}" type="presOf" srcId="{CEDBDC0F-547C-4850-9CC5-DF6C38C6C85E}" destId="{24332EEC-1403-48BE-B82D-4656029867E4}" srcOrd="0" destOrd="0" presId="urn:microsoft.com/office/officeart/2005/8/layout/vProcess5"/>
    <dgm:cxn modelId="{33F5C79B-865D-4243-8F78-87E6973B3B80}" type="presOf" srcId="{9D2C5972-0721-4655-96A1-23F82F7253EE}" destId="{9361DE9C-B178-40BF-B321-8D45528BCB5B}" srcOrd="1" destOrd="0" presId="urn:microsoft.com/office/officeart/2005/8/layout/vProcess5"/>
    <dgm:cxn modelId="{54C2FF40-09A3-4B69-B671-13089A9425D2}" type="presOf" srcId="{9D2C5972-0721-4655-96A1-23F82F7253EE}" destId="{1E99D891-6DC9-4418-BB16-0BC8F6795D70}" srcOrd="0" destOrd="0" presId="urn:microsoft.com/office/officeart/2005/8/layout/vProcess5"/>
    <dgm:cxn modelId="{7B1D0D39-18F7-4AEA-A3E4-E423C0E9BAE2}" srcId="{CEDBDC0F-547C-4850-9CC5-DF6C38C6C85E}" destId="{AD930ADC-D824-40CF-B532-9FD01A793EB2}" srcOrd="0" destOrd="0" parTransId="{7124002D-9F01-417C-B6FF-2766DBEDF7E9}" sibTransId="{EE6CF4C8-7DAC-4B8A-963D-76D203164601}"/>
    <dgm:cxn modelId="{4AFA08DC-0087-463C-BDA6-D8035C446CBD}" type="presOf" srcId="{1916AB14-8205-4B4F-BAC7-00123D1DF06F}" destId="{6081AA5D-86BF-4C6E-9F67-FAD1FBCA472C}" srcOrd="1" destOrd="0" presId="urn:microsoft.com/office/officeart/2005/8/layout/vProcess5"/>
    <dgm:cxn modelId="{820B7E0C-D42E-4746-85C8-E582ACE5E18C}" type="presOf" srcId="{CA3944C8-A2B0-4864-A75B-BA800A16DA15}" destId="{A5C16503-E1CD-419D-AEBF-77C79370B5F7}" srcOrd="0" destOrd="0" presId="urn:microsoft.com/office/officeart/2005/8/layout/vProcess5"/>
    <dgm:cxn modelId="{F7D2E2A1-BA33-4CB7-A841-09734036B5B7}" type="presOf" srcId="{1916AB14-8205-4B4F-BAC7-00123D1DF06F}" destId="{A552905E-9BA9-4C95-A234-C0295DE75193}" srcOrd="0" destOrd="0" presId="urn:microsoft.com/office/officeart/2005/8/layout/vProcess5"/>
    <dgm:cxn modelId="{9A26A425-DF10-4DC6-A01A-C9D34FBE0B79}" srcId="{CEDBDC0F-547C-4850-9CC5-DF6C38C6C85E}" destId="{9D2C5972-0721-4655-96A1-23F82F7253EE}" srcOrd="2" destOrd="0" parTransId="{317051DF-4B4D-4404-8FA1-205142B9253D}" sibTransId="{04C40C3D-CC29-4CE9-95DD-6CE090354608}"/>
    <dgm:cxn modelId="{4014EF3F-B5E6-4E79-80D1-D1EDBF28C3B3}" type="presParOf" srcId="{24332EEC-1403-48BE-B82D-4656029867E4}" destId="{0B817922-162E-44C9-9174-F96BD1A88896}" srcOrd="0" destOrd="0" presId="urn:microsoft.com/office/officeart/2005/8/layout/vProcess5"/>
    <dgm:cxn modelId="{2333FF46-8A15-434C-8F0F-389FD932D380}" type="presParOf" srcId="{24332EEC-1403-48BE-B82D-4656029867E4}" destId="{6E7AE7B9-0F59-43D2-98C3-DC7205CB2287}" srcOrd="1" destOrd="0" presId="urn:microsoft.com/office/officeart/2005/8/layout/vProcess5"/>
    <dgm:cxn modelId="{B3A41707-182E-47FE-B2EF-890C9DBF2DC9}" type="presParOf" srcId="{24332EEC-1403-48BE-B82D-4656029867E4}" destId="{A552905E-9BA9-4C95-A234-C0295DE75193}" srcOrd="2" destOrd="0" presId="urn:microsoft.com/office/officeart/2005/8/layout/vProcess5"/>
    <dgm:cxn modelId="{B094EAAE-1685-4A99-971A-89BBDC09661C}" type="presParOf" srcId="{24332EEC-1403-48BE-B82D-4656029867E4}" destId="{1E99D891-6DC9-4418-BB16-0BC8F6795D70}" srcOrd="3" destOrd="0" presId="urn:microsoft.com/office/officeart/2005/8/layout/vProcess5"/>
    <dgm:cxn modelId="{225C24F2-08C8-44F5-B185-D65CE9FC75FA}" type="presParOf" srcId="{24332EEC-1403-48BE-B82D-4656029867E4}" destId="{C15DD3F1-06C0-4C2F-B5DC-A8F321728C27}" srcOrd="4" destOrd="0" presId="urn:microsoft.com/office/officeart/2005/8/layout/vProcess5"/>
    <dgm:cxn modelId="{916A2A4E-F5C9-4073-83B0-2A40F0D9FFC0}" type="presParOf" srcId="{24332EEC-1403-48BE-B82D-4656029867E4}" destId="{A5C16503-E1CD-419D-AEBF-77C79370B5F7}" srcOrd="5" destOrd="0" presId="urn:microsoft.com/office/officeart/2005/8/layout/vProcess5"/>
    <dgm:cxn modelId="{4AA35034-D6BD-4ADD-84F4-5CAB673171B3}" type="presParOf" srcId="{24332EEC-1403-48BE-B82D-4656029867E4}" destId="{BC4607EC-12A7-45D7-A576-E2342AF1CE3A}" srcOrd="6" destOrd="0" presId="urn:microsoft.com/office/officeart/2005/8/layout/vProcess5"/>
    <dgm:cxn modelId="{A324C1EF-FC38-4415-A562-360499103043}" type="presParOf" srcId="{24332EEC-1403-48BE-B82D-4656029867E4}" destId="{6081AA5D-86BF-4C6E-9F67-FAD1FBCA472C}" srcOrd="7" destOrd="0" presId="urn:microsoft.com/office/officeart/2005/8/layout/vProcess5"/>
    <dgm:cxn modelId="{11F9389D-54DB-408A-B0F8-3ADB8C731E45}" type="presParOf" srcId="{24332EEC-1403-48BE-B82D-4656029867E4}" destId="{9361DE9C-B178-40BF-B321-8D45528BCB5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cs typeface="B Nazanin" panose="00000400000000000000" pitchFamily="2" charset="-78"/>
              </a:defRPr>
            </a:lvl1pPr>
          </a:lstStyle>
          <a:p>
            <a:endParaRPr lang="fa-I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cs typeface="B Nazanin" panose="00000400000000000000" pitchFamily="2" charset="-78"/>
              </a:defRPr>
            </a:lvl1pPr>
          </a:lstStyle>
          <a:p>
            <a:fld id="{A28BFE1A-B08C-4136-9392-B5561EEEA1A6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cs typeface="B Nazanin" panose="00000400000000000000" pitchFamily="2" charset="-78"/>
              </a:defRPr>
            </a:lvl1pPr>
          </a:lstStyle>
          <a:p>
            <a:endParaRPr lang="fa-I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cs typeface="B Nazanin" panose="00000400000000000000" pitchFamily="2" charset="-78"/>
              </a:defRPr>
            </a:lvl1pPr>
          </a:lstStyle>
          <a:p>
            <a:fld id="{F4E32F6B-0950-4E4D-9A13-6C90D5479061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26233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B Nazanin" panose="00000400000000000000" pitchFamily="2" charset="-78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B Nazanin" panose="00000400000000000000" pitchFamily="2" charset="-78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858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67478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pPr/>
              <a:t>‹#›</a:t>
            </a:fld>
            <a:endParaRPr lang="fa-IR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904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33751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pPr/>
              <a:t>‹#›</a:t>
            </a:fld>
            <a:endParaRPr lang="fa-IR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381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789452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54165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1660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9123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27024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7289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58005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82326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2982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628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FF2B-F608-4FC2-9702-41D1A699452F}" type="datetimeFigureOut">
              <a:rPr lang="fa-IR" smtClean="0"/>
              <a:t>25/11/1440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AC6F3C9-E5FD-4045-846E-2A9A7F9D12F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636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EFF2B-F608-4FC2-9702-41D1A699452F}" type="datetimeFigureOut">
              <a:rPr lang="fa-IR" smtClean="0"/>
              <a:pPr/>
              <a:t>25/11/1440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AC6F3C9-E5FD-4045-846E-2A9A7F9D12F2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50645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"/>
            <a:ext cx="8136904" cy="2133600"/>
          </a:xfrm>
        </p:spPr>
        <p:txBody>
          <a:bodyPr>
            <a:norm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Mitra" pitchFamily="2" charset="-78"/>
              </a:rPr>
              <a:t>بسمه تعالی</a:t>
            </a:r>
            <a:endParaRPr lang="en-US" sz="2000" dirty="0" smtClean="0">
              <a:solidFill>
                <a:schemeClr val="tx1"/>
              </a:solidFill>
              <a:cs typeface="B Mitra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Mitra" pitchFamily="2" charset="-78"/>
              </a:rPr>
              <a:t>تاریخ شهر و شهرسازی در ایران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 smtClean="0">
                <a:solidFill>
                  <a:schemeClr val="tx1"/>
                </a:solidFill>
                <a:cs typeface="B Mitra" pitchFamily="2" charset="-78"/>
              </a:rPr>
              <a:t>دگرگونی مفهوم و عوامل مشخصه شهر در دوره اسلامی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67200" y="2667000"/>
            <a:ext cx="396240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u="sng" dirty="0" smtClean="0">
                <a:cs typeface="B Nazanin" pitchFamily="2" charset="-78"/>
              </a:rPr>
              <a:t>فهرست مطالب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مقدمه</a:t>
            </a:r>
            <a:endParaRPr lang="fa-IR" sz="2000" dirty="0">
              <a:cs typeface="B Nazanin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دگرگونی مفهوم شهر</a:t>
            </a:r>
            <a:endParaRPr lang="fa-IR" sz="2000" dirty="0">
              <a:cs typeface="B Nazanin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ویژ گی شهرهای قرن هفتم</a:t>
            </a:r>
            <a:endParaRPr lang="fa-IR" sz="2000" dirty="0">
              <a:cs typeface="B Nazanin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شهر دوره اسلامی</a:t>
            </a:r>
            <a:endParaRPr lang="fa-IR" sz="2000" dirty="0">
              <a:cs typeface="B Nazanin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ویژگی های شهر دوره اسلامی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itchFamily="2" charset="-78"/>
              </a:rPr>
              <a:t>مسجد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itchFamily="2" charset="-78"/>
              </a:rPr>
              <a:t>مسجد در دوره های مختلف تاریخ اسلام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itchFamily="2" charset="-78"/>
              </a:rPr>
              <a:t>بازار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محله</a:t>
            </a:r>
            <a:endParaRPr lang="fa-IR" sz="20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4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04401" y="304800"/>
            <a:ext cx="3340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b="1" dirty="0">
                <a:cs typeface="B Nazanin" panose="00000400000000000000" pitchFamily="2" charset="-78"/>
              </a:rPr>
              <a:t>مسجد در دوره های مختلف تاریخ اسلام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925137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b="1" dirty="0">
                <a:cs typeface="B Nazanin" panose="00000400000000000000" pitchFamily="2" charset="-78"/>
              </a:rPr>
              <a:t>دوره اول </a:t>
            </a:r>
            <a:endParaRPr lang="en-US" dirty="0"/>
          </a:p>
          <a:p>
            <a:pPr lvl="0"/>
            <a:r>
              <a:rPr lang="fa-IR" dirty="0">
                <a:cs typeface="B Nazanin" panose="00000400000000000000" pitchFamily="2" charset="-78"/>
              </a:rPr>
              <a:t>این دوره مدتی بس کوتاه در صدر اسلام را شامل می شود در این دوره مسجد صورتی ساده و بی پیرایه دارد . الگوی </a:t>
            </a:r>
            <a:r>
              <a:rPr lang="fa-IR" dirty="0" smtClean="0">
                <a:cs typeface="B Nazanin" panose="00000400000000000000" pitchFamily="2" charset="-78"/>
              </a:rPr>
              <a:t>آن </a:t>
            </a:r>
            <a:r>
              <a:rPr lang="fa-IR" dirty="0">
                <a:cs typeface="B Nazanin" panose="00000400000000000000" pitchFamily="2" charset="-78"/>
              </a:rPr>
              <a:t>مسجد النبی در مدینه </a:t>
            </a:r>
            <a:r>
              <a:rPr lang="fa-IR" dirty="0" smtClean="0">
                <a:cs typeface="B Nazanin" panose="00000400000000000000" pitchFamily="2" charset="-78"/>
              </a:rPr>
              <a:t>است. با </a:t>
            </a:r>
            <a:r>
              <a:rPr lang="fa-IR" dirty="0">
                <a:cs typeface="B Nazanin" panose="00000400000000000000" pitchFamily="2" charset="-78"/>
              </a:rPr>
              <a:t>ساده ترین مصالح </a:t>
            </a:r>
            <a:r>
              <a:rPr lang="fa-IR" dirty="0" smtClean="0">
                <a:cs typeface="B Nazanin" panose="00000400000000000000" pitchFamily="2" charset="-78"/>
              </a:rPr>
              <a:t>(بخصوص </a:t>
            </a:r>
            <a:r>
              <a:rPr lang="fa-IR" dirty="0">
                <a:cs typeface="B Nazanin" panose="00000400000000000000" pitchFamily="2" charset="-78"/>
              </a:rPr>
              <a:t>مصالح موجود در </a:t>
            </a:r>
            <a:r>
              <a:rPr lang="fa-IR" dirty="0" smtClean="0">
                <a:cs typeface="B Nazanin" panose="00000400000000000000" pitchFamily="2" charset="-78"/>
              </a:rPr>
              <a:t>محل) و </a:t>
            </a:r>
            <a:r>
              <a:rPr lang="fa-IR" dirty="0">
                <a:cs typeface="B Nazanin" panose="00000400000000000000" pitchFamily="2" charset="-78"/>
              </a:rPr>
              <a:t>با معماری بسیار نزدیک به بافت ساخته شده </a:t>
            </a:r>
            <a:r>
              <a:rPr lang="fa-IR" dirty="0" smtClean="0">
                <a:cs typeface="B Nazanin" panose="00000400000000000000" pitchFamily="2" charset="-78"/>
              </a:rPr>
              <a:t>پیرامون. </a:t>
            </a:r>
            <a:r>
              <a:rPr lang="fa-IR" dirty="0">
                <a:cs typeface="B Nazanin" panose="00000400000000000000" pitchFamily="2" charset="-78"/>
              </a:rPr>
              <a:t>این مسجد مکانی است که در حیات ان دستورات به اطلاع امت رسانیده می شود</a:t>
            </a:r>
            <a:endParaRPr lang="en-US" dirty="0"/>
          </a:p>
        </p:txBody>
      </p:sp>
      <p:pic>
        <p:nvPicPr>
          <p:cNvPr id="7170" name="Picture 2" descr="C:\Users\NASR\Desktop\mafoom\Islamic Wallpapers (8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43819"/>
            <a:ext cx="4101662" cy="3247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NASR\Desktop\mafoom\Masjed  1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43819"/>
            <a:ext cx="4301827" cy="3226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491574" y="2274294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47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73806" y="977444"/>
            <a:ext cx="3429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400" b="1" dirty="0">
                <a:cs typeface="B Nazanin" panose="00000400000000000000" pitchFamily="2" charset="-78"/>
              </a:rPr>
              <a:t>دوره </a:t>
            </a:r>
            <a:r>
              <a:rPr lang="fa-IR" sz="2400" b="1" dirty="0" smtClean="0">
                <a:cs typeface="B Nazanin" panose="00000400000000000000" pitchFamily="2" charset="-78"/>
              </a:rPr>
              <a:t>دوم</a:t>
            </a:r>
          </a:p>
          <a:p>
            <a:pPr algn="just"/>
            <a:endParaRPr lang="en-US" sz="2000" dirty="0"/>
          </a:p>
          <a:p>
            <a:pPr lvl="0" algn="just"/>
            <a:r>
              <a:rPr lang="fa-IR" sz="2000" dirty="0">
                <a:cs typeface="B Nazanin" panose="00000400000000000000" pitchFamily="2" charset="-78"/>
              </a:rPr>
              <a:t>این دوره عمدتا دولت اسلامی در دوران بنی امیه را شامل می شود در عین </a:t>
            </a:r>
            <a:r>
              <a:rPr lang="fa-IR" sz="2000" dirty="0" smtClean="0">
                <a:cs typeface="B Nazanin" panose="00000400000000000000" pitchFamily="2" charset="-78"/>
              </a:rPr>
              <a:t>آن که </a:t>
            </a:r>
            <a:r>
              <a:rPr lang="fa-IR" sz="2000" dirty="0">
                <a:cs typeface="B Nazanin" panose="00000400000000000000" pitchFamily="2" charset="-78"/>
              </a:rPr>
              <a:t>مسجد در ربط کامل با قدرت دولت اسلامی است ولی در کنار خود دارالاماره را به عنوان مقر حکومت دارد. حکومت اموی در این دوران بنای مسجد جامع و دارالاماره را همزمان شروع می کند. بین مسجد و دارالاماره فاصله اندک وجود </a:t>
            </a:r>
            <a:r>
              <a:rPr lang="fa-IR" sz="2000" dirty="0" smtClean="0">
                <a:cs typeface="B Nazanin" panose="00000400000000000000" pitchFamily="2" charset="-78"/>
              </a:rPr>
              <a:t>دارد و </a:t>
            </a:r>
            <a:r>
              <a:rPr lang="fa-IR" sz="2000" dirty="0">
                <a:cs typeface="B Nazanin" panose="00000400000000000000" pitchFamily="2" charset="-78"/>
              </a:rPr>
              <a:t>از بسیاری موارد از طریق ارتباطی سرپوشیده دو بنا به یکدیگر مرتبط می شدند.</a:t>
            </a:r>
            <a:endParaRPr lang="en-US" sz="2000" dirty="0"/>
          </a:p>
          <a:p>
            <a:pPr lvl="0" algn="just"/>
            <a:r>
              <a:rPr lang="fa-IR" sz="2000" dirty="0">
                <a:cs typeface="B Nazanin" panose="00000400000000000000" pitchFamily="2" charset="-78"/>
              </a:rPr>
              <a:t>در این دوره شهر به مکانی اطلاق می شود که دارای جامع باشد</a:t>
            </a:r>
            <a:endParaRPr lang="en-US" sz="2000" dirty="0"/>
          </a:p>
        </p:txBody>
      </p:sp>
      <p:pic>
        <p:nvPicPr>
          <p:cNvPr id="8194" name="Picture 2" descr="C:\Users\NASR\Desktop\mafoom\Islamic Wallpapers (6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4292600" cy="3219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6096000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841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NASR\Desktop\mafoom\Masjed  8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3428999" cy="2987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14800" y="228600"/>
            <a:ext cx="46177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b="1" dirty="0">
                <a:cs typeface="B Nazanin" panose="00000400000000000000" pitchFamily="2" charset="-78"/>
              </a:rPr>
              <a:t>دوره سوم</a:t>
            </a: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این دوره عمدتا مربوط به خلافت عباسیان و تشکیل امپراطوری اسلامی در پهنه ای بس گسترده از جهان ان روزگار است .</a:t>
            </a: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تمایل به شرق خلفای عباسی –در اثر نفوذ دیوانیان ایرانی سبب می گردد تا تغییری کلی در دولت اسلامی رخ دهد . از یک سوی قدرت سیاسی دولت از قدرت مذهبی </a:t>
            </a:r>
            <a:r>
              <a:rPr lang="fa-IR" sz="2000" dirty="0" smtClean="0">
                <a:cs typeface="B Nazanin" panose="00000400000000000000" pitchFamily="2" charset="-78"/>
              </a:rPr>
              <a:t>آن </a:t>
            </a:r>
            <a:r>
              <a:rPr lang="fa-IR" sz="2000" dirty="0">
                <a:cs typeface="B Nazanin" panose="00000400000000000000" pitchFamily="2" charset="-78"/>
              </a:rPr>
              <a:t>جدا می گردد </a:t>
            </a:r>
            <a:r>
              <a:rPr lang="fa-IR" sz="2000" dirty="0" smtClean="0">
                <a:cs typeface="B Nazanin" panose="00000400000000000000" pitchFamily="2" charset="-78"/>
              </a:rPr>
              <a:t>و قدرت </a:t>
            </a:r>
            <a:r>
              <a:rPr lang="fa-IR" sz="2000" dirty="0">
                <a:cs typeface="B Nazanin" panose="00000400000000000000" pitchFamily="2" charset="-78"/>
              </a:rPr>
              <a:t>سیاسی برتری خود را بر قدرت مذهبی اعمال می کند </a:t>
            </a: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جدائی کامل جامع از دارالاماره اتفاق می </a:t>
            </a:r>
            <a:r>
              <a:rPr lang="fa-IR" sz="2000" dirty="0" smtClean="0">
                <a:cs typeface="B Nazanin" panose="00000400000000000000" pitchFamily="2" charset="-78"/>
              </a:rPr>
              <a:t>افتد.</a:t>
            </a: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مسجد از صورت ساده و بی پیرایه دوره اول و تا حدودی دوره دوم  خارج شده و از دیدگاه شکلی  خود را از بافت ساخته شده پیرامون خویش جدا می سازد . در این زمان هنوز شهر جایی است که مسجد جامع در ان قرار داده شده است</a:t>
            </a:r>
            <a:endParaRPr lang="en-US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و تا زمانی که جامع وجود نداشته باشد  علی رغم انبوهی جمعیت و تمرکز فضایی مکان شهر نامیده نمی شود.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5791200"/>
            <a:ext cx="186746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966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67200" y="228600"/>
            <a:ext cx="44196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b="1" dirty="0">
                <a:cs typeface="B Nazanin" panose="00000400000000000000" pitchFamily="2" charset="-78"/>
              </a:rPr>
              <a:t>دوره چهارم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این دوره عمدتا به ظهور حکومت های قدرت مند محلی در دل امپراطوری عباسی باز می گردد 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در این دوره شریعت اسلامی بنا به مصالح حکومت های محلی و منطقه ای تغییرات عمه ای می یابد و بیش از پیش رنگ وروی محلی و منطقه ای به خود می گیرد.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در این دوره مسجد بیش از انکه محلی برای عبادت باشند مکانی جهت خود نمائی حکومت ها  می گردد.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ظاهر پر شکوه  و معماری های یادمانی در ساخت مساجد نقش اساسی می یابند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محلات بر مبنای جدائی قومی  نژادی  فرهنگی  مذهبی و....بر پا می گردند.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هر محله ای مسجد خویش را دارد 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شهر به مجموعه ای از محلات در خود و بیگانه از یکدیگر تبدیل می گردد.</a:t>
            </a:r>
            <a:endParaRPr lang="en-US" sz="2000" dirty="0"/>
          </a:p>
          <a:p>
            <a:pPr lvl="0"/>
            <a:r>
              <a:rPr lang="fa-IR" sz="2000" dirty="0">
                <a:cs typeface="B Nazanin" panose="00000400000000000000" pitchFamily="2" charset="-78"/>
              </a:rPr>
              <a:t>ملاک تعیین شهر بر اساس داشتن جامع از بین می رود.به بیان دیگر در این دوره هر شهری می باید جامع داشته باشد ولی هر جا که جامع داشت مقام و موقع شهری پیدا نمی کند.   </a:t>
            </a:r>
            <a:endParaRPr lang="en-US" sz="2000" dirty="0"/>
          </a:p>
        </p:txBody>
      </p:sp>
      <p:pic>
        <p:nvPicPr>
          <p:cNvPr id="10242" name="Picture 2" descr="C:\Users\NASR\Desktop\mafoom\4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8" y="2321718"/>
            <a:ext cx="3948752" cy="2632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6600" y="6170963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96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3400" y="228600"/>
            <a:ext cx="43434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400" b="1" dirty="0" smtClean="0">
                <a:cs typeface="B Nazanin" panose="00000400000000000000" pitchFamily="2" charset="-78"/>
              </a:rPr>
              <a:t>بازار</a:t>
            </a:r>
            <a:endParaRPr lang="fa-IR" sz="2400" b="1" dirty="0"/>
          </a:p>
          <a:p>
            <a:pPr algn="just"/>
            <a:endParaRPr lang="fa-IR" sz="2000" dirty="0" smtClean="0">
              <a:cs typeface="B Nazanin" panose="00000400000000000000" pitchFamily="2" charset="-78"/>
            </a:endParaRPr>
          </a:p>
          <a:p>
            <a:pPr algn="just"/>
            <a:r>
              <a:rPr lang="fa-IR" sz="2000" dirty="0" smtClean="0">
                <a:cs typeface="B Nazanin" panose="00000400000000000000" pitchFamily="2" charset="-78"/>
              </a:rPr>
              <a:t>ایجاد </a:t>
            </a:r>
            <a:r>
              <a:rPr lang="fa-IR" sz="2000" dirty="0">
                <a:cs typeface="B Nazanin" panose="00000400000000000000" pitchFamily="2" charset="-78"/>
              </a:rPr>
              <a:t>بازار و میدان در کشورهای مفتوحه توسط دولت اسلامی نقش اساسی به این دو عنصر در سازماندهی شهر دوره اسلامی داد به گونه‌ای که با تقریبی نزدیک به یقین می‌توان از بازار و میدان به عنوان عناصر اصلی شهر دوره اسلامی یاد کرد. بازار نیز مانند مسجد از شکل ساده شروع شده و به تدریج پیچیدگی فضایی و انتظام کامل می‌یافت. در واقع بازار نیز به عنصری برای خودنمایی حکومتهای محلی و منطقه‌ای تبدیل گردید</a:t>
            </a:r>
            <a:r>
              <a:rPr lang="en-US" sz="2000" dirty="0"/>
              <a:t>. </a:t>
            </a:r>
            <a:r>
              <a:rPr lang="fa-IR" sz="2000" dirty="0">
                <a:cs typeface="B Nazanin" panose="00000400000000000000" pitchFamily="2" charset="-78"/>
              </a:rPr>
              <a:t>بازار در دوره اسلامی مانند دوره ساسانی در میان شهر قرار گرفت و از میدان اصلی شهر (مقر حکومتی) به سوی باروی شهر امتداد پیدا کرد با این تفاوت که بازار به دور مسجد و مدرسه می‌چرخید</a:t>
            </a:r>
            <a:r>
              <a:rPr lang="en-US" sz="2000" dirty="0"/>
              <a:t>. </a:t>
            </a:r>
            <a:br>
              <a:rPr lang="en-US" sz="2000" dirty="0"/>
            </a:br>
            <a:r>
              <a:rPr lang="fa-IR" sz="2000" dirty="0">
                <a:cs typeface="B Nazanin" panose="00000400000000000000" pitchFamily="2" charset="-78"/>
              </a:rPr>
              <a:t>راسته‌های مختلف بازار با توجه به عملکردشان در نزدیکی و یا با فاصله‌ای از مسجد قرار می‌گرفتند بدین‌ترتیب : نخست بازار مهر و تسبیح فروشان، سپس بازار کتابفروشان و صحافان ، بازار پارچه فروشان و غیره تا بازار دباغان و رنگرزان ، که به علت آلودگی ، از مسجد فاصله زیادی </a:t>
            </a:r>
            <a:r>
              <a:rPr lang="fa-IR" sz="2000" dirty="0" smtClean="0">
                <a:cs typeface="B Nazanin" panose="00000400000000000000" pitchFamily="2" charset="-78"/>
              </a:rPr>
              <a:t>داشتند</a:t>
            </a:r>
            <a:r>
              <a:rPr lang="fa-IR" sz="2000" dirty="0"/>
              <a:t>.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11266" name="Picture 2" descr="J:\358901_4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3048000" cy="4998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7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600" y="533400"/>
            <a:ext cx="426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800" b="1" dirty="0" smtClean="0">
                <a:cs typeface="B Nazanin" panose="00000400000000000000" pitchFamily="2" charset="-78"/>
              </a:rPr>
              <a:t>محله</a:t>
            </a:r>
          </a:p>
          <a:p>
            <a:pPr algn="just"/>
            <a:endParaRPr lang="fa-IR" sz="2000" dirty="0" smtClean="0">
              <a:cs typeface="B Nazanin" panose="00000400000000000000" pitchFamily="2" charset="-78"/>
            </a:endParaRPr>
          </a:p>
          <a:p>
            <a:pPr algn="just"/>
            <a:r>
              <a:rPr lang="fa-IR" sz="2000" dirty="0" smtClean="0">
                <a:cs typeface="B Nazanin" panose="00000400000000000000" pitchFamily="2" charset="-78"/>
              </a:rPr>
              <a:t>علی‌رغم </a:t>
            </a:r>
            <a:r>
              <a:rPr lang="fa-IR" sz="2000" dirty="0">
                <a:cs typeface="B Nazanin" panose="00000400000000000000" pitchFamily="2" charset="-78"/>
              </a:rPr>
              <a:t>اینکه در بدو تشکیل دولت اسلامی ایجاد قشربندی اجتماعی بر مبنای قوم، قبیله ، نژاد نفی می‌گردید ، اما در زمان تشکیل امپراتوری اسلامی، این </a:t>
            </a:r>
            <a:r>
              <a:rPr lang="fa-IR" sz="2000" dirty="0" smtClean="0">
                <a:cs typeface="B Nazanin" panose="00000400000000000000" pitchFamily="2" charset="-78"/>
              </a:rPr>
              <a:t>محله‌بندی ها </a:t>
            </a:r>
            <a:r>
              <a:rPr lang="fa-IR" sz="2000" dirty="0">
                <a:cs typeface="B Nazanin" panose="00000400000000000000" pitchFamily="2" charset="-78"/>
              </a:rPr>
              <a:t>گسترش می‌یافت که مبنای آن برخلاف دوران ساسانی نه براساس نظام کاستی و طبقاتی بلکه براساس تفاوتهای قومی ، قبیله ای بود. در این دوره محلات در تضاد و تقابل با یکدیگر بودند و ارتباط محله با سازمان اجتماعی عشیره‌ای خود (جامعه شهری، روستایی و </a:t>
            </a:r>
            <a:r>
              <a:rPr lang="fa-IR" sz="2000" dirty="0" smtClean="0">
                <a:cs typeface="B Nazanin" panose="00000400000000000000" pitchFamily="2" charset="-78"/>
              </a:rPr>
              <a:t>ایلاتی) بسیار </a:t>
            </a:r>
            <a:r>
              <a:rPr lang="fa-IR" sz="2000" dirty="0">
                <a:cs typeface="B Nazanin" panose="00000400000000000000" pitchFamily="2" charset="-78"/>
              </a:rPr>
              <a:t>بیشتر از رابطه آن با محلات مجاورش بود. هر یک از محلات مسجد، بازارچه ، مدرسه ، آب انبار، قنات و حمام خاص خود را </a:t>
            </a:r>
            <a:r>
              <a:rPr lang="fa-IR" sz="2000" dirty="0" smtClean="0">
                <a:cs typeface="B Nazanin" panose="00000400000000000000" pitchFamily="2" charset="-78"/>
              </a:rPr>
              <a:t>داشت.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12290" name="Picture 2" descr="J:\baza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3505200" cy="467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6600" y="5334000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506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42593" y="990600"/>
            <a:ext cx="1676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>
                <a:cs typeface="B Nazanin" pitchFamily="2" charset="-78"/>
              </a:rPr>
              <a:t>منابع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160" y="1752600"/>
            <a:ext cx="739140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حبیبی، سید محسن (1396)، کتاب از شار تا شهر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itchFamily="2" charset="-78"/>
              </a:rPr>
              <a:t>ستاری ساربانقلی</a:t>
            </a:r>
            <a:r>
              <a:rPr lang="fa-IR" sz="2000" dirty="0">
                <a:cs typeface="B Nazanin" pitchFamily="2" charset="-78"/>
              </a:rPr>
              <a:t>، حسن (1390)، سطح بندی شهر در کلام پیامبر اسلام (ص)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sz="2000" dirty="0">
                <a:cs typeface="B Nazanin" pitchFamily="2" charset="-78"/>
              </a:rPr>
              <a:t>فلاحت، سمیه (1390)، بر ساخت مفهوم شهر اسلامی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a-IR" sz="20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82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731825"/>
            <a:ext cx="7315200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itchFamily="2" charset="-78"/>
              </a:rPr>
              <a:t>مقدمه</a:t>
            </a:r>
          </a:p>
          <a:p>
            <a:endParaRPr lang="fa-IR" dirty="0">
              <a:cs typeface="B Nazanin" pitchFamily="2" charset="-78"/>
            </a:endParaRPr>
          </a:p>
          <a:p>
            <a:r>
              <a:rPr lang="fa-IR" dirty="0" smtClean="0">
                <a:cs typeface="B Nazanin" pitchFamily="2" charset="-78"/>
              </a:rPr>
              <a:t>شرق شناسان فرانسوی اولین نویسندگانی بودند که اصطلاح « شهر اسلامی » را به کار بردند .</a:t>
            </a:r>
          </a:p>
          <a:p>
            <a:endParaRPr lang="fa-IR" dirty="0">
              <a:cs typeface="B Nazanin" pitchFamily="2" charset="-78"/>
            </a:endParaRPr>
          </a:p>
          <a:p>
            <a:r>
              <a:rPr lang="fa-IR" dirty="0" smtClean="0">
                <a:cs typeface="B Nazanin" pitchFamily="2" charset="-78"/>
              </a:rPr>
              <a:t>نمونه : ویلیام مارشه : اولین کسی که درباره شکل و ساختار شهر اسلامی مقاله ارائه کرد . </a:t>
            </a:r>
          </a:p>
          <a:p>
            <a:r>
              <a:rPr lang="fa-IR" dirty="0" smtClean="0">
                <a:cs typeface="B Nazanin" pitchFamily="2" charset="-78"/>
              </a:rPr>
              <a:t>اندیشه او بر این نکته مبتنی است که : اسلام مشخصاً دینی شهری است و طبق قوانین اسلام زندگی شهری برای مسلمانان اجباری است .</a:t>
            </a:r>
          </a:p>
          <a:p>
            <a:endParaRPr lang="fa-IR" dirty="0">
              <a:cs typeface="B Nazanin" pitchFamily="2" charset="-78"/>
            </a:endParaRPr>
          </a:p>
        </p:txBody>
      </p:sp>
      <p:pic>
        <p:nvPicPr>
          <p:cNvPr id="1027" name="Picture 3" descr="J:\300px-Map_of_expansion_of_Caliphate_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038600"/>
            <a:ext cx="4648200" cy="230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95400" y="3352800"/>
            <a:ext cx="26670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itchFamily="2" charset="-78"/>
              </a:rPr>
              <a:t>بر ساخت مفهوم شهر اسلامی (1390)</a:t>
            </a:r>
            <a:endParaRPr lang="fa-IR" sz="1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69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SR\Desktop\mafoom\Masjed  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53331"/>
            <a:ext cx="4267200" cy="3193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152400"/>
            <a:ext cx="800100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cs typeface="B Nazanin" pitchFamily="2" charset="-78"/>
              </a:rPr>
              <a:t>دین و مذهب به مثابه یکی از عناصر فرهنگی و پدیده ای اجتماعی – فرهنگی منشا ایجاد تغییر ، تفاوت و تباین در مکان های گوناگون بوده </a:t>
            </a:r>
            <a:r>
              <a:rPr lang="fa-IR" dirty="0" smtClean="0">
                <a:cs typeface="B Nazanin" pitchFamily="2" charset="-78"/>
              </a:rPr>
              <a:t>است.</a:t>
            </a:r>
            <a:endParaRPr lang="fa-IR" dirty="0" smtClean="0">
              <a:cs typeface="B Nazanin" pitchFamily="2" charset="-78"/>
            </a:endParaRPr>
          </a:p>
          <a:p>
            <a:endParaRPr lang="fa-IR" dirty="0">
              <a:cs typeface="B Nazanin" pitchFamily="2" charset="-78"/>
            </a:endParaRPr>
          </a:p>
          <a:p>
            <a:r>
              <a:rPr lang="fa-IR" dirty="0" smtClean="0">
                <a:cs typeface="B Nazanin" pitchFamily="2" charset="-78"/>
              </a:rPr>
              <a:t>خداوند حضرت رسول اکرم ( ص ) را به عنوان اسوه حسنه معرفی نموده است : </a:t>
            </a:r>
          </a:p>
          <a:p>
            <a:endParaRPr lang="fa-IR" dirty="0" smtClean="0">
              <a:cs typeface="B Nazanin" pitchFamily="2" charset="-78"/>
            </a:endParaRPr>
          </a:p>
          <a:p>
            <a:r>
              <a:rPr lang="fa-IR" dirty="0" smtClean="0">
                <a:cs typeface="B Nazanin" pitchFamily="2" charset="-78"/>
              </a:rPr>
              <a:t>لَّقَدْ كَانَ لَكُمْ فِي رَسُولِ اللَّهِ أُسْوَةٌ حَسَنَةٌ لِّمَن كَانَ يَرْجُو اللَّهَ وَالْيَوْمَ الْآخِرَ وَذَكَرَ اللَّهَ كَثِيرًا </a:t>
            </a:r>
          </a:p>
          <a:p>
            <a:endParaRPr lang="fa-IR" dirty="0">
              <a:cs typeface="B Nazanin" pitchFamily="2" charset="-78"/>
            </a:endParaRPr>
          </a:p>
          <a:p>
            <a:r>
              <a:rPr lang="fa-IR" dirty="0" smtClean="0">
                <a:cs typeface="B Nazanin" pitchFamily="2" charset="-78"/>
              </a:rPr>
              <a:t>نمونه ای از احادیث :</a:t>
            </a:r>
          </a:p>
          <a:p>
            <a:r>
              <a:rPr lang="fa-IR" dirty="0" smtClean="0">
                <a:cs typeface="B Nazanin" pitchFamily="2" charset="-78"/>
              </a:rPr>
              <a:t>اذیت و آزار را از راه و مسیر مسلمانان </a:t>
            </a:r>
            <a:r>
              <a:rPr lang="fa-IR" dirty="0" smtClean="0">
                <a:solidFill>
                  <a:schemeClr val="bg1"/>
                </a:solidFill>
                <a:cs typeface="B Nazanin" pitchFamily="2" charset="-78"/>
              </a:rPr>
              <a:t>صاف و هموار کن </a:t>
            </a:r>
          </a:p>
          <a:p>
            <a:r>
              <a:rPr lang="fa-IR" dirty="0" smtClean="0">
                <a:cs typeface="B Nazanin" pitchFamily="2" charset="-78"/>
              </a:rPr>
              <a:t>حق همسایه آنست که اگر بیمار شود </a:t>
            </a:r>
            <a:r>
              <a:rPr lang="fa-IR" dirty="0" smtClean="0">
                <a:solidFill>
                  <a:schemeClr val="bg1"/>
                </a:solidFill>
                <a:cs typeface="B Nazanin" pitchFamily="2" charset="-78"/>
              </a:rPr>
              <a:t>... .... و خانه خود را بالاتر از خانه او نسازی تا باد بر آنها مسدود شود .</a:t>
            </a:r>
          </a:p>
          <a:p>
            <a:endParaRPr lang="fa-IR" dirty="0" smtClean="0"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3030111"/>
            <a:ext cx="333756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itchFamily="2" charset="-78"/>
              </a:rPr>
              <a:t>سطح بندی شهر در کلام پیامبر اسلام (ص) (1390)</a:t>
            </a:r>
            <a:endParaRPr lang="fa-IR" sz="1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92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SR\Desktop\mafoom\Masjed  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03630"/>
            <a:ext cx="3889202" cy="2910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8200" y="304800"/>
            <a:ext cx="3962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itchFamily="2" charset="-78"/>
              </a:rPr>
              <a:t>دگرگونی مفهوم شهر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18926612"/>
              </p:ext>
            </p:extLst>
          </p:nvPr>
        </p:nvGraphicFramePr>
        <p:xfrm>
          <a:off x="228600" y="1295400"/>
          <a:ext cx="48006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10200" y="1734704"/>
            <a:ext cx="3581399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fa-IR" dirty="0" smtClean="0">
                <a:cs typeface="B Nazanin" panose="00000400000000000000" pitchFamily="2" charset="-78"/>
              </a:rPr>
              <a:t>همراهی شار بیرونی یا ربض با این فتح با قیام علیه شار میانی و کهن دژ</a:t>
            </a:r>
          </a:p>
          <a:p>
            <a:pPr lvl="0"/>
            <a:r>
              <a:rPr lang="fa-IR" dirty="0" smtClean="0">
                <a:cs typeface="B Nazanin" panose="00000400000000000000" pitchFamily="2" charset="-78"/>
              </a:rPr>
              <a:t>واقعیت این قیام : قیام علیه نظام کاستی </a:t>
            </a:r>
          </a:p>
          <a:p>
            <a:pPr lvl="0"/>
            <a:r>
              <a:rPr lang="fa-IR" dirty="0" smtClean="0">
                <a:cs typeface="B Nazanin" panose="00000400000000000000" pitchFamily="2" charset="-78"/>
              </a:rPr>
              <a:t>این فتح سبب رهایی جامعه ایلی از قید دو جامعه شهری و روستایی می شود. </a:t>
            </a:r>
          </a:p>
          <a:p>
            <a:endParaRPr lang="fa-IR" dirty="0"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3335141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15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04800"/>
            <a:ext cx="7772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ویژگی شهرهای قرن هفتم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066800"/>
            <a:ext cx="75438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در امپراطوری رم شرقی و ایران شهرنشینی و شهر گرایی مشهود بود و نظام شهری و شبکه سراسری شهرها از عوامل پایه ای این دو امپراطوری بود .</a:t>
            </a: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 smtClean="0">
                <a:cs typeface="B Nazanin" panose="00000400000000000000" pitchFamily="2" charset="-78"/>
              </a:rPr>
              <a:t>در اروپای غربی شهرها بر مبنای فئودالیسم و در ارتباط و تقابل با روستا و بر اساس تقسیم اجتماعی کار به گونه ای مشخص شکل می گیرد .</a:t>
            </a:r>
          </a:p>
          <a:p>
            <a:endParaRPr lang="fa-IR" dirty="0">
              <a:cs typeface="B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038600"/>
            <a:ext cx="3573546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600200" y="2743200"/>
            <a:ext cx="69342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در شهرهای رمی 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قوانین از قواعد برده داری نشئت گرفته بود .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شهر رمی مکان استقرار نظامیان و اشراف بود . 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شهروند امتیازات خاصی داشت و شهر در تقابل با روستا ارجحیت داشت . </a:t>
            </a:r>
          </a:p>
          <a:p>
            <a:endParaRPr lang="fa-IR" dirty="0" smtClean="0">
              <a:cs typeface="B Nazanin" panose="00000400000000000000" pitchFamily="2" charset="-78"/>
            </a:endParaRPr>
          </a:p>
          <a:p>
            <a:endParaRPr lang="fa-IR" dirty="0" smtClean="0"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3551070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5203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ascal\Desktop\مریم\carcassonne.jpg(anthropology.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693373"/>
            <a:ext cx="3733800" cy="2857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228600"/>
            <a:ext cx="7848600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شهر قرون وسطی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بر روی خرابه های شهرهای کهن رمی یا در کنار رودها وکلیساها و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بر مبنای بازرگانی و پیله وری شکل گرفته بود .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از بدو تشکیل در تقابل با محیط پیرامونی اش قرار می گیرد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شهروندان از امتیازات خاصی برخوردار بودند که این امتیازات از برج و باروی شهر فراتر نمی رفت و روستاییان از آن بی بهره بودند .</a:t>
            </a:r>
          </a:p>
          <a:p>
            <a:endParaRPr lang="fa-IR" dirty="0" smtClean="0"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075259"/>
            <a:ext cx="836676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cs typeface="B Nazanin" panose="00000400000000000000" pitchFamily="2" charset="-78"/>
              </a:rPr>
              <a:t>شار پارتی ( دوران ساسانی )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درون دیوارهای شارستان متعلق به چهار طبقه ممتازه اجتماعی است .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شارستان تبلور کالبدی تمامی تفاوت هایی است که سازمان اجتماعی مبتنی بر کاست به آنها شکل بخشیده است . </a:t>
            </a:r>
          </a:p>
          <a:p>
            <a:endParaRPr lang="fa-IR" dirty="0">
              <a:cs typeface="B Nazanin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432179" y="3103586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151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ASR\Desktop\mafoom\Masjed  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64437"/>
            <a:ext cx="3246120" cy="282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371118"/>
            <a:ext cx="7467600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شهر دوره اسلامی و ویژگی های آن </a:t>
            </a: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 smtClean="0">
                <a:cs typeface="B Nazanin" panose="00000400000000000000" pitchFamily="2" charset="-78"/>
              </a:rPr>
              <a:t>شهر از قوانین مدون جهان بینی اسلامی تبعیت می کند . 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در این قوانین امتیازات استثنائی برای مردمان وجود ندارد .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در این قوانین فقط امت یعنی اجتماع مومنان صرف نظر از مکان استقرارشان نسبت به دیگران دارای امتیازات خاصی هستند . 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شهر دوره اسلامی قبل از هر چیز یک قلعه ایمان است .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                           درنتیجه نقش مذهبی شهر بر اهداف نظامی – اقتصادی اش اولویت می یابد.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 </a:t>
            </a:r>
          </a:p>
          <a:p>
            <a:r>
              <a:rPr lang="fa-IR" dirty="0" smtClean="0">
                <a:cs typeface="B Nazanin" panose="00000400000000000000" pitchFamily="2" charset="-78"/>
              </a:rPr>
              <a:t>شهروند شهر دوران اسلامی همانند روستاییان و ایلیاتی ها که معتقد به جهانبینی اسلامی اند .</a:t>
            </a:r>
          </a:p>
          <a:p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                       فقط و فقط فرمانبردار احکام اسلامی ، امام و نمایندگان آنها هستند . </a:t>
            </a:r>
          </a:p>
          <a:p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                       از لحاظ قوانین و امتیازات تفاوتی بین شهر و ده نیست . </a:t>
            </a:r>
          </a:p>
          <a:p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                          تنها تفاوت کالبدی بین شهر و روستا وجود دارد .                             </a:t>
            </a:r>
            <a:endParaRPr lang="fa-IR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3750973"/>
            <a:ext cx="1828800" cy="3134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5411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708660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شهر مدینه اولین شهری که با جهان بینی اسلامی بنیان گذاری می شود . </a:t>
            </a:r>
          </a:p>
          <a:p>
            <a:endParaRPr lang="fa-IR" sz="2000" dirty="0">
              <a:cs typeface="B Nazanin" panose="00000400000000000000" pitchFamily="2" charset="-78"/>
            </a:endParaRPr>
          </a:p>
          <a:p>
            <a:endParaRPr lang="fa-IR" sz="2000" dirty="0">
              <a:cs typeface="B Nazanin" panose="00000400000000000000" pitchFamily="2" charset="-78"/>
            </a:endParaRPr>
          </a:p>
          <a:p>
            <a:r>
              <a:rPr lang="fa-IR" sz="2000" dirty="0" smtClean="0">
                <a:cs typeface="B Nazanin" panose="00000400000000000000" pitchFamily="2" charset="-78"/>
              </a:rPr>
              <a:t>با توجه به اینکه شهر مکان تحقق آرمانهای سیاسی – اجتماعی دولت اسلامی است جامعه شهری نقشی فراتر را نسبت به همسان های خود می گیرد . </a:t>
            </a:r>
          </a:p>
          <a:p>
            <a:endParaRPr lang="fa-IR" sz="2000" dirty="0" smtClean="0">
              <a:cs typeface="B Nazanin" panose="00000400000000000000" pitchFamily="2" charset="-78"/>
            </a:endParaRPr>
          </a:p>
          <a:p>
            <a:r>
              <a:rPr lang="fa-IR" sz="2000" dirty="0" smtClean="0">
                <a:cs typeface="B Nazanin" panose="00000400000000000000" pitchFamily="2" charset="-78"/>
              </a:rPr>
              <a:t>جامعه شهری در هماهنگی کامل با دو جامعه ایلیاتی و روستایی قرار می گیرد. 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5122" name="Picture 2" descr="D:\aks\saeed\مکه و مدینه-قدیم\baqea20befor201344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59" y="3276600"/>
            <a:ext cx="5863811" cy="350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6459" y="2968823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076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43055" y="609600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مسجد</a:t>
            </a:r>
            <a:endParaRPr lang="fa-IR" sz="2400" dirty="0"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76800" y="1456997"/>
            <a:ext cx="3733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a-IR" sz="2000" dirty="0">
                <a:cs typeface="B Nazanin" panose="00000400000000000000" pitchFamily="2" charset="-78"/>
              </a:rPr>
              <a:t>با توجه به اینکه دولت اسلامی در شهر تولد می یابد و با توجه به اینکه تشکیل این دولت برای اولین بار در مسجد صورت می گیرد بنابراین وجود مسجد جامع به یکی از مشخصات اصلی  شهر دوره اسلامی تبدیل می گردد . این امر تا ان حد اهمیت دارد که در دوران اولیه دولت اسلامی </a:t>
            </a:r>
            <a:r>
              <a:rPr lang="fa-IR" sz="2000" dirty="0" smtClean="0">
                <a:cs typeface="B Nazanin" panose="00000400000000000000" pitchFamily="2" charset="-78"/>
              </a:rPr>
              <a:t>و (قبل </a:t>
            </a:r>
            <a:r>
              <a:rPr lang="fa-IR" sz="2000" dirty="0">
                <a:cs typeface="B Nazanin" panose="00000400000000000000" pitchFamily="2" charset="-78"/>
              </a:rPr>
              <a:t>از تشکیل حکومت های </a:t>
            </a:r>
            <a:r>
              <a:rPr lang="fa-IR" sz="2000" dirty="0" smtClean="0">
                <a:cs typeface="B Nazanin" panose="00000400000000000000" pitchFamily="2" charset="-78"/>
              </a:rPr>
              <a:t>محلی) </a:t>
            </a:r>
            <a:r>
              <a:rPr lang="fa-IR" sz="2000" dirty="0">
                <a:cs typeface="B Nazanin" panose="00000400000000000000" pitchFamily="2" charset="-78"/>
              </a:rPr>
              <a:t>سکونت گاهی به مقام شهر می رسد که صاحب جامع </a:t>
            </a:r>
            <a:r>
              <a:rPr lang="fa-IR" sz="2000" dirty="0" smtClean="0">
                <a:cs typeface="B Nazanin" panose="00000400000000000000" pitchFamily="2" charset="-78"/>
              </a:rPr>
              <a:t>باشد نخستین </a:t>
            </a:r>
            <a:r>
              <a:rPr lang="fa-IR" sz="2000" dirty="0">
                <a:cs typeface="B Nazanin" panose="00000400000000000000" pitchFamily="2" charset="-78"/>
              </a:rPr>
              <a:t>مکانی که در به هنگام فتح یک شهر ساخته می </a:t>
            </a:r>
            <a:r>
              <a:rPr lang="fa-IR" sz="2000" dirty="0" smtClean="0">
                <a:cs typeface="B Nazanin" panose="00000400000000000000" pitchFamily="2" charset="-78"/>
              </a:rPr>
              <a:t>شود.</a:t>
            </a:r>
            <a:endParaRPr lang="en-US" sz="2000" dirty="0"/>
          </a:p>
          <a:p>
            <a:r>
              <a:rPr lang="fa-IR" sz="2000" dirty="0">
                <a:cs typeface="B Nazanin" panose="00000400000000000000" pitchFamily="2" charset="-78"/>
              </a:rPr>
              <a:t>مسجد جامع علاوه بر نقش مذهبی خود نقوش سیاسی و اجتماعی بسیار قوی  را نیز داراست</a:t>
            </a:r>
          </a:p>
        </p:txBody>
      </p:sp>
      <p:pic>
        <p:nvPicPr>
          <p:cNvPr id="6147" name="Picture 3" descr="C:\Users\NASR\Desktop\mafoom\Islamic Wallpapers (20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295400"/>
            <a:ext cx="3761183" cy="2748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NASR\Desktop\mafoom\Masjed  2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15524"/>
            <a:ext cx="3761183" cy="28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49488" y="5782268"/>
            <a:ext cx="2590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400" dirty="0" smtClean="0">
                <a:cs typeface="B Nazanin" panose="00000400000000000000" pitchFamily="2" charset="-78"/>
              </a:rPr>
              <a:t>از شار تا شهر (1396)</a:t>
            </a:r>
            <a:endParaRPr lang="fa-IR" sz="1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34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1184</TotalTime>
  <Words>1607</Words>
  <Application>Microsoft Office PowerPoint</Application>
  <PresentationFormat>On-screen Show (4:3)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B Mitra</vt:lpstr>
      <vt:lpstr>B Nazanin</vt:lpstr>
      <vt:lpstr>Calibri</vt:lpstr>
      <vt:lpstr>Century Gothic</vt:lpstr>
      <vt:lpstr>Tahoma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Novin Pendar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Sajjad</cp:lastModifiedBy>
  <cp:revision>27</cp:revision>
  <dcterms:created xsi:type="dcterms:W3CDTF">2013-10-27T19:23:48Z</dcterms:created>
  <dcterms:modified xsi:type="dcterms:W3CDTF">2019-07-27T10:04:44Z</dcterms:modified>
</cp:coreProperties>
</file>