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380"/>
    <p:restoredTop sz="94660"/>
  </p:normalViewPr>
  <p:slideViewPr>
    <p:cSldViewPr>
      <p:cViewPr varScale="1">
        <p:scale>
          <a:sx n="80" d="100"/>
          <a:sy n="80" d="100"/>
        </p:scale>
        <p:origin x="95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2FDE188-A1C2-4D58-8DE0-152755A7A931}"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1506241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496813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3179531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AE6A6F9F-9355-47F2-B6FE-61E39AE6E744}" type="slidenum">
              <a:rPr lang="fa-IR" smtClean="0"/>
              <a:pPr/>
              <a:t>‹#›</a:t>
            </a:fld>
            <a:endParaRPr lang="fa-IR" dirty="0"/>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699113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3568332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4" name="Footer Placeholder 3"/>
          <p:cNvSpPr>
            <a:spLocks noGrp="1"/>
          </p:cNvSpPr>
          <p:nvPr>
            <p:ph type="ftr" sz="quarter" idx="11"/>
          </p:nvPr>
        </p:nvSpPr>
        <p:spPr/>
        <p:txBody>
          <a:bodyPr/>
          <a:lstStyle/>
          <a:p>
            <a:endParaRPr lang="fa-IR" dirty="0"/>
          </a:p>
        </p:txBody>
      </p:sp>
      <p:sp>
        <p:nvSpPr>
          <p:cNvPr id="5" name="Slide Number Placeholder 4"/>
          <p:cNvSpPr>
            <a:spLocks noGrp="1"/>
          </p:cNvSpPr>
          <p:nvPr>
            <p:ph type="sldNum" sz="quarter" idx="12"/>
          </p:nvPr>
        </p:nvSpPr>
        <p:spPr/>
        <p:txBody>
          <a:body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24654053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2FDE188-A1C2-4D58-8DE0-152755A7A931}" type="datetimeFigureOut">
              <a:rPr lang="fa-IR" smtClean="0"/>
              <a:pPr/>
              <a:t>21/04/1441</a:t>
            </a:fld>
            <a:endParaRPr lang="fa-IR" dirty="0"/>
          </a:p>
        </p:txBody>
      </p:sp>
      <p:sp>
        <p:nvSpPr>
          <p:cNvPr id="4" name="Footer Placeholder 3"/>
          <p:cNvSpPr>
            <a:spLocks noGrp="1"/>
          </p:cNvSpPr>
          <p:nvPr>
            <p:ph type="ftr" sz="quarter" idx="11"/>
          </p:nvPr>
        </p:nvSpPr>
        <p:spPr/>
        <p:txBody>
          <a:bodyPr/>
          <a:lstStyle/>
          <a:p>
            <a:endParaRPr lang="fa-IR" dirty="0"/>
          </a:p>
        </p:txBody>
      </p:sp>
      <p:sp>
        <p:nvSpPr>
          <p:cNvPr id="5" name="Slide Number Placeholder 4"/>
          <p:cNvSpPr>
            <a:spLocks noGrp="1"/>
          </p:cNvSpPr>
          <p:nvPr>
            <p:ph type="sldNum" sz="quarter" idx="12"/>
          </p:nvPr>
        </p:nvSpPr>
        <p:spPr/>
        <p:txBody>
          <a:body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4085997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FDE188-A1C2-4D58-8DE0-152755A7A931}"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2886266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FDE188-A1C2-4D58-8DE0-152755A7A931}"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911858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FDE188-A1C2-4D58-8DE0-152755A7A931}"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3946053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FDE188-A1C2-4D58-8DE0-152755A7A931}"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275849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2FDE188-A1C2-4D58-8DE0-152755A7A931}"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2295863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FDE188-A1C2-4D58-8DE0-152755A7A931}" type="datetimeFigureOut">
              <a:rPr lang="fa-IR" smtClean="0"/>
              <a:t>21/04/1441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1614172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2FDE188-A1C2-4D58-8DE0-152755A7A931}" type="datetimeFigureOut">
              <a:rPr lang="fa-IR" smtClean="0"/>
              <a:t>21/04/1441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3093459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FDE188-A1C2-4D58-8DE0-152755A7A931}" type="datetimeFigureOut">
              <a:rPr lang="fa-IR" smtClean="0"/>
              <a:t>21/04/1441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1887613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1234940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FDE188-A1C2-4D58-8DE0-152755A7A931}"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E6A6F9F-9355-47F2-B6FE-61E39AE6E744}" type="slidenum">
              <a:rPr lang="fa-IR" smtClean="0"/>
              <a:t>‹#›</a:t>
            </a:fld>
            <a:endParaRPr lang="fa-IR"/>
          </a:p>
        </p:txBody>
      </p:sp>
    </p:spTree>
    <p:extLst>
      <p:ext uri="{BB962C8B-B14F-4D97-AF65-F5344CB8AC3E}">
        <p14:creationId xmlns:p14="http://schemas.microsoft.com/office/powerpoint/2010/main" val="2165565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22FDE188-A1C2-4D58-8DE0-152755A7A931}" type="datetimeFigureOut">
              <a:rPr lang="fa-IR" smtClean="0"/>
              <a:pPr/>
              <a:t>21/04/1441</a:t>
            </a:fld>
            <a:endParaRPr lang="fa-IR" dirty="0"/>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fa-IR" dirty="0"/>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AE6A6F9F-9355-47F2-B6FE-61E39AE6E744}" type="slidenum">
              <a:rPr lang="fa-IR" smtClean="0"/>
              <a:pPr/>
              <a:t>‹#›</a:t>
            </a:fld>
            <a:endParaRPr lang="fa-IR" dirty="0"/>
          </a:p>
        </p:txBody>
      </p:sp>
    </p:spTree>
    <p:extLst>
      <p:ext uri="{BB962C8B-B14F-4D97-AF65-F5344CB8AC3E}">
        <p14:creationId xmlns:p14="http://schemas.microsoft.com/office/powerpoint/2010/main" val="394371806"/>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kerman-city.blogfa.com/" TargetMode="External"/><Relationship Id="rId2" Type="http://schemas.openxmlformats.org/officeDocument/2006/relationships/hyperlink" Target="http://www.phnews.ir/" TargetMode="External"/><Relationship Id="rId1" Type="http://schemas.openxmlformats.org/officeDocument/2006/relationships/slideLayout" Target="../slideLayouts/slideLayout7.xml"/><Relationship Id="rId4" Type="http://schemas.openxmlformats.org/officeDocument/2006/relationships/hyperlink" Target="http://www.heydarabadi.blogfa.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43608" y="2883375"/>
            <a:ext cx="6996236" cy="1237856"/>
          </a:xfrm>
        </p:spPr>
        <p:txBody>
          <a:bodyPr>
            <a:normAutofit/>
          </a:bodyPr>
          <a:lstStyle/>
          <a:p>
            <a:pPr algn="ctr"/>
            <a:r>
              <a:rPr lang="fa-IR" sz="4800" dirty="0" smtClean="0">
                <a:cs typeface="B Homa" panose="00000400000000000000" pitchFamily="2" charset="-78"/>
              </a:rPr>
              <a:t>شبکه آزادراه وطراحی معابر   </a:t>
            </a:r>
            <a:endParaRPr lang="fa-IR" sz="4800" dirty="0">
              <a:cs typeface="B Homa" panose="00000400000000000000" pitchFamily="2" charset="-78"/>
            </a:endParaRPr>
          </a:p>
        </p:txBody>
      </p:sp>
      <p:sp>
        <p:nvSpPr>
          <p:cNvPr id="8" name="Rectangle 7"/>
          <p:cNvSpPr/>
          <p:nvPr/>
        </p:nvSpPr>
        <p:spPr>
          <a:xfrm>
            <a:off x="2217670" y="1311153"/>
            <a:ext cx="4575291" cy="584775"/>
          </a:xfrm>
          <a:prstGeom prst="rect">
            <a:avLst/>
          </a:prstGeom>
        </p:spPr>
        <p:txBody>
          <a:bodyPr wrap="none">
            <a:spAutoFit/>
          </a:bodyPr>
          <a:lstStyle/>
          <a:p>
            <a:r>
              <a:rPr lang="fa-IR" sz="3200" dirty="0" smtClean="0">
                <a:ln>
                  <a:solidFill>
                    <a:schemeClr val="tx1"/>
                  </a:solidFill>
                </a:ln>
                <a:solidFill>
                  <a:schemeClr val="tx1">
                    <a:lumMod val="95000"/>
                  </a:schemeClr>
                </a:solidFill>
                <a:effectLst>
                  <a:outerShdw blurRad="38100" dist="38100" dir="2700000" algn="tl">
                    <a:srgbClr val="000000">
                      <a:alpha val="43137"/>
                    </a:srgbClr>
                  </a:outerShdw>
                </a:effectLst>
                <a:cs typeface="B Homa" panose="00000400000000000000" pitchFamily="2" charset="-78"/>
              </a:rPr>
              <a:t>مبانی و روش های طراحی شهری</a:t>
            </a:r>
          </a:p>
        </p:txBody>
      </p:sp>
    </p:spTree>
    <p:extLst>
      <p:ext uri="{BB962C8B-B14F-4D97-AF65-F5344CB8AC3E}">
        <p14:creationId xmlns:p14="http://schemas.microsoft.com/office/powerpoint/2010/main" val="2976352026"/>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08104" y="332656"/>
            <a:ext cx="3408239" cy="523220"/>
          </a:xfrm>
          <a:prstGeom prst="rect">
            <a:avLst/>
          </a:prstGeom>
        </p:spPr>
        <p:txBody>
          <a:bodyPr wrap="square">
            <a:spAutoFit/>
          </a:bodyPr>
          <a:lstStyle/>
          <a:p>
            <a:pPr lvl="0" algn="ctr"/>
            <a:r>
              <a:rPr lang="fa-IR" sz="2800" b="1" dirty="0">
                <a:ln>
                  <a:solidFill>
                    <a:prstClr val="white"/>
                  </a:solidFill>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rPr>
              <a:t>خیابان های دارای انحنا</a:t>
            </a:r>
          </a:p>
        </p:txBody>
      </p:sp>
      <p:sp>
        <p:nvSpPr>
          <p:cNvPr id="4" name="Rectangle 3"/>
          <p:cNvSpPr/>
          <p:nvPr/>
        </p:nvSpPr>
        <p:spPr>
          <a:xfrm>
            <a:off x="611560" y="2287062"/>
            <a:ext cx="8028384" cy="1754326"/>
          </a:xfrm>
          <a:prstGeom prst="rect">
            <a:avLst/>
          </a:prstGeom>
        </p:spPr>
        <p:txBody>
          <a:bodyPr wrap="square">
            <a:spAutoFit/>
          </a:bodyPr>
          <a:lstStyle/>
          <a:p>
            <a:r>
              <a:rPr lang="fa-IR" baseline="0" dirty="0" smtClean="0">
                <a:cs typeface="B Yekan" panose="00000400000000000000" pitchFamily="2" charset="-78"/>
              </a:rPr>
              <a:t>انحنای خیابان ها گرچه به امنیت کمک می کند و خیابان های منحنی با دورنما های ماندگار توصیه می گردد.اما روش اغراق آمیز آن موجب سردرگمی افراد می گرددزیرا:</a:t>
            </a:r>
          </a:p>
          <a:p>
            <a:endParaRPr lang="fa-IR" baseline="0" dirty="0" smtClean="0">
              <a:cs typeface="B Yekan" panose="00000400000000000000" pitchFamily="2" charset="-78"/>
            </a:endParaRPr>
          </a:p>
          <a:p>
            <a:r>
              <a:rPr lang="fa-IR" baseline="0" dirty="0" smtClean="0">
                <a:cs typeface="B Yekan" panose="00000400000000000000" pitchFamily="2" charset="-78"/>
              </a:rPr>
              <a:t>1.قوس ها شبیه هم هستند</a:t>
            </a:r>
          </a:p>
          <a:p>
            <a:endParaRPr lang="fa-IR" baseline="0" dirty="0" smtClean="0">
              <a:cs typeface="B Yekan" panose="00000400000000000000" pitchFamily="2" charset="-78"/>
            </a:endParaRPr>
          </a:p>
          <a:p>
            <a:r>
              <a:rPr lang="fa-IR" dirty="0" smtClean="0">
                <a:cs typeface="B Yekan" panose="00000400000000000000" pitchFamily="2" charset="-78"/>
              </a:rPr>
              <a:t>2.ع</a:t>
            </a:r>
            <a:r>
              <a:rPr lang="fa-IR" baseline="0" dirty="0" smtClean="0">
                <a:cs typeface="B Yekan" panose="00000400000000000000" pitchFamily="2" charset="-78"/>
              </a:rPr>
              <a:t>دم حفظ جهت واحد</a:t>
            </a:r>
            <a:endParaRPr lang="fa-IR" dirty="0">
              <a:cs typeface="B Yekan" panose="00000400000000000000" pitchFamily="2" charset="-78"/>
            </a:endParaRPr>
          </a:p>
        </p:txBody>
      </p:sp>
      <p:sp>
        <p:nvSpPr>
          <p:cNvPr id="5" name="Rectangle 4"/>
          <p:cNvSpPr/>
          <p:nvPr/>
        </p:nvSpPr>
        <p:spPr>
          <a:xfrm>
            <a:off x="1619672" y="1196752"/>
            <a:ext cx="7020272" cy="707886"/>
          </a:xfrm>
          <a:prstGeom prst="rect">
            <a:avLst/>
          </a:prstGeom>
        </p:spPr>
        <p:txBody>
          <a:bodyPr wrap="square">
            <a:spAutoFit/>
          </a:bodyPr>
          <a:lstStyle/>
          <a:p>
            <a:pPr marL="342900" indent="-342900">
              <a:buFont typeface="Wingdings" pitchFamily="2" charset="2"/>
              <a:buChar char="q"/>
            </a:pPr>
            <a:r>
              <a:rPr lang="fa-IR" sz="2000" baseline="0" dirty="0" smtClean="0">
                <a:cs typeface="B Homa" panose="00000400000000000000" pitchFamily="2" charset="-78"/>
              </a:rPr>
              <a:t>یکی از راه های ایجاد انحراف مطبوع توسط یک</a:t>
            </a:r>
            <a:r>
              <a:rPr lang="fa-IR" sz="2000" dirty="0" smtClean="0">
                <a:cs typeface="B Homa" panose="00000400000000000000" pitchFamily="2" charset="-78"/>
              </a:rPr>
              <a:t> دورنما ایجاد انحنا در خیابان است</a:t>
            </a:r>
            <a:endParaRPr lang="fa-IR" sz="2000" baseline="0" dirty="0" smtClean="0">
              <a:cs typeface="B Homa" panose="00000400000000000000" pitchFamily="2" charset="-78"/>
            </a:endParaRPr>
          </a:p>
        </p:txBody>
      </p:sp>
      <p:pic>
        <p:nvPicPr>
          <p:cNvPr id="6" name="Picture 9" descr="I:\اسکن\04.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43608" y="3100360"/>
            <a:ext cx="4567594" cy="3255448"/>
          </a:xfrm>
          <a:prstGeom prst="rect">
            <a:avLst/>
          </a:prstGeom>
          <a:noFill/>
          <a:ln w="38100">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5449888" y="5373216"/>
            <a:ext cx="1951175" cy="400110"/>
          </a:xfrm>
          <a:prstGeom prst="rect">
            <a:avLst/>
          </a:prstGeom>
        </p:spPr>
        <p:txBody>
          <a:bodyPr wrap="none">
            <a:spAutoFit/>
          </a:bodyPr>
          <a:lstStyle/>
          <a:p>
            <a:r>
              <a:rPr lang="fa-IR" sz="2000" dirty="0" smtClean="0">
                <a:cs typeface="B Homa" panose="00000400000000000000" pitchFamily="2" charset="-78"/>
              </a:rPr>
              <a:t>ایالات متحده امریکا</a:t>
            </a:r>
            <a:endParaRPr lang="en-US" sz="2000" dirty="0">
              <a:cs typeface="B Homa" panose="00000400000000000000" pitchFamily="2" charset="-78"/>
            </a:endParaRPr>
          </a:p>
        </p:txBody>
      </p:sp>
    </p:spTree>
    <p:extLst>
      <p:ext uri="{BB962C8B-B14F-4D97-AF65-F5344CB8AC3E}">
        <p14:creationId xmlns:p14="http://schemas.microsoft.com/office/powerpoint/2010/main" val="885168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8305" y="404664"/>
            <a:ext cx="2291012" cy="584775"/>
          </a:xfrm>
          <a:prstGeom prst="rect">
            <a:avLst/>
          </a:prstGeom>
        </p:spPr>
        <p:txBody>
          <a:bodyPr wrap="none">
            <a:spAutoFit/>
          </a:bodyPr>
          <a:lstStyle/>
          <a:p>
            <a:pPr algn="ctr"/>
            <a:r>
              <a:rPr lang="fa-IR" sz="3200" b="1" dirty="0" smtClean="0">
                <a:ln>
                  <a:solidFill>
                    <a:schemeClr val="tx1"/>
                  </a:solidFill>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rPr>
              <a:t>طبقه بندی شهر</a:t>
            </a:r>
            <a:endParaRPr lang="fa-IR" sz="3200" b="1" dirty="0">
              <a:ln>
                <a:solidFill>
                  <a:schemeClr val="tx1"/>
                </a:solidFill>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endParaRPr>
          </a:p>
        </p:txBody>
      </p:sp>
      <p:sp>
        <p:nvSpPr>
          <p:cNvPr id="3" name="Rectangle 2"/>
          <p:cNvSpPr/>
          <p:nvPr/>
        </p:nvSpPr>
        <p:spPr>
          <a:xfrm>
            <a:off x="2267744" y="2050968"/>
            <a:ext cx="6102424" cy="1631216"/>
          </a:xfrm>
          <a:prstGeom prst="rect">
            <a:avLst/>
          </a:prstGeom>
        </p:spPr>
        <p:txBody>
          <a:bodyPr wrap="square">
            <a:spAutoFit/>
          </a:bodyPr>
          <a:lstStyle/>
          <a:p>
            <a:pPr algn="just"/>
            <a:r>
              <a:rPr lang="fa-IR" sz="2000" b="0" dirty="0" smtClean="0">
                <a:cs typeface="B Homa" panose="00000400000000000000" pitchFamily="2" charset="-78"/>
              </a:rPr>
              <a:t>حتی در بهترین واحدهای همسایگی لازم است عناصری که ذاتاً دشمن زندگی عابرین پیاده هستند، وجود داشته باشند که توصیه می شود در پشت لبه ی واحدهای همسایگی جای گیرند.</a:t>
            </a:r>
          </a:p>
          <a:p>
            <a:pPr algn="just"/>
            <a:r>
              <a:rPr lang="fa-IR" altLang="en-US" sz="2000" b="0" dirty="0" smtClean="0">
                <a:cs typeface="B Homa" panose="00000400000000000000" pitchFamily="2" charset="-78"/>
              </a:rPr>
              <a:t> در برخی مکان ها کیفیت مسیرپیاده روی را تعدیل می نمایند تا این که این کیفیت در مکان های دیگر به حد واقعا عالی ارتقا پیدا کند.</a:t>
            </a:r>
            <a:r>
              <a:rPr lang="fa-IR" sz="2000" baseline="0" dirty="0" smtClean="0">
                <a:solidFill>
                  <a:schemeClr val="tx1">
                    <a:lumMod val="95000"/>
                    <a:lumOff val="5000"/>
                  </a:schemeClr>
                </a:solidFill>
                <a:cs typeface="B Homa" panose="00000400000000000000" pitchFamily="2" charset="-78"/>
              </a:rPr>
              <a:t> </a:t>
            </a:r>
            <a:endParaRPr lang="fa-IR" altLang="en-US" sz="2000" b="0" dirty="0" smtClean="0">
              <a:cs typeface="B Homa" panose="00000400000000000000" pitchFamily="2" charset="-78"/>
            </a:endParaRPr>
          </a:p>
        </p:txBody>
      </p:sp>
      <p:sp>
        <p:nvSpPr>
          <p:cNvPr id="4" name="Rectangle 3"/>
          <p:cNvSpPr/>
          <p:nvPr/>
        </p:nvSpPr>
        <p:spPr>
          <a:xfrm>
            <a:off x="1907704" y="1196752"/>
            <a:ext cx="6660232" cy="400110"/>
          </a:xfrm>
          <a:prstGeom prst="rect">
            <a:avLst/>
          </a:prstGeom>
        </p:spPr>
        <p:txBody>
          <a:bodyPr wrap="square">
            <a:spAutoFit/>
          </a:bodyPr>
          <a:lstStyle/>
          <a:p>
            <a:pPr rtl="0">
              <a:defRPr/>
            </a:pPr>
            <a:r>
              <a:rPr lang="fa-IR" sz="2000" dirty="0">
                <a:cs typeface="B Homa" panose="00000400000000000000" pitchFamily="2" charset="-78"/>
              </a:rPr>
              <a:t>شبکه های مشخصی از خیابان های قابل پیاده روی را ایجاد نمایید.</a:t>
            </a:r>
            <a:endParaRPr lang="en-US" sz="2000" dirty="0">
              <a:cs typeface="B Homa" panose="00000400000000000000" pitchFamily="2" charset="-78"/>
            </a:endParaRPr>
          </a:p>
        </p:txBody>
      </p:sp>
      <p:pic>
        <p:nvPicPr>
          <p:cNvPr id="5" name="Picture 7" descr="H:\اسکن\05.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a:off x="1115344" y="3178401"/>
            <a:ext cx="2880867" cy="3888434"/>
          </a:xfrm>
          <a:prstGeom prst="rect">
            <a:avLst/>
          </a:prstGeom>
          <a:noFill/>
          <a:ln w="38100">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4553984" y="5341858"/>
            <a:ext cx="2052165" cy="369332"/>
          </a:xfrm>
          <a:prstGeom prst="rect">
            <a:avLst/>
          </a:prstGeom>
        </p:spPr>
        <p:txBody>
          <a:bodyPr wrap="none">
            <a:spAutoFit/>
          </a:bodyPr>
          <a:lstStyle/>
          <a:p>
            <a:r>
              <a:rPr lang="fa-IR" dirty="0" smtClean="0">
                <a:cs typeface="B Homa" panose="00000400000000000000" pitchFamily="2" charset="-78"/>
              </a:rPr>
              <a:t>نیواورلئانز، لوس آنجلس</a:t>
            </a:r>
            <a:endParaRPr lang="en-US" dirty="0">
              <a:cs typeface="B Homa" panose="00000400000000000000" pitchFamily="2" charset="-78"/>
            </a:endParaRPr>
          </a:p>
        </p:txBody>
      </p:sp>
    </p:spTree>
    <p:extLst>
      <p:ext uri="{BB962C8B-B14F-4D97-AF65-F5344CB8AC3E}">
        <p14:creationId xmlns:p14="http://schemas.microsoft.com/office/powerpoint/2010/main" val="2557429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4195" y="332656"/>
            <a:ext cx="1957588" cy="584775"/>
          </a:xfrm>
          <a:prstGeom prst="rect">
            <a:avLst/>
          </a:prstGeom>
        </p:spPr>
        <p:txBody>
          <a:bodyPr wrap="none">
            <a:spAutoFit/>
          </a:bodyPr>
          <a:lstStyle/>
          <a:p>
            <a:r>
              <a:rPr lang="fa-IR" sz="3200" b="1" dirty="0">
                <a:solidFill>
                  <a:schemeClr val="bg2">
                    <a:lumMod val="75000"/>
                    <a:lumOff val="25000"/>
                  </a:schemeClr>
                </a:solidFill>
                <a:cs typeface="B Homa" panose="00000400000000000000" pitchFamily="2" charset="-78"/>
              </a:rPr>
              <a:t>طراحی معابر</a:t>
            </a:r>
          </a:p>
        </p:txBody>
      </p:sp>
      <p:sp>
        <p:nvSpPr>
          <p:cNvPr id="3" name="Rectangle 2"/>
          <p:cNvSpPr/>
          <p:nvPr/>
        </p:nvSpPr>
        <p:spPr>
          <a:xfrm>
            <a:off x="1763688" y="1124744"/>
            <a:ext cx="6894512" cy="2554545"/>
          </a:xfrm>
          <a:prstGeom prst="rect">
            <a:avLst/>
          </a:prstGeom>
        </p:spPr>
        <p:txBody>
          <a:bodyPr wrap="square">
            <a:spAutoFit/>
          </a:bodyPr>
          <a:lstStyle/>
          <a:p>
            <a:pPr>
              <a:lnSpc>
                <a:spcPct val="150000"/>
              </a:lnSpc>
              <a:defRPr/>
            </a:pPr>
            <a:r>
              <a:rPr lang="fa-IR" sz="1400" dirty="0">
                <a:ln>
                  <a:solidFill>
                    <a:schemeClr val="tx1"/>
                  </a:solidFill>
                </a:ln>
                <a:solidFill>
                  <a:schemeClr val="tx1">
                    <a:lumMod val="95000"/>
                  </a:schemeClr>
                </a:solidFill>
                <a:cs typeface="2  Elham" panose="00000400000000000000" pitchFamily="2" charset="-78"/>
              </a:rPr>
              <a:t> </a:t>
            </a:r>
            <a:r>
              <a:rPr lang="fa-IR" sz="2000" dirty="0">
                <a:solidFill>
                  <a:schemeClr val="tx1">
                    <a:lumMod val="95000"/>
                  </a:schemeClr>
                </a:solidFill>
                <a:cs typeface="B Homa" panose="00000400000000000000" pitchFamily="2" charset="-78"/>
              </a:rPr>
              <a:t>واحدهای همسایگی برخوردار از رشد هوشمند حاوی طیفی از انواع معابر هستند.</a:t>
            </a:r>
          </a:p>
          <a:p>
            <a:pPr>
              <a:lnSpc>
                <a:spcPct val="150000"/>
              </a:lnSpc>
              <a:defRPr/>
            </a:pPr>
            <a:r>
              <a:rPr lang="fa-IR" sz="2000" dirty="0">
                <a:solidFill>
                  <a:schemeClr val="tx1">
                    <a:lumMod val="95000"/>
                  </a:schemeClr>
                </a:solidFill>
                <a:cs typeface="B Homa" panose="00000400000000000000" pitchFamily="2" charset="-78"/>
              </a:rPr>
              <a:t>   نحوه ی طراحی معابر در رشد هوشمند به گونه ای عادلانه در اختیار عابران </a:t>
            </a:r>
            <a:endParaRPr lang="fa-IR" sz="2000" dirty="0" smtClean="0">
              <a:solidFill>
                <a:schemeClr val="tx1">
                  <a:lumMod val="95000"/>
                </a:schemeClr>
              </a:solidFill>
              <a:cs typeface="B Homa" panose="00000400000000000000" pitchFamily="2" charset="-78"/>
            </a:endParaRPr>
          </a:p>
          <a:p>
            <a:pPr>
              <a:lnSpc>
                <a:spcPct val="150000"/>
              </a:lnSpc>
              <a:defRPr/>
            </a:pPr>
            <a:r>
              <a:rPr lang="fa-IR" sz="2000" dirty="0" smtClean="0">
                <a:solidFill>
                  <a:schemeClr val="tx1">
                    <a:lumMod val="95000"/>
                  </a:schemeClr>
                </a:solidFill>
                <a:cs typeface="B Homa" panose="00000400000000000000" pitchFamily="2" charset="-78"/>
              </a:rPr>
              <a:t>  پیاده</a:t>
            </a:r>
            <a:r>
              <a:rPr lang="fa-IR" sz="2000" dirty="0">
                <a:solidFill>
                  <a:schemeClr val="tx1">
                    <a:lumMod val="95000"/>
                  </a:schemeClr>
                </a:solidFill>
                <a:cs typeface="B Homa" panose="00000400000000000000" pitchFamily="2" charset="-78"/>
              </a:rPr>
              <a:t>، دوچرخه و خودرو قرار می گیرد.</a:t>
            </a:r>
          </a:p>
          <a:p>
            <a:pPr>
              <a:defRPr/>
            </a:pPr>
            <a:r>
              <a:rPr lang="fa-IR" sz="2000" dirty="0">
                <a:solidFill>
                  <a:schemeClr val="tx1">
                    <a:lumMod val="95000"/>
                  </a:schemeClr>
                </a:solidFill>
                <a:cs typeface="B Homa" panose="00000400000000000000" pitchFamily="2" charset="-78"/>
              </a:rPr>
              <a:t>    </a:t>
            </a:r>
          </a:p>
          <a:p>
            <a:pPr>
              <a:defRPr/>
            </a:pPr>
            <a:r>
              <a:rPr lang="fa-IR" sz="2000" dirty="0">
                <a:solidFill>
                  <a:schemeClr val="tx1">
                    <a:lumMod val="95000"/>
                  </a:schemeClr>
                </a:solidFill>
                <a:cs typeface="B Homa" panose="00000400000000000000" pitchFamily="2" charset="-78"/>
              </a:rPr>
              <a:t>   </a:t>
            </a:r>
          </a:p>
        </p:txBody>
      </p:sp>
      <p:sp>
        <p:nvSpPr>
          <p:cNvPr id="4" name="Rectangle 3"/>
          <p:cNvSpPr/>
          <p:nvPr/>
        </p:nvSpPr>
        <p:spPr>
          <a:xfrm>
            <a:off x="2195736" y="2967335"/>
            <a:ext cx="6246440" cy="1015663"/>
          </a:xfrm>
          <a:prstGeom prst="rect">
            <a:avLst/>
          </a:prstGeom>
        </p:spPr>
        <p:txBody>
          <a:bodyPr wrap="square">
            <a:spAutoFit/>
          </a:bodyPr>
          <a:lstStyle/>
          <a:p>
            <a:r>
              <a:rPr lang="fa-IR" sz="2000" dirty="0" smtClean="0">
                <a:solidFill>
                  <a:schemeClr val="tx1">
                    <a:lumMod val="95000"/>
                  </a:schemeClr>
                </a:solidFill>
                <a:cs typeface="B Homa" panose="00000400000000000000" pitchFamily="2" charset="-78"/>
              </a:rPr>
              <a:t>انجام این کاربه </a:t>
            </a:r>
            <a:r>
              <a:rPr lang="fa-IR" sz="2000" dirty="0">
                <a:solidFill>
                  <a:schemeClr val="tx1">
                    <a:lumMod val="95000"/>
                  </a:schemeClr>
                </a:solidFill>
                <a:cs typeface="B Homa" panose="00000400000000000000" pitchFamily="2" charset="-78"/>
              </a:rPr>
              <a:t>وسیله ی آرام سازی ترافیک از طریق ترکیبی از طراحی سرعت های مناسب ، تقاطع های شهری </a:t>
            </a:r>
            <a:r>
              <a:rPr lang="fa-IR" sz="2000" dirty="0" smtClean="0">
                <a:solidFill>
                  <a:schemeClr val="tx1">
                    <a:lumMod val="95000"/>
                  </a:schemeClr>
                </a:solidFill>
                <a:cs typeface="B Homa" panose="00000400000000000000" pitchFamily="2" charset="-78"/>
              </a:rPr>
              <a:t> ان ها از جمله جاده ها خیابان های اصلی بلوار ها قابل سازماندهی است</a:t>
            </a:r>
            <a:endParaRPr lang="fa-IR" dirty="0">
              <a:solidFill>
                <a:schemeClr val="tx1">
                  <a:lumMod val="95000"/>
                </a:schemeClr>
              </a:solidFill>
              <a:cs typeface="B Yekan" panose="00000400000000000000" pitchFamily="2" charset="-78"/>
            </a:endParaRPr>
          </a:p>
        </p:txBody>
      </p:sp>
      <p:sp>
        <p:nvSpPr>
          <p:cNvPr id="5" name="Rectangle 4"/>
          <p:cNvSpPr/>
          <p:nvPr/>
        </p:nvSpPr>
        <p:spPr>
          <a:xfrm>
            <a:off x="2348880" y="4310406"/>
            <a:ext cx="5940152" cy="707886"/>
          </a:xfrm>
          <a:prstGeom prst="rect">
            <a:avLst/>
          </a:prstGeom>
        </p:spPr>
        <p:txBody>
          <a:bodyPr wrap="square">
            <a:spAutoFit/>
          </a:bodyPr>
          <a:lstStyle/>
          <a:p>
            <a:r>
              <a:rPr lang="fa-IR" sz="2000" dirty="0">
                <a:solidFill>
                  <a:schemeClr val="tx1">
                    <a:lumMod val="95000"/>
                  </a:schemeClr>
                </a:solidFill>
                <a:cs typeface="B Homa" panose="00000400000000000000" pitchFamily="2" charset="-78"/>
              </a:rPr>
              <a:t>این طراحی </a:t>
            </a:r>
            <a:r>
              <a:rPr lang="fa-IR" sz="2000" dirty="0" smtClean="0">
                <a:solidFill>
                  <a:schemeClr val="tx1">
                    <a:lumMod val="95000"/>
                  </a:schemeClr>
                </a:solidFill>
                <a:cs typeface="B Homa" panose="00000400000000000000" pitchFamily="2" charset="-78"/>
              </a:rPr>
              <a:t>های هندسی جریان </a:t>
            </a:r>
            <a:r>
              <a:rPr lang="fa-IR" sz="2000" dirty="0">
                <a:solidFill>
                  <a:schemeClr val="tx1">
                    <a:lumMod val="95000"/>
                  </a:schemeClr>
                </a:solidFill>
                <a:cs typeface="B Homa" panose="00000400000000000000" pitchFamily="2" charset="-78"/>
              </a:rPr>
              <a:t>آهسته و گذر با احتیاط را تنظیم می نمایند که </a:t>
            </a:r>
            <a:r>
              <a:rPr lang="fa-IR" sz="2000" dirty="0" smtClean="0">
                <a:solidFill>
                  <a:schemeClr val="tx1">
                    <a:lumMod val="95000"/>
                  </a:schemeClr>
                </a:solidFill>
                <a:cs typeface="B Homa" panose="00000400000000000000" pitchFamily="2" charset="-78"/>
              </a:rPr>
              <a:t>موجب </a:t>
            </a:r>
            <a:r>
              <a:rPr lang="fa-IR" sz="2000" dirty="0">
                <a:solidFill>
                  <a:schemeClr val="tx1">
                    <a:lumMod val="95000"/>
                  </a:schemeClr>
                </a:solidFill>
                <a:cs typeface="B Homa" panose="00000400000000000000" pitchFamily="2" charset="-78"/>
              </a:rPr>
              <a:t>راحتی عابر پیاده می شود</a:t>
            </a:r>
            <a:r>
              <a:rPr lang="fa-IR" sz="2000" dirty="0" smtClean="0">
                <a:solidFill>
                  <a:schemeClr val="tx1">
                    <a:lumMod val="95000"/>
                  </a:schemeClr>
                </a:solidFill>
                <a:cs typeface="B Homa" panose="00000400000000000000" pitchFamily="2" charset="-78"/>
              </a:rPr>
              <a:t>.</a:t>
            </a:r>
            <a:r>
              <a:rPr lang="fa-IR" sz="2000" b="1" dirty="0">
                <a:solidFill>
                  <a:schemeClr val="tx1">
                    <a:lumMod val="95000"/>
                  </a:schemeClr>
                </a:solidFill>
                <a:cs typeface="B Homa" panose="00000400000000000000" pitchFamily="2" charset="-78"/>
              </a:rPr>
              <a:t> </a:t>
            </a:r>
            <a:endParaRPr lang="fa-IR" sz="2000" dirty="0">
              <a:solidFill>
                <a:schemeClr val="tx1">
                  <a:lumMod val="95000"/>
                </a:schemeClr>
              </a:solidFill>
              <a:cs typeface="B Homa" panose="00000400000000000000" pitchFamily="2" charset="-78"/>
            </a:endParaRPr>
          </a:p>
        </p:txBody>
      </p:sp>
    </p:spTree>
    <p:extLst>
      <p:ext uri="{BB962C8B-B14F-4D97-AF65-F5344CB8AC3E}">
        <p14:creationId xmlns:p14="http://schemas.microsoft.com/office/powerpoint/2010/main" val="290427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18554" y="404664"/>
            <a:ext cx="2331087" cy="523220"/>
          </a:xfrm>
          <a:prstGeom prst="rect">
            <a:avLst/>
          </a:prstGeom>
        </p:spPr>
        <p:txBody>
          <a:bodyPr wrap="none">
            <a:spAutoFit/>
          </a:bodyPr>
          <a:lstStyle/>
          <a:p>
            <a:pPr algn="ctr"/>
            <a:r>
              <a:rPr lang="fa-IR" sz="2800" b="1" dirty="0">
                <a:solidFill>
                  <a:schemeClr val="bg2">
                    <a:lumMod val="75000"/>
                    <a:lumOff val="25000"/>
                  </a:schemeClr>
                </a:solidFill>
                <a:cs typeface="B Homa" panose="00000400000000000000" pitchFamily="2" charset="-78"/>
              </a:rPr>
              <a:t>خیابان های کامل</a:t>
            </a:r>
            <a:endParaRPr lang="en-US" sz="2800" b="1" dirty="0">
              <a:solidFill>
                <a:schemeClr val="bg2">
                  <a:lumMod val="75000"/>
                  <a:lumOff val="25000"/>
                </a:schemeClr>
              </a:solidFill>
              <a:cs typeface="B Homa" panose="00000400000000000000" pitchFamily="2" charset="-78"/>
            </a:endParaRPr>
          </a:p>
        </p:txBody>
      </p:sp>
      <p:sp>
        <p:nvSpPr>
          <p:cNvPr id="3" name="Rectangle 2"/>
          <p:cNvSpPr/>
          <p:nvPr/>
        </p:nvSpPr>
        <p:spPr>
          <a:xfrm>
            <a:off x="529305" y="4797152"/>
            <a:ext cx="8296912" cy="1200329"/>
          </a:xfrm>
          <a:prstGeom prst="rect">
            <a:avLst/>
          </a:prstGeom>
        </p:spPr>
        <p:txBody>
          <a:bodyPr wrap="square">
            <a:spAutoFit/>
          </a:bodyPr>
          <a:lstStyle/>
          <a:p>
            <a:r>
              <a:rPr lang="fa-IR" dirty="0" smtClean="0">
                <a:cs typeface="B Yekan" panose="00000400000000000000" pitchFamily="2" charset="-78"/>
              </a:rPr>
              <a:t>معابر به استثنا بزرگراه ها و به ویژه به استثنای خیابان های واقع در داخل واحد های همسایگی باید به عنوان مکان هایی برای جمع شدن مردم طراحی شوند </a:t>
            </a:r>
          </a:p>
          <a:p>
            <a:endParaRPr lang="fa-IR" dirty="0" smtClean="0">
              <a:cs typeface="B Yekan" panose="00000400000000000000" pitchFamily="2" charset="-78"/>
            </a:endParaRPr>
          </a:p>
          <a:p>
            <a:r>
              <a:rPr lang="fa-IR" dirty="0" smtClean="0">
                <a:cs typeface="B Yekan" panose="00000400000000000000" pitchFamily="2" charset="-78"/>
              </a:rPr>
              <a:t>اگر </a:t>
            </a:r>
            <a:r>
              <a:rPr lang="fa-IR" dirty="0">
                <a:cs typeface="B Yekan" panose="00000400000000000000" pitchFamily="2" charset="-78"/>
              </a:rPr>
              <a:t>خیابان ها محل خوشایندی باشند استفاده از خودردی شخصی کاهش پیدا می </a:t>
            </a:r>
            <a:r>
              <a:rPr lang="fa-IR" dirty="0" smtClean="0">
                <a:cs typeface="B Yekan" panose="00000400000000000000" pitchFamily="2" charset="-78"/>
              </a:rPr>
              <a:t>کند.</a:t>
            </a:r>
            <a:r>
              <a:rPr lang="fa-IR" dirty="0">
                <a:solidFill>
                  <a:schemeClr val="bg1">
                    <a:lumMod val="95000"/>
                    <a:lumOff val="5000"/>
                  </a:schemeClr>
                </a:solidFill>
                <a:cs typeface="B Homa" panose="00000400000000000000" pitchFamily="2" charset="-78"/>
              </a:rPr>
              <a:t> </a:t>
            </a:r>
            <a:endParaRPr lang="fa-IR" sz="2000" dirty="0">
              <a:cs typeface="B Yekan" panose="00000400000000000000" pitchFamily="2" charset="-78"/>
            </a:endParaRPr>
          </a:p>
        </p:txBody>
      </p:sp>
      <p:sp>
        <p:nvSpPr>
          <p:cNvPr id="4" name="Rectangle 3"/>
          <p:cNvSpPr/>
          <p:nvPr/>
        </p:nvSpPr>
        <p:spPr>
          <a:xfrm>
            <a:off x="611560" y="1170009"/>
            <a:ext cx="8132403" cy="646331"/>
          </a:xfrm>
          <a:prstGeom prst="rect">
            <a:avLst/>
          </a:prstGeom>
        </p:spPr>
        <p:txBody>
          <a:bodyPr wrap="square">
            <a:spAutoFit/>
          </a:bodyPr>
          <a:lstStyle/>
          <a:p>
            <a:pPr marL="285750" indent="-285750">
              <a:buFont typeface="Wingdings" panose="05000000000000000000" pitchFamily="2" charset="2"/>
              <a:buChar char="v"/>
            </a:pPr>
            <a:r>
              <a:rPr lang="fa-IR" dirty="0">
                <a:cs typeface="B Yekan" panose="00000400000000000000" pitchFamily="2" charset="-78"/>
              </a:rPr>
              <a:t>خیابان </a:t>
            </a:r>
            <a:r>
              <a:rPr lang="fa-IR" dirty="0" smtClean="0">
                <a:cs typeface="B Yekan" panose="00000400000000000000" pitchFamily="2" charset="-78"/>
              </a:rPr>
              <a:t>ها را همانطور </a:t>
            </a:r>
            <a:r>
              <a:rPr lang="fa-IR" dirty="0">
                <a:cs typeface="B Yekan" panose="00000400000000000000" pitchFamily="2" charset="-78"/>
              </a:rPr>
              <a:t>که برای خودروها طراحی میکنید برای عابران پیاده و دوچرخه سوار ها هم طراحی </a:t>
            </a:r>
            <a:r>
              <a:rPr lang="fa-IR" dirty="0" smtClean="0">
                <a:cs typeface="B Yekan" panose="00000400000000000000" pitchFamily="2" charset="-78"/>
              </a:rPr>
              <a:t>کنید.</a:t>
            </a:r>
            <a:endParaRPr lang="fa-IR" dirty="0">
              <a:cs typeface="B Yekan" panose="00000400000000000000" pitchFamily="2" charset="-78"/>
            </a:endParaRPr>
          </a:p>
        </p:txBody>
      </p:sp>
      <p:pic>
        <p:nvPicPr>
          <p:cNvPr id="5"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6056" y="1988840"/>
            <a:ext cx="3475037" cy="2447091"/>
          </a:xfrm>
          <a:prstGeom prst="rect">
            <a:avLst/>
          </a:prstGeom>
          <a:ln w="38100">
            <a:solidFill>
              <a:schemeClr val="accent1">
                <a:lumMod val="75000"/>
              </a:schemeClr>
            </a:solidFill>
          </a:ln>
        </p:spPr>
      </p:pic>
      <p:pic>
        <p:nvPicPr>
          <p:cNvPr id="1026" name="Picture 2" descr="C:\Users\pcm\Desktop\1105779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849" y="1988840"/>
            <a:ext cx="3912152" cy="2447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11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inVertic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07363" y="383418"/>
            <a:ext cx="1846980" cy="523220"/>
          </a:xfrm>
          <a:prstGeom prst="rect">
            <a:avLst/>
          </a:prstGeom>
        </p:spPr>
        <p:txBody>
          <a:bodyPr wrap="none">
            <a:spAutoFit/>
          </a:bodyPr>
          <a:lstStyle/>
          <a:p>
            <a:pPr algn="ctr"/>
            <a:r>
              <a:rPr lang="fa-IR" sz="2800" b="1" dirty="0">
                <a:solidFill>
                  <a:schemeClr val="bg2">
                    <a:lumMod val="75000"/>
                    <a:lumOff val="25000"/>
                  </a:schemeClr>
                </a:solidFill>
                <a:cs typeface="B Homa" panose="00000400000000000000" pitchFamily="2" charset="-78"/>
              </a:rPr>
              <a:t>طراحی سرعت</a:t>
            </a:r>
            <a:endParaRPr lang="en-US" sz="2800" b="1" dirty="0">
              <a:solidFill>
                <a:schemeClr val="bg2">
                  <a:lumMod val="75000"/>
                  <a:lumOff val="25000"/>
                </a:schemeClr>
              </a:solidFill>
              <a:cs typeface="B Homa" panose="00000400000000000000" pitchFamily="2" charset="-78"/>
            </a:endParaRPr>
          </a:p>
        </p:txBody>
      </p:sp>
      <p:sp>
        <p:nvSpPr>
          <p:cNvPr id="3" name="Rectangle 2"/>
          <p:cNvSpPr/>
          <p:nvPr/>
        </p:nvSpPr>
        <p:spPr>
          <a:xfrm>
            <a:off x="2437598" y="1620634"/>
            <a:ext cx="6261173" cy="646331"/>
          </a:xfrm>
          <a:prstGeom prst="rect">
            <a:avLst/>
          </a:prstGeom>
        </p:spPr>
        <p:txBody>
          <a:bodyPr wrap="square">
            <a:spAutoFit/>
          </a:bodyPr>
          <a:lstStyle/>
          <a:p>
            <a:r>
              <a:rPr lang="fa-IR" dirty="0" smtClean="0">
                <a:cs typeface="B Yekan" panose="00000400000000000000" pitchFamily="2" charset="-78"/>
              </a:rPr>
              <a:t>سرعت وسایل نقلیه برای ایمنی </a:t>
            </a:r>
            <a:r>
              <a:rPr lang="fa-IR" dirty="0">
                <a:cs typeface="B Yekan" panose="00000400000000000000" pitchFamily="2" charset="-78"/>
              </a:rPr>
              <a:t>عابرین پیاده </a:t>
            </a:r>
            <a:r>
              <a:rPr lang="fa-IR" dirty="0" smtClean="0">
                <a:cs typeface="B Yekan" panose="00000400000000000000" pitchFamily="2" charset="-78"/>
              </a:rPr>
              <a:t>نقش حیاتی ایفا میکند.</a:t>
            </a:r>
          </a:p>
          <a:p>
            <a:endParaRPr lang="fa-IR" dirty="0" smtClean="0">
              <a:cs typeface="B Yekan" panose="00000400000000000000" pitchFamily="2" charset="-78"/>
            </a:endParaRPr>
          </a:p>
        </p:txBody>
      </p:sp>
      <p:sp>
        <p:nvSpPr>
          <p:cNvPr id="4" name="Rectangle 3"/>
          <p:cNvSpPr/>
          <p:nvPr/>
        </p:nvSpPr>
        <p:spPr>
          <a:xfrm>
            <a:off x="2316599" y="949346"/>
            <a:ext cx="6489340" cy="707886"/>
          </a:xfrm>
          <a:prstGeom prst="rect">
            <a:avLst/>
          </a:prstGeom>
        </p:spPr>
        <p:txBody>
          <a:bodyPr wrap="square">
            <a:spAutoFit/>
          </a:bodyPr>
          <a:lstStyle/>
          <a:p>
            <a:pPr marL="342900" indent="-342900">
              <a:buFont typeface="Wingdings" panose="05000000000000000000" pitchFamily="2" charset="2"/>
              <a:buChar char="v"/>
              <a:defRPr/>
            </a:pPr>
            <a:r>
              <a:rPr lang="fa-IR" sz="2000" dirty="0">
                <a:cs typeface="B Homa" panose="00000400000000000000" pitchFamily="2" charset="-78"/>
              </a:rPr>
              <a:t>خیابان های واحد های همسایگی را مناسب برای سرعت کم طراحی کنید.</a:t>
            </a:r>
            <a:endParaRPr lang="en-US" sz="2000" dirty="0">
              <a:cs typeface="B Homa" panose="00000400000000000000" pitchFamily="2" charset="-78"/>
            </a:endParaRPr>
          </a:p>
        </p:txBody>
      </p:sp>
      <p:pic>
        <p:nvPicPr>
          <p:cNvPr id="5" name="Picture 8" descr="H:\اسکن\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694" y="1513240"/>
            <a:ext cx="2826648" cy="1704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lowchart: Process 5"/>
          <p:cNvSpPr/>
          <p:nvPr/>
        </p:nvSpPr>
        <p:spPr>
          <a:xfrm>
            <a:off x="3779912" y="3731796"/>
            <a:ext cx="2501944" cy="1181745"/>
          </a:xfrm>
          <a:prstGeom prst="flowChartProcess">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1" anchor="ctr"/>
          <a:lstStyle/>
          <a:p>
            <a:r>
              <a:rPr lang="fa-IR" dirty="0">
                <a:cs typeface="B Yekan" panose="00000400000000000000" pitchFamily="2" charset="-78"/>
              </a:rPr>
              <a:t>موثرترین راه کنترل سرعت وسایل نقلیه کنترل سرعت از طریق:</a:t>
            </a:r>
          </a:p>
        </p:txBody>
      </p:sp>
      <p:sp>
        <p:nvSpPr>
          <p:cNvPr id="7" name="Left Arrow 6"/>
          <p:cNvSpPr/>
          <p:nvPr/>
        </p:nvSpPr>
        <p:spPr>
          <a:xfrm>
            <a:off x="2840803" y="4116441"/>
            <a:ext cx="720080" cy="405914"/>
          </a:xfrm>
          <a:prstGeom prst="left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dirty="0">
              <a:cs typeface="B Yekan" panose="00000400000000000000" pitchFamily="2" charset="-78"/>
            </a:endParaRPr>
          </a:p>
        </p:txBody>
      </p:sp>
      <p:sp>
        <p:nvSpPr>
          <p:cNvPr id="8" name="Rectangle 7"/>
          <p:cNvSpPr/>
          <p:nvPr/>
        </p:nvSpPr>
        <p:spPr>
          <a:xfrm>
            <a:off x="869409" y="3999549"/>
            <a:ext cx="1723217" cy="646331"/>
          </a:xfrm>
          <a:prstGeom prst="rect">
            <a:avLst/>
          </a:prstGeom>
        </p:spPr>
        <p:txBody>
          <a:bodyPr wrap="square">
            <a:spAutoFit/>
          </a:bodyPr>
          <a:lstStyle/>
          <a:p>
            <a:r>
              <a:rPr lang="fa-IR" dirty="0">
                <a:cs typeface="B Yekan" panose="00000400000000000000" pitchFamily="2" charset="-78"/>
              </a:rPr>
              <a:t>باریک کردن عرض خیابان ها</a:t>
            </a:r>
          </a:p>
        </p:txBody>
      </p:sp>
      <p:sp>
        <p:nvSpPr>
          <p:cNvPr id="9" name="Up Arrow 8"/>
          <p:cNvSpPr/>
          <p:nvPr/>
        </p:nvSpPr>
        <p:spPr>
          <a:xfrm>
            <a:off x="4861619" y="2857294"/>
            <a:ext cx="432048" cy="720080"/>
          </a:xfrm>
          <a:prstGeom prst="up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dirty="0">
              <a:cs typeface="B Yekan" panose="00000400000000000000" pitchFamily="2" charset="-78"/>
            </a:endParaRPr>
          </a:p>
        </p:txBody>
      </p:sp>
      <p:sp>
        <p:nvSpPr>
          <p:cNvPr id="10" name="Rectangle 9"/>
          <p:cNvSpPr/>
          <p:nvPr/>
        </p:nvSpPr>
        <p:spPr>
          <a:xfrm>
            <a:off x="3320789" y="2487962"/>
            <a:ext cx="2961067" cy="369332"/>
          </a:xfrm>
          <a:prstGeom prst="rect">
            <a:avLst/>
          </a:prstGeom>
        </p:spPr>
        <p:txBody>
          <a:bodyPr wrap="none">
            <a:spAutoFit/>
          </a:bodyPr>
          <a:lstStyle/>
          <a:p>
            <a:r>
              <a:rPr lang="fa-IR" dirty="0">
                <a:cs typeface="B Yekan" panose="00000400000000000000" pitchFamily="2" charset="-78"/>
              </a:rPr>
              <a:t>پرهیز از راه های طولانی مستقیم </a:t>
            </a:r>
          </a:p>
        </p:txBody>
      </p:sp>
      <p:sp>
        <p:nvSpPr>
          <p:cNvPr id="11" name="Down Arrow 10"/>
          <p:cNvSpPr/>
          <p:nvPr/>
        </p:nvSpPr>
        <p:spPr>
          <a:xfrm>
            <a:off x="4861619" y="5021019"/>
            <a:ext cx="432048" cy="792088"/>
          </a:xfrm>
          <a:prstGeom prst="down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dirty="0">
              <a:cs typeface="B Yekan" panose="00000400000000000000" pitchFamily="2" charset="-78"/>
            </a:endParaRPr>
          </a:p>
        </p:txBody>
      </p:sp>
      <p:sp>
        <p:nvSpPr>
          <p:cNvPr id="12" name="Rectangle 11"/>
          <p:cNvSpPr/>
          <p:nvPr/>
        </p:nvSpPr>
        <p:spPr>
          <a:xfrm>
            <a:off x="3824463" y="6005299"/>
            <a:ext cx="2266967" cy="369332"/>
          </a:xfrm>
          <a:prstGeom prst="rect">
            <a:avLst/>
          </a:prstGeom>
        </p:spPr>
        <p:txBody>
          <a:bodyPr wrap="none">
            <a:spAutoFit/>
          </a:bodyPr>
          <a:lstStyle/>
          <a:p>
            <a:r>
              <a:rPr lang="fa-IR" dirty="0" smtClean="0">
                <a:cs typeface="B Yekan" panose="00000400000000000000" pitchFamily="2" charset="-78"/>
              </a:rPr>
              <a:t>تامین پارک حاشیه خیابان</a:t>
            </a:r>
            <a:endParaRPr lang="fa-IR" dirty="0">
              <a:cs typeface="B Yekan" panose="00000400000000000000" pitchFamily="2" charset="-78"/>
            </a:endParaRPr>
          </a:p>
        </p:txBody>
      </p:sp>
      <p:sp>
        <p:nvSpPr>
          <p:cNvPr id="13" name="Right Arrow 12"/>
          <p:cNvSpPr/>
          <p:nvPr/>
        </p:nvSpPr>
        <p:spPr>
          <a:xfrm>
            <a:off x="6480964" y="4116440"/>
            <a:ext cx="720637" cy="346930"/>
          </a:xfrm>
          <a:prstGeom prst="right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dirty="0">
              <a:cs typeface="B Yekan" panose="00000400000000000000" pitchFamily="2" charset="-78"/>
            </a:endParaRPr>
          </a:p>
        </p:txBody>
      </p:sp>
      <p:sp>
        <p:nvSpPr>
          <p:cNvPr id="14" name="Rectangle 13"/>
          <p:cNvSpPr/>
          <p:nvPr/>
        </p:nvSpPr>
        <p:spPr>
          <a:xfrm>
            <a:off x="6876256" y="3966740"/>
            <a:ext cx="1932590" cy="646331"/>
          </a:xfrm>
          <a:prstGeom prst="rect">
            <a:avLst/>
          </a:prstGeom>
        </p:spPr>
        <p:txBody>
          <a:bodyPr wrap="square">
            <a:spAutoFit/>
          </a:bodyPr>
          <a:lstStyle/>
          <a:p>
            <a:r>
              <a:rPr lang="fa-IR" dirty="0">
                <a:cs typeface="B Yekan" panose="00000400000000000000" pitchFamily="2" charset="-78"/>
              </a:rPr>
              <a:t>تامین نقاط اصطکاک بصری است</a:t>
            </a:r>
          </a:p>
        </p:txBody>
      </p:sp>
    </p:spTree>
    <p:extLst>
      <p:ext uri="{BB962C8B-B14F-4D97-AF65-F5344CB8AC3E}">
        <p14:creationId xmlns:p14="http://schemas.microsoft.com/office/powerpoint/2010/main" val="1493281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animBg="1"/>
      <p:bldP spid="8" grpId="0"/>
      <p:bldP spid="9" grpId="0" animBg="1"/>
      <p:bldP spid="10" grpId="0"/>
      <p:bldP spid="11" grpId="0" animBg="1"/>
      <p:bldP spid="12" grpId="0"/>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9769" y="764704"/>
            <a:ext cx="1931939" cy="523220"/>
          </a:xfrm>
          <a:prstGeom prst="rect">
            <a:avLst/>
          </a:prstGeom>
        </p:spPr>
        <p:txBody>
          <a:bodyPr wrap="none">
            <a:spAutoFit/>
          </a:bodyPr>
          <a:lstStyle/>
          <a:p>
            <a:pPr algn="ctr"/>
            <a:r>
              <a:rPr lang="fa-IR" sz="2800" b="1" dirty="0">
                <a:solidFill>
                  <a:schemeClr val="bg2">
                    <a:lumMod val="75000"/>
                    <a:lumOff val="25000"/>
                  </a:schemeClr>
                </a:solidFill>
                <a:cs typeface="B Homa" panose="00000400000000000000" pitchFamily="2" charset="-78"/>
              </a:rPr>
              <a:t>هندسه پیچیده</a:t>
            </a:r>
            <a:endParaRPr lang="en-US" sz="2800" b="1" dirty="0">
              <a:solidFill>
                <a:schemeClr val="bg2">
                  <a:lumMod val="75000"/>
                  <a:lumOff val="25000"/>
                </a:schemeClr>
              </a:solidFill>
              <a:cs typeface="B Homa" panose="00000400000000000000" pitchFamily="2" charset="-78"/>
            </a:endParaRPr>
          </a:p>
        </p:txBody>
      </p:sp>
      <p:sp>
        <p:nvSpPr>
          <p:cNvPr id="3" name="Rectangle 2"/>
          <p:cNvSpPr/>
          <p:nvPr/>
        </p:nvSpPr>
        <p:spPr>
          <a:xfrm>
            <a:off x="2915816" y="1700808"/>
            <a:ext cx="5724128" cy="1323439"/>
          </a:xfrm>
          <a:prstGeom prst="rect">
            <a:avLst/>
          </a:prstGeom>
        </p:spPr>
        <p:txBody>
          <a:bodyPr wrap="square">
            <a:spAutoFit/>
          </a:bodyPr>
          <a:lstStyle/>
          <a:p>
            <a:pPr marL="342900" indent="-342900">
              <a:buFont typeface="Wingdings" panose="05000000000000000000" pitchFamily="2" charset="2"/>
              <a:buChar char="v"/>
            </a:pPr>
            <a:r>
              <a:rPr lang="fa-IR" sz="2000" dirty="0">
                <a:cs typeface="B Homa" panose="00000400000000000000" pitchFamily="2" charset="-78"/>
              </a:rPr>
              <a:t>با استفاده از تقاطع های نا منظم ترافیک را آرام نمایید</a:t>
            </a:r>
            <a:r>
              <a:rPr lang="fa-IR" sz="2000" dirty="0" smtClean="0">
                <a:cs typeface="B Homa" panose="00000400000000000000" pitchFamily="2" charset="-78"/>
              </a:rPr>
              <a:t>.</a:t>
            </a:r>
          </a:p>
          <a:p>
            <a:endParaRPr lang="fa-IR" sz="2000" dirty="0">
              <a:cs typeface="B Homa" panose="00000400000000000000" pitchFamily="2" charset="-78"/>
            </a:endParaRPr>
          </a:p>
          <a:p>
            <a:r>
              <a:rPr lang="fa-IR" sz="2000" dirty="0">
                <a:cs typeface="B Homa" panose="00000400000000000000" pitchFamily="2" charset="-78"/>
              </a:rPr>
              <a:t>بر خلاف باور متعارف پر پیچ و خم ترین راه ها اغلب ایمن ترین آنهاست</a:t>
            </a:r>
          </a:p>
        </p:txBody>
      </p:sp>
      <p:sp>
        <p:nvSpPr>
          <p:cNvPr id="4" name="Rectangle 3"/>
          <p:cNvSpPr/>
          <p:nvPr/>
        </p:nvSpPr>
        <p:spPr>
          <a:xfrm>
            <a:off x="6094345" y="3244334"/>
            <a:ext cx="2610010" cy="523220"/>
          </a:xfrm>
          <a:prstGeom prst="rect">
            <a:avLst/>
          </a:prstGeom>
        </p:spPr>
        <p:txBody>
          <a:bodyPr wrap="none">
            <a:spAutoFit/>
          </a:bodyPr>
          <a:lstStyle/>
          <a:p>
            <a:pPr algn="ctr"/>
            <a:r>
              <a:rPr lang="fa-IR" sz="2800" b="1" dirty="0">
                <a:solidFill>
                  <a:schemeClr val="bg2">
                    <a:lumMod val="75000"/>
                    <a:lumOff val="25000"/>
                  </a:schemeClr>
                </a:solidFill>
                <a:cs typeface="B Homa" panose="00000400000000000000" pitchFamily="2" charset="-78"/>
              </a:rPr>
              <a:t>شعاع های قوس ها</a:t>
            </a:r>
            <a:endParaRPr lang="en-US" sz="2800" b="1" dirty="0">
              <a:solidFill>
                <a:schemeClr val="bg2">
                  <a:lumMod val="75000"/>
                  <a:lumOff val="25000"/>
                </a:schemeClr>
              </a:solidFill>
              <a:cs typeface="B Homa" panose="00000400000000000000" pitchFamily="2" charset="-78"/>
            </a:endParaRPr>
          </a:p>
        </p:txBody>
      </p:sp>
      <p:pic>
        <p:nvPicPr>
          <p:cNvPr id="5" name="Content Placeholder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849938"/>
            <a:ext cx="2153942" cy="2656006"/>
          </a:xfrm>
          <a:prstGeom prst="rect">
            <a:avLst/>
          </a:prstGeom>
          <a:ln/>
        </p:spPr>
        <p:style>
          <a:lnRef idx="2">
            <a:schemeClr val="dk1"/>
          </a:lnRef>
          <a:fillRef idx="1">
            <a:schemeClr val="lt1"/>
          </a:fillRef>
          <a:effectRef idx="0">
            <a:schemeClr val="dk1"/>
          </a:effectRef>
          <a:fontRef idx="minor">
            <a:schemeClr val="dk1"/>
          </a:fontRef>
        </p:style>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368" y="4474211"/>
            <a:ext cx="2207059" cy="1697924"/>
          </a:xfrm>
          <a:prstGeom prst="rect">
            <a:avLst/>
          </a:prstGeom>
          <a:ln w="38100">
            <a:solidFill>
              <a:schemeClr val="accent6"/>
            </a:solidFill>
          </a:ln>
        </p:spPr>
      </p:pic>
      <p:pic>
        <p:nvPicPr>
          <p:cNvPr id="7" name="Content Placeholder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8296" y="4474211"/>
            <a:ext cx="2220108" cy="1733266"/>
          </a:xfrm>
          <a:prstGeom prst="rect">
            <a:avLst/>
          </a:prstGeom>
          <a:ln w="38100">
            <a:solidFill>
              <a:schemeClr val="accent6"/>
            </a:solidFill>
          </a:ln>
        </p:spPr>
      </p:pic>
      <p:sp>
        <p:nvSpPr>
          <p:cNvPr id="8" name="Rectangle 7"/>
          <p:cNvSpPr/>
          <p:nvPr/>
        </p:nvSpPr>
        <p:spPr>
          <a:xfrm>
            <a:off x="2752872" y="3868567"/>
            <a:ext cx="5567551" cy="369332"/>
          </a:xfrm>
          <a:prstGeom prst="rect">
            <a:avLst/>
          </a:prstGeom>
        </p:spPr>
        <p:txBody>
          <a:bodyPr wrap="none">
            <a:spAutoFit/>
          </a:bodyPr>
          <a:lstStyle/>
          <a:p>
            <a:pPr marL="285750" indent="-285750">
              <a:buFont typeface="Wingdings" panose="05000000000000000000" pitchFamily="2" charset="2"/>
              <a:buChar char="v"/>
            </a:pPr>
            <a:r>
              <a:rPr lang="fa-IR" dirty="0" smtClean="0">
                <a:cs typeface="B Yekan" panose="00000400000000000000" pitchFamily="2" charset="-78"/>
              </a:rPr>
              <a:t>عبور با سرعت از قوس ها را در محل های تقاطع محدود نمایید</a:t>
            </a:r>
          </a:p>
        </p:txBody>
      </p:sp>
      <p:sp>
        <p:nvSpPr>
          <p:cNvPr id="9" name="Rectangle 8"/>
          <p:cNvSpPr/>
          <p:nvPr/>
        </p:nvSpPr>
        <p:spPr>
          <a:xfrm>
            <a:off x="2618820" y="4653302"/>
            <a:ext cx="3970882" cy="1200329"/>
          </a:xfrm>
          <a:prstGeom prst="rect">
            <a:avLst/>
          </a:prstGeom>
        </p:spPr>
        <p:txBody>
          <a:bodyPr wrap="square">
            <a:spAutoFit/>
          </a:bodyPr>
          <a:lstStyle/>
          <a:p>
            <a:r>
              <a:rPr lang="fa-IR" dirty="0" smtClean="0">
                <a:cs typeface="B Yekan" panose="00000400000000000000" pitchFamily="2" charset="-78"/>
              </a:rPr>
              <a:t>استاندارهای متعارف طراحی دسترسی تامین شعاع های کافی دورزدن رادر تقاطع ها مدنظر قرار داده تا وسایل نقلیه با طول زیاد بتوانند به اسانی در این تقاطع ها دور بزنند.</a:t>
            </a:r>
            <a:endParaRPr lang="fa-IR" dirty="0">
              <a:cs typeface="B Yekan" panose="00000400000000000000" pitchFamily="2" charset="-78"/>
            </a:endParaRPr>
          </a:p>
        </p:txBody>
      </p:sp>
      <p:sp>
        <p:nvSpPr>
          <p:cNvPr id="11" name="Rectangle 10"/>
          <p:cNvSpPr/>
          <p:nvPr/>
        </p:nvSpPr>
        <p:spPr>
          <a:xfrm>
            <a:off x="2802970" y="5508915"/>
            <a:ext cx="2257349" cy="369332"/>
          </a:xfrm>
          <a:prstGeom prst="rect">
            <a:avLst/>
          </a:prstGeom>
        </p:spPr>
        <p:txBody>
          <a:bodyPr wrap="none">
            <a:spAutoFit/>
          </a:bodyPr>
          <a:lstStyle/>
          <a:p>
            <a:r>
              <a:rPr lang="fa-IR" dirty="0">
                <a:cs typeface="B Homa" panose="00000400000000000000" pitchFamily="2" charset="-78"/>
              </a:rPr>
              <a:t>(</a:t>
            </a:r>
            <a:r>
              <a:rPr lang="fa-IR" dirty="0" smtClean="0">
                <a:cs typeface="B Homa" panose="00000400000000000000" pitchFamily="2" charset="-78"/>
              </a:rPr>
              <a:t>دوآنی،1391،ص107و108)</a:t>
            </a:r>
            <a:endParaRPr lang="fa-IR" dirty="0">
              <a:cs typeface="B Yekan" panose="00000400000000000000" pitchFamily="2" charset="-78"/>
            </a:endParaRPr>
          </a:p>
        </p:txBody>
      </p:sp>
    </p:spTree>
    <p:extLst>
      <p:ext uri="{BB962C8B-B14F-4D97-AF65-F5344CB8AC3E}">
        <p14:creationId xmlns:p14="http://schemas.microsoft.com/office/powerpoint/2010/main" val="628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circle(in)">
                                      <p:cBhvr>
                                        <p:cTn id="4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67944" y="404664"/>
            <a:ext cx="4623048" cy="809416"/>
          </a:xfrm>
        </p:spPr>
        <p:txBody>
          <a:bodyPr>
            <a:normAutofit/>
          </a:bodyPr>
          <a:lstStyle/>
          <a:p>
            <a:pPr algn="r"/>
            <a:r>
              <a:rPr lang="fa-IR" sz="3200" b="0" dirty="0" smtClean="0">
                <a:ln w="5000" cmpd="sng">
                  <a:noFill/>
                  <a:prstDash val="solid"/>
                </a:ln>
                <a:solidFill>
                  <a:schemeClr val="tx1">
                    <a:lumMod val="95000"/>
                  </a:schemeClr>
                </a:solidFill>
                <a:cs typeface="B Homa" panose="00000400000000000000" pitchFamily="2" charset="-78"/>
              </a:rPr>
              <a:t>پارک حاشیه خیابان</a:t>
            </a:r>
            <a:endParaRPr lang="fa-IR" sz="3200" b="0" dirty="0">
              <a:ln w="5000" cmpd="sng">
                <a:noFill/>
                <a:prstDash val="solid"/>
              </a:ln>
              <a:solidFill>
                <a:schemeClr val="tx1">
                  <a:lumMod val="95000"/>
                </a:schemeClr>
              </a:solidFill>
              <a:cs typeface="B Homa" panose="00000400000000000000" pitchFamily="2" charset="-78"/>
            </a:endParaRPr>
          </a:p>
        </p:txBody>
      </p:sp>
      <p:sp>
        <p:nvSpPr>
          <p:cNvPr id="2" name="Text Placeholder 1"/>
          <p:cNvSpPr>
            <a:spLocks noGrp="1"/>
          </p:cNvSpPr>
          <p:nvPr>
            <p:ph type="body" idx="1"/>
          </p:nvPr>
        </p:nvSpPr>
        <p:spPr>
          <a:xfrm>
            <a:off x="539552" y="1196752"/>
            <a:ext cx="8305800" cy="414649"/>
          </a:xfrm>
        </p:spPr>
        <p:txBody>
          <a:bodyPr>
            <a:normAutofit fontScale="85000" lnSpcReduction="20000"/>
          </a:bodyPr>
          <a:lstStyle/>
          <a:p>
            <a:pPr marL="342900" indent="-342900" algn="r" rtl="1">
              <a:buFont typeface="Wingdings" panose="05000000000000000000" pitchFamily="2" charset="2"/>
              <a:buChar char="v"/>
            </a:pPr>
            <a:r>
              <a:rPr lang="fa-IR" dirty="0" smtClean="0">
                <a:cs typeface="B Yekan" panose="00000400000000000000" pitchFamily="2" charset="-78"/>
              </a:rPr>
              <a:t>پارک حاشیه خیابان را در کلیه مناطق به جز نواحی روستایی تامین کنید</a:t>
            </a:r>
            <a:endParaRPr lang="fa-IR" dirty="0">
              <a:cs typeface="B Yekan" panose="00000400000000000000" pitchFamily="2" charset="-78"/>
            </a:endParaRPr>
          </a:p>
        </p:txBody>
      </p:sp>
      <p:sp>
        <p:nvSpPr>
          <p:cNvPr id="4" name="Rectangle 3"/>
          <p:cNvSpPr/>
          <p:nvPr/>
        </p:nvSpPr>
        <p:spPr>
          <a:xfrm>
            <a:off x="-78431" y="2247830"/>
            <a:ext cx="8954695" cy="2246769"/>
          </a:xfrm>
          <a:prstGeom prst="rect">
            <a:avLst/>
          </a:prstGeom>
        </p:spPr>
        <p:txBody>
          <a:bodyPr wrap="none">
            <a:spAutoFit/>
          </a:bodyPr>
          <a:lstStyle/>
          <a:p>
            <a:pPr marL="285750" indent="-285750">
              <a:buFont typeface="Wingdings" panose="05000000000000000000" pitchFamily="2" charset="2"/>
              <a:buChar char="v"/>
            </a:pPr>
            <a:r>
              <a:rPr lang="fa-IR" sz="2000" dirty="0" smtClean="0">
                <a:cs typeface="B Homa" panose="00000400000000000000" pitchFamily="2" charset="-78"/>
              </a:rPr>
              <a:t>مزایای پارک حاشیه خیابان:</a:t>
            </a:r>
          </a:p>
          <a:p>
            <a:r>
              <a:rPr lang="fa-IR" sz="2000" dirty="0" smtClean="0">
                <a:cs typeface="B Homa" panose="00000400000000000000" pitchFamily="2" charset="-78"/>
              </a:rPr>
              <a:t>1.سرعت رانندگان را کم میکند </a:t>
            </a:r>
          </a:p>
          <a:p>
            <a:r>
              <a:rPr lang="fa-IR" sz="2000" dirty="0" smtClean="0">
                <a:cs typeface="B Homa" panose="00000400000000000000" pitchFamily="2" charset="-78"/>
              </a:rPr>
              <a:t>2.یک مانع ضخیم فولادی متشکل از خوودرو های متوقف در امتداد پیاده رو از عابرین محافظت میکند</a:t>
            </a:r>
          </a:p>
          <a:p>
            <a:r>
              <a:rPr lang="fa-IR" sz="2000" dirty="0" smtClean="0">
                <a:cs typeface="B Homa" panose="00000400000000000000" pitchFamily="2" charset="-78"/>
              </a:rPr>
              <a:t>3.تقاضا برای پارکینگ محلی کاهش پیدا میکند </a:t>
            </a:r>
          </a:p>
          <a:p>
            <a:r>
              <a:rPr lang="fa-IR" sz="2000" dirty="0" smtClean="0">
                <a:cs typeface="B Homa" panose="00000400000000000000" pitchFamily="2" charset="-78"/>
              </a:rPr>
              <a:t>4.میزان سطح نیاز برای توقفگاه های عمومی را کاهش میدهد </a:t>
            </a:r>
          </a:p>
          <a:p>
            <a:r>
              <a:rPr lang="fa-IR" sz="2000" dirty="0" smtClean="0">
                <a:cs typeface="B Homa" panose="00000400000000000000" pitchFamily="2" charset="-78"/>
              </a:rPr>
              <a:t>5.باعث افزایش فعالیت پیاده روی میشود.</a:t>
            </a:r>
            <a:endParaRPr lang="fa-IR" sz="2000" dirty="0">
              <a:cs typeface="B Homa" panose="00000400000000000000" pitchFamily="2" charset="-78"/>
            </a:endParaRPr>
          </a:p>
          <a:p>
            <a:r>
              <a:rPr lang="fa-IR" sz="2000" dirty="0" smtClean="0">
                <a:cs typeface="B Homa" panose="00000400000000000000" pitchFamily="2" charset="-78"/>
              </a:rPr>
              <a:t> </a:t>
            </a:r>
            <a:endParaRPr lang="fa-IR" sz="2000" dirty="0">
              <a:cs typeface="B Homa" panose="00000400000000000000" pitchFamily="2" charset="-78"/>
            </a:endParaRPr>
          </a:p>
        </p:txBody>
      </p:sp>
      <p:sp>
        <p:nvSpPr>
          <p:cNvPr id="5" name="Rectangle 4"/>
          <p:cNvSpPr/>
          <p:nvPr/>
        </p:nvSpPr>
        <p:spPr>
          <a:xfrm>
            <a:off x="1691680" y="4264733"/>
            <a:ext cx="2376264" cy="1905000"/>
          </a:xfrm>
          <a:prstGeom prst="rect">
            <a:avLst/>
          </a:prstGeom>
          <a:blipFill rotWithShape="1">
            <a:blip r:embed="rId2"/>
            <a:stretch>
              <a:fillRect/>
            </a:stretch>
          </a:blipFill>
          <a:ln w="28575">
            <a:noFill/>
          </a:ln>
          <a:scene3d>
            <a:camera prst="orthographicFront"/>
            <a:lightRig rig="threePt" dir="t">
              <a:rot lat="0" lon="0" rev="7500000"/>
            </a:lightRig>
          </a:scene3d>
          <a:sp3d z="-152400" extrusionH="63500" contourW="12700" prstMaterial="matte">
            <a:contourClr>
              <a:schemeClr val="lt1"/>
            </a:contourClr>
          </a:sp3d>
        </p:spPr>
        <p:style>
          <a:lnRef idx="0">
            <a:scrgbClr r="0" g="0" b="0"/>
          </a:lnRef>
          <a:fillRef idx="1">
            <a:scrgbClr r="0" g="0" b="0"/>
          </a:fillRef>
          <a:effectRef idx="0">
            <a:schemeClr val="accent5">
              <a:tint val="50000"/>
              <a:hueOff val="3850361"/>
              <a:satOff val="5658"/>
              <a:lumOff val="4562"/>
              <a:alphaOff val="0"/>
            </a:schemeClr>
          </a:effectRef>
          <a:fontRef idx="minor">
            <a:schemeClr val="lt1">
              <a:hueOff val="0"/>
              <a:satOff val="0"/>
              <a:lumOff val="0"/>
              <a:alphaOff val="0"/>
            </a:schemeClr>
          </a:fontRef>
        </p:style>
      </p:sp>
      <p:pic>
        <p:nvPicPr>
          <p:cNvPr id="2050" name="Picture 2" descr="C:\Users\pcm\Desktop\image_news_348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264733"/>
            <a:ext cx="2501097"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5184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67179" y="332656"/>
            <a:ext cx="3943708" cy="523220"/>
          </a:xfrm>
          <a:prstGeom prst="rect">
            <a:avLst/>
          </a:prstGeom>
        </p:spPr>
        <p:txBody>
          <a:bodyPr wrap="none">
            <a:spAutoFit/>
          </a:bodyPr>
          <a:lstStyle/>
          <a:p>
            <a:pPr lvl="0"/>
            <a:r>
              <a:rPr lang="fa-IR" sz="2800" dirty="0">
                <a:ln/>
                <a:solidFill>
                  <a:schemeClr val="bg2">
                    <a:lumMod val="75000"/>
                    <a:lumOff val="25000"/>
                  </a:schemeClr>
                </a:solidFill>
                <a:cs typeface="B Homa" panose="00000400000000000000" pitchFamily="2" charset="-78"/>
              </a:rPr>
              <a:t>خیابان های یکطرفه و چند خطه</a:t>
            </a:r>
            <a:endParaRPr lang="en-US" sz="2800" dirty="0">
              <a:ln/>
              <a:solidFill>
                <a:schemeClr val="bg2">
                  <a:lumMod val="75000"/>
                  <a:lumOff val="25000"/>
                </a:schemeClr>
              </a:solidFill>
              <a:cs typeface="B Homa" panose="00000400000000000000" pitchFamily="2" charset="-78"/>
            </a:endParaRPr>
          </a:p>
        </p:txBody>
      </p:sp>
      <p:sp>
        <p:nvSpPr>
          <p:cNvPr id="3" name="Rectangle 2"/>
          <p:cNvSpPr/>
          <p:nvPr/>
        </p:nvSpPr>
        <p:spPr>
          <a:xfrm>
            <a:off x="3125430" y="1268760"/>
            <a:ext cx="5578771" cy="400110"/>
          </a:xfrm>
          <a:prstGeom prst="rect">
            <a:avLst/>
          </a:prstGeom>
        </p:spPr>
        <p:txBody>
          <a:bodyPr wrap="none">
            <a:spAutoFit/>
          </a:bodyPr>
          <a:lstStyle/>
          <a:p>
            <a:pPr marL="342900" indent="-342900">
              <a:buFont typeface="Wingdings" panose="05000000000000000000" pitchFamily="2" charset="2"/>
              <a:buChar char="v"/>
            </a:pPr>
            <a:r>
              <a:rPr lang="fa-IR" sz="2000" dirty="0" smtClean="0">
                <a:cs typeface="B Homa" panose="00000400000000000000" pitchFamily="2" charset="-78"/>
              </a:rPr>
              <a:t>از ایجاد سیستم های خیابانی عریض وساده خودداری نمایید</a:t>
            </a:r>
            <a:endParaRPr lang="fa-IR" sz="2000" dirty="0">
              <a:cs typeface="B Homa" panose="00000400000000000000" pitchFamily="2" charset="-78"/>
            </a:endParaRPr>
          </a:p>
        </p:txBody>
      </p:sp>
      <p:sp>
        <p:nvSpPr>
          <p:cNvPr id="4" name="Rectangle 3"/>
          <p:cNvSpPr/>
          <p:nvPr/>
        </p:nvSpPr>
        <p:spPr>
          <a:xfrm>
            <a:off x="818233" y="1916832"/>
            <a:ext cx="7728462" cy="1938992"/>
          </a:xfrm>
          <a:prstGeom prst="rect">
            <a:avLst/>
          </a:prstGeom>
        </p:spPr>
        <p:txBody>
          <a:bodyPr wrap="none">
            <a:spAutoFit/>
          </a:bodyPr>
          <a:lstStyle/>
          <a:p>
            <a:r>
              <a:rPr lang="fa-IR" sz="2000" dirty="0" smtClean="0">
                <a:cs typeface="B Homa" panose="00000400000000000000" pitchFamily="2" charset="-78"/>
              </a:rPr>
              <a:t>خیابان یک طرفه ضمن روان کردن جریان ترافیک باعث حذف ایمنی عابران پیاده میشود</a:t>
            </a:r>
          </a:p>
          <a:p>
            <a:r>
              <a:rPr lang="fa-IR" sz="2000" dirty="0" smtClean="0">
                <a:cs typeface="B Homa" panose="00000400000000000000" pitchFamily="2" charset="-78"/>
              </a:rPr>
              <a:t>به فعالیت خرده فروشان و کسبه نیز زیان میرساند</a:t>
            </a:r>
          </a:p>
          <a:p>
            <a:r>
              <a:rPr lang="fa-IR" sz="2000" dirty="0" smtClean="0">
                <a:cs typeface="B Homa" panose="00000400000000000000" pitchFamily="2" charset="-78"/>
              </a:rPr>
              <a:t>کارایی شبکه خیابانی را محدود نموده </a:t>
            </a:r>
          </a:p>
          <a:p>
            <a:r>
              <a:rPr lang="fa-IR" sz="2000" dirty="0" smtClean="0">
                <a:cs typeface="B Homa" panose="00000400000000000000" pitchFamily="2" charset="-78"/>
              </a:rPr>
              <a:t>مساحت طی شده را به دلیل گردش خودرو ها به دور بلوک ها افزایش داده </a:t>
            </a:r>
          </a:p>
          <a:p>
            <a:r>
              <a:rPr lang="fa-IR" sz="2000" dirty="0" smtClean="0">
                <a:cs typeface="B Homa" panose="00000400000000000000" pitchFamily="2" charset="-78"/>
              </a:rPr>
              <a:t>رانندگان را دچار سردرگمی میکند.</a:t>
            </a:r>
            <a:endParaRPr lang="fa-IR" sz="2000" dirty="0">
              <a:cs typeface="B Yekan" panose="00000400000000000000" pitchFamily="2" charset="-78"/>
            </a:endParaRPr>
          </a:p>
          <a:p>
            <a:endParaRPr lang="fa-IR" sz="2000" dirty="0">
              <a:cs typeface="B Homa" panose="00000400000000000000" pitchFamily="2" charset="-78"/>
            </a:endParaRPr>
          </a:p>
        </p:txBody>
      </p:sp>
      <p:pic>
        <p:nvPicPr>
          <p:cNvPr id="1026" name="Picture 2" descr="C:\Users\pcm\Desktop\n00205268-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455" y="2348880"/>
            <a:ext cx="2160240" cy="189036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895579" y="3595490"/>
            <a:ext cx="3062057" cy="523220"/>
          </a:xfrm>
          <a:prstGeom prst="rect">
            <a:avLst/>
          </a:prstGeom>
        </p:spPr>
        <p:txBody>
          <a:bodyPr wrap="none">
            <a:spAutoFit/>
          </a:bodyPr>
          <a:lstStyle/>
          <a:p>
            <a:pPr algn="ctr"/>
            <a:r>
              <a:rPr lang="fa-IR" sz="2800" dirty="0">
                <a:solidFill>
                  <a:schemeClr val="bg2">
                    <a:lumMod val="75000"/>
                    <a:lumOff val="25000"/>
                  </a:schemeClr>
                </a:solidFill>
                <a:cs typeface="B Homa" panose="00000400000000000000" pitchFamily="2" charset="-78"/>
              </a:rPr>
              <a:t>معابر متناسب با زمینه</a:t>
            </a:r>
            <a:endParaRPr lang="en-US" sz="2800" dirty="0">
              <a:solidFill>
                <a:schemeClr val="bg2">
                  <a:lumMod val="75000"/>
                  <a:lumOff val="25000"/>
                </a:schemeClr>
              </a:solidFill>
              <a:cs typeface="B Homa" panose="00000400000000000000" pitchFamily="2" charset="-78"/>
            </a:endParaRPr>
          </a:p>
        </p:txBody>
      </p:sp>
      <p:sp>
        <p:nvSpPr>
          <p:cNvPr id="6" name="Rectangle 5"/>
          <p:cNvSpPr/>
          <p:nvPr/>
        </p:nvSpPr>
        <p:spPr>
          <a:xfrm>
            <a:off x="1547664" y="4627187"/>
            <a:ext cx="6904760" cy="400110"/>
          </a:xfrm>
          <a:prstGeom prst="rect">
            <a:avLst/>
          </a:prstGeom>
        </p:spPr>
        <p:txBody>
          <a:bodyPr wrap="square">
            <a:spAutoFit/>
          </a:bodyPr>
          <a:lstStyle/>
          <a:p>
            <a:r>
              <a:rPr lang="fa-IR" sz="2000" dirty="0" smtClean="0">
                <a:cs typeface="B Homa" panose="00000400000000000000" pitchFamily="2" charset="-78"/>
              </a:rPr>
              <a:t>در واحد های همسایگی رشد هوشمند شاهد طیف گسترده ای از معابر هستیم</a:t>
            </a:r>
            <a:r>
              <a:rPr lang="fa-IR" dirty="0" smtClean="0">
                <a:cs typeface="B Yekan" panose="00000400000000000000" pitchFamily="2" charset="-78"/>
              </a:rPr>
              <a:t>:</a:t>
            </a:r>
            <a:endParaRPr lang="fa-IR" dirty="0">
              <a:cs typeface="B Yekan" panose="00000400000000000000" pitchFamily="2" charset="-78"/>
            </a:endParaRPr>
          </a:p>
        </p:txBody>
      </p:sp>
      <p:sp>
        <p:nvSpPr>
          <p:cNvPr id="7" name="Rectangle 6"/>
          <p:cNvSpPr/>
          <p:nvPr/>
        </p:nvSpPr>
        <p:spPr>
          <a:xfrm>
            <a:off x="3193947" y="4239240"/>
            <a:ext cx="5352748" cy="400110"/>
          </a:xfrm>
          <a:prstGeom prst="rect">
            <a:avLst/>
          </a:prstGeom>
        </p:spPr>
        <p:txBody>
          <a:bodyPr wrap="none">
            <a:spAutoFit/>
          </a:bodyPr>
          <a:lstStyle/>
          <a:p>
            <a:pPr marL="285750" indent="-285750">
              <a:buFont typeface="Wingdings" panose="05000000000000000000" pitchFamily="2" charset="2"/>
              <a:buChar char="v"/>
            </a:pPr>
            <a:r>
              <a:rPr lang="fa-IR" sz="2000" dirty="0">
                <a:cs typeface="B Homa" panose="00000400000000000000" pitchFamily="2" charset="-78"/>
              </a:rPr>
              <a:t>نوع خیابان را با ساختار واحد همسایگی هماهنگ نماییم</a:t>
            </a:r>
          </a:p>
        </p:txBody>
      </p:sp>
      <p:sp>
        <p:nvSpPr>
          <p:cNvPr id="27" name="Rectangle 26"/>
          <p:cNvSpPr/>
          <p:nvPr/>
        </p:nvSpPr>
        <p:spPr>
          <a:xfrm>
            <a:off x="464275" y="5027297"/>
            <a:ext cx="7988149" cy="1323439"/>
          </a:xfrm>
          <a:prstGeom prst="rect">
            <a:avLst/>
          </a:prstGeom>
        </p:spPr>
        <p:txBody>
          <a:bodyPr wrap="none">
            <a:spAutoFit/>
          </a:bodyPr>
          <a:lstStyle/>
          <a:p>
            <a:pPr lvl="0"/>
            <a:r>
              <a:rPr lang="fa-IR" sz="2000" dirty="0">
                <a:cs typeface="B Homa" panose="00000400000000000000" pitchFamily="2" charset="-78"/>
              </a:rPr>
              <a:t>خیابان های عریض و بلوار </a:t>
            </a:r>
            <a:r>
              <a:rPr lang="fa-IR" sz="2000" dirty="0" smtClean="0">
                <a:cs typeface="B Homa" panose="00000400000000000000" pitchFamily="2" charset="-78"/>
              </a:rPr>
              <a:t>ها ،خیابان ها و جاده های روان،خیابان ها و جاده های کم سرعت،</a:t>
            </a:r>
          </a:p>
          <a:p>
            <a:r>
              <a:rPr lang="fa-IR" sz="2000" dirty="0" smtClean="0">
                <a:cs typeface="B Homa" panose="00000400000000000000" pitchFamily="2" charset="-78"/>
              </a:rPr>
              <a:t>خیابان ها وجاده های مخصوص گذربا احتیاط،کوچه ها وکوی ها ،گذرگاه ها وپیاده راه ها</a:t>
            </a:r>
            <a:endParaRPr lang="fa-IR" sz="2000" dirty="0">
              <a:cs typeface="B Yekan" panose="00000400000000000000" pitchFamily="2" charset="-78"/>
            </a:endParaRPr>
          </a:p>
          <a:p>
            <a:endParaRPr lang="fa-IR" sz="2000" dirty="0">
              <a:cs typeface="B Yekan" panose="00000400000000000000" pitchFamily="2" charset="-78"/>
            </a:endParaRPr>
          </a:p>
          <a:p>
            <a:pPr lvl="0"/>
            <a:endParaRPr lang="en-US" sz="2000" dirty="0">
              <a:cs typeface="B Homa" panose="00000400000000000000" pitchFamily="2" charset="-78"/>
            </a:endParaRPr>
          </a:p>
        </p:txBody>
      </p:sp>
    </p:spTree>
    <p:extLst>
      <p:ext uri="{BB962C8B-B14F-4D97-AF65-F5344CB8AC3E}">
        <p14:creationId xmlns:p14="http://schemas.microsoft.com/office/powerpoint/2010/main" val="268119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circle(in)">
                                      <p:cBhvr>
                                        <p:cTn id="17" dur="2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64088" y="332656"/>
            <a:ext cx="3510898" cy="523220"/>
          </a:xfrm>
          <a:prstGeom prst="rect">
            <a:avLst/>
          </a:prstGeom>
        </p:spPr>
        <p:txBody>
          <a:bodyPr wrap="none">
            <a:spAutoFit/>
          </a:bodyPr>
          <a:lstStyle/>
          <a:p>
            <a:pPr algn="ctr"/>
            <a:r>
              <a:rPr lang="fa-IR" sz="2800" b="1" dirty="0">
                <a:solidFill>
                  <a:schemeClr val="bg2">
                    <a:lumMod val="75000"/>
                    <a:lumOff val="25000"/>
                  </a:schemeClr>
                </a:solidFill>
                <a:cs typeface="B Homa" panose="00000400000000000000" pitchFamily="2" charset="-78"/>
              </a:rPr>
              <a:t>خیابان های عریض و بلوارها</a:t>
            </a:r>
            <a:endParaRPr lang="en-US" sz="2800" b="1" dirty="0">
              <a:solidFill>
                <a:schemeClr val="bg2">
                  <a:lumMod val="75000"/>
                  <a:lumOff val="25000"/>
                </a:schemeClr>
              </a:solidFill>
              <a:cs typeface="B Homa" panose="00000400000000000000" pitchFamily="2" charset="-78"/>
            </a:endParaRPr>
          </a:p>
        </p:txBody>
      </p:sp>
      <p:sp>
        <p:nvSpPr>
          <p:cNvPr id="3" name="Rectangle 2"/>
          <p:cNvSpPr/>
          <p:nvPr/>
        </p:nvSpPr>
        <p:spPr>
          <a:xfrm>
            <a:off x="611560" y="1052736"/>
            <a:ext cx="8119179" cy="1938992"/>
          </a:xfrm>
          <a:prstGeom prst="rect">
            <a:avLst/>
          </a:prstGeom>
        </p:spPr>
        <p:txBody>
          <a:bodyPr wrap="square">
            <a:spAutoFit/>
          </a:bodyPr>
          <a:lstStyle/>
          <a:p>
            <a:r>
              <a:rPr lang="fa-IR" sz="2000" dirty="0" smtClean="0">
                <a:cs typeface="B Homa" panose="00000400000000000000" pitchFamily="2" charset="-78"/>
              </a:rPr>
              <a:t>خیابان های عریض و بلوار ها معبر ظرفیت بالایی هستند که اغلب مراکزواحد همسایگی را به یکدیگر متصل میکنند  </a:t>
            </a:r>
          </a:p>
          <a:p>
            <a:r>
              <a:rPr lang="fa-IR" sz="2000" dirty="0" smtClean="0">
                <a:cs typeface="B Homa" panose="00000400000000000000" pitchFamily="2" charset="-78"/>
              </a:rPr>
              <a:t>اکثر طرح بلوار شهری که در شهرهایی نظیر واشنگتن وپاریس دیده میشود دارای دوسکوی درختکاری شده هستند که در دو طرف راه اصلی قرارگرفته اند وخیابان های باریک کم سرعتی را به وجود می اورند  که حکم حایل را داشته ودسترسی به جلوخان ساختمان هارا امکان پذیر میسازد</a:t>
            </a:r>
            <a:endParaRPr lang="fa-IR" sz="2000" dirty="0">
              <a:cs typeface="B Yekan" panose="00000400000000000000" pitchFamily="2" charset="-78"/>
            </a:endParaRPr>
          </a:p>
        </p:txBody>
      </p:sp>
      <p:pic>
        <p:nvPicPr>
          <p:cNvPr id="4" name="Content Placeholder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2701831"/>
            <a:ext cx="2952327" cy="1702947"/>
          </a:xfrm>
          <a:prstGeom prst="roundRect">
            <a:avLst>
              <a:gd name="adj" fmla="val 4167"/>
            </a:avLst>
          </a:prstGeom>
          <a:solidFill>
            <a:srgbClr val="FFFFFF"/>
          </a:solidFill>
          <a:ln w="76200" cap="sq">
            <a:solidFill>
              <a:schemeClr val="bg2">
                <a:lumMod val="50000"/>
                <a:lumOff val="50000"/>
              </a:schemeClr>
            </a:solidFill>
            <a:miter lim="800000"/>
          </a:ln>
          <a:effectLst>
            <a:glow rad="63500">
              <a:schemeClr val="accent1">
                <a:satMod val="175000"/>
                <a:alpha val="40000"/>
              </a:schemeClr>
            </a:glow>
            <a:outerShdw blurRad="190500" dist="228600" dir="2700000" algn="ctr">
              <a:srgbClr val="000000">
                <a:alpha val="30000"/>
              </a:srgbClr>
            </a:outerShdw>
            <a:reflection blurRad="12700" stA="28000" endPos="28000" dist="5000" dir="5400000" sy="-100000" algn="bl" rotWithShape="0"/>
          </a:effectLst>
          <a:scene3d>
            <a:camera prst="orthographicFront">
              <a:rot lat="0" lon="0" rev="0"/>
            </a:camera>
            <a:lightRig rig="glow" dir="t">
              <a:rot lat="0" lon="0" rev="4800000"/>
            </a:lightRig>
          </a:scene3d>
          <a:sp3d prstMaterial="matte">
            <a:bevelT w="127000" h="63500" prst="hardEdge"/>
          </a:sp3d>
        </p:spPr>
      </p:pic>
      <p:sp>
        <p:nvSpPr>
          <p:cNvPr id="5" name="Rectangle 4"/>
          <p:cNvSpPr/>
          <p:nvPr/>
        </p:nvSpPr>
        <p:spPr>
          <a:xfrm>
            <a:off x="5330448" y="3863679"/>
            <a:ext cx="3400291" cy="523220"/>
          </a:xfrm>
          <a:prstGeom prst="rect">
            <a:avLst/>
          </a:prstGeom>
        </p:spPr>
        <p:txBody>
          <a:bodyPr wrap="none">
            <a:spAutoFit/>
          </a:bodyPr>
          <a:lstStyle/>
          <a:p>
            <a:pPr lvl="0"/>
            <a:r>
              <a:rPr lang="fa-IR" sz="2800" dirty="0">
                <a:solidFill>
                  <a:schemeClr val="bg2">
                    <a:lumMod val="75000"/>
                    <a:lumOff val="25000"/>
                  </a:schemeClr>
                </a:solidFill>
                <a:cs typeface="B Homa" panose="00000400000000000000" pitchFamily="2" charset="-78"/>
              </a:rPr>
              <a:t>خیابان ها و جاده های روان</a:t>
            </a:r>
            <a:endParaRPr lang="en-US" sz="2800" dirty="0">
              <a:solidFill>
                <a:schemeClr val="bg2">
                  <a:lumMod val="75000"/>
                  <a:lumOff val="25000"/>
                </a:schemeClr>
              </a:solidFill>
              <a:cs typeface="B Homa" panose="00000400000000000000" pitchFamily="2" charset="-78"/>
            </a:endParaRPr>
          </a:p>
        </p:txBody>
      </p:sp>
      <p:sp>
        <p:nvSpPr>
          <p:cNvPr id="6" name="Rectangle 5"/>
          <p:cNvSpPr/>
          <p:nvPr/>
        </p:nvSpPr>
        <p:spPr>
          <a:xfrm>
            <a:off x="-693173" y="5065440"/>
            <a:ext cx="5849823" cy="1323439"/>
          </a:xfrm>
          <a:prstGeom prst="rect">
            <a:avLst/>
          </a:prstGeom>
        </p:spPr>
        <p:txBody>
          <a:bodyPr wrap="square">
            <a:spAutoFit/>
          </a:bodyPr>
          <a:lstStyle/>
          <a:p>
            <a:pPr marL="342900" indent="-342900">
              <a:buFont typeface="Wingdings" panose="05000000000000000000" pitchFamily="2" charset="2"/>
              <a:buChar char="v"/>
            </a:pPr>
            <a:r>
              <a:rPr lang="fa-IR" sz="2000" dirty="0" smtClean="0">
                <a:cs typeface="B Homa" panose="00000400000000000000" pitchFamily="2" charset="-78"/>
              </a:rPr>
              <a:t>معابر پرحجم را برای حرکت روان طراحی نماییم</a:t>
            </a:r>
          </a:p>
          <a:p>
            <a:pPr marL="342900" indent="-342900">
              <a:buFont typeface="Wingdings" panose="05000000000000000000" pitchFamily="2" charset="2"/>
              <a:buChar char="v"/>
            </a:pPr>
            <a:endParaRPr lang="fa-IR" sz="2000" dirty="0" smtClean="0">
              <a:cs typeface="B Homa" panose="00000400000000000000" pitchFamily="2" charset="-78"/>
            </a:endParaRPr>
          </a:p>
          <a:p>
            <a:r>
              <a:rPr lang="fa-IR" sz="2000" dirty="0" smtClean="0">
                <a:cs typeface="B Homa" panose="00000400000000000000" pitchFamily="2" charset="-78"/>
              </a:rPr>
              <a:t>تعداد </a:t>
            </a:r>
            <a:r>
              <a:rPr lang="fa-IR" sz="2000" dirty="0">
                <a:cs typeface="B Homa" panose="00000400000000000000" pitchFamily="2" charset="-78"/>
              </a:rPr>
              <a:t>این نوع معابر بستگی به تراکم </a:t>
            </a:r>
            <a:r>
              <a:rPr lang="fa-IR" sz="2000" dirty="0" smtClean="0">
                <a:cs typeface="B Homa" panose="00000400000000000000" pitchFamily="2" charset="-78"/>
              </a:rPr>
              <a:t>دارد</a:t>
            </a:r>
          </a:p>
          <a:p>
            <a:endParaRPr lang="fa-IR" sz="2000" dirty="0">
              <a:cs typeface="B Homa" panose="00000400000000000000" pitchFamily="2" charset="-78"/>
            </a:endParaRPr>
          </a:p>
        </p:txBody>
      </p:sp>
      <p:sp>
        <p:nvSpPr>
          <p:cNvPr id="7" name="Rectangle 6"/>
          <p:cNvSpPr/>
          <p:nvPr/>
        </p:nvSpPr>
        <p:spPr>
          <a:xfrm>
            <a:off x="5623599" y="4495189"/>
            <a:ext cx="2952326" cy="1893690"/>
          </a:xfrm>
          <a:prstGeom prst="rect">
            <a:avLst/>
          </a:prstGeom>
          <a:blipFill rotWithShape="1">
            <a:blip r:embed="rId3"/>
            <a:stretch>
              <a:fillRect/>
            </a:stretch>
          </a:blipFill>
          <a:ln>
            <a:solidFill>
              <a:schemeClr val="bg2">
                <a:lumMod val="75000"/>
                <a:lumOff val="25000"/>
              </a:schemeClr>
            </a:solidFill>
          </a:ln>
          <a:scene3d>
            <a:camera prst="orthographicFront"/>
            <a:lightRig rig="threePt" dir="t">
              <a:rot lat="0" lon="0" rev="7500000"/>
            </a:lightRig>
          </a:scene3d>
          <a:sp3d z="-152400" extrusionH="63500" contourW="12700" prstMaterial="matte">
            <a:contourClr>
              <a:schemeClr val="lt1"/>
            </a:contourClr>
          </a:sp3d>
        </p:spPr>
        <p:style>
          <a:lnRef idx="0">
            <a:scrgbClr r="0" g="0" b="0"/>
          </a:lnRef>
          <a:fillRef idx="1">
            <a:scrgbClr r="0" g="0" b="0"/>
          </a:fillRef>
          <a:effectRef idx="0">
            <a:schemeClr val="accent5">
              <a:tint val="50000"/>
              <a:hueOff val="7700721"/>
              <a:satOff val="11317"/>
              <a:lumOff val="9125"/>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27811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52630" y="332656"/>
            <a:ext cx="4152099" cy="523220"/>
          </a:xfrm>
          <a:prstGeom prst="rect">
            <a:avLst/>
          </a:prstGeom>
        </p:spPr>
        <p:txBody>
          <a:bodyPr wrap="none">
            <a:spAutoFit/>
          </a:bodyPr>
          <a:lstStyle/>
          <a:p>
            <a:pPr lvl="0"/>
            <a:r>
              <a:rPr lang="fa-IR" sz="2800" dirty="0">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rPr>
              <a:t>خیابان ها و جاده های کم سرعت</a:t>
            </a:r>
            <a:endParaRPr lang="en-US" sz="2800" dirty="0">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endParaRPr>
          </a:p>
        </p:txBody>
      </p:sp>
      <p:sp>
        <p:nvSpPr>
          <p:cNvPr id="3" name="Rectangle 2"/>
          <p:cNvSpPr/>
          <p:nvPr/>
        </p:nvSpPr>
        <p:spPr>
          <a:xfrm>
            <a:off x="3923928" y="980728"/>
            <a:ext cx="4572000" cy="1015663"/>
          </a:xfrm>
          <a:prstGeom prst="rect">
            <a:avLst/>
          </a:prstGeom>
        </p:spPr>
        <p:txBody>
          <a:bodyPr>
            <a:spAutoFit/>
          </a:bodyPr>
          <a:lstStyle/>
          <a:p>
            <a:pPr marL="342900" indent="-342900">
              <a:buFont typeface="Wingdings" panose="05000000000000000000" pitchFamily="2" charset="2"/>
              <a:buChar char="v"/>
            </a:pPr>
            <a:endParaRPr lang="fa-IR" sz="2000" dirty="0">
              <a:cs typeface="B Homa" panose="00000400000000000000" pitchFamily="2" charset="-78"/>
            </a:endParaRPr>
          </a:p>
          <a:p>
            <a:pPr marL="342900" indent="-342900">
              <a:buFont typeface="Wingdings" panose="05000000000000000000" pitchFamily="2" charset="2"/>
              <a:buChar char="v"/>
            </a:pPr>
            <a:r>
              <a:rPr lang="fa-IR" sz="2000" dirty="0">
                <a:cs typeface="B Homa" panose="00000400000000000000" pitchFamily="2" charset="-78"/>
              </a:rPr>
              <a:t>آزادراه های محلی را برای حرکت آرام طراحی نماییم</a:t>
            </a:r>
          </a:p>
        </p:txBody>
      </p:sp>
      <p:sp>
        <p:nvSpPr>
          <p:cNvPr id="4" name="Rectangle 3"/>
          <p:cNvSpPr/>
          <p:nvPr/>
        </p:nvSpPr>
        <p:spPr>
          <a:xfrm>
            <a:off x="317208" y="2080061"/>
            <a:ext cx="8532440" cy="1631216"/>
          </a:xfrm>
          <a:prstGeom prst="rect">
            <a:avLst/>
          </a:prstGeom>
        </p:spPr>
        <p:txBody>
          <a:bodyPr wrap="square">
            <a:spAutoFit/>
          </a:bodyPr>
          <a:lstStyle/>
          <a:p>
            <a:r>
              <a:rPr lang="fa-IR" sz="2000" dirty="0" smtClean="0">
                <a:solidFill>
                  <a:srgbClr val="FFFFFF"/>
                </a:solidFill>
                <a:cs typeface="B Homa" panose="00000400000000000000" pitchFamily="2" charset="-78"/>
              </a:rPr>
              <a:t>خیابان ها وجاده های کم سرعت </a:t>
            </a:r>
            <a:r>
              <a:rPr lang="fa-IR" sz="2000" dirty="0">
                <a:solidFill>
                  <a:srgbClr val="FFFFFF"/>
                </a:solidFill>
                <a:cs typeface="B Homa" panose="00000400000000000000" pitchFamily="2" charset="-78"/>
              </a:rPr>
              <a:t>به منظور تآمین حرکت محدود ترافیک گذری طراحی شده </a:t>
            </a:r>
            <a:r>
              <a:rPr lang="fa-IR" sz="2000" dirty="0" smtClean="0">
                <a:solidFill>
                  <a:srgbClr val="FFFFFF"/>
                </a:solidFill>
                <a:cs typeface="B Homa" panose="00000400000000000000" pitchFamily="2" charset="-78"/>
              </a:rPr>
              <a:t>اند در عین حال</a:t>
            </a:r>
            <a:endParaRPr lang="fa-IR" sz="2000" dirty="0">
              <a:solidFill>
                <a:srgbClr val="FFFFFF"/>
              </a:solidFill>
              <a:cs typeface="B Homa" panose="00000400000000000000" pitchFamily="2" charset="-78"/>
            </a:endParaRPr>
          </a:p>
          <a:p>
            <a:r>
              <a:rPr lang="fa-IR" sz="2000" dirty="0" smtClean="0">
                <a:solidFill>
                  <a:srgbClr val="FFFFFF"/>
                </a:solidFill>
                <a:cs typeface="B Homa" panose="00000400000000000000" pitchFamily="2" charset="-78"/>
              </a:rPr>
              <a:t>دسترسی </a:t>
            </a:r>
            <a:r>
              <a:rPr lang="fa-IR" sz="2000" dirty="0">
                <a:solidFill>
                  <a:srgbClr val="FFFFFF"/>
                </a:solidFill>
                <a:cs typeface="B Homa" panose="00000400000000000000" pitchFamily="2" charset="-78"/>
              </a:rPr>
              <a:t>به خانه ها را در مناطق با تراکم متوسط آسان می کند و مکان های عمومی اصلی برای جامعه محلی نیز محسوب می  </a:t>
            </a:r>
            <a:r>
              <a:rPr lang="fa-IR" sz="2000" dirty="0" smtClean="0">
                <a:solidFill>
                  <a:srgbClr val="FFFFFF"/>
                </a:solidFill>
                <a:cs typeface="B Homa" panose="00000400000000000000" pitchFamily="2" charset="-78"/>
              </a:rPr>
              <a:t>شوند.</a:t>
            </a:r>
            <a:r>
              <a:rPr lang="fa-IR" sz="2000" dirty="0">
                <a:cs typeface="B Homa" panose="00000400000000000000" pitchFamily="2" charset="-78"/>
              </a:rPr>
              <a:t> </a:t>
            </a:r>
          </a:p>
          <a:p>
            <a:endParaRPr lang="fa-IR" sz="2000" dirty="0">
              <a:solidFill>
                <a:srgbClr val="FFFFFF"/>
              </a:solidFill>
              <a:cs typeface="B Homa" panose="00000400000000000000" pitchFamily="2" charset="-78"/>
            </a:endParaRPr>
          </a:p>
        </p:txBody>
      </p:sp>
      <p:sp>
        <p:nvSpPr>
          <p:cNvPr id="5" name="Rectangle 4"/>
          <p:cNvSpPr/>
          <p:nvPr/>
        </p:nvSpPr>
        <p:spPr>
          <a:xfrm>
            <a:off x="821652" y="332656"/>
            <a:ext cx="2263864" cy="1735752"/>
          </a:xfrm>
          <a:prstGeom prst="rect">
            <a:avLst/>
          </a:prstGeom>
          <a:blipFill rotWithShape="1">
            <a:blip r:embed="rId2"/>
            <a:stretch>
              <a:fillRect/>
            </a:stretch>
          </a:blipFill>
          <a:ln w="28575">
            <a:noFill/>
          </a:ln>
          <a:scene3d>
            <a:camera prst="orthographicFront"/>
            <a:lightRig rig="threePt" dir="t">
              <a:rot lat="0" lon="0" rev="7500000"/>
            </a:lightRig>
          </a:scene3d>
          <a:sp3d z="-152400" extrusionH="63500" contourW="12700" prstMaterial="matte">
            <a:contourClr>
              <a:schemeClr val="lt1"/>
            </a:contourClr>
          </a:sp3d>
        </p:spPr>
        <p:style>
          <a:lnRef idx="0">
            <a:scrgbClr r="0" g="0" b="0"/>
          </a:lnRef>
          <a:fillRef idx="1">
            <a:scrgbClr r="0" g="0" b="0"/>
          </a:fillRef>
          <a:effectRef idx="0">
            <a:schemeClr val="accent5">
              <a:tint val="50000"/>
              <a:hueOff val="11551081"/>
              <a:satOff val="16975"/>
              <a:lumOff val="13687"/>
              <a:alphaOff val="0"/>
            </a:schemeClr>
          </a:effectRef>
          <a:fontRef idx="minor">
            <a:schemeClr val="lt1">
              <a:hueOff val="0"/>
              <a:satOff val="0"/>
              <a:lumOff val="0"/>
              <a:alphaOff val="0"/>
            </a:schemeClr>
          </a:fontRef>
        </p:style>
      </p:sp>
      <p:sp>
        <p:nvSpPr>
          <p:cNvPr id="7" name="Rectangle 6"/>
          <p:cNvSpPr/>
          <p:nvPr/>
        </p:nvSpPr>
        <p:spPr>
          <a:xfrm>
            <a:off x="3712582" y="3152001"/>
            <a:ext cx="4994691" cy="461665"/>
          </a:xfrm>
          <a:prstGeom prst="rect">
            <a:avLst/>
          </a:prstGeom>
        </p:spPr>
        <p:txBody>
          <a:bodyPr wrap="square">
            <a:spAutoFit/>
          </a:bodyPr>
          <a:lstStyle/>
          <a:p>
            <a:pPr lvl="0"/>
            <a:r>
              <a:rPr lang="fa-IR" sz="2400" dirty="0">
                <a:solidFill>
                  <a:schemeClr val="bg2">
                    <a:lumMod val="50000"/>
                    <a:lumOff val="50000"/>
                  </a:schemeClr>
                </a:solidFill>
                <a:cs typeface="B Homa" panose="00000400000000000000" pitchFamily="2" charset="-78"/>
              </a:rPr>
              <a:t>خیابان ها  جاده های مخصوص گذر با احتیاط</a:t>
            </a:r>
            <a:endParaRPr lang="en-US" sz="2400" dirty="0">
              <a:solidFill>
                <a:schemeClr val="bg2">
                  <a:lumMod val="50000"/>
                  <a:lumOff val="50000"/>
                </a:schemeClr>
              </a:solidFill>
              <a:cs typeface="B Homa" panose="00000400000000000000" pitchFamily="2" charset="-78"/>
            </a:endParaRPr>
          </a:p>
        </p:txBody>
      </p:sp>
      <p:sp>
        <p:nvSpPr>
          <p:cNvPr id="8" name="Rectangle 7"/>
          <p:cNvSpPr/>
          <p:nvPr/>
        </p:nvSpPr>
        <p:spPr>
          <a:xfrm>
            <a:off x="460572" y="3832676"/>
            <a:ext cx="8246701" cy="984885"/>
          </a:xfrm>
          <a:prstGeom prst="rect">
            <a:avLst/>
          </a:prstGeom>
        </p:spPr>
        <p:txBody>
          <a:bodyPr wrap="square">
            <a:spAutoFit/>
          </a:bodyPr>
          <a:lstStyle/>
          <a:p>
            <a:r>
              <a:rPr lang="fa-IR" sz="2000" dirty="0" smtClean="0">
                <a:cs typeface="B Homa" panose="00000400000000000000" pitchFamily="2" charset="-78"/>
              </a:rPr>
              <a:t> این نوع معابرمناسب </a:t>
            </a:r>
            <a:r>
              <a:rPr lang="fa-IR" sz="2000" dirty="0">
                <a:cs typeface="B Homa" panose="00000400000000000000" pitchFamily="2" charset="-78"/>
              </a:rPr>
              <a:t>برای نواحی کم </a:t>
            </a:r>
            <a:r>
              <a:rPr lang="fa-IR" sz="2000" dirty="0" smtClean="0">
                <a:cs typeface="B Homa" panose="00000400000000000000" pitchFamily="2" charset="-78"/>
              </a:rPr>
              <a:t>تراکم هستند وبه طور طبیعی ارام کننده ترافیک میباشند ودر نتیجه نیازی به سرعتگیر نیست.</a:t>
            </a:r>
            <a:r>
              <a:rPr lang="fa-IR" sz="2000" dirty="0">
                <a:cs typeface="B Homa" panose="00000400000000000000" pitchFamily="2" charset="-78"/>
              </a:rPr>
              <a:t> </a:t>
            </a:r>
          </a:p>
          <a:p>
            <a:endParaRPr lang="fa-IR" dirty="0">
              <a:cs typeface="B Yekan" panose="00000400000000000000" pitchFamily="2" charset="-78"/>
            </a:endParaRPr>
          </a:p>
        </p:txBody>
      </p:sp>
      <p:sp>
        <p:nvSpPr>
          <p:cNvPr id="9" name="Rectangle 8"/>
          <p:cNvSpPr/>
          <p:nvPr/>
        </p:nvSpPr>
        <p:spPr>
          <a:xfrm>
            <a:off x="1676378" y="4390375"/>
            <a:ext cx="2517355" cy="2117275"/>
          </a:xfrm>
          <a:prstGeom prst="rect">
            <a:avLst/>
          </a:prstGeom>
          <a:blipFill rotWithShape="1">
            <a:blip r:embed="rId3"/>
            <a:stretch>
              <a:fillRect/>
            </a:stretch>
          </a:blipFill>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rgbClr r="0" g="0" b="0"/>
          </a:fillRef>
          <a:effectRef idx="1">
            <a:schemeClr val="accent1">
              <a:tint val="50000"/>
              <a:hueOff val="-4881741"/>
              <a:satOff val="21010"/>
              <a:lumOff val="5827"/>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80393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15616" y="1166263"/>
            <a:ext cx="3792996" cy="4248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675548" y="2348880"/>
            <a:ext cx="2424844" cy="4248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087108" y="737879"/>
            <a:ext cx="2026568" cy="580926"/>
          </a:xfrm>
        </p:spPr>
        <p:txBody>
          <a:bodyPr>
            <a:normAutofit/>
          </a:bodyPr>
          <a:lstStyle/>
          <a:p>
            <a:r>
              <a:rPr lang="fa-IR" dirty="0" smtClean="0">
                <a:cs typeface="B Yekan" panose="00000400000000000000" pitchFamily="2" charset="-78"/>
              </a:rPr>
              <a:t>فهرست</a:t>
            </a:r>
            <a:endParaRPr lang="fa-IR" dirty="0">
              <a:cs typeface="B Yekan" panose="00000400000000000000" pitchFamily="2" charset="-78"/>
            </a:endParaRPr>
          </a:p>
        </p:txBody>
      </p:sp>
      <p:sp>
        <p:nvSpPr>
          <p:cNvPr id="3" name="Rectangle 2"/>
          <p:cNvSpPr/>
          <p:nvPr/>
        </p:nvSpPr>
        <p:spPr>
          <a:xfrm>
            <a:off x="3389548" y="2348880"/>
            <a:ext cx="4572000" cy="3970318"/>
          </a:xfrm>
          <a:prstGeom prst="rect">
            <a:avLst/>
          </a:prstGeom>
        </p:spPr>
        <p:txBody>
          <a:bodyPr>
            <a:spAutoFit/>
          </a:bodyPr>
          <a:lstStyle/>
          <a:p>
            <a:pPr>
              <a:lnSpc>
                <a:spcPct val="150000"/>
              </a:lnSpc>
            </a:pPr>
            <a:r>
              <a:rPr lang="fa-IR" sz="2400" b="1" dirty="0" smtClean="0">
                <a:solidFill>
                  <a:schemeClr val="bg1"/>
                </a:solidFill>
                <a:cs typeface="B Yekan" panose="00000400000000000000" pitchFamily="2" charset="-78"/>
              </a:rPr>
              <a:t>شبکه ی آزادراه ها</a:t>
            </a:r>
          </a:p>
          <a:p>
            <a:pPr>
              <a:lnSpc>
                <a:spcPct val="150000"/>
              </a:lnSpc>
            </a:pPr>
            <a:r>
              <a:rPr lang="fa-IR" dirty="0" smtClean="0">
                <a:solidFill>
                  <a:schemeClr val="bg1"/>
                </a:solidFill>
                <a:cs typeface="B Homa" panose="00000400000000000000" pitchFamily="2" charset="-78"/>
              </a:rPr>
              <a:t>1. شبکه</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2. معابر متصل به هم</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3. ارتباط های فراهمسایگی</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4. اندازه ی بلوک ها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5. جایگزین پیاده روها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6. طراحی دورنما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7.خیابان های دارای انحنا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8. طبقه بندی شهر</a:t>
            </a:r>
            <a:endParaRPr lang="en-US" dirty="0">
              <a:solidFill>
                <a:schemeClr val="bg1"/>
              </a:solidFill>
              <a:cs typeface="B Homa" panose="00000400000000000000" pitchFamily="2" charset="-78"/>
            </a:endParaRPr>
          </a:p>
        </p:txBody>
      </p:sp>
      <p:sp>
        <p:nvSpPr>
          <p:cNvPr id="4" name="Rectangle 3"/>
          <p:cNvSpPr/>
          <p:nvPr/>
        </p:nvSpPr>
        <p:spPr>
          <a:xfrm>
            <a:off x="611560" y="1028342"/>
            <a:ext cx="4067944" cy="4524315"/>
          </a:xfrm>
          <a:prstGeom prst="rect">
            <a:avLst/>
          </a:prstGeom>
        </p:spPr>
        <p:txBody>
          <a:bodyPr wrap="square">
            <a:spAutoFit/>
          </a:bodyPr>
          <a:lstStyle/>
          <a:p>
            <a:pPr>
              <a:lnSpc>
                <a:spcPct val="150000"/>
              </a:lnSpc>
            </a:pPr>
            <a:r>
              <a:rPr lang="fa-IR" sz="2400" b="1" dirty="0" smtClean="0">
                <a:solidFill>
                  <a:schemeClr val="bg1"/>
                </a:solidFill>
                <a:cs typeface="B Yekan" panose="00000400000000000000" pitchFamily="2" charset="-78"/>
              </a:rPr>
              <a:t>طراحی معابر</a:t>
            </a:r>
          </a:p>
          <a:p>
            <a:r>
              <a:rPr lang="fa-IR" dirty="0" smtClean="0">
                <a:solidFill>
                  <a:schemeClr val="bg1"/>
                </a:solidFill>
                <a:cs typeface="B Homa" panose="00000400000000000000" pitchFamily="2" charset="-78"/>
              </a:rPr>
              <a:t>1.خیابان های کامل</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2. طراحی سرعت</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3. هندسه پیچیده</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4. شعاع های قوس ها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5. پارک حاشیه خیابان</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6. خیابان های یکطرفه و چند خطه</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7. معابر متناسب با زمینه</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8. خیابان های عریض و بلوارها</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9. خیابان هاوجاده های روان</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10. خیابان هاوجاده های کم سرعت</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11. خیابان هاوجاده های مخصوص گذر بااحتیاط</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12. کوچه هاوکوی های پشتی</a:t>
            </a:r>
            <a:br>
              <a:rPr lang="fa-IR" dirty="0" smtClean="0">
                <a:solidFill>
                  <a:schemeClr val="bg1"/>
                </a:solidFill>
                <a:cs typeface="B Homa" panose="00000400000000000000" pitchFamily="2" charset="-78"/>
              </a:rPr>
            </a:br>
            <a:r>
              <a:rPr lang="fa-IR" dirty="0" smtClean="0">
                <a:solidFill>
                  <a:schemeClr val="bg1"/>
                </a:solidFill>
                <a:cs typeface="B Homa" panose="00000400000000000000" pitchFamily="2" charset="-78"/>
              </a:rPr>
              <a:t>13. گذرگاه هاوپیاده راه ها</a:t>
            </a:r>
            <a:endParaRPr lang="en-US" dirty="0" smtClean="0">
              <a:solidFill>
                <a:schemeClr val="bg1"/>
              </a:solidFill>
              <a:cs typeface="B Homa" panose="00000400000000000000" pitchFamily="2" charset="-78"/>
            </a:endParaRPr>
          </a:p>
          <a:p>
            <a:endParaRPr lang="en-US" dirty="0">
              <a:solidFill>
                <a:schemeClr val="bg1"/>
              </a:solidFill>
              <a:cs typeface="2  Bardiya" panose="00000400000000000000" pitchFamily="2" charset="-78"/>
            </a:endParaRPr>
          </a:p>
        </p:txBody>
      </p:sp>
    </p:spTree>
    <p:extLst>
      <p:ext uri="{BB962C8B-B14F-4D97-AF65-F5344CB8AC3E}">
        <p14:creationId xmlns:p14="http://schemas.microsoft.com/office/powerpoint/2010/main" val="6164132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0" dur="500"/>
                                        <p:tgtEl>
                                          <p:spTgt spid="4">
                                            <p:txEl>
                                              <p:pRg st="0" end="0"/>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randombar(horizontal)">
                                      <p:cBhvr>
                                        <p:cTn id="2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0852" y="260648"/>
            <a:ext cx="3403497" cy="523220"/>
          </a:xfrm>
          <a:prstGeom prst="rect">
            <a:avLst/>
          </a:prstGeom>
        </p:spPr>
        <p:txBody>
          <a:bodyPr wrap="none">
            <a:spAutoFit/>
          </a:bodyPr>
          <a:lstStyle/>
          <a:p>
            <a:pPr lvl="0"/>
            <a:r>
              <a:rPr lang="fa-IR" sz="2800" dirty="0">
                <a:solidFill>
                  <a:schemeClr val="bg2">
                    <a:lumMod val="50000"/>
                    <a:lumOff val="50000"/>
                  </a:schemeClr>
                </a:solidFill>
                <a:cs typeface="B Homa" panose="00000400000000000000" pitchFamily="2" charset="-78"/>
              </a:rPr>
              <a:t>کوچه ها و کوی های پشتی</a:t>
            </a:r>
            <a:endParaRPr lang="en-US" sz="2800" dirty="0">
              <a:solidFill>
                <a:schemeClr val="bg2">
                  <a:lumMod val="50000"/>
                  <a:lumOff val="50000"/>
                </a:schemeClr>
              </a:solidFill>
              <a:cs typeface="B Homa" panose="00000400000000000000" pitchFamily="2" charset="-78"/>
            </a:endParaRPr>
          </a:p>
        </p:txBody>
      </p:sp>
      <p:sp>
        <p:nvSpPr>
          <p:cNvPr id="3" name="Rectangle 2"/>
          <p:cNvSpPr/>
          <p:nvPr/>
        </p:nvSpPr>
        <p:spPr>
          <a:xfrm>
            <a:off x="0" y="805966"/>
            <a:ext cx="8863770" cy="2246769"/>
          </a:xfrm>
          <a:prstGeom prst="rect">
            <a:avLst/>
          </a:prstGeom>
        </p:spPr>
        <p:txBody>
          <a:bodyPr wrap="square">
            <a:spAutoFit/>
          </a:bodyPr>
          <a:lstStyle/>
          <a:p>
            <a:r>
              <a:rPr lang="fa-IR" sz="2000" dirty="0" smtClean="0">
                <a:cs typeface="B Homa" panose="00000400000000000000" pitchFamily="2" charset="-78"/>
              </a:rPr>
              <a:t>کوچه ها درشهرها ونواحی تجاری ایجاد میشوند واز این لبه تا ان لبه اسفالت باسنگ فرش میشوند</a:t>
            </a:r>
          </a:p>
          <a:p>
            <a:r>
              <a:rPr lang="fa-IR" sz="2000" dirty="0" smtClean="0">
                <a:cs typeface="B Homa" panose="00000400000000000000" pitchFamily="2" charset="-78"/>
              </a:rPr>
              <a:t>حال ان که کوی ها بیشتر متعلق به نواحی مسکونی بوده وکف سازی کم عرضی دارند که حاشیه ان خاکی است </a:t>
            </a:r>
          </a:p>
          <a:p>
            <a:r>
              <a:rPr lang="fa-IR" sz="2000" dirty="0" smtClean="0">
                <a:cs typeface="B Homa" panose="00000400000000000000" pitchFamily="2" charset="-78"/>
              </a:rPr>
              <a:t>درنواحی کمترشهری شده کوی هارا میتوان روکش نکردتا سطح شنی ونفوذپذیرخود را حفظ کرده وجهت جذب </a:t>
            </a:r>
          </a:p>
          <a:p>
            <a:r>
              <a:rPr lang="fa-IR" sz="2000" dirty="0" smtClean="0">
                <a:cs typeface="B Homa" panose="00000400000000000000" pitchFamily="2" charset="-78"/>
              </a:rPr>
              <a:t>اب باران مورد استفاده قرار گیرد.</a:t>
            </a:r>
            <a:r>
              <a:rPr lang="fa-IR" sz="2000" dirty="0">
                <a:cs typeface="B Homa" panose="00000400000000000000" pitchFamily="2" charset="-78"/>
              </a:rPr>
              <a:t> </a:t>
            </a:r>
          </a:p>
          <a:p>
            <a:endParaRPr lang="fa-IR" sz="2000" dirty="0">
              <a:cs typeface="B Homa" panose="00000400000000000000" pitchFamily="2" charset="-78"/>
            </a:endParaRPr>
          </a:p>
        </p:txBody>
      </p:sp>
      <p:sp>
        <p:nvSpPr>
          <p:cNvPr id="4" name="Rectangle 3"/>
          <p:cNvSpPr/>
          <p:nvPr/>
        </p:nvSpPr>
        <p:spPr>
          <a:xfrm>
            <a:off x="413216" y="1844824"/>
            <a:ext cx="2517355" cy="2117275"/>
          </a:xfrm>
          <a:prstGeom prst="rect">
            <a:avLst/>
          </a:prstGeom>
          <a:blipFill rotWithShape="1">
            <a:blip r:embed="rId2"/>
            <a:stretch>
              <a:fillRect/>
            </a:stretch>
          </a:blipFill>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5" name="Rectangle 4"/>
          <p:cNvSpPr/>
          <p:nvPr/>
        </p:nvSpPr>
        <p:spPr>
          <a:xfrm>
            <a:off x="5500851" y="3059668"/>
            <a:ext cx="3068469" cy="523220"/>
          </a:xfrm>
          <a:prstGeom prst="rect">
            <a:avLst/>
          </a:prstGeom>
        </p:spPr>
        <p:txBody>
          <a:bodyPr wrap="none">
            <a:spAutoFit/>
          </a:bodyPr>
          <a:lstStyle/>
          <a:p>
            <a:pPr lvl="0"/>
            <a:r>
              <a:rPr lang="fa-IR" sz="2800" dirty="0">
                <a:solidFill>
                  <a:schemeClr val="bg2">
                    <a:lumMod val="50000"/>
                    <a:lumOff val="50000"/>
                  </a:schemeClr>
                </a:solidFill>
                <a:cs typeface="B Homa" panose="00000400000000000000" pitchFamily="2" charset="-78"/>
              </a:rPr>
              <a:t>گذرگاه ها و پیاده راه ها</a:t>
            </a:r>
            <a:endParaRPr lang="en-US" sz="2800" dirty="0">
              <a:solidFill>
                <a:schemeClr val="bg2">
                  <a:lumMod val="50000"/>
                  <a:lumOff val="50000"/>
                </a:schemeClr>
              </a:solidFill>
              <a:cs typeface="B Homa" panose="00000400000000000000" pitchFamily="2" charset="-78"/>
            </a:endParaRPr>
          </a:p>
        </p:txBody>
      </p:sp>
      <p:sp>
        <p:nvSpPr>
          <p:cNvPr id="6" name="Rectangle 5"/>
          <p:cNvSpPr/>
          <p:nvPr/>
        </p:nvSpPr>
        <p:spPr>
          <a:xfrm>
            <a:off x="904412" y="3724949"/>
            <a:ext cx="7850838" cy="3477875"/>
          </a:xfrm>
          <a:prstGeom prst="rect">
            <a:avLst/>
          </a:prstGeom>
        </p:spPr>
        <p:txBody>
          <a:bodyPr wrap="square">
            <a:spAutoFit/>
          </a:bodyPr>
          <a:lstStyle/>
          <a:p>
            <a:r>
              <a:rPr lang="fa-IR" altLang="en-US" sz="2000" dirty="0">
                <a:cs typeface="B Homa" panose="00000400000000000000" pitchFamily="2" charset="-78"/>
              </a:rPr>
              <a:t>گذرگاه </a:t>
            </a:r>
            <a:r>
              <a:rPr lang="fa-IR" altLang="en-US" sz="2000" dirty="0" smtClean="0">
                <a:cs typeface="B Homa" panose="00000400000000000000" pitchFamily="2" charset="-78"/>
              </a:rPr>
              <a:t>هادر </a:t>
            </a:r>
            <a:r>
              <a:rPr lang="fa-IR" altLang="en-US" sz="2000" dirty="0">
                <a:cs typeface="B Homa" panose="00000400000000000000" pitchFamily="2" charset="-78"/>
              </a:rPr>
              <a:t>نواحی شهری یافت </a:t>
            </a:r>
            <a:r>
              <a:rPr lang="fa-IR" altLang="en-US" sz="2000" dirty="0" smtClean="0">
                <a:cs typeface="B Homa" panose="00000400000000000000" pitchFamily="2" charset="-78"/>
              </a:rPr>
              <a:t>میشود.عرض </a:t>
            </a:r>
            <a:r>
              <a:rPr lang="fa-IR" altLang="en-US" sz="2000" dirty="0">
                <a:cs typeface="B Homa" panose="00000400000000000000" pitchFamily="2" charset="-78"/>
              </a:rPr>
              <a:t>آنها بین 3 تا 6 متر است. </a:t>
            </a:r>
          </a:p>
          <a:p>
            <a:r>
              <a:rPr lang="fa-IR" altLang="en-US" sz="2000" dirty="0">
                <a:cs typeface="B Homa" panose="00000400000000000000" pitchFamily="2" charset="-78"/>
              </a:rPr>
              <a:t>پارکینگ های مستقر در میان بلوک ها را به جلو خان های خیابان های اصلی متصل می کنند.</a:t>
            </a:r>
          </a:p>
          <a:p>
            <a:r>
              <a:rPr lang="fa-IR" altLang="en-US" sz="2000" dirty="0">
                <a:cs typeface="B Homa" panose="00000400000000000000" pitchFamily="2" charset="-78"/>
              </a:rPr>
              <a:t>باید دارای ردیفی از ویترین مغازه ها باشد.</a:t>
            </a:r>
          </a:p>
          <a:p>
            <a:r>
              <a:rPr lang="fa-IR" altLang="en-US" sz="2000" dirty="0">
                <a:cs typeface="B Homa" panose="00000400000000000000" pitchFamily="2" charset="-78"/>
              </a:rPr>
              <a:t> پیاده راه </a:t>
            </a:r>
            <a:r>
              <a:rPr lang="fa-IR" altLang="en-US" sz="2000" dirty="0" smtClean="0">
                <a:cs typeface="B Homa" panose="00000400000000000000" pitchFamily="2" charset="-78"/>
              </a:rPr>
              <a:t>هاحالت </a:t>
            </a:r>
            <a:r>
              <a:rPr lang="fa-IR" altLang="en-US" sz="2000" dirty="0">
                <a:cs typeface="B Homa" panose="00000400000000000000" pitchFamily="2" charset="-78"/>
              </a:rPr>
              <a:t>روستایی </a:t>
            </a:r>
            <a:r>
              <a:rPr lang="fa-IR" altLang="en-US" sz="2000" dirty="0" smtClean="0">
                <a:cs typeface="B Homa" panose="00000400000000000000" pitchFamily="2" charset="-78"/>
              </a:rPr>
              <a:t>دارند.</a:t>
            </a:r>
          </a:p>
          <a:p>
            <a:r>
              <a:rPr lang="fa-IR" altLang="en-US" sz="2000" dirty="0" smtClean="0">
                <a:cs typeface="B Homa" panose="00000400000000000000" pitchFamily="2" charset="-78"/>
              </a:rPr>
              <a:t>در </a:t>
            </a:r>
            <a:r>
              <a:rPr lang="fa-IR" altLang="en-US" sz="2000" dirty="0">
                <a:cs typeface="B Homa" panose="00000400000000000000" pitchFamily="2" charset="-78"/>
              </a:rPr>
              <a:t>میادین و پارک ها مورد استفاده قرار می گیرند.</a:t>
            </a:r>
          </a:p>
          <a:p>
            <a:r>
              <a:rPr lang="fa-IR" altLang="en-US" sz="2000" dirty="0">
                <a:cs typeface="B Homa" panose="00000400000000000000" pitchFamily="2" charset="-78"/>
              </a:rPr>
              <a:t>عرض آنها بین 1.2 تا 1.8 متر </a:t>
            </a:r>
            <a:r>
              <a:rPr lang="fa-IR" altLang="en-US" sz="2000" dirty="0" smtClean="0">
                <a:cs typeface="B Homa" panose="00000400000000000000" pitchFamily="2" charset="-78"/>
              </a:rPr>
              <a:t>است.</a:t>
            </a:r>
          </a:p>
          <a:p>
            <a:r>
              <a:rPr lang="fa-IR" altLang="en-US" sz="2000" dirty="0" smtClean="0">
                <a:cs typeface="B Homa" panose="00000400000000000000" pitchFamily="2" charset="-78"/>
              </a:rPr>
              <a:t>در </a:t>
            </a:r>
            <a:r>
              <a:rPr lang="fa-IR" altLang="en-US" sz="2000" dirty="0">
                <a:cs typeface="B Homa" panose="00000400000000000000" pitchFamily="2" charset="-78"/>
              </a:rPr>
              <a:t>واحدهای همسایگی مسکونی میانبرهایی را در میان </a:t>
            </a:r>
            <a:r>
              <a:rPr lang="fa-IR" altLang="en-US" sz="2000" dirty="0" smtClean="0">
                <a:cs typeface="B Homa" panose="00000400000000000000" pitchFamily="2" charset="-78"/>
              </a:rPr>
              <a:t>بلوک های طویل</a:t>
            </a:r>
          </a:p>
          <a:p>
            <a:r>
              <a:rPr lang="fa-IR" altLang="en-US" sz="2000" dirty="0" smtClean="0">
                <a:cs typeface="B Homa" panose="00000400000000000000" pitchFamily="2" charset="-78"/>
              </a:rPr>
              <a:t>ایجاد میکند.</a:t>
            </a:r>
            <a:r>
              <a:rPr lang="fa-IR" sz="2000" dirty="0">
                <a:cs typeface="B Homa" panose="00000400000000000000" pitchFamily="2" charset="-78"/>
              </a:rPr>
              <a:t> </a:t>
            </a:r>
            <a:endParaRPr lang="fa-IR" sz="2000" dirty="0">
              <a:cs typeface="B Yekan" panose="00000400000000000000" pitchFamily="2" charset="-78"/>
            </a:endParaRPr>
          </a:p>
          <a:p>
            <a:endParaRPr lang="fa-IR" altLang="en-US" sz="2000" dirty="0">
              <a:cs typeface="B Homa" panose="00000400000000000000" pitchFamily="2" charset="-78"/>
            </a:endParaRPr>
          </a:p>
          <a:p>
            <a:endParaRPr lang="en-US" sz="2000" dirty="0">
              <a:cs typeface="B Homa" panose="00000400000000000000" pitchFamily="2" charset="-78"/>
            </a:endParaRPr>
          </a:p>
        </p:txBody>
      </p:sp>
      <p:sp>
        <p:nvSpPr>
          <p:cNvPr id="7" name="Rectangle 6"/>
          <p:cNvSpPr/>
          <p:nvPr/>
        </p:nvSpPr>
        <p:spPr>
          <a:xfrm>
            <a:off x="413216" y="4441836"/>
            <a:ext cx="2517355" cy="2117275"/>
          </a:xfrm>
          <a:prstGeom prst="rect">
            <a:avLst/>
          </a:prstGeom>
          <a:blipFill rotWithShape="1">
            <a:blip r:embed="rId3"/>
            <a:stretch>
              <a:fillRect/>
            </a:stretch>
          </a:blipFill>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rgbClr r="0" g="0" b="0"/>
          </a:fillRef>
          <a:effectRef idx="1">
            <a:schemeClr val="accent1">
              <a:tint val="50000"/>
              <a:hueOff val="-9763481"/>
              <a:satOff val="42019"/>
              <a:lumOff val="11653"/>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441230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09276" y="526324"/>
            <a:ext cx="945965" cy="523220"/>
          </a:xfrm>
          <a:prstGeom prst="rect">
            <a:avLst/>
          </a:prstGeom>
        </p:spPr>
        <p:txBody>
          <a:bodyPr wrap="square">
            <a:spAutoFit/>
          </a:bodyPr>
          <a:lstStyle/>
          <a:p>
            <a:r>
              <a:rPr lang="fa-IR" sz="2800" dirty="0">
                <a:solidFill>
                  <a:schemeClr val="bg2">
                    <a:lumMod val="50000"/>
                    <a:lumOff val="50000"/>
                  </a:schemeClr>
                </a:solidFill>
                <a:cs typeface="B Homa" panose="00000400000000000000" pitchFamily="2" charset="-78"/>
              </a:rPr>
              <a:t>منابع</a:t>
            </a:r>
          </a:p>
        </p:txBody>
      </p:sp>
      <p:sp>
        <p:nvSpPr>
          <p:cNvPr id="5" name="Rectangle 4"/>
          <p:cNvSpPr/>
          <p:nvPr/>
        </p:nvSpPr>
        <p:spPr>
          <a:xfrm>
            <a:off x="1475654" y="1315220"/>
            <a:ext cx="6966520" cy="1938992"/>
          </a:xfrm>
          <a:prstGeom prst="rect">
            <a:avLst/>
          </a:prstGeom>
        </p:spPr>
        <p:txBody>
          <a:bodyPr wrap="square">
            <a:spAutoFit/>
          </a:bodyPr>
          <a:lstStyle/>
          <a:p>
            <a:pPr marL="342900" indent="-342900">
              <a:buFont typeface="Wingdings" pitchFamily="2" charset="2"/>
              <a:buChar char="Ø"/>
            </a:pPr>
            <a:r>
              <a:rPr lang="fa-IR" sz="2000" dirty="0">
                <a:cs typeface="B Homa" panose="00000400000000000000" pitchFamily="2" charset="-78"/>
              </a:rPr>
              <a:t>راهنمای رشد هوشمند، آندره دوآنی، جف اسپک، مایک لیدون، 1391، چاپ اول، انتشارات دانشگاه </a:t>
            </a:r>
            <a:r>
              <a:rPr lang="fa-IR" sz="2000" dirty="0" smtClean="0">
                <a:cs typeface="B Homa" panose="00000400000000000000" pitchFamily="2" charset="-78"/>
              </a:rPr>
              <a:t>گیلان</a:t>
            </a:r>
          </a:p>
          <a:p>
            <a:pPr marL="342900" indent="-342900">
              <a:buFont typeface="Wingdings" pitchFamily="2" charset="2"/>
              <a:buChar char="Ø"/>
            </a:pPr>
            <a:r>
              <a:rPr lang="en-US" sz="2000" dirty="0" smtClean="0">
                <a:cs typeface="B Homa" panose="00000400000000000000" pitchFamily="2" charset="-78"/>
                <a:hlinkClick r:id="rId2"/>
              </a:rPr>
              <a:t>phnews.ir</a:t>
            </a:r>
            <a:endParaRPr lang="en-US" sz="2000" dirty="0" smtClean="0">
              <a:cs typeface="B Homa" panose="00000400000000000000" pitchFamily="2" charset="-78"/>
            </a:endParaRPr>
          </a:p>
          <a:p>
            <a:pPr marL="342900" indent="-342900">
              <a:buFont typeface="Wingdings" pitchFamily="2" charset="2"/>
              <a:buChar char="Ø"/>
            </a:pPr>
            <a:r>
              <a:rPr lang="en-US" sz="2000" dirty="0" smtClean="0">
                <a:cs typeface="B Homa" panose="00000400000000000000" pitchFamily="2" charset="-78"/>
                <a:hlinkClick r:id="rId3"/>
              </a:rPr>
              <a:t>kerman-city.blogfa.com</a:t>
            </a:r>
            <a:endParaRPr lang="en-US" sz="2000" dirty="0" smtClean="0">
              <a:cs typeface="B Homa" panose="00000400000000000000" pitchFamily="2" charset="-78"/>
            </a:endParaRPr>
          </a:p>
          <a:p>
            <a:pPr marL="342900" indent="-342900">
              <a:buFont typeface="Wingdings" pitchFamily="2" charset="2"/>
              <a:buChar char="Ø"/>
            </a:pPr>
            <a:r>
              <a:rPr lang="en-US" sz="2000" dirty="0" smtClean="0">
                <a:cs typeface="B Homa" panose="00000400000000000000" pitchFamily="2" charset="-78"/>
                <a:hlinkClick r:id="rId4"/>
              </a:rPr>
              <a:t>heydarabadi.blogfa.com</a:t>
            </a:r>
            <a:endParaRPr lang="en-US" sz="2000" dirty="0" smtClean="0">
              <a:cs typeface="B Homa" panose="00000400000000000000" pitchFamily="2" charset="-78"/>
            </a:endParaRPr>
          </a:p>
          <a:p>
            <a:pPr marL="342900" indent="-342900">
              <a:buFont typeface="Wingdings" panose="05000000000000000000" pitchFamily="2" charset="2"/>
              <a:buChar char="v"/>
            </a:pPr>
            <a:endParaRPr lang="fa-IR" sz="2000" dirty="0">
              <a:cs typeface="B Homa" panose="00000400000000000000" pitchFamily="2" charset="-78"/>
            </a:endParaRPr>
          </a:p>
        </p:txBody>
      </p:sp>
    </p:spTree>
    <p:extLst>
      <p:ext uri="{BB962C8B-B14F-4D97-AF65-F5344CB8AC3E}">
        <p14:creationId xmlns:p14="http://schemas.microsoft.com/office/powerpoint/2010/main" val="1829457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692696"/>
            <a:ext cx="8064896" cy="4862870"/>
          </a:xfrm>
          <a:prstGeom prst="rect">
            <a:avLst/>
          </a:prstGeom>
        </p:spPr>
        <p:txBody>
          <a:bodyPr wrap="square">
            <a:spAutoFit/>
          </a:bodyPr>
          <a:lstStyle/>
          <a:p>
            <a:pPr algn="ctr"/>
            <a:r>
              <a:rPr lang="fa-IR" sz="3200" b="1" dirty="0">
                <a:solidFill>
                  <a:schemeClr val="tx1">
                    <a:lumMod val="95000"/>
                  </a:schemeClr>
                </a:solidFill>
                <a:cs typeface="B Homa" panose="00000400000000000000" pitchFamily="2" charset="-78"/>
              </a:rPr>
              <a:t>شبکه </a:t>
            </a:r>
            <a:r>
              <a:rPr lang="fa-IR" sz="3200" b="1" dirty="0" smtClean="0">
                <a:solidFill>
                  <a:schemeClr val="tx1">
                    <a:lumMod val="95000"/>
                  </a:schemeClr>
                </a:solidFill>
                <a:cs typeface="B Homa" panose="00000400000000000000" pitchFamily="2" charset="-78"/>
              </a:rPr>
              <a:t>آزادراه</a:t>
            </a:r>
            <a:endParaRPr lang="fa-IR" sz="3200" b="1" dirty="0">
              <a:solidFill>
                <a:schemeClr val="tx1">
                  <a:lumMod val="95000"/>
                </a:schemeClr>
              </a:solidFill>
              <a:cs typeface="B Homa" panose="00000400000000000000" pitchFamily="2" charset="-78"/>
            </a:endParaRPr>
          </a:p>
          <a:p>
            <a:pPr>
              <a:defRPr/>
            </a:pPr>
            <a:endParaRPr lang="fa-IR" dirty="0">
              <a:solidFill>
                <a:schemeClr val="tx1">
                  <a:lumMod val="95000"/>
                </a:schemeClr>
              </a:solidFill>
              <a:cs typeface="B Homa" panose="00000400000000000000" pitchFamily="2" charset="-78"/>
            </a:endParaRPr>
          </a:p>
          <a:p>
            <a:pPr algn="just">
              <a:defRPr/>
            </a:pPr>
            <a:r>
              <a:rPr lang="fa-IR" dirty="0" smtClean="0">
                <a:solidFill>
                  <a:schemeClr val="tx1">
                    <a:lumMod val="95000"/>
                  </a:schemeClr>
                </a:solidFill>
                <a:cs typeface="B Homa" panose="00000400000000000000" pitchFamily="2" charset="-78"/>
              </a:rPr>
              <a:t>  </a:t>
            </a:r>
            <a:r>
              <a:rPr lang="fa-IR" sz="2000" b="1" dirty="0" smtClean="0">
                <a:solidFill>
                  <a:schemeClr val="tx1">
                    <a:lumMod val="95000"/>
                  </a:schemeClr>
                </a:solidFill>
                <a:cs typeface="B Homa" panose="00000400000000000000" pitchFamily="2" charset="-78"/>
              </a:rPr>
              <a:t>رشد هوشمند بر اساس شبکه ای از معابر شکل می گیرد که مکان ها را به صورتی متناسب به یکدیگر متصل می نماید.</a:t>
            </a:r>
            <a:r>
              <a:rPr lang="en-US" sz="2000" b="1" dirty="0" smtClean="0">
                <a:solidFill>
                  <a:schemeClr val="tx1">
                    <a:lumMod val="95000"/>
                  </a:schemeClr>
                </a:solidFill>
                <a:cs typeface="B Homa" panose="00000400000000000000" pitchFamily="2" charset="-78"/>
              </a:rPr>
              <a:t> </a:t>
            </a:r>
            <a:r>
              <a:rPr lang="fa-IR" sz="2000" b="1" dirty="0" smtClean="0">
                <a:solidFill>
                  <a:schemeClr val="tx1">
                    <a:lumMod val="95000"/>
                  </a:schemeClr>
                </a:solidFill>
                <a:cs typeface="B Homa" panose="00000400000000000000" pitchFamily="2" charset="-78"/>
              </a:rPr>
              <a:t>این شبکه متشکل از بلوک های نسبتا کوچکی است که درامتداد</a:t>
            </a:r>
            <a:r>
              <a:rPr lang="en-US" sz="2000" b="1" dirty="0" smtClean="0">
                <a:solidFill>
                  <a:schemeClr val="tx1">
                    <a:lumMod val="95000"/>
                  </a:schemeClr>
                </a:solidFill>
                <a:cs typeface="B Homa" panose="00000400000000000000" pitchFamily="2" charset="-78"/>
              </a:rPr>
              <a:t> </a:t>
            </a:r>
            <a:r>
              <a:rPr lang="fa-IR" sz="2000" b="1" dirty="0" smtClean="0">
                <a:solidFill>
                  <a:schemeClr val="tx1">
                    <a:lumMod val="95000"/>
                  </a:schemeClr>
                </a:solidFill>
                <a:cs typeface="B Homa" panose="00000400000000000000" pitchFamily="2" charset="-78"/>
              </a:rPr>
              <a:t>محدوده ان ساختمان ها مستقر هستند.</a:t>
            </a:r>
          </a:p>
          <a:p>
            <a:pPr algn="just">
              <a:defRPr/>
            </a:pPr>
            <a:endParaRPr lang="fa-IR" sz="2000" b="1" dirty="0" smtClean="0">
              <a:solidFill>
                <a:schemeClr val="tx1">
                  <a:lumMod val="95000"/>
                </a:schemeClr>
              </a:solidFill>
              <a:cs typeface="B Homa" panose="00000400000000000000" pitchFamily="2" charset="-78"/>
            </a:endParaRPr>
          </a:p>
          <a:p>
            <a:pPr algn="just">
              <a:defRPr/>
            </a:pPr>
            <a:r>
              <a:rPr lang="fa-IR" sz="2000" b="1" dirty="0" smtClean="0">
                <a:solidFill>
                  <a:schemeClr val="tx1">
                    <a:lumMod val="95000"/>
                  </a:schemeClr>
                </a:solidFill>
                <a:cs typeface="B Homa" panose="00000400000000000000" pitchFamily="2" charset="-78"/>
              </a:rPr>
              <a:t>در </a:t>
            </a:r>
            <a:r>
              <a:rPr lang="fa-IR" sz="2000" b="1" dirty="0">
                <a:solidFill>
                  <a:schemeClr val="tx1">
                    <a:lumMod val="95000"/>
                  </a:schemeClr>
                </a:solidFill>
                <a:cs typeface="B Homa" panose="00000400000000000000" pitchFamily="2" charset="-78"/>
              </a:rPr>
              <a:t>رشد هوشمند هیچ یک از خیابان های موجود در یک واحد همسایگی به حرکت خودرو ها اختصاص نمی یابد</a:t>
            </a:r>
            <a:r>
              <a:rPr lang="fa-IR" sz="2000" b="1" dirty="0" smtClean="0">
                <a:solidFill>
                  <a:schemeClr val="tx1">
                    <a:lumMod val="95000"/>
                  </a:schemeClr>
                </a:solidFill>
                <a:cs typeface="B Homa" panose="00000400000000000000" pitchFamily="2" charset="-78"/>
              </a:rPr>
              <a:t>.</a:t>
            </a:r>
          </a:p>
          <a:p>
            <a:pPr algn="just">
              <a:defRPr/>
            </a:pPr>
            <a:endParaRPr lang="fa-IR" sz="2000" b="1" dirty="0">
              <a:solidFill>
                <a:schemeClr val="tx1">
                  <a:lumMod val="95000"/>
                </a:schemeClr>
              </a:solidFill>
              <a:cs typeface="B Homa" panose="00000400000000000000" pitchFamily="2" charset="-78"/>
            </a:endParaRPr>
          </a:p>
          <a:p>
            <a:pPr algn="just">
              <a:defRPr/>
            </a:pPr>
            <a:r>
              <a:rPr lang="fa-IR" sz="2000" b="1" dirty="0" smtClean="0">
                <a:solidFill>
                  <a:schemeClr val="tx1">
                    <a:lumMod val="95000"/>
                  </a:schemeClr>
                </a:solidFill>
                <a:cs typeface="B Homa" panose="00000400000000000000" pitchFamily="2" charset="-78"/>
              </a:rPr>
              <a:t>پرسپکتیو </a:t>
            </a:r>
            <a:r>
              <a:rPr lang="fa-IR" sz="2000" b="1" dirty="0">
                <a:solidFill>
                  <a:schemeClr val="tx1">
                    <a:lumMod val="95000"/>
                  </a:schemeClr>
                </a:solidFill>
                <a:cs typeface="B Homa" panose="00000400000000000000" pitchFamily="2" charset="-78"/>
              </a:rPr>
              <a:t>خیابان ها عموما کوتاه و پیچ و خم دار طراحی می شود و مسیر اصلی خیابان های پر </a:t>
            </a:r>
            <a:r>
              <a:rPr lang="fa-IR" sz="2000" b="1" dirty="0" smtClean="0">
                <a:solidFill>
                  <a:schemeClr val="tx1">
                    <a:lumMod val="95000"/>
                  </a:schemeClr>
                </a:solidFill>
                <a:cs typeface="B Homa" panose="00000400000000000000" pitchFamily="2" charset="-78"/>
              </a:rPr>
              <a:t>پ</a:t>
            </a:r>
            <a:r>
              <a:rPr lang="fa-IR" sz="2000" b="1" dirty="0">
                <a:solidFill>
                  <a:schemeClr val="tx1">
                    <a:lumMod val="95000"/>
                  </a:schemeClr>
                </a:solidFill>
                <a:cs typeface="B Homa" panose="00000400000000000000" pitchFamily="2" charset="-78"/>
              </a:rPr>
              <a:t>ی</a:t>
            </a:r>
            <a:r>
              <a:rPr lang="fa-IR" sz="2000" b="1" dirty="0" smtClean="0">
                <a:solidFill>
                  <a:schemeClr val="tx1">
                    <a:lumMod val="95000"/>
                  </a:schemeClr>
                </a:solidFill>
                <a:cs typeface="B Homa" panose="00000400000000000000" pitchFamily="2" charset="-78"/>
              </a:rPr>
              <a:t>چ </a:t>
            </a:r>
            <a:r>
              <a:rPr lang="fa-IR" sz="2000" b="1" dirty="0">
                <a:solidFill>
                  <a:schemeClr val="tx1">
                    <a:lumMod val="95000"/>
                  </a:schemeClr>
                </a:solidFill>
                <a:cs typeface="B Homa" panose="00000400000000000000" pitchFamily="2" charset="-78"/>
              </a:rPr>
              <a:t>و خم باید قابل تشخیص باشد</a:t>
            </a:r>
            <a:r>
              <a:rPr lang="fa-IR" sz="2000" b="1" dirty="0" smtClean="0">
                <a:solidFill>
                  <a:schemeClr val="tx1">
                    <a:lumMod val="95000"/>
                  </a:schemeClr>
                </a:solidFill>
                <a:cs typeface="B Homa" panose="00000400000000000000" pitchFamily="2" charset="-78"/>
              </a:rPr>
              <a:t>.</a:t>
            </a:r>
          </a:p>
          <a:p>
            <a:pPr algn="just">
              <a:defRPr/>
            </a:pPr>
            <a:endParaRPr lang="fa-IR" sz="2000" b="1" dirty="0">
              <a:solidFill>
                <a:schemeClr val="tx1">
                  <a:lumMod val="95000"/>
                </a:schemeClr>
              </a:solidFill>
              <a:cs typeface="B Homa" panose="00000400000000000000" pitchFamily="2" charset="-78"/>
            </a:endParaRPr>
          </a:p>
          <a:p>
            <a:pPr algn="just">
              <a:defRPr/>
            </a:pPr>
            <a:r>
              <a:rPr lang="fa-IR" sz="2000" b="1" dirty="0" smtClean="0">
                <a:solidFill>
                  <a:schemeClr val="tx1">
                    <a:lumMod val="95000"/>
                  </a:schemeClr>
                </a:solidFill>
                <a:cs typeface="B Homa" panose="00000400000000000000" pitchFamily="2" charset="-78"/>
              </a:rPr>
              <a:t>ساخت </a:t>
            </a:r>
            <a:r>
              <a:rPr lang="fa-IR" sz="2000" b="1" dirty="0">
                <a:solidFill>
                  <a:schemeClr val="tx1">
                    <a:lumMod val="95000"/>
                  </a:schemeClr>
                </a:solidFill>
                <a:cs typeface="B Homa" panose="00000400000000000000" pitchFamily="2" charset="-78"/>
              </a:rPr>
              <a:t>گذر گاه های هوایی و زیرگذرها ضرورتی ندارد.</a:t>
            </a:r>
          </a:p>
          <a:p>
            <a:pPr algn="just">
              <a:defRPr/>
            </a:pPr>
            <a:endParaRPr lang="fa-IR" sz="2000" b="1" dirty="0">
              <a:solidFill>
                <a:schemeClr val="tx1">
                  <a:lumMod val="95000"/>
                </a:schemeClr>
              </a:solidFill>
              <a:cs typeface="B Homa" panose="00000400000000000000" pitchFamily="2" charset="-78"/>
            </a:endParaRPr>
          </a:p>
          <a:p>
            <a:pPr algn="justLow">
              <a:defRPr/>
            </a:pPr>
            <a:r>
              <a:rPr lang="fa-IR" sz="2000" b="1" dirty="0" smtClean="0">
                <a:solidFill>
                  <a:schemeClr val="tx1">
                    <a:lumMod val="95000"/>
                  </a:schemeClr>
                </a:solidFill>
                <a:cs typeface="B Homa" panose="00000400000000000000" pitchFamily="2" charset="-78"/>
              </a:rPr>
              <a:t>دسترسی </a:t>
            </a:r>
            <a:r>
              <a:rPr lang="fa-IR" sz="2000" b="1" dirty="0">
                <a:solidFill>
                  <a:schemeClr val="tx1">
                    <a:lumMod val="95000"/>
                  </a:schemeClr>
                </a:solidFill>
                <a:cs typeface="B Homa" panose="00000400000000000000" pitchFamily="2" charset="-78"/>
              </a:rPr>
              <a:t>به جایگاه های سوخت به دور از شبکه </a:t>
            </a:r>
            <a:r>
              <a:rPr lang="fa-IR" sz="2000" b="1" dirty="0" smtClean="0">
                <a:solidFill>
                  <a:schemeClr val="tx1">
                    <a:lumMod val="95000"/>
                  </a:schemeClr>
                </a:solidFill>
                <a:cs typeface="B Homa" panose="00000400000000000000" pitchFamily="2" charset="-78"/>
              </a:rPr>
              <a:t>اصلی</a:t>
            </a:r>
            <a:r>
              <a:rPr lang="en-US" sz="2000" b="1" dirty="0">
                <a:solidFill>
                  <a:schemeClr val="tx1">
                    <a:lumMod val="95000"/>
                  </a:schemeClr>
                </a:solidFill>
                <a:cs typeface="B Homa" panose="00000400000000000000" pitchFamily="2" charset="-78"/>
              </a:rPr>
              <a:t> </a:t>
            </a:r>
            <a:r>
              <a:rPr lang="fa-IR" sz="2000" b="1" dirty="0" smtClean="0">
                <a:solidFill>
                  <a:schemeClr val="tx1">
                    <a:lumMod val="95000"/>
                  </a:schemeClr>
                </a:solidFill>
                <a:cs typeface="B Homa" panose="00000400000000000000" pitchFamily="2" charset="-78"/>
              </a:rPr>
              <a:t>پیش </a:t>
            </a:r>
            <a:r>
              <a:rPr lang="fa-IR" sz="2000" b="1" dirty="0">
                <a:solidFill>
                  <a:schemeClr val="tx1">
                    <a:lumMod val="95000"/>
                  </a:schemeClr>
                </a:solidFill>
                <a:cs typeface="B Homa" panose="00000400000000000000" pitchFamily="2" charset="-78"/>
              </a:rPr>
              <a:t>بینی می شود</a:t>
            </a:r>
            <a:r>
              <a:rPr lang="fa-IR" sz="2000" b="1" dirty="0" smtClean="0">
                <a:solidFill>
                  <a:schemeClr val="tx1">
                    <a:lumMod val="95000"/>
                  </a:schemeClr>
                </a:solidFill>
                <a:cs typeface="B Homa" panose="00000400000000000000" pitchFamily="2" charset="-78"/>
              </a:rPr>
              <a:t>. </a:t>
            </a:r>
            <a:endParaRPr lang="fa-IR" sz="2000" b="1" dirty="0">
              <a:solidFill>
                <a:schemeClr val="tx1">
                  <a:lumMod val="95000"/>
                </a:schemeClr>
              </a:solidFill>
              <a:cs typeface="B Homa" panose="00000400000000000000" pitchFamily="2" charset="-78"/>
            </a:endParaRPr>
          </a:p>
        </p:txBody>
      </p:sp>
    </p:spTree>
    <p:extLst>
      <p:ext uri="{BB962C8B-B14F-4D97-AF65-F5344CB8AC3E}">
        <p14:creationId xmlns:p14="http://schemas.microsoft.com/office/powerpoint/2010/main" val="232527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fade">
                                      <p:cBhvr>
                                        <p:cTn id="22" dur="500"/>
                                        <p:tgtEl>
                                          <p:spTgt spid="2">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animEffect transition="in" filter="fade">
                                      <p:cBhvr>
                                        <p:cTn id="2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10" descr="H:\اسکن\01.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15463" y="1700807"/>
            <a:ext cx="3934460" cy="2847211"/>
          </a:xfrm>
          <a:prstGeom prst="rect">
            <a:avLst/>
          </a:prstGeom>
          <a:noFill/>
          <a:ln w="38100">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3682550" y="1008260"/>
            <a:ext cx="5076056" cy="707886"/>
          </a:xfrm>
          <a:prstGeom prst="rect">
            <a:avLst/>
          </a:prstGeom>
        </p:spPr>
        <p:txBody>
          <a:bodyPr wrap="square">
            <a:spAutoFit/>
          </a:bodyPr>
          <a:lstStyle/>
          <a:p>
            <a:pPr marL="342900" indent="-342900" algn="ctr">
              <a:buFont typeface="Wingdings" panose="05000000000000000000" pitchFamily="2" charset="2"/>
              <a:buChar char="v"/>
            </a:pPr>
            <a:r>
              <a:rPr lang="fa-IR" sz="2000" dirty="0" smtClean="0">
                <a:solidFill>
                  <a:schemeClr val="tx1">
                    <a:lumMod val="95000"/>
                  </a:schemeClr>
                </a:solidFill>
                <a:cs typeface="B Homa" panose="00000400000000000000" pitchFamily="2" charset="-78"/>
              </a:rPr>
              <a:t>خیابان ها را در قالب یک شبکه مشخص سازماندهی نمایید</a:t>
            </a:r>
            <a:r>
              <a:rPr lang="fa-IR" dirty="0" smtClean="0">
                <a:solidFill>
                  <a:schemeClr val="accent1">
                    <a:lumMod val="50000"/>
                  </a:schemeClr>
                </a:solidFill>
                <a:cs typeface="2  Bardiya" panose="00000400000000000000" pitchFamily="2" charset="-78"/>
              </a:rPr>
              <a:t>.</a:t>
            </a:r>
            <a:endParaRPr lang="en-US" dirty="0">
              <a:solidFill>
                <a:schemeClr val="accent1">
                  <a:lumMod val="50000"/>
                </a:schemeClr>
              </a:solidFill>
              <a:cs typeface="2  Bardiya" panose="00000400000000000000" pitchFamily="2" charset="-78"/>
            </a:endParaRPr>
          </a:p>
        </p:txBody>
      </p:sp>
      <p:sp>
        <p:nvSpPr>
          <p:cNvPr id="9" name="Rectangle 8"/>
          <p:cNvSpPr/>
          <p:nvPr/>
        </p:nvSpPr>
        <p:spPr>
          <a:xfrm>
            <a:off x="7696803" y="332656"/>
            <a:ext cx="1087157" cy="646331"/>
          </a:xfrm>
          <a:prstGeom prst="rect">
            <a:avLst/>
          </a:prstGeom>
        </p:spPr>
        <p:txBody>
          <a:bodyPr wrap="none">
            <a:spAutoFit/>
          </a:bodyPr>
          <a:lstStyle/>
          <a:p>
            <a:pPr algn="ctr"/>
            <a:r>
              <a:rPr lang="fa-IR" sz="3600" b="1" dirty="0">
                <a:solidFill>
                  <a:schemeClr val="bg2">
                    <a:lumMod val="50000"/>
                    <a:lumOff val="50000"/>
                  </a:schemeClr>
                </a:solidFill>
                <a:cs typeface="B Homa" panose="00000400000000000000" pitchFamily="2" charset="-78"/>
              </a:rPr>
              <a:t>شبکه</a:t>
            </a:r>
            <a:endParaRPr lang="en-US" sz="3600" b="1" dirty="0">
              <a:solidFill>
                <a:schemeClr val="bg2">
                  <a:lumMod val="50000"/>
                  <a:lumOff val="50000"/>
                </a:schemeClr>
              </a:solidFill>
              <a:cs typeface="B Homa" panose="00000400000000000000" pitchFamily="2" charset="-78"/>
            </a:endParaRPr>
          </a:p>
        </p:txBody>
      </p:sp>
      <p:sp>
        <p:nvSpPr>
          <p:cNvPr id="10" name="Rectangle 9"/>
          <p:cNvSpPr/>
          <p:nvPr/>
        </p:nvSpPr>
        <p:spPr>
          <a:xfrm>
            <a:off x="263122" y="2818656"/>
            <a:ext cx="4572000" cy="3477875"/>
          </a:xfrm>
          <a:prstGeom prst="rect">
            <a:avLst/>
          </a:prstGeom>
        </p:spPr>
        <p:txBody>
          <a:bodyPr>
            <a:spAutoFit/>
          </a:bodyPr>
          <a:lstStyle/>
          <a:p>
            <a:pPr algn="just">
              <a:buClr>
                <a:srgbClr val="FF0000"/>
              </a:buClr>
            </a:pPr>
            <a:r>
              <a:rPr lang="fa-IR" sz="2000" dirty="0" smtClean="0">
                <a:cs typeface="B Homa" panose="00000400000000000000" pitchFamily="2" charset="-78"/>
              </a:rPr>
              <a:t>سازماندهی معابر در قالب یک شبکه ی مرتبط با هم و سلسله مراتبی باید باشد.</a:t>
            </a:r>
          </a:p>
          <a:p>
            <a:pPr algn="just">
              <a:buClr>
                <a:srgbClr val="FF0000"/>
              </a:buClr>
            </a:pPr>
            <a:r>
              <a:rPr lang="fa-IR" sz="2000" dirty="0" smtClean="0">
                <a:cs typeface="B Homa" panose="00000400000000000000" pitchFamily="2" charset="-78"/>
              </a:rPr>
              <a:t>معابر اصلی به مرکز شهرمتصل میشوند</a:t>
            </a:r>
          </a:p>
          <a:p>
            <a:pPr algn="just">
              <a:buClr>
                <a:srgbClr val="FF0000"/>
              </a:buClr>
            </a:pPr>
            <a:r>
              <a:rPr lang="fa-IR" sz="2000" dirty="0" smtClean="0">
                <a:cs typeface="B Homa" panose="00000400000000000000" pitchFamily="2" charset="-78"/>
              </a:rPr>
              <a:t>خیابان های کوتاه و باریک به عبور و مرور محلی با سرعت کم اختصاص میابد</a:t>
            </a:r>
          </a:p>
          <a:p>
            <a:pPr algn="just">
              <a:buClr>
                <a:srgbClr val="FF0000"/>
              </a:buClr>
            </a:pPr>
            <a:r>
              <a:rPr lang="fa-IR" sz="2000" dirty="0" smtClean="0">
                <a:cs typeface="B Homa" panose="00000400000000000000" pitchFamily="2" charset="-78"/>
              </a:rPr>
              <a:t>شبکه واحد همسایگی در عین تاکید بر مرکزیت خود باید مسیر های چندگانه ای که اغازوپایان انها مقصد های مختلف است تامین نماید تاترافیک از حالت فشرده بیرون امده و نیاز به مسیرهای جایگزین محدودگردد.</a:t>
            </a:r>
            <a:r>
              <a:rPr lang="fa-IR" sz="2000" b="1" dirty="0" smtClean="0">
                <a:solidFill>
                  <a:schemeClr val="bg1">
                    <a:lumMod val="95000"/>
                    <a:lumOff val="5000"/>
                  </a:schemeClr>
                </a:solidFill>
                <a:cs typeface="B Homa" panose="00000400000000000000" pitchFamily="2" charset="-78"/>
              </a:rPr>
              <a:t> </a:t>
            </a:r>
            <a:endParaRPr lang="fa-IR" b="1" dirty="0" smtClean="0">
              <a:cs typeface="B Homa" panose="00000400000000000000" pitchFamily="2" charset="-78"/>
            </a:endParaRPr>
          </a:p>
          <a:p>
            <a:pPr algn="just">
              <a:buClr>
                <a:srgbClr val="FF0000"/>
              </a:buClr>
            </a:pPr>
            <a:endParaRPr lang="fa-IR" sz="2000" dirty="0" smtClean="0">
              <a:cs typeface="B Homa" panose="00000400000000000000" pitchFamily="2" charset="-78"/>
            </a:endParaRPr>
          </a:p>
        </p:txBody>
      </p:sp>
      <p:sp>
        <p:nvSpPr>
          <p:cNvPr id="12" name="Title 11"/>
          <p:cNvSpPr>
            <a:spLocks noGrp="1"/>
          </p:cNvSpPr>
          <p:nvPr>
            <p:ph type="title"/>
          </p:nvPr>
        </p:nvSpPr>
        <p:spPr>
          <a:xfrm>
            <a:off x="6012161" y="4577154"/>
            <a:ext cx="1684642" cy="576064"/>
          </a:xfrm>
        </p:spPr>
        <p:txBody>
          <a:bodyPr>
            <a:noAutofit/>
          </a:bodyPr>
          <a:lstStyle/>
          <a:p>
            <a:r>
              <a:rPr lang="fa-IR" sz="2000" dirty="0" smtClean="0">
                <a:solidFill>
                  <a:schemeClr val="tx1"/>
                </a:solidFill>
                <a:cs typeface="B Homa" panose="00000400000000000000" pitchFamily="2" charset="-78"/>
              </a:rPr>
              <a:t>کندال، فلوریدا </a:t>
            </a:r>
            <a:endParaRPr lang="fa-IR" sz="2000" dirty="0">
              <a:solidFill>
                <a:schemeClr val="tx1"/>
              </a:solidFill>
              <a:cs typeface="B Homa" panose="00000400000000000000" pitchFamily="2" charset="-78"/>
            </a:endParaRPr>
          </a:p>
        </p:txBody>
      </p:sp>
    </p:spTree>
    <p:extLst>
      <p:ext uri="{BB962C8B-B14F-4D97-AF65-F5344CB8AC3E}">
        <p14:creationId xmlns:p14="http://schemas.microsoft.com/office/powerpoint/2010/main" val="180291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69609" y="404664"/>
            <a:ext cx="2595582" cy="523220"/>
          </a:xfrm>
          <a:prstGeom prst="rect">
            <a:avLst/>
          </a:prstGeom>
        </p:spPr>
        <p:txBody>
          <a:bodyPr wrap="none">
            <a:spAutoFit/>
          </a:bodyPr>
          <a:lstStyle/>
          <a:p>
            <a:pPr algn="ctr"/>
            <a:r>
              <a:rPr lang="fa-IR" sz="2800" dirty="0">
                <a:solidFill>
                  <a:schemeClr val="bg2">
                    <a:lumMod val="50000"/>
                    <a:lumOff val="50000"/>
                  </a:schemeClr>
                </a:solidFill>
                <a:cs typeface="B Homa" panose="00000400000000000000" pitchFamily="2" charset="-78"/>
              </a:rPr>
              <a:t>معابر متصل به هم</a:t>
            </a:r>
          </a:p>
        </p:txBody>
      </p:sp>
      <p:pic>
        <p:nvPicPr>
          <p:cNvPr id="3" name="Content Placeholder 8" descr="H:\اسکن\02.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895" y="3288759"/>
            <a:ext cx="3384376" cy="2636740"/>
          </a:xfrm>
          <a:prstGeom prst="rect">
            <a:avLst/>
          </a:prstGeom>
          <a:noFill/>
          <a:ln w="38100">
            <a:solidFill>
              <a:schemeClr val="accent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4400939" y="1089901"/>
            <a:ext cx="4572000" cy="400110"/>
          </a:xfrm>
          <a:prstGeom prst="rect">
            <a:avLst/>
          </a:prstGeom>
        </p:spPr>
        <p:txBody>
          <a:bodyPr>
            <a:spAutoFit/>
          </a:bodyPr>
          <a:lstStyle/>
          <a:p>
            <a:pPr marL="342900" indent="-342900">
              <a:buFont typeface="Wingdings" panose="05000000000000000000" pitchFamily="2" charset="2"/>
              <a:buChar char="v"/>
            </a:pPr>
            <a:r>
              <a:rPr lang="fa-IR" sz="2000" dirty="0">
                <a:cs typeface="B Homa" panose="00000400000000000000" pitchFamily="2" charset="-78"/>
              </a:rPr>
              <a:t>از ایجاد خیابان های بن بست پرهیز نمایید</a:t>
            </a:r>
          </a:p>
        </p:txBody>
      </p:sp>
      <p:sp>
        <p:nvSpPr>
          <p:cNvPr id="10" name="Rectangle 9"/>
          <p:cNvSpPr/>
          <p:nvPr/>
        </p:nvSpPr>
        <p:spPr>
          <a:xfrm>
            <a:off x="5258492" y="1628800"/>
            <a:ext cx="3268844" cy="400110"/>
          </a:xfrm>
          <a:prstGeom prst="rect">
            <a:avLst/>
          </a:prstGeom>
        </p:spPr>
        <p:txBody>
          <a:bodyPr wrap="none">
            <a:spAutoFit/>
          </a:bodyPr>
          <a:lstStyle/>
          <a:p>
            <a:pPr lvl="0"/>
            <a:r>
              <a:rPr lang="fa-IR" sz="2000" dirty="0" smtClean="0">
                <a:cs typeface="B Homa" panose="00000400000000000000" pitchFamily="2" charset="-78"/>
              </a:rPr>
              <a:t>تراکم بیش از حد خیابان های عبوری</a:t>
            </a:r>
            <a:endParaRPr lang="en-US" sz="2000" dirty="0">
              <a:cs typeface="B Homa" panose="00000400000000000000" pitchFamily="2" charset="-78"/>
            </a:endParaRPr>
          </a:p>
        </p:txBody>
      </p:sp>
      <p:sp>
        <p:nvSpPr>
          <p:cNvPr id="18" name="Rectangle 17"/>
          <p:cNvSpPr/>
          <p:nvPr/>
        </p:nvSpPr>
        <p:spPr>
          <a:xfrm>
            <a:off x="4832094" y="2274183"/>
            <a:ext cx="3695242" cy="400110"/>
          </a:xfrm>
          <a:prstGeom prst="rect">
            <a:avLst/>
          </a:prstGeom>
        </p:spPr>
        <p:txBody>
          <a:bodyPr wrap="none">
            <a:spAutoFit/>
          </a:bodyPr>
          <a:lstStyle/>
          <a:p>
            <a:pPr lvl="0"/>
            <a:r>
              <a:rPr lang="fa-IR" sz="2000" dirty="0" smtClean="0">
                <a:cs typeface="B Homa" panose="00000400000000000000" pitchFamily="2" charset="-78"/>
              </a:rPr>
              <a:t>ایجاد مشکل برای  وسایل نقلیه اورژانس</a:t>
            </a:r>
            <a:endParaRPr lang="en-US" sz="2000" dirty="0">
              <a:cs typeface="B Homa" panose="00000400000000000000" pitchFamily="2" charset="-78"/>
            </a:endParaRPr>
          </a:p>
        </p:txBody>
      </p:sp>
      <p:sp>
        <p:nvSpPr>
          <p:cNvPr id="20" name="Rectangle 19"/>
          <p:cNvSpPr/>
          <p:nvPr/>
        </p:nvSpPr>
        <p:spPr>
          <a:xfrm>
            <a:off x="5160617" y="2767139"/>
            <a:ext cx="3366719" cy="1015663"/>
          </a:xfrm>
          <a:prstGeom prst="rect">
            <a:avLst/>
          </a:prstGeom>
        </p:spPr>
        <p:txBody>
          <a:bodyPr wrap="square">
            <a:spAutoFit/>
          </a:bodyPr>
          <a:lstStyle/>
          <a:p>
            <a:pPr lvl="0"/>
            <a:r>
              <a:rPr lang="fa-IR" sz="2000" dirty="0" smtClean="0">
                <a:cs typeface="B Homa" panose="00000400000000000000" pitchFamily="2" charset="-78"/>
              </a:rPr>
              <a:t>سفر را طولانی میکند ،هزینه </a:t>
            </a:r>
            <a:r>
              <a:rPr lang="fa-IR" sz="2000" dirty="0">
                <a:cs typeface="B Homa" panose="00000400000000000000" pitchFamily="2" charset="-78"/>
              </a:rPr>
              <a:t>ی نظارت پلیسی، خطوط </a:t>
            </a:r>
            <a:r>
              <a:rPr lang="fa-IR" sz="2000" dirty="0" smtClean="0">
                <a:cs typeface="B Homa" panose="00000400000000000000" pitchFamily="2" charset="-78"/>
              </a:rPr>
              <a:t>اتوبوسرانی و تحویل پست در آنها بیشتر است</a:t>
            </a:r>
            <a:endParaRPr lang="en-US" sz="2000" dirty="0">
              <a:cs typeface="B Homa" panose="00000400000000000000" pitchFamily="2" charset="-78"/>
            </a:endParaRPr>
          </a:p>
        </p:txBody>
      </p:sp>
      <p:sp>
        <p:nvSpPr>
          <p:cNvPr id="21" name="Title 20"/>
          <p:cNvSpPr>
            <a:spLocks noGrp="1"/>
          </p:cNvSpPr>
          <p:nvPr>
            <p:ph type="title"/>
          </p:nvPr>
        </p:nvSpPr>
        <p:spPr>
          <a:xfrm>
            <a:off x="3709939" y="4819378"/>
            <a:ext cx="5285122" cy="923278"/>
          </a:xfrm>
        </p:spPr>
        <p:txBody>
          <a:bodyPr>
            <a:normAutofit/>
          </a:bodyPr>
          <a:lstStyle/>
          <a:p>
            <a:pPr algn="r" rtl="1"/>
            <a:r>
              <a:rPr lang="fa-IR" sz="2000" dirty="0" smtClean="0">
                <a:cs typeface="B Homa" panose="00000400000000000000" pitchFamily="2" charset="-78"/>
              </a:rPr>
              <a:t>شهر شارلوت ساخت خیابان های بن بست را</a:t>
            </a:r>
            <a:r>
              <a:rPr lang="fa-IR" sz="2000" dirty="0">
                <a:cs typeface="B Homa" panose="00000400000000000000" pitchFamily="2" charset="-78"/>
              </a:rPr>
              <a:t> </a:t>
            </a:r>
            <a:r>
              <a:rPr lang="fa-IR" sz="2000" dirty="0" smtClean="0">
                <a:cs typeface="B Homa" panose="00000400000000000000" pitchFamily="2" charset="-78"/>
              </a:rPr>
              <a:t>ممنوع کرد</a:t>
            </a:r>
            <a:r>
              <a:rPr lang="fa-IR" sz="2000" dirty="0">
                <a:cs typeface="B Homa" panose="00000400000000000000" pitchFamily="2" charset="-78"/>
              </a:rPr>
              <a:t>.</a:t>
            </a:r>
          </a:p>
        </p:txBody>
      </p:sp>
      <p:sp>
        <p:nvSpPr>
          <p:cNvPr id="22" name="Rectangle 21"/>
          <p:cNvSpPr/>
          <p:nvPr/>
        </p:nvSpPr>
        <p:spPr>
          <a:xfrm>
            <a:off x="1096801" y="5982643"/>
            <a:ext cx="1816524" cy="369332"/>
          </a:xfrm>
          <a:prstGeom prst="rect">
            <a:avLst/>
          </a:prstGeom>
        </p:spPr>
        <p:txBody>
          <a:bodyPr wrap="none">
            <a:spAutoFit/>
          </a:bodyPr>
          <a:lstStyle/>
          <a:p>
            <a:r>
              <a:rPr lang="fa-IR" dirty="0" smtClean="0">
                <a:cs typeface="B Homa" panose="00000400000000000000" pitchFamily="2" charset="-78"/>
              </a:rPr>
              <a:t>ایالات متحده آمریکا</a:t>
            </a:r>
            <a:endParaRPr lang="en-US" dirty="0">
              <a:cs typeface="B Homa" panose="00000400000000000000" pitchFamily="2" charset="-78"/>
            </a:endParaRPr>
          </a:p>
        </p:txBody>
      </p:sp>
    </p:spTree>
    <p:extLst>
      <p:ext uri="{BB962C8B-B14F-4D97-AF65-F5344CB8AC3E}">
        <p14:creationId xmlns:p14="http://schemas.microsoft.com/office/powerpoint/2010/main" val="1714153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8"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209" y="3789040"/>
            <a:ext cx="4152363" cy="2622884"/>
          </a:xfrm>
          <a:prstGeom prst="rect">
            <a:avLst/>
          </a:prstGeom>
          <a:ln w="38100">
            <a:solidFill>
              <a:schemeClr val="accent1">
                <a:lumMod val="75000"/>
              </a:schemeClr>
            </a:solidFill>
          </a:ln>
        </p:spPr>
      </p:pic>
      <p:sp>
        <p:nvSpPr>
          <p:cNvPr id="4" name="Rectangle 3"/>
          <p:cNvSpPr/>
          <p:nvPr/>
        </p:nvSpPr>
        <p:spPr>
          <a:xfrm>
            <a:off x="5724128" y="404664"/>
            <a:ext cx="3151825" cy="523220"/>
          </a:xfrm>
          <a:prstGeom prst="rect">
            <a:avLst/>
          </a:prstGeom>
        </p:spPr>
        <p:txBody>
          <a:bodyPr wrap="none">
            <a:spAutoFit/>
          </a:bodyPr>
          <a:lstStyle/>
          <a:p>
            <a:pPr algn="ctr"/>
            <a:r>
              <a:rPr lang="fa-IR" sz="2800" b="1" dirty="0" smtClean="0">
                <a:ln>
                  <a:solidFill>
                    <a:schemeClr val="accent1">
                      <a:lumMod val="50000"/>
                    </a:schemeClr>
                  </a:solidFill>
                </a:ln>
                <a:solidFill>
                  <a:schemeClr val="bg2">
                    <a:lumMod val="50000"/>
                    <a:lumOff val="50000"/>
                  </a:schemeClr>
                </a:solidFill>
                <a:effectLst>
                  <a:outerShdw blurRad="38100" dist="38100" dir="2700000" algn="tl">
                    <a:srgbClr val="000000">
                      <a:alpha val="43137"/>
                    </a:srgbClr>
                  </a:outerShdw>
                </a:effectLst>
                <a:cs typeface="B Homa" panose="00000400000000000000" pitchFamily="2" charset="-78"/>
              </a:rPr>
              <a:t>ارتباط های فراهمسایگی</a:t>
            </a:r>
            <a:endParaRPr lang="en-US" sz="2800" b="1" dirty="0">
              <a:ln>
                <a:solidFill>
                  <a:schemeClr val="accent1">
                    <a:lumMod val="50000"/>
                  </a:schemeClr>
                </a:solidFill>
              </a:ln>
              <a:solidFill>
                <a:schemeClr val="bg2">
                  <a:lumMod val="50000"/>
                  <a:lumOff val="50000"/>
                </a:schemeClr>
              </a:solidFill>
              <a:effectLst>
                <a:outerShdw blurRad="38100" dist="38100" dir="2700000" algn="tl">
                  <a:srgbClr val="000000">
                    <a:alpha val="43137"/>
                  </a:srgbClr>
                </a:outerShdw>
              </a:effectLst>
              <a:cs typeface="B Homa" panose="00000400000000000000" pitchFamily="2" charset="-78"/>
            </a:endParaRPr>
          </a:p>
        </p:txBody>
      </p:sp>
      <p:sp>
        <p:nvSpPr>
          <p:cNvPr id="5" name="Rectangle 4"/>
          <p:cNvSpPr/>
          <p:nvPr/>
        </p:nvSpPr>
        <p:spPr>
          <a:xfrm>
            <a:off x="3059832" y="1124744"/>
            <a:ext cx="5816121" cy="707886"/>
          </a:xfrm>
          <a:prstGeom prst="rect">
            <a:avLst/>
          </a:prstGeom>
        </p:spPr>
        <p:txBody>
          <a:bodyPr wrap="square">
            <a:spAutoFit/>
          </a:bodyPr>
          <a:lstStyle/>
          <a:p>
            <a:pPr marL="342900" indent="-342900" algn="justLow">
              <a:buClr>
                <a:schemeClr val="tx1"/>
              </a:buClr>
              <a:buFont typeface="Wingdings" panose="05000000000000000000" pitchFamily="2" charset="2"/>
              <a:buChar char="v"/>
            </a:pPr>
            <a:r>
              <a:rPr lang="fa-IR" sz="2000" dirty="0" smtClean="0">
                <a:effectLst>
                  <a:outerShdw blurRad="38100" dist="38100" dir="2700000" algn="tl">
                    <a:srgbClr val="000000">
                      <a:alpha val="43137"/>
                    </a:srgbClr>
                  </a:outerShdw>
                </a:effectLst>
                <a:cs typeface="B Homa" panose="00000400000000000000" pitchFamily="2" charset="-78"/>
              </a:rPr>
              <a:t>واحدهای همسایگی را به خیابان ها و محل های مجاور متصل نمایید</a:t>
            </a:r>
            <a:r>
              <a:rPr lang="fa-IR" dirty="0" smtClean="0">
                <a:effectLst>
                  <a:outerShdw blurRad="38100" dist="38100" dir="2700000" algn="tl">
                    <a:srgbClr val="000000">
                      <a:alpha val="43137"/>
                    </a:srgbClr>
                  </a:outerShdw>
                </a:effectLst>
                <a:cs typeface="2  Bardiya" panose="00000400000000000000" pitchFamily="2" charset="-78"/>
              </a:rPr>
              <a:t>.</a:t>
            </a:r>
            <a:endParaRPr lang="en-US" dirty="0">
              <a:effectLst>
                <a:outerShdw blurRad="38100" dist="38100" dir="2700000" algn="tl">
                  <a:srgbClr val="000000">
                    <a:alpha val="43137"/>
                  </a:srgbClr>
                </a:outerShdw>
              </a:effectLst>
              <a:cs typeface="2  Bardiya" panose="00000400000000000000" pitchFamily="2" charset="-78"/>
            </a:endParaRPr>
          </a:p>
        </p:txBody>
      </p:sp>
      <p:sp>
        <p:nvSpPr>
          <p:cNvPr id="6" name="Rectangle 5"/>
          <p:cNvSpPr/>
          <p:nvPr/>
        </p:nvSpPr>
        <p:spPr>
          <a:xfrm>
            <a:off x="2526391" y="1988840"/>
            <a:ext cx="6300192" cy="1938992"/>
          </a:xfrm>
          <a:prstGeom prst="rect">
            <a:avLst/>
          </a:prstGeom>
        </p:spPr>
        <p:txBody>
          <a:bodyPr wrap="square">
            <a:spAutoFit/>
          </a:bodyPr>
          <a:lstStyle/>
          <a:p>
            <a:pPr algn="justLow">
              <a:buClr>
                <a:srgbClr val="FF0000"/>
              </a:buClr>
            </a:pPr>
            <a:r>
              <a:rPr lang="fa-IR" sz="2000" dirty="0" smtClean="0">
                <a:effectLst>
                  <a:outerShdw blurRad="38100" dist="38100" dir="2700000" algn="tl">
                    <a:srgbClr val="000000">
                      <a:alpha val="43137"/>
                    </a:srgbClr>
                  </a:outerShdw>
                </a:effectLst>
                <a:cs typeface="B Homa" panose="00000400000000000000" pitchFamily="2" charset="-78"/>
              </a:rPr>
              <a:t>توسعه ی شهری در صورت عدم اتصال با توسعه های اطراف آن، با یک تاثیر منفی ترافیکی روبرو خواهد شد.</a:t>
            </a:r>
          </a:p>
          <a:p>
            <a:pPr algn="justLow">
              <a:buClr>
                <a:srgbClr val="FF0000"/>
              </a:buClr>
            </a:pPr>
            <a:r>
              <a:rPr lang="fa-IR" sz="2000" dirty="0" smtClean="0">
                <a:effectLst>
                  <a:outerShdw blurRad="38100" dist="38100" dir="2700000" algn="tl">
                    <a:srgbClr val="000000">
                      <a:alpha val="43137"/>
                    </a:srgbClr>
                  </a:outerShdw>
                </a:effectLst>
                <a:cs typeface="B Homa" panose="00000400000000000000" pitchFamily="2" charset="-78"/>
              </a:rPr>
              <a:t>هرخیابانی که به یک ملک قابل توسعه وارد میشود باید در سراسر ان ادامه یابدو هرگونه سایت احاطه شده توسط زمین های بالقوه قابل توسعه باید دارای شکل منظمی از خیابان ها باشد تا امکان ایجاد ارتباط با توسعه های شهری آتی باید فراهم نماییم.</a:t>
            </a:r>
            <a:r>
              <a:rPr lang="fa-IR" sz="2000" dirty="0" smtClean="0">
                <a:cs typeface="B Homa" panose="00000400000000000000" pitchFamily="2" charset="-78"/>
              </a:rPr>
              <a:t> </a:t>
            </a:r>
            <a:endParaRPr lang="fa-IR" sz="2000" dirty="0" smtClean="0">
              <a:effectLst>
                <a:outerShdw blurRad="38100" dist="38100" dir="2700000" algn="tl">
                  <a:srgbClr val="000000">
                    <a:alpha val="43137"/>
                  </a:srgbClr>
                </a:outerShdw>
              </a:effectLst>
              <a:cs typeface="B Homa" panose="00000400000000000000" pitchFamily="2" charset="-78"/>
            </a:endParaRPr>
          </a:p>
        </p:txBody>
      </p:sp>
      <p:sp>
        <p:nvSpPr>
          <p:cNvPr id="8" name="Rectangle 7"/>
          <p:cNvSpPr/>
          <p:nvPr/>
        </p:nvSpPr>
        <p:spPr>
          <a:xfrm>
            <a:off x="4713454" y="5506287"/>
            <a:ext cx="1661830" cy="369332"/>
          </a:xfrm>
          <a:prstGeom prst="rect">
            <a:avLst/>
          </a:prstGeom>
        </p:spPr>
        <p:txBody>
          <a:bodyPr wrap="square">
            <a:spAutoFit/>
          </a:bodyPr>
          <a:lstStyle/>
          <a:p>
            <a:r>
              <a:rPr lang="fa-IR" dirty="0" smtClean="0">
                <a:cs typeface="B Homa" panose="00000400000000000000" pitchFamily="2" charset="-78"/>
              </a:rPr>
              <a:t>گیترزبرگ، مریلند</a:t>
            </a:r>
            <a:endParaRPr lang="en-US" dirty="0">
              <a:cs typeface="B Homa" panose="00000400000000000000" pitchFamily="2" charset="-78"/>
            </a:endParaRPr>
          </a:p>
        </p:txBody>
      </p:sp>
    </p:spTree>
    <p:extLst>
      <p:ext uri="{BB962C8B-B14F-4D97-AF65-F5344CB8AC3E}">
        <p14:creationId xmlns:p14="http://schemas.microsoft.com/office/powerpoint/2010/main" val="536101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6300192" y="200702"/>
            <a:ext cx="2523448" cy="584775"/>
          </a:xfrm>
          <a:prstGeom prst="rect">
            <a:avLst/>
          </a:prstGeom>
        </p:spPr>
        <p:txBody>
          <a:bodyPr wrap="none">
            <a:spAutoFit/>
          </a:bodyPr>
          <a:lstStyle/>
          <a:p>
            <a:pPr algn="ctr"/>
            <a:r>
              <a:rPr lang="fa-IR" sz="3200" b="1" dirty="0">
                <a:solidFill>
                  <a:schemeClr val="bg2">
                    <a:lumMod val="75000"/>
                    <a:lumOff val="25000"/>
                  </a:schemeClr>
                </a:solidFill>
                <a:cs typeface="B Homa" panose="00000400000000000000" pitchFamily="2" charset="-78"/>
              </a:rPr>
              <a:t>اندازه ی بلوک ها</a:t>
            </a:r>
          </a:p>
        </p:txBody>
      </p:sp>
      <p:pic>
        <p:nvPicPr>
          <p:cNvPr id="4"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628799"/>
            <a:ext cx="3950551" cy="3528393"/>
          </a:xfrm>
          <a:prstGeom prst="rect">
            <a:avLst/>
          </a:prstGeom>
          <a:ln w="38100">
            <a:solidFill>
              <a:schemeClr val="accent1">
                <a:lumMod val="75000"/>
              </a:schemeClr>
            </a:solidFill>
          </a:ln>
        </p:spPr>
      </p:pic>
      <p:sp>
        <p:nvSpPr>
          <p:cNvPr id="5" name="Rectangle 4"/>
          <p:cNvSpPr/>
          <p:nvPr/>
        </p:nvSpPr>
        <p:spPr>
          <a:xfrm>
            <a:off x="4243752" y="1124744"/>
            <a:ext cx="4572000" cy="707886"/>
          </a:xfrm>
          <a:prstGeom prst="rect">
            <a:avLst/>
          </a:prstGeom>
        </p:spPr>
        <p:txBody>
          <a:bodyPr>
            <a:spAutoFit/>
          </a:bodyPr>
          <a:lstStyle/>
          <a:p>
            <a:pPr marL="342900" lvl="0" indent="-342900">
              <a:buFont typeface="Wingdings" panose="05000000000000000000" pitchFamily="2" charset="2"/>
              <a:buChar char="v"/>
            </a:pPr>
            <a:r>
              <a:rPr lang="fa-IR" sz="2000" dirty="0" smtClean="0">
                <a:solidFill>
                  <a:schemeClr val="tx1">
                    <a:lumMod val="95000"/>
                  </a:schemeClr>
                </a:solidFill>
                <a:cs typeface="B Homa" panose="00000400000000000000" pitchFamily="2" charset="-78"/>
              </a:rPr>
              <a:t>اندازه بلوک ها را به یژه در مرکز شهر کوچک کنید</a:t>
            </a:r>
            <a:endParaRPr lang="fa-IR" sz="2000" dirty="0">
              <a:solidFill>
                <a:schemeClr val="tx1">
                  <a:lumMod val="95000"/>
                </a:schemeClr>
              </a:solidFill>
              <a:cs typeface="B Homa" panose="00000400000000000000" pitchFamily="2" charset="-78"/>
            </a:endParaRPr>
          </a:p>
        </p:txBody>
      </p:sp>
      <p:sp>
        <p:nvSpPr>
          <p:cNvPr id="6" name="Rectangle 5"/>
          <p:cNvSpPr/>
          <p:nvPr/>
        </p:nvSpPr>
        <p:spPr>
          <a:xfrm>
            <a:off x="4273344" y="1988840"/>
            <a:ext cx="4572000" cy="707886"/>
          </a:xfrm>
          <a:prstGeom prst="rect">
            <a:avLst/>
          </a:prstGeom>
        </p:spPr>
        <p:txBody>
          <a:bodyPr>
            <a:spAutoFit/>
          </a:bodyPr>
          <a:lstStyle/>
          <a:p>
            <a:pPr lvl="0"/>
            <a:r>
              <a:rPr lang="fa-IR" sz="2000" b="0" dirty="0" smtClean="0">
                <a:solidFill>
                  <a:schemeClr val="tx1">
                    <a:lumMod val="95000"/>
                  </a:schemeClr>
                </a:solidFill>
                <a:cs typeface="B Homa" panose="00000400000000000000" pitchFamily="2" charset="-78"/>
              </a:rPr>
              <a:t>یک شبکه ی نفوذ پذیر خیابانی حاصل وجود بلوک های کوچک است.</a:t>
            </a:r>
            <a:endParaRPr lang="en-US" sz="2000" b="0" dirty="0">
              <a:solidFill>
                <a:schemeClr val="tx1">
                  <a:lumMod val="95000"/>
                </a:schemeClr>
              </a:solidFill>
              <a:cs typeface="B Homa" panose="00000400000000000000" pitchFamily="2" charset="-78"/>
            </a:endParaRPr>
          </a:p>
        </p:txBody>
      </p:sp>
      <p:sp>
        <p:nvSpPr>
          <p:cNvPr id="7" name="Rectangle 6"/>
          <p:cNvSpPr/>
          <p:nvPr/>
        </p:nvSpPr>
        <p:spPr>
          <a:xfrm>
            <a:off x="4243752" y="3147678"/>
            <a:ext cx="4572000" cy="1015663"/>
          </a:xfrm>
          <a:prstGeom prst="rect">
            <a:avLst/>
          </a:prstGeom>
        </p:spPr>
        <p:txBody>
          <a:bodyPr>
            <a:spAutoFit/>
          </a:bodyPr>
          <a:lstStyle/>
          <a:p>
            <a:pPr lvl="0"/>
            <a:r>
              <a:rPr lang="fa-IR" sz="2000" dirty="0" smtClean="0">
                <a:solidFill>
                  <a:schemeClr val="tx1">
                    <a:lumMod val="95000"/>
                  </a:schemeClr>
                </a:solidFill>
                <a:cs typeface="B Homa" panose="00000400000000000000" pitchFamily="2" charset="-78"/>
              </a:rPr>
              <a:t>جین جیکوبزمشاهده کرد که یشترین بخش های قابل پیاده روی شهرهای کوچک و بزرگ در جایی قرار دارد که بلوک ها کوچک ترین اندازه را دارا هستند</a:t>
            </a:r>
            <a:endParaRPr lang="fa-IR" sz="2000" dirty="0">
              <a:solidFill>
                <a:schemeClr val="tx1">
                  <a:lumMod val="95000"/>
                </a:schemeClr>
              </a:solidFill>
              <a:cs typeface="B Homa" panose="00000400000000000000" pitchFamily="2" charset="-78"/>
            </a:endParaRPr>
          </a:p>
        </p:txBody>
      </p:sp>
      <p:sp>
        <p:nvSpPr>
          <p:cNvPr id="8" name="Rectangle 7"/>
          <p:cNvSpPr/>
          <p:nvPr/>
        </p:nvSpPr>
        <p:spPr>
          <a:xfrm>
            <a:off x="4269584" y="4581128"/>
            <a:ext cx="4572000" cy="707886"/>
          </a:xfrm>
          <a:prstGeom prst="rect">
            <a:avLst/>
          </a:prstGeom>
        </p:spPr>
        <p:txBody>
          <a:bodyPr>
            <a:spAutoFit/>
          </a:bodyPr>
          <a:lstStyle/>
          <a:p>
            <a:r>
              <a:rPr lang="fa-IR" sz="2000" baseline="0" dirty="0" smtClean="0">
                <a:solidFill>
                  <a:schemeClr val="tx1">
                    <a:lumMod val="95000"/>
                  </a:schemeClr>
                </a:solidFill>
                <a:cs typeface="B Homa" panose="00000400000000000000" pitchFamily="2" charset="-78"/>
              </a:rPr>
              <a:t>سیر تحول اندازه ی بلوک ها از روستا ها به سمت مرکز شهر از بزرگ به کوچک می باشد</a:t>
            </a:r>
            <a:endParaRPr lang="fa-IR" sz="2000" dirty="0" smtClean="0">
              <a:solidFill>
                <a:schemeClr val="tx1">
                  <a:lumMod val="95000"/>
                </a:schemeClr>
              </a:solidFill>
              <a:effectLst>
                <a:outerShdw blurRad="38100" dist="38100" dir="2700000" algn="tl">
                  <a:srgbClr val="000000">
                    <a:alpha val="43137"/>
                  </a:srgbClr>
                </a:outerShdw>
              </a:effectLst>
              <a:cs typeface="B Homa" panose="00000400000000000000" pitchFamily="2" charset="-78"/>
            </a:endParaRPr>
          </a:p>
        </p:txBody>
      </p:sp>
      <p:sp>
        <p:nvSpPr>
          <p:cNvPr id="9" name="TextBox 8"/>
          <p:cNvSpPr txBox="1"/>
          <p:nvPr/>
        </p:nvSpPr>
        <p:spPr>
          <a:xfrm>
            <a:off x="1333819" y="5322445"/>
            <a:ext cx="1641936" cy="369332"/>
          </a:xfrm>
          <a:prstGeom prst="rect">
            <a:avLst/>
          </a:prstGeom>
          <a:noFill/>
        </p:spPr>
        <p:txBody>
          <a:bodyPr wrap="square" rtlCol="0">
            <a:spAutoFit/>
          </a:bodyPr>
          <a:lstStyle/>
          <a:p>
            <a:pPr algn="r" rtl="1"/>
            <a:r>
              <a:rPr lang="fa-IR" dirty="0" smtClean="0">
                <a:solidFill>
                  <a:schemeClr val="bg2">
                    <a:lumMod val="20000"/>
                    <a:lumOff val="80000"/>
                  </a:schemeClr>
                </a:solidFill>
                <a:cs typeface="B Homa" panose="00000400000000000000" pitchFamily="2" charset="-78"/>
              </a:rPr>
              <a:t>آلیس بیچ، فلوریدا</a:t>
            </a:r>
            <a:endParaRPr lang="en-US" dirty="0">
              <a:solidFill>
                <a:schemeClr val="bg2">
                  <a:lumMod val="20000"/>
                  <a:lumOff val="80000"/>
                </a:schemeClr>
              </a:solidFill>
              <a:cs typeface="B Homa" panose="00000400000000000000" pitchFamily="2" charset="-78"/>
            </a:endParaRPr>
          </a:p>
        </p:txBody>
      </p:sp>
    </p:spTree>
    <p:extLst>
      <p:ext uri="{BB962C8B-B14F-4D97-AF65-F5344CB8AC3E}">
        <p14:creationId xmlns:p14="http://schemas.microsoft.com/office/powerpoint/2010/main" val="3216709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67544" y="5445224"/>
            <a:ext cx="8305800" cy="414649"/>
          </a:xfrm>
        </p:spPr>
        <p:txBody>
          <a:bodyPr>
            <a:normAutofit fontScale="85000" lnSpcReduction="20000"/>
          </a:bodyPr>
          <a:lstStyle/>
          <a:p>
            <a:pPr marL="342900" indent="-342900" algn="r" rtl="1">
              <a:buFont typeface="Wingdings" panose="05000000000000000000" pitchFamily="2" charset="2"/>
              <a:buChar char="v"/>
            </a:pPr>
            <a:r>
              <a:rPr lang="fa-IR" dirty="0" smtClean="0">
                <a:cs typeface="B Yekan" panose="00000400000000000000" pitchFamily="2" charset="-78"/>
              </a:rPr>
              <a:t>از ساختن گذرگاه های هوایی یاتونلها پرهیز نمایید</a:t>
            </a:r>
            <a:endParaRPr lang="fa-IR" dirty="0">
              <a:cs typeface="B Yekan" panose="00000400000000000000" pitchFamily="2" charset="-78"/>
            </a:endParaRPr>
          </a:p>
        </p:txBody>
      </p:sp>
      <p:sp>
        <p:nvSpPr>
          <p:cNvPr id="4" name="Rectangle 3"/>
          <p:cNvSpPr/>
          <p:nvPr/>
        </p:nvSpPr>
        <p:spPr>
          <a:xfrm>
            <a:off x="6101928" y="4653136"/>
            <a:ext cx="2486579" cy="523220"/>
          </a:xfrm>
          <a:prstGeom prst="rect">
            <a:avLst/>
          </a:prstGeom>
        </p:spPr>
        <p:txBody>
          <a:bodyPr wrap="none">
            <a:spAutoFit/>
          </a:bodyPr>
          <a:lstStyle/>
          <a:p>
            <a:pPr algn="ctr"/>
            <a:r>
              <a:rPr lang="fa-IR" sz="2800" dirty="0" smtClean="0">
                <a:ln>
                  <a:solidFill>
                    <a:schemeClr val="accent1">
                      <a:lumMod val="60000"/>
                      <a:lumOff val="40000"/>
                    </a:schemeClr>
                  </a:solidFill>
                </a:ln>
                <a:solidFill>
                  <a:schemeClr val="bg1"/>
                </a:solidFill>
                <a:effectLst>
                  <a:outerShdw blurRad="38100" dist="38100" dir="2700000" algn="tl">
                    <a:srgbClr val="000000">
                      <a:alpha val="43137"/>
                    </a:srgbClr>
                  </a:outerShdw>
                </a:effectLst>
                <a:cs typeface="B Homa" panose="00000400000000000000" pitchFamily="2" charset="-78"/>
              </a:rPr>
              <a:t>جایگزین پیاده روها</a:t>
            </a:r>
            <a:endParaRPr lang="fa-IR" sz="2800" dirty="0">
              <a:ln>
                <a:solidFill>
                  <a:schemeClr val="accent1">
                    <a:lumMod val="60000"/>
                    <a:lumOff val="40000"/>
                  </a:schemeClr>
                </a:solidFill>
              </a:ln>
              <a:solidFill>
                <a:schemeClr val="bg1"/>
              </a:solidFill>
              <a:effectLst>
                <a:outerShdw blurRad="38100" dist="38100" dir="2700000" algn="tl">
                  <a:srgbClr val="000000">
                    <a:alpha val="43137"/>
                  </a:srgbClr>
                </a:outerShdw>
              </a:effectLst>
              <a:cs typeface="B Homa" panose="00000400000000000000" pitchFamily="2" charset="-78"/>
            </a:endParaRPr>
          </a:p>
        </p:txBody>
      </p:sp>
      <p:sp>
        <p:nvSpPr>
          <p:cNvPr id="8" name="Rectangle 7"/>
          <p:cNvSpPr/>
          <p:nvPr/>
        </p:nvSpPr>
        <p:spPr>
          <a:xfrm>
            <a:off x="413112" y="908720"/>
            <a:ext cx="8528635" cy="2862322"/>
          </a:xfrm>
          <a:prstGeom prst="rect">
            <a:avLst/>
          </a:prstGeom>
        </p:spPr>
        <p:txBody>
          <a:bodyPr wrap="square">
            <a:spAutoFit/>
          </a:bodyPr>
          <a:lstStyle/>
          <a:p>
            <a:r>
              <a:rPr lang="fa-IR" sz="2000" baseline="0" dirty="0" smtClean="0">
                <a:cs typeface="B Homa" panose="00000400000000000000" pitchFamily="2" charset="-78"/>
              </a:rPr>
              <a:t>این شیوه تنها زمانی مناسب است که گذرگاه امن دیگری وجود نداشته باشد</a:t>
            </a:r>
          </a:p>
          <a:p>
            <a:endParaRPr lang="fa-IR" sz="2000" baseline="0" dirty="0" smtClean="0">
              <a:cs typeface="B Homa" panose="00000400000000000000" pitchFamily="2" charset="-78"/>
            </a:endParaRPr>
          </a:p>
          <a:p>
            <a:r>
              <a:rPr lang="fa-IR" sz="2000" baseline="0" dirty="0" smtClean="0">
                <a:cs typeface="B Homa" panose="00000400000000000000" pitchFamily="2" charset="-78"/>
              </a:rPr>
              <a:t>این تمهیدات موجب خالی شدن پیاده رو ها از عابر پیاده می شود در نتیجه فروشندگان جزء زیان می بینند.</a:t>
            </a:r>
          </a:p>
          <a:p>
            <a:endParaRPr lang="fa-IR" sz="2000" baseline="0" dirty="0" smtClean="0">
              <a:cs typeface="B Homa" panose="00000400000000000000" pitchFamily="2" charset="-78"/>
            </a:endParaRPr>
          </a:p>
          <a:p>
            <a:r>
              <a:rPr lang="fa-IR" sz="2000" baseline="0" dirty="0" smtClean="0">
                <a:cs typeface="B Homa" panose="00000400000000000000" pitchFamily="2" charset="-78"/>
              </a:rPr>
              <a:t>اغلب به جدایی طبقات می انجامد. فقرا و مغازه ها در سطح باقی می مانند. و به نا امنی خیابان دامن می زند.</a:t>
            </a:r>
          </a:p>
          <a:p>
            <a:endParaRPr lang="fa-IR" sz="2000" baseline="0" dirty="0" smtClean="0">
              <a:cs typeface="B Homa" panose="00000400000000000000" pitchFamily="2" charset="-78"/>
            </a:endParaRPr>
          </a:p>
          <a:p>
            <a:r>
              <a:rPr lang="fa-IR" sz="2000" baseline="0" dirty="0" smtClean="0">
                <a:cs typeface="B Homa" panose="00000400000000000000" pitchFamily="2" charset="-78"/>
              </a:rPr>
              <a:t>راه حل اقتصادی تر، طراحی خیابان ها برای سرعت کم می باشد.</a:t>
            </a:r>
            <a:r>
              <a:rPr lang="fa-IR" sz="2000" baseline="0" dirty="0" smtClean="0">
                <a:solidFill>
                  <a:schemeClr val="tx1">
                    <a:lumMod val="95000"/>
                    <a:lumOff val="5000"/>
                  </a:schemeClr>
                </a:solidFill>
                <a:cs typeface="B Homa" panose="00000400000000000000" pitchFamily="2" charset="-78"/>
              </a:rPr>
              <a:t> </a:t>
            </a:r>
          </a:p>
        </p:txBody>
      </p:sp>
    </p:spTree>
    <p:extLst>
      <p:ext uri="{BB962C8B-B14F-4D97-AF65-F5344CB8AC3E}">
        <p14:creationId xmlns:p14="http://schemas.microsoft.com/office/powerpoint/2010/main" val="1860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060848"/>
            <a:ext cx="4127376" cy="1600327"/>
          </a:xfrm>
        </p:spPr>
        <p:txBody>
          <a:bodyPr/>
          <a:lstStyle/>
          <a:p>
            <a:r>
              <a:rPr lang="fa-IR" dirty="0">
                <a:ln>
                  <a:solidFill>
                    <a:schemeClr val="tx1"/>
                  </a:solidFill>
                </a:ln>
                <a:solidFill>
                  <a:schemeClr val="bg2">
                    <a:lumMod val="75000"/>
                    <a:lumOff val="25000"/>
                  </a:schemeClr>
                </a:solidFill>
                <a:effectLst>
                  <a:outerShdw blurRad="38100" dist="38100" dir="2700000" algn="tl">
                    <a:srgbClr val="000000">
                      <a:alpha val="43137"/>
                    </a:srgbClr>
                  </a:outerShdw>
                </a:effectLst>
                <a:cs typeface="B Homa" panose="00000400000000000000" pitchFamily="2" charset="-78"/>
              </a:rPr>
              <a:t>طراحی دورنما</a:t>
            </a:r>
            <a:r>
              <a:rPr lang="fa-IR" dirty="0">
                <a:ln>
                  <a:solidFill>
                    <a:schemeClr val="tx1"/>
                  </a:solidFill>
                </a:ln>
                <a:solidFill>
                  <a:schemeClr val="accent1">
                    <a:lumMod val="60000"/>
                    <a:lumOff val="40000"/>
                  </a:schemeClr>
                </a:solidFill>
                <a:effectLst>
                  <a:outerShdw blurRad="38100" dist="38100" dir="2700000" algn="tl">
                    <a:srgbClr val="000000">
                      <a:alpha val="43137"/>
                    </a:srgbClr>
                  </a:outerShdw>
                </a:effectLst>
                <a:cs typeface="B Homa" panose="00000400000000000000" pitchFamily="2" charset="-78"/>
              </a:rPr>
              <a:t/>
            </a:r>
            <a:br>
              <a:rPr lang="fa-IR" dirty="0">
                <a:ln>
                  <a:solidFill>
                    <a:schemeClr val="tx1"/>
                  </a:solidFill>
                </a:ln>
                <a:solidFill>
                  <a:schemeClr val="accent1">
                    <a:lumMod val="60000"/>
                    <a:lumOff val="40000"/>
                  </a:schemeClr>
                </a:solidFill>
                <a:effectLst>
                  <a:outerShdw blurRad="38100" dist="38100" dir="2700000" algn="tl">
                    <a:srgbClr val="000000">
                      <a:alpha val="43137"/>
                    </a:srgbClr>
                  </a:outerShdw>
                </a:effectLst>
                <a:cs typeface="B Homa" panose="00000400000000000000" pitchFamily="2" charset="-78"/>
              </a:rPr>
            </a:br>
            <a:endParaRPr lang="fa-IR" dirty="0">
              <a:cs typeface="B Homa" panose="00000400000000000000" pitchFamily="2" charset="-78"/>
            </a:endParaRPr>
          </a:p>
        </p:txBody>
      </p:sp>
      <p:sp>
        <p:nvSpPr>
          <p:cNvPr id="3" name="Subtitle 2"/>
          <p:cNvSpPr>
            <a:spLocks noGrp="1"/>
          </p:cNvSpPr>
          <p:nvPr>
            <p:ph type="subTitle" idx="1"/>
          </p:nvPr>
        </p:nvSpPr>
        <p:spPr>
          <a:xfrm>
            <a:off x="107504" y="3501008"/>
            <a:ext cx="4536504" cy="1066800"/>
          </a:xfrm>
        </p:spPr>
        <p:txBody>
          <a:bodyPr>
            <a:normAutofit fontScale="92500" lnSpcReduction="10000"/>
          </a:bodyPr>
          <a:lstStyle/>
          <a:p>
            <a:pPr marL="342900" indent="-342900" rtl="1">
              <a:buFont typeface="Wingdings" panose="05000000000000000000" pitchFamily="2" charset="2"/>
              <a:buChar char="v"/>
            </a:pPr>
            <a:r>
              <a:rPr lang="fa-IR" sz="2000" dirty="0">
                <a:solidFill>
                  <a:schemeClr val="tx1">
                    <a:lumMod val="95000"/>
                  </a:schemeClr>
                </a:solidFill>
                <a:cs typeface="B Homa" panose="00000400000000000000" pitchFamily="2" charset="-78"/>
              </a:rPr>
              <a:t>اکثر دورنماها را با طول پرسپکتیو کوتاه طراحی نمایید و در انتهای آنهای مکان های به یاد ماندنی قرار دهید</a:t>
            </a:r>
            <a:endParaRPr lang="fa-IR" dirty="0">
              <a:solidFill>
                <a:schemeClr val="tx1">
                  <a:lumMod val="95000"/>
                </a:schemeClr>
              </a:solidFill>
              <a:cs typeface="B Homa" panose="00000400000000000000" pitchFamily="2" charset="-78"/>
            </a:endParaRPr>
          </a:p>
        </p:txBody>
      </p:sp>
      <p:pic>
        <p:nvPicPr>
          <p:cNvPr id="4" name="Picture 11" descr="H:\اسکن\03.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868144" y="4394156"/>
            <a:ext cx="2900390" cy="2292860"/>
          </a:xfrm>
          <a:prstGeom prst="rect">
            <a:avLst/>
          </a:prstGeom>
          <a:ln>
            <a:headEnd/>
            <a:tailEnd/>
          </a:ln>
          <a:scene3d>
            <a:camera prst="orthographicFront">
              <a:rot lat="0" lon="0" rev="0"/>
            </a:camera>
            <a:lightRig rig="glow" dir="t">
              <a:rot lat="0" lon="0" rev="13200000"/>
            </a:lightRig>
          </a:scene3d>
          <a:sp3d prstMaterial="dkEdge">
            <a:bevelT w="63500" h="50800" prst="artDeco"/>
          </a:sp3d>
          <a:extLst/>
        </p:spPr>
        <p:style>
          <a:lnRef idx="0">
            <a:schemeClr val="dk1"/>
          </a:lnRef>
          <a:fillRef idx="3">
            <a:schemeClr val="dk1"/>
          </a:fillRef>
          <a:effectRef idx="3">
            <a:schemeClr val="dk1"/>
          </a:effectRef>
          <a:fontRef idx="minor">
            <a:schemeClr val="lt1"/>
          </a:fontRef>
        </p:style>
      </p:pic>
      <p:sp>
        <p:nvSpPr>
          <p:cNvPr id="5" name="Rectangle 4"/>
          <p:cNvSpPr/>
          <p:nvPr/>
        </p:nvSpPr>
        <p:spPr>
          <a:xfrm>
            <a:off x="5129808" y="188640"/>
            <a:ext cx="3870176" cy="4370427"/>
          </a:xfrm>
          <a:prstGeom prst="rect">
            <a:avLst/>
          </a:prstGeom>
        </p:spPr>
        <p:txBody>
          <a:bodyPr wrap="square">
            <a:spAutoFit/>
          </a:bodyPr>
          <a:lstStyle/>
          <a:p>
            <a:pPr algn="l" rtl="0">
              <a:defRPr/>
            </a:pPr>
            <a:endParaRPr lang="fa-IR" dirty="0">
              <a:cs typeface="B Yekan" panose="00000400000000000000" pitchFamily="2" charset="-78"/>
            </a:endParaRPr>
          </a:p>
          <a:p>
            <a:endParaRPr lang="fa-IR" sz="2000" baseline="0" dirty="0" smtClean="0">
              <a:cs typeface="B Homa" panose="00000400000000000000" pitchFamily="2" charset="-78"/>
            </a:endParaRPr>
          </a:p>
          <a:p>
            <a:r>
              <a:rPr lang="fa-IR" sz="2000" baseline="0" dirty="0" smtClean="0">
                <a:cs typeface="B Homa" panose="00000400000000000000" pitchFamily="2" charset="-78"/>
              </a:rPr>
              <a:t>واحد های همسایگی از طریق یک  شبکه خیابانی </a:t>
            </a:r>
            <a:r>
              <a:rPr lang="fa-IR" sz="2000" dirty="0" smtClean="0">
                <a:cs typeface="B Homa" panose="00000400000000000000" pitchFamily="2" charset="-78"/>
              </a:rPr>
              <a:t> با دید های </a:t>
            </a:r>
            <a:r>
              <a:rPr lang="fa-IR" sz="2000" baseline="0" dirty="0" smtClean="0">
                <a:cs typeface="B Homa" panose="00000400000000000000" pitchFamily="2" charset="-78"/>
              </a:rPr>
              <a:t> غیرمستقیم و دارای انحنا، ایمنی</a:t>
            </a:r>
            <a:r>
              <a:rPr lang="fa-IR" sz="2000" dirty="0" smtClean="0">
                <a:cs typeface="B Homa" panose="00000400000000000000" pitchFamily="2" charset="-78"/>
              </a:rPr>
              <a:t> </a:t>
            </a:r>
            <a:r>
              <a:rPr lang="fa-IR" sz="2000" baseline="0" dirty="0" smtClean="0">
                <a:cs typeface="B Homa" panose="00000400000000000000" pitchFamily="2" charset="-78"/>
              </a:rPr>
              <a:t>، راحتی و لذت بیشتری را برای عابریین پیاده بوجود می آورند</a:t>
            </a:r>
          </a:p>
          <a:p>
            <a:r>
              <a:rPr lang="fa-IR" sz="2000" baseline="0" dirty="0" smtClean="0">
                <a:cs typeface="B Homa" panose="00000400000000000000" pitchFamily="2" charset="-78"/>
              </a:rPr>
              <a:t>در رشد هوشمند توصیه می شود خیابان های غیر مستقیم با دورنماهای ماندگار در ذهن طراحی شود تا به تعریف فضا و جهت یابی بهبود بخشیم.</a:t>
            </a:r>
          </a:p>
          <a:p>
            <a:r>
              <a:rPr lang="fa-IR" sz="2000" baseline="0" dirty="0" smtClean="0">
                <a:cs typeface="B Homa" panose="00000400000000000000" pitchFamily="2" charset="-78"/>
              </a:rPr>
              <a:t>اکثر دورنماها به یک ویژگی</a:t>
            </a:r>
            <a:r>
              <a:rPr lang="fa-IR" sz="2000" dirty="0" smtClean="0">
                <a:cs typeface="B Homa" panose="00000400000000000000" pitchFamily="2" charset="-78"/>
              </a:rPr>
              <a:t> </a:t>
            </a:r>
            <a:r>
              <a:rPr lang="fa-IR" sz="2000" baseline="0" dirty="0" smtClean="0">
                <a:cs typeface="B Homa" panose="00000400000000000000" pitchFamily="2" charset="-78"/>
              </a:rPr>
              <a:t>طبیعی یا فضای عمومی یا ساختمان درارای موقعیت مطلوب</a:t>
            </a:r>
            <a:r>
              <a:rPr lang="fa-IR" sz="2000" dirty="0" smtClean="0">
                <a:cs typeface="B Homa" panose="00000400000000000000" pitchFamily="2" charset="-78"/>
              </a:rPr>
              <a:t> ختم میشوند .</a:t>
            </a:r>
            <a:r>
              <a:rPr lang="fa-IR" sz="2000" baseline="0" dirty="0" smtClean="0">
                <a:solidFill>
                  <a:schemeClr val="tx1">
                    <a:lumMod val="95000"/>
                    <a:lumOff val="5000"/>
                  </a:schemeClr>
                </a:solidFill>
                <a:cs typeface="B Homa" panose="00000400000000000000" pitchFamily="2" charset="-78"/>
              </a:rPr>
              <a:t> (</a:t>
            </a:r>
            <a:r>
              <a:rPr lang="fa-IR" sz="2000" dirty="0" smtClean="0">
                <a:solidFill>
                  <a:schemeClr val="tx1">
                    <a:lumMod val="95000"/>
                    <a:lumOff val="5000"/>
                  </a:schemeClr>
                </a:solidFill>
                <a:cs typeface="B Homa" panose="00000400000000000000" pitchFamily="2" charset="-78"/>
              </a:rPr>
              <a:t>دوآنی،1391،ص99و100)</a:t>
            </a:r>
            <a:endParaRPr lang="fa-IR" sz="2000" baseline="0" dirty="0" smtClean="0">
              <a:cs typeface="B Homa" panose="00000400000000000000" pitchFamily="2" charset="-78"/>
            </a:endParaRPr>
          </a:p>
        </p:txBody>
      </p:sp>
    </p:spTree>
    <p:extLst>
      <p:ext uri="{BB962C8B-B14F-4D97-AF65-F5344CB8AC3E}">
        <p14:creationId xmlns:p14="http://schemas.microsoft.com/office/powerpoint/2010/main" val="426593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Damask</Template>
  <TotalTime>497</TotalTime>
  <Words>1644</Words>
  <Application>Microsoft Office PowerPoint</Application>
  <PresentationFormat>On-screen Show (4:3)</PresentationFormat>
  <Paragraphs>155</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2  Bardiya</vt:lpstr>
      <vt:lpstr>2  Elham</vt:lpstr>
      <vt:lpstr>Arial</vt:lpstr>
      <vt:lpstr>B Homa</vt:lpstr>
      <vt:lpstr>B Yekan</vt:lpstr>
      <vt:lpstr>Bookman Old Style</vt:lpstr>
      <vt:lpstr>Rockwell</vt:lpstr>
      <vt:lpstr>Wingdings</vt:lpstr>
      <vt:lpstr>Damask</vt:lpstr>
      <vt:lpstr>شبکه آزادراه وطراحی معابر   </vt:lpstr>
      <vt:lpstr>فهرست</vt:lpstr>
      <vt:lpstr>PowerPoint Presentation</vt:lpstr>
      <vt:lpstr>کندال، فلوریدا </vt:lpstr>
      <vt:lpstr>شهر شارلوت ساخت خیابان های بن بست را ممنوع کرد.</vt:lpstr>
      <vt:lpstr>PowerPoint Presentation</vt:lpstr>
      <vt:lpstr>PowerPoint Presentation</vt:lpstr>
      <vt:lpstr>PowerPoint Presentation</vt:lpstr>
      <vt:lpstr>طراحی دورنما </vt:lpstr>
      <vt:lpstr>PowerPoint Presentation</vt:lpstr>
      <vt:lpstr>PowerPoint Presentation</vt:lpstr>
      <vt:lpstr>PowerPoint Presentation</vt:lpstr>
      <vt:lpstr>PowerPoint Presentation</vt:lpstr>
      <vt:lpstr>PowerPoint Presentation</vt:lpstr>
      <vt:lpstr>PowerPoint Presentation</vt:lpstr>
      <vt:lpstr>پارک حاشیه خیابان</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شبکه آزادراه وطراحی معابر</dc:title>
  <dc:creator/>
  <cp:lastModifiedBy>Mohammad</cp:lastModifiedBy>
  <cp:revision>49</cp:revision>
  <dcterms:created xsi:type="dcterms:W3CDTF">2015-10-08T04:50:15Z</dcterms:created>
  <dcterms:modified xsi:type="dcterms:W3CDTF">2019-12-18T11:30:03Z</dcterms:modified>
</cp:coreProperties>
</file>