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5" r:id="rId1"/>
  </p:sldMasterIdLst>
  <p:sldIdLst>
    <p:sldId id="277" r:id="rId2"/>
    <p:sldId id="260" r:id="rId3"/>
    <p:sldId id="261" r:id="rId4"/>
    <p:sldId id="278" r:id="rId5"/>
    <p:sldId id="256" r:id="rId6"/>
    <p:sldId id="262" r:id="rId7"/>
    <p:sldId id="263" r:id="rId8"/>
    <p:sldId id="264" r:id="rId9"/>
    <p:sldId id="282" r:id="rId10"/>
    <p:sldId id="266" r:id="rId11"/>
    <p:sldId id="265" r:id="rId12"/>
    <p:sldId id="267" r:id="rId13"/>
    <p:sldId id="286" r:id="rId14"/>
    <p:sldId id="284" r:id="rId15"/>
    <p:sldId id="285" r:id="rId16"/>
    <p:sldId id="283" r:id="rId17"/>
    <p:sldId id="279" r:id="rId18"/>
    <p:sldId id="287" r:id="rId19"/>
    <p:sldId id="270" r:id="rId20"/>
    <p:sldId id="271" r:id="rId21"/>
    <p:sldId id="272" r:id="rId22"/>
    <p:sldId id="273" r:id="rId23"/>
    <p:sldId id="274" r:id="rId24"/>
    <p:sldId id="288" r:id="rId25"/>
    <p:sldId id="27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0858EB-87F5-46CF-9A7C-9E65024ED04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2D233F41-9719-46AF-8DDF-3E59E135EE15}">
      <dgm:prSet phldrT="[Text]"/>
      <dgm:spPr/>
      <dgm:t>
        <a:bodyPr/>
        <a:lstStyle/>
        <a:p>
          <a:pPr algn="ctr" rtl="1"/>
          <a:r>
            <a:rPr lang="fa-IR" dirty="0" smtClean="0">
              <a:solidFill>
                <a:schemeClr val="tx1"/>
              </a:solidFill>
              <a:cs typeface="B Baran" pitchFamily="2" charset="-78"/>
            </a:rPr>
            <a:t>حذف مفاهیم کهن،ایجاد مفاهیم جدید از عناصر شهری چون خیابان و میدان </a:t>
          </a:r>
          <a:endParaRPr lang="en-US" dirty="0"/>
        </a:p>
      </dgm:t>
    </dgm:pt>
    <dgm:pt modelId="{DDC5144F-4C81-4D3B-A665-310256CC11A6}" type="parTrans" cxnId="{C7FD0191-2343-4D71-9673-F20A4B1B3AB4}">
      <dgm:prSet/>
      <dgm:spPr/>
      <dgm:t>
        <a:bodyPr/>
        <a:lstStyle/>
        <a:p>
          <a:pPr algn="ctr" rtl="1"/>
          <a:endParaRPr lang="en-US"/>
        </a:p>
      </dgm:t>
    </dgm:pt>
    <dgm:pt modelId="{99888708-69C5-4AF8-AC58-134B0CFA2C6D}" type="sibTrans" cxnId="{C7FD0191-2343-4D71-9673-F20A4B1B3AB4}">
      <dgm:prSet/>
      <dgm:spPr/>
      <dgm:t>
        <a:bodyPr/>
        <a:lstStyle/>
        <a:p>
          <a:pPr algn="ctr" rtl="1"/>
          <a:endParaRPr lang="en-US"/>
        </a:p>
      </dgm:t>
    </dgm:pt>
    <dgm:pt modelId="{61A06D38-6034-483C-AB58-651BCFB27FA4}">
      <dgm:prSet phldrT="[Text]"/>
      <dgm:spPr/>
      <dgm:t>
        <a:bodyPr/>
        <a:lstStyle/>
        <a:p>
          <a:pPr algn="ctr" rtl="1"/>
          <a:r>
            <a:rPr lang="fa-IR" dirty="0" smtClean="0">
              <a:solidFill>
                <a:schemeClr val="tx1"/>
              </a:solidFill>
              <a:cs typeface="B Baran" pitchFamily="2" charset="-78"/>
            </a:rPr>
            <a:t>ایجاد نوعی وحدت شکلی با توجه به قوانین موضعی</a:t>
          </a:r>
          <a:r>
            <a:rPr lang="fa-IR" dirty="0" smtClean="0">
              <a:cs typeface="B Baran" pitchFamily="2" charset="-78"/>
            </a:rPr>
            <a:t> </a:t>
          </a:r>
          <a:endParaRPr lang="en-US" dirty="0"/>
        </a:p>
      </dgm:t>
    </dgm:pt>
    <dgm:pt modelId="{3EC8389C-D844-41D9-8C8C-6B188E469EF8}" type="parTrans" cxnId="{6C674554-8C9C-4CC0-9C36-8131BCBB18BB}">
      <dgm:prSet/>
      <dgm:spPr/>
      <dgm:t>
        <a:bodyPr/>
        <a:lstStyle/>
        <a:p>
          <a:pPr algn="ctr" rtl="1"/>
          <a:endParaRPr lang="en-US"/>
        </a:p>
      </dgm:t>
    </dgm:pt>
    <dgm:pt modelId="{94813DBF-884E-47BF-AD74-FFD18DC2D04C}" type="sibTrans" cxnId="{6C674554-8C9C-4CC0-9C36-8131BCBB18BB}">
      <dgm:prSet/>
      <dgm:spPr/>
      <dgm:t>
        <a:bodyPr/>
        <a:lstStyle/>
        <a:p>
          <a:pPr algn="ctr" rtl="1"/>
          <a:endParaRPr lang="en-US"/>
        </a:p>
      </dgm:t>
    </dgm:pt>
    <dgm:pt modelId="{1421D32C-C69D-4E6D-B0F5-C5C249D36586}">
      <dgm:prSet phldrT="[Text]"/>
      <dgm:spPr/>
      <dgm:t>
        <a:bodyPr/>
        <a:lstStyle/>
        <a:p>
          <a:pPr algn="ctr" rtl="1"/>
          <a:r>
            <a:rPr lang="fa-IR" dirty="0" smtClean="0">
              <a:solidFill>
                <a:schemeClr val="tx1"/>
              </a:solidFill>
              <a:cs typeface="B Baran" pitchFamily="2" charset="-78"/>
            </a:rPr>
            <a:t>تبدیل مفهوم مکان-بازار به زمان-بازار</a:t>
          </a:r>
          <a:endParaRPr lang="en-US" dirty="0"/>
        </a:p>
      </dgm:t>
    </dgm:pt>
    <dgm:pt modelId="{4CA98A00-F892-4DBF-9107-0D3A9EC96FA6}" type="parTrans" cxnId="{40AE37D1-311A-47B2-AD87-BD338A158C96}">
      <dgm:prSet/>
      <dgm:spPr/>
      <dgm:t>
        <a:bodyPr/>
        <a:lstStyle/>
        <a:p>
          <a:pPr algn="ctr" rtl="1"/>
          <a:endParaRPr lang="en-US"/>
        </a:p>
      </dgm:t>
    </dgm:pt>
    <dgm:pt modelId="{8717F5A0-9FCE-447F-B405-8CD52E0D50C3}" type="sibTrans" cxnId="{40AE37D1-311A-47B2-AD87-BD338A158C96}">
      <dgm:prSet/>
      <dgm:spPr/>
      <dgm:t>
        <a:bodyPr/>
        <a:lstStyle/>
        <a:p>
          <a:pPr algn="ctr" rtl="1"/>
          <a:endParaRPr lang="en-US"/>
        </a:p>
      </dgm:t>
    </dgm:pt>
    <dgm:pt modelId="{45974A91-C54A-4C4F-A7CA-6DFA93DD79E1}">
      <dgm:prSet/>
      <dgm:spPr/>
      <dgm:t>
        <a:bodyPr/>
        <a:lstStyle/>
        <a:p>
          <a:pPr algn="ctr" rtl="1"/>
          <a:r>
            <a:rPr lang="fa-IR" smtClean="0">
              <a:solidFill>
                <a:schemeClr val="tx1"/>
              </a:solidFill>
              <a:cs typeface="B Baran" pitchFamily="2" charset="-78"/>
            </a:rPr>
            <a:t>ایجاد عملکردهای جدید شهری با از میان برداشتن محلات و بناهای کهن</a:t>
          </a:r>
          <a:endParaRPr lang="en-US" dirty="0" smtClean="0">
            <a:solidFill>
              <a:schemeClr val="tx1"/>
            </a:solidFill>
            <a:cs typeface="B Baran" pitchFamily="2" charset="-78"/>
          </a:endParaRPr>
        </a:p>
      </dgm:t>
    </dgm:pt>
    <dgm:pt modelId="{9DA04187-924F-4A6C-952C-4E96CF79F116}" type="parTrans" cxnId="{C4168AC5-15E6-48F8-9EAA-1073271F5649}">
      <dgm:prSet/>
      <dgm:spPr/>
      <dgm:t>
        <a:bodyPr/>
        <a:lstStyle/>
        <a:p>
          <a:pPr algn="ctr" rtl="1"/>
          <a:endParaRPr lang="en-US"/>
        </a:p>
      </dgm:t>
    </dgm:pt>
    <dgm:pt modelId="{79F743E1-8B9B-400E-9015-318DF797C91A}" type="sibTrans" cxnId="{C4168AC5-15E6-48F8-9EAA-1073271F5649}">
      <dgm:prSet/>
      <dgm:spPr/>
      <dgm:t>
        <a:bodyPr/>
        <a:lstStyle/>
        <a:p>
          <a:pPr algn="ctr" rtl="1"/>
          <a:endParaRPr lang="en-US"/>
        </a:p>
      </dgm:t>
    </dgm:pt>
    <dgm:pt modelId="{2B9B5B5B-D78E-496B-8866-864FDD457212}" type="pres">
      <dgm:prSet presAssocID="{8E0858EB-87F5-46CF-9A7C-9E65024ED04D}" presName="outerComposite" presStyleCnt="0">
        <dgm:presLayoutVars>
          <dgm:chMax val="5"/>
          <dgm:dir/>
          <dgm:resizeHandles val="exact"/>
        </dgm:presLayoutVars>
      </dgm:prSet>
      <dgm:spPr/>
      <dgm:t>
        <a:bodyPr/>
        <a:lstStyle/>
        <a:p>
          <a:endParaRPr lang="en-US"/>
        </a:p>
      </dgm:t>
    </dgm:pt>
    <dgm:pt modelId="{BF6764CA-7F14-4682-A9FE-263E180BF340}" type="pres">
      <dgm:prSet presAssocID="{8E0858EB-87F5-46CF-9A7C-9E65024ED04D}" presName="dummyMaxCanvas" presStyleCnt="0">
        <dgm:presLayoutVars/>
      </dgm:prSet>
      <dgm:spPr/>
    </dgm:pt>
    <dgm:pt modelId="{BC8DA340-D62F-49A1-9F4A-812E1C4D164B}" type="pres">
      <dgm:prSet presAssocID="{8E0858EB-87F5-46CF-9A7C-9E65024ED04D}" presName="FourNodes_1" presStyleLbl="node1" presStyleIdx="0" presStyleCnt="4">
        <dgm:presLayoutVars>
          <dgm:bulletEnabled val="1"/>
        </dgm:presLayoutVars>
      </dgm:prSet>
      <dgm:spPr/>
      <dgm:t>
        <a:bodyPr/>
        <a:lstStyle/>
        <a:p>
          <a:endParaRPr lang="en-US"/>
        </a:p>
      </dgm:t>
    </dgm:pt>
    <dgm:pt modelId="{F2B61F9D-9285-45B4-BFAB-8AE25ED8C215}" type="pres">
      <dgm:prSet presAssocID="{8E0858EB-87F5-46CF-9A7C-9E65024ED04D}" presName="FourNodes_2" presStyleLbl="node1" presStyleIdx="1" presStyleCnt="4">
        <dgm:presLayoutVars>
          <dgm:bulletEnabled val="1"/>
        </dgm:presLayoutVars>
      </dgm:prSet>
      <dgm:spPr/>
      <dgm:t>
        <a:bodyPr/>
        <a:lstStyle/>
        <a:p>
          <a:endParaRPr lang="en-US"/>
        </a:p>
      </dgm:t>
    </dgm:pt>
    <dgm:pt modelId="{5CB6BCE1-D878-44B2-BE0E-AF933855E84C}" type="pres">
      <dgm:prSet presAssocID="{8E0858EB-87F5-46CF-9A7C-9E65024ED04D}" presName="FourNodes_3" presStyleLbl="node1" presStyleIdx="2" presStyleCnt="4">
        <dgm:presLayoutVars>
          <dgm:bulletEnabled val="1"/>
        </dgm:presLayoutVars>
      </dgm:prSet>
      <dgm:spPr/>
      <dgm:t>
        <a:bodyPr/>
        <a:lstStyle/>
        <a:p>
          <a:endParaRPr lang="en-US"/>
        </a:p>
      </dgm:t>
    </dgm:pt>
    <dgm:pt modelId="{1DE2BC2B-D025-4CF6-BBC2-6B7FC784944D}" type="pres">
      <dgm:prSet presAssocID="{8E0858EB-87F5-46CF-9A7C-9E65024ED04D}" presName="FourNodes_4" presStyleLbl="node1" presStyleIdx="3" presStyleCnt="4">
        <dgm:presLayoutVars>
          <dgm:bulletEnabled val="1"/>
        </dgm:presLayoutVars>
      </dgm:prSet>
      <dgm:spPr/>
      <dgm:t>
        <a:bodyPr/>
        <a:lstStyle/>
        <a:p>
          <a:endParaRPr lang="en-US"/>
        </a:p>
      </dgm:t>
    </dgm:pt>
    <dgm:pt modelId="{5BDBA4FC-9CCF-4A1C-B4C8-8909E4FF3D03}" type="pres">
      <dgm:prSet presAssocID="{8E0858EB-87F5-46CF-9A7C-9E65024ED04D}" presName="FourConn_1-2" presStyleLbl="fgAccFollowNode1" presStyleIdx="0" presStyleCnt="3">
        <dgm:presLayoutVars>
          <dgm:bulletEnabled val="1"/>
        </dgm:presLayoutVars>
      </dgm:prSet>
      <dgm:spPr/>
      <dgm:t>
        <a:bodyPr/>
        <a:lstStyle/>
        <a:p>
          <a:endParaRPr lang="en-US"/>
        </a:p>
      </dgm:t>
    </dgm:pt>
    <dgm:pt modelId="{FEE402AD-9F3C-41D1-964A-72E70C845303}" type="pres">
      <dgm:prSet presAssocID="{8E0858EB-87F5-46CF-9A7C-9E65024ED04D}" presName="FourConn_2-3" presStyleLbl="fgAccFollowNode1" presStyleIdx="1" presStyleCnt="3">
        <dgm:presLayoutVars>
          <dgm:bulletEnabled val="1"/>
        </dgm:presLayoutVars>
      </dgm:prSet>
      <dgm:spPr/>
      <dgm:t>
        <a:bodyPr/>
        <a:lstStyle/>
        <a:p>
          <a:endParaRPr lang="en-US"/>
        </a:p>
      </dgm:t>
    </dgm:pt>
    <dgm:pt modelId="{B5FD383D-32B8-4FA2-AB56-954E4BDF61DD}" type="pres">
      <dgm:prSet presAssocID="{8E0858EB-87F5-46CF-9A7C-9E65024ED04D}" presName="FourConn_3-4" presStyleLbl="fgAccFollowNode1" presStyleIdx="2" presStyleCnt="3">
        <dgm:presLayoutVars>
          <dgm:bulletEnabled val="1"/>
        </dgm:presLayoutVars>
      </dgm:prSet>
      <dgm:spPr/>
      <dgm:t>
        <a:bodyPr/>
        <a:lstStyle/>
        <a:p>
          <a:endParaRPr lang="en-US"/>
        </a:p>
      </dgm:t>
    </dgm:pt>
    <dgm:pt modelId="{387A3353-46D8-42B9-9925-558768A97671}" type="pres">
      <dgm:prSet presAssocID="{8E0858EB-87F5-46CF-9A7C-9E65024ED04D}" presName="FourNodes_1_text" presStyleLbl="node1" presStyleIdx="3" presStyleCnt="4">
        <dgm:presLayoutVars>
          <dgm:bulletEnabled val="1"/>
        </dgm:presLayoutVars>
      </dgm:prSet>
      <dgm:spPr/>
      <dgm:t>
        <a:bodyPr/>
        <a:lstStyle/>
        <a:p>
          <a:endParaRPr lang="en-US"/>
        </a:p>
      </dgm:t>
    </dgm:pt>
    <dgm:pt modelId="{C3F2AD2F-CE4F-4D3D-AB68-0829528B7B13}" type="pres">
      <dgm:prSet presAssocID="{8E0858EB-87F5-46CF-9A7C-9E65024ED04D}" presName="FourNodes_2_text" presStyleLbl="node1" presStyleIdx="3" presStyleCnt="4">
        <dgm:presLayoutVars>
          <dgm:bulletEnabled val="1"/>
        </dgm:presLayoutVars>
      </dgm:prSet>
      <dgm:spPr/>
      <dgm:t>
        <a:bodyPr/>
        <a:lstStyle/>
        <a:p>
          <a:endParaRPr lang="en-US"/>
        </a:p>
      </dgm:t>
    </dgm:pt>
    <dgm:pt modelId="{6E3E5F14-BAA2-4A36-9B07-67E3D3113B11}" type="pres">
      <dgm:prSet presAssocID="{8E0858EB-87F5-46CF-9A7C-9E65024ED04D}" presName="FourNodes_3_text" presStyleLbl="node1" presStyleIdx="3" presStyleCnt="4">
        <dgm:presLayoutVars>
          <dgm:bulletEnabled val="1"/>
        </dgm:presLayoutVars>
      </dgm:prSet>
      <dgm:spPr/>
      <dgm:t>
        <a:bodyPr/>
        <a:lstStyle/>
        <a:p>
          <a:endParaRPr lang="en-US"/>
        </a:p>
      </dgm:t>
    </dgm:pt>
    <dgm:pt modelId="{6DF75DB0-E048-4DD6-A6AC-F9B7BB4FFD2F}" type="pres">
      <dgm:prSet presAssocID="{8E0858EB-87F5-46CF-9A7C-9E65024ED04D}" presName="FourNodes_4_text" presStyleLbl="node1" presStyleIdx="3" presStyleCnt="4">
        <dgm:presLayoutVars>
          <dgm:bulletEnabled val="1"/>
        </dgm:presLayoutVars>
      </dgm:prSet>
      <dgm:spPr/>
      <dgm:t>
        <a:bodyPr/>
        <a:lstStyle/>
        <a:p>
          <a:endParaRPr lang="en-US"/>
        </a:p>
      </dgm:t>
    </dgm:pt>
  </dgm:ptLst>
  <dgm:cxnLst>
    <dgm:cxn modelId="{9D86FA91-A176-4970-B463-76611FB48C29}" type="presOf" srcId="{45974A91-C54A-4C4F-A7CA-6DFA93DD79E1}" destId="{6DF75DB0-E048-4DD6-A6AC-F9B7BB4FFD2F}" srcOrd="1" destOrd="0" presId="urn:microsoft.com/office/officeart/2005/8/layout/vProcess5"/>
    <dgm:cxn modelId="{F8B9ABB1-FDAE-44FD-AE60-B466B6042BE2}" type="presOf" srcId="{61A06D38-6034-483C-AB58-651BCFB27FA4}" destId="{F2B61F9D-9285-45B4-BFAB-8AE25ED8C215}" srcOrd="0" destOrd="0" presId="urn:microsoft.com/office/officeart/2005/8/layout/vProcess5"/>
    <dgm:cxn modelId="{1DC419C4-1802-4AB5-A5AD-90FC1526E988}" type="presOf" srcId="{45974A91-C54A-4C4F-A7CA-6DFA93DD79E1}" destId="{1DE2BC2B-D025-4CF6-BBC2-6B7FC784944D}" srcOrd="0" destOrd="0" presId="urn:microsoft.com/office/officeart/2005/8/layout/vProcess5"/>
    <dgm:cxn modelId="{6C674554-8C9C-4CC0-9C36-8131BCBB18BB}" srcId="{8E0858EB-87F5-46CF-9A7C-9E65024ED04D}" destId="{61A06D38-6034-483C-AB58-651BCFB27FA4}" srcOrd="1" destOrd="0" parTransId="{3EC8389C-D844-41D9-8C8C-6B188E469EF8}" sibTransId="{94813DBF-884E-47BF-AD74-FFD18DC2D04C}"/>
    <dgm:cxn modelId="{90E532DC-4C9D-49B2-80AF-0FFDC8155076}" type="presOf" srcId="{1421D32C-C69D-4E6D-B0F5-C5C249D36586}" destId="{6E3E5F14-BAA2-4A36-9B07-67E3D3113B11}" srcOrd="1" destOrd="0" presId="urn:microsoft.com/office/officeart/2005/8/layout/vProcess5"/>
    <dgm:cxn modelId="{FB48FBDF-BE64-4367-A38B-958726B97BB2}" type="presOf" srcId="{2D233F41-9719-46AF-8DDF-3E59E135EE15}" destId="{BC8DA340-D62F-49A1-9F4A-812E1C4D164B}" srcOrd="0" destOrd="0" presId="urn:microsoft.com/office/officeart/2005/8/layout/vProcess5"/>
    <dgm:cxn modelId="{177E998B-27B1-4C25-BFF1-CFE2CF53EE05}" type="presOf" srcId="{61A06D38-6034-483C-AB58-651BCFB27FA4}" destId="{C3F2AD2F-CE4F-4D3D-AB68-0829528B7B13}" srcOrd="1" destOrd="0" presId="urn:microsoft.com/office/officeart/2005/8/layout/vProcess5"/>
    <dgm:cxn modelId="{40AE37D1-311A-47B2-AD87-BD338A158C96}" srcId="{8E0858EB-87F5-46CF-9A7C-9E65024ED04D}" destId="{1421D32C-C69D-4E6D-B0F5-C5C249D36586}" srcOrd="2" destOrd="0" parTransId="{4CA98A00-F892-4DBF-9107-0D3A9EC96FA6}" sibTransId="{8717F5A0-9FCE-447F-B405-8CD52E0D50C3}"/>
    <dgm:cxn modelId="{ECD8E259-3DC9-4D48-865B-3550F61D36D1}" type="presOf" srcId="{8E0858EB-87F5-46CF-9A7C-9E65024ED04D}" destId="{2B9B5B5B-D78E-496B-8866-864FDD457212}" srcOrd="0" destOrd="0" presId="urn:microsoft.com/office/officeart/2005/8/layout/vProcess5"/>
    <dgm:cxn modelId="{C4168AC5-15E6-48F8-9EAA-1073271F5649}" srcId="{8E0858EB-87F5-46CF-9A7C-9E65024ED04D}" destId="{45974A91-C54A-4C4F-A7CA-6DFA93DD79E1}" srcOrd="3" destOrd="0" parTransId="{9DA04187-924F-4A6C-952C-4E96CF79F116}" sibTransId="{79F743E1-8B9B-400E-9015-318DF797C91A}"/>
    <dgm:cxn modelId="{20044F84-6911-4411-B4C8-10131066B198}" type="presOf" srcId="{94813DBF-884E-47BF-AD74-FFD18DC2D04C}" destId="{FEE402AD-9F3C-41D1-964A-72E70C845303}" srcOrd="0" destOrd="0" presId="urn:microsoft.com/office/officeart/2005/8/layout/vProcess5"/>
    <dgm:cxn modelId="{DF4FD754-223C-42B5-ADF1-6E2308BB3814}" type="presOf" srcId="{8717F5A0-9FCE-447F-B405-8CD52E0D50C3}" destId="{B5FD383D-32B8-4FA2-AB56-954E4BDF61DD}" srcOrd="0" destOrd="0" presId="urn:microsoft.com/office/officeart/2005/8/layout/vProcess5"/>
    <dgm:cxn modelId="{C7FD0191-2343-4D71-9673-F20A4B1B3AB4}" srcId="{8E0858EB-87F5-46CF-9A7C-9E65024ED04D}" destId="{2D233F41-9719-46AF-8DDF-3E59E135EE15}" srcOrd="0" destOrd="0" parTransId="{DDC5144F-4C81-4D3B-A665-310256CC11A6}" sibTransId="{99888708-69C5-4AF8-AC58-134B0CFA2C6D}"/>
    <dgm:cxn modelId="{56001CB4-7B9C-40A0-9B8B-9BC989AD0DFA}" type="presOf" srcId="{99888708-69C5-4AF8-AC58-134B0CFA2C6D}" destId="{5BDBA4FC-9CCF-4A1C-B4C8-8909E4FF3D03}" srcOrd="0" destOrd="0" presId="urn:microsoft.com/office/officeart/2005/8/layout/vProcess5"/>
    <dgm:cxn modelId="{FA7948ED-0F14-472E-8F2D-8A1003C04A3E}" type="presOf" srcId="{2D233F41-9719-46AF-8DDF-3E59E135EE15}" destId="{387A3353-46D8-42B9-9925-558768A97671}" srcOrd="1" destOrd="0" presId="urn:microsoft.com/office/officeart/2005/8/layout/vProcess5"/>
    <dgm:cxn modelId="{DE06116B-EB56-4362-9586-DFCACFCCAFEC}" type="presOf" srcId="{1421D32C-C69D-4E6D-B0F5-C5C249D36586}" destId="{5CB6BCE1-D878-44B2-BE0E-AF933855E84C}" srcOrd="0" destOrd="0" presId="urn:microsoft.com/office/officeart/2005/8/layout/vProcess5"/>
    <dgm:cxn modelId="{2E0A6701-DF1E-435F-80FA-2B392FC324A2}" type="presParOf" srcId="{2B9B5B5B-D78E-496B-8866-864FDD457212}" destId="{BF6764CA-7F14-4682-A9FE-263E180BF340}" srcOrd="0" destOrd="0" presId="urn:microsoft.com/office/officeart/2005/8/layout/vProcess5"/>
    <dgm:cxn modelId="{A819A16A-E945-445A-9D08-B4AD14E8B393}" type="presParOf" srcId="{2B9B5B5B-D78E-496B-8866-864FDD457212}" destId="{BC8DA340-D62F-49A1-9F4A-812E1C4D164B}" srcOrd="1" destOrd="0" presId="urn:microsoft.com/office/officeart/2005/8/layout/vProcess5"/>
    <dgm:cxn modelId="{986DA6B5-4E1C-410C-9D31-5230BCA868E4}" type="presParOf" srcId="{2B9B5B5B-D78E-496B-8866-864FDD457212}" destId="{F2B61F9D-9285-45B4-BFAB-8AE25ED8C215}" srcOrd="2" destOrd="0" presId="urn:microsoft.com/office/officeart/2005/8/layout/vProcess5"/>
    <dgm:cxn modelId="{BF667A7A-CE8C-4AE6-8E35-6B96BB7A3EB7}" type="presParOf" srcId="{2B9B5B5B-D78E-496B-8866-864FDD457212}" destId="{5CB6BCE1-D878-44B2-BE0E-AF933855E84C}" srcOrd="3" destOrd="0" presId="urn:microsoft.com/office/officeart/2005/8/layout/vProcess5"/>
    <dgm:cxn modelId="{8D90D902-498D-42BD-A7C8-721D4D5FC0EB}" type="presParOf" srcId="{2B9B5B5B-D78E-496B-8866-864FDD457212}" destId="{1DE2BC2B-D025-4CF6-BBC2-6B7FC784944D}" srcOrd="4" destOrd="0" presId="urn:microsoft.com/office/officeart/2005/8/layout/vProcess5"/>
    <dgm:cxn modelId="{A29C6219-E7BC-4A7F-AF6E-DE90D825EC54}" type="presParOf" srcId="{2B9B5B5B-D78E-496B-8866-864FDD457212}" destId="{5BDBA4FC-9CCF-4A1C-B4C8-8909E4FF3D03}" srcOrd="5" destOrd="0" presId="urn:microsoft.com/office/officeart/2005/8/layout/vProcess5"/>
    <dgm:cxn modelId="{555246D8-1418-4ED4-ADE5-A2688814AC2F}" type="presParOf" srcId="{2B9B5B5B-D78E-496B-8866-864FDD457212}" destId="{FEE402AD-9F3C-41D1-964A-72E70C845303}" srcOrd="6" destOrd="0" presId="urn:microsoft.com/office/officeart/2005/8/layout/vProcess5"/>
    <dgm:cxn modelId="{D0C9FC72-DE8D-4ACB-B6C0-7E90AE9AC0D6}" type="presParOf" srcId="{2B9B5B5B-D78E-496B-8866-864FDD457212}" destId="{B5FD383D-32B8-4FA2-AB56-954E4BDF61DD}" srcOrd="7" destOrd="0" presId="urn:microsoft.com/office/officeart/2005/8/layout/vProcess5"/>
    <dgm:cxn modelId="{FC51342A-BDAF-4E7C-9975-9F5AB5364120}" type="presParOf" srcId="{2B9B5B5B-D78E-496B-8866-864FDD457212}" destId="{387A3353-46D8-42B9-9925-558768A97671}" srcOrd="8" destOrd="0" presId="urn:microsoft.com/office/officeart/2005/8/layout/vProcess5"/>
    <dgm:cxn modelId="{B8DD1693-319F-423A-AAF6-6082840EC80C}" type="presParOf" srcId="{2B9B5B5B-D78E-496B-8866-864FDD457212}" destId="{C3F2AD2F-CE4F-4D3D-AB68-0829528B7B13}" srcOrd="9" destOrd="0" presId="urn:microsoft.com/office/officeart/2005/8/layout/vProcess5"/>
    <dgm:cxn modelId="{3FC83E1E-1C82-44EF-8D94-61A7681B2AFB}" type="presParOf" srcId="{2B9B5B5B-D78E-496B-8866-864FDD457212}" destId="{6E3E5F14-BAA2-4A36-9B07-67E3D3113B11}" srcOrd="10" destOrd="0" presId="urn:microsoft.com/office/officeart/2005/8/layout/vProcess5"/>
    <dgm:cxn modelId="{4CC4F5E1-2CEE-4CDC-B450-192F56059DA5}" type="presParOf" srcId="{2B9B5B5B-D78E-496B-8866-864FDD457212}" destId="{6DF75DB0-E048-4DD6-A6AC-F9B7BB4FFD2F}"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23CD6A-022C-44B6-AD60-C99CFA16EA89}"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4EAA1A08-5482-4DC2-B4B7-F8F6F5C45F4F}">
      <dgm:prSet phldrT="[Text]"/>
      <dgm:spPr/>
      <dgm:t>
        <a:bodyPr/>
        <a:lstStyle/>
        <a:p>
          <a:r>
            <a:rPr lang="fa-IR" dirty="0" smtClean="0">
              <a:solidFill>
                <a:schemeClr val="tx1"/>
              </a:solidFill>
              <a:cs typeface="B Baran" pitchFamily="2" charset="-78"/>
            </a:rPr>
            <a:t>نتایج منفی طرح</a:t>
          </a:r>
          <a:endParaRPr lang="en-US" dirty="0"/>
        </a:p>
      </dgm:t>
    </dgm:pt>
    <dgm:pt modelId="{D19130E1-E9E8-4425-A19F-E8F91B62A1A6}" type="parTrans" cxnId="{C44D5447-6523-4139-9F5E-46F9FD13CDC6}">
      <dgm:prSet/>
      <dgm:spPr/>
      <dgm:t>
        <a:bodyPr/>
        <a:lstStyle/>
        <a:p>
          <a:endParaRPr lang="en-US"/>
        </a:p>
      </dgm:t>
    </dgm:pt>
    <dgm:pt modelId="{03385B7C-67D4-4171-9892-BDF8E3D08FA5}" type="sibTrans" cxnId="{C44D5447-6523-4139-9F5E-46F9FD13CDC6}">
      <dgm:prSet/>
      <dgm:spPr/>
      <dgm:t>
        <a:bodyPr/>
        <a:lstStyle/>
        <a:p>
          <a:endParaRPr lang="en-US"/>
        </a:p>
      </dgm:t>
    </dgm:pt>
    <dgm:pt modelId="{8F0E5903-9861-45CE-A516-1C1FE88E04D5}">
      <dgm:prSet phldrT="[Text]" custT="1"/>
      <dgm:spPr/>
      <dgm:t>
        <a:bodyPr/>
        <a:lstStyle/>
        <a:p>
          <a:endParaRPr lang="fa-IR" sz="1600" dirty="0" smtClean="0">
            <a:cs typeface="B Baran" pitchFamily="2" charset="-78"/>
          </a:endParaRPr>
        </a:p>
        <a:p>
          <a:r>
            <a:rPr lang="fa-IR" sz="1600" dirty="0" smtClean="0">
              <a:solidFill>
                <a:schemeClr val="tx1"/>
              </a:solidFill>
              <a:cs typeface="B Baran" pitchFamily="2" charset="-78"/>
            </a:rPr>
            <a:t>تبدیل شهر به شکلکی از شهر صنعتی و وجود روابط آشفته و نامفهوم اجتماعی که باعث گم شدن مفهوم واقعی و بومی شهر شد</a:t>
          </a:r>
          <a:r>
            <a:rPr lang="fa-IR" sz="1600" dirty="0" smtClean="0">
              <a:cs typeface="B Baran" pitchFamily="2" charset="-78"/>
            </a:rPr>
            <a:t>.</a:t>
          </a:r>
          <a:endParaRPr lang="en-US" sz="1600" dirty="0" smtClean="0">
            <a:cs typeface="B Baran" pitchFamily="2" charset="-78"/>
          </a:endParaRPr>
        </a:p>
        <a:p>
          <a:endParaRPr lang="en-US" sz="1600" dirty="0"/>
        </a:p>
      </dgm:t>
    </dgm:pt>
    <dgm:pt modelId="{D9FA9C2B-54D5-46E3-BCC9-018D4FB41B02}" type="parTrans" cxnId="{58A5EA45-7306-4413-86A9-A8DC4304A64E}">
      <dgm:prSet/>
      <dgm:spPr/>
      <dgm:t>
        <a:bodyPr/>
        <a:lstStyle/>
        <a:p>
          <a:endParaRPr lang="en-US"/>
        </a:p>
      </dgm:t>
    </dgm:pt>
    <dgm:pt modelId="{B8A526EA-E7DB-4320-8E33-E204C9093AF6}" type="sibTrans" cxnId="{58A5EA45-7306-4413-86A9-A8DC4304A64E}">
      <dgm:prSet/>
      <dgm:spPr/>
      <dgm:t>
        <a:bodyPr/>
        <a:lstStyle/>
        <a:p>
          <a:endParaRPr lang="en-US"/>
        </a:p>
      </dgm:t>
    </dgm:pt>
    <dgm:pt modelId="{61E19629-2D29-4C7D-A963-11ED237B1619}">
      <dgm:prSet phldrT="[Text]"/>
      <dgm:spPr/>
      <dgm:t>
        <a:bodyPr/>
        <a:lstStyle/>
        <a:p>
          <a:r>
            <a:rPr lang="fa-IR" dirty="0" smtClean="0">
              <a:solidFill>
                <a:schemeClr val="tx1"/>
              </a:solidFill>
              <a:cs typeface="B Baran" pitchFamily="2" charset="-78"/>
            </a:rPr>
            <a:t>نبود نشانه عینی و هویت بخش در کالبد شهر</a:t>
          </a:r>
          <a:endParaRPr lang="en-US" dirty="0"/>
        </a:p>
      </dgm:t>
    </dgm:pt>
    <dgm:pt modelId="{E82E137D-DD11-4F4E-A43D-AA146C93A0E9}" type="parTrans" cxnId="{9AC6B428-FF32-43F7-B714-057A2BA55183}">
      <dgm:prSet/>
      <dgm:spPr/>
      <dgm:t>
        <a:bodyPr/>
        <a:lstStyle/>
        <a:p>
          <a:endParaRPr lang="en-US"/>
        </a:p>
      </dgm:t>
    </dgm:pt>
    <dgm:pt modelId="{7D243892-CD2F-4F4A-B735-7DBBAE6B2E40}" type="sibTrans" cxnId="{9AC6B428-FF32-43F7-B714-057A2BA55183}">
      <dgm:prSet/>
      <dgm:spPr/>
      <dgm:t>
        <a:bodyPr/>
        <a:lstStyle/>
        <a:p>
          <a:endParaRPr lang="en-US"/>
        </a:p>
      </dgm:t>
    </dgm:pt>
    <dgm:pt modelId="{36AB8D74-FBDB-4D48-8E93-53F710DAA560}">
      <dgm:prSet phldrT="[Text]" custT="1"/>
      <dgm:spPr/>
      <dgm:t>
        <a:bodyPr/>
        <a:lstStyle/>
        <a:p>
          <a:endParaRPr lang="fa-IR" sz="1800" dirty="0" smtClean="0">
            <a:cs typeface="B Baran" pitchFamily="2" charset="-78"/>
          </a:endParaRPr>
        </a:p>
        <a:p>
          <a:r>
            <a:rPr lang="fa-IR" sz="1800" dirty="0" smtClean="0">
              <a:solidFill>
                <a:schemeClr val="tx1"/>
              </a:solidFill>
              <a:cs typeface="B Baran" pitchFamily="2" charset="-78"/>
            </a:rPr>
            <a:t>ایجاد جامعه دو قطبی سنت گرا و سنت گریز</a:t>
          </a:r>
          <a:endParaRPr lang="en-US" sz="1800" dirty="0" smtClean="0">
            <a:solidFill>
              <a:schemeClr val="tx1"/>
            </a:solidFill>
            <a:cs typeface="B Baran" pitchFamily="2" charset="-78"/>
          </a:endParaRPr>
        </a:p>
        <a:p>
          <a:endParaRPr lang="en-US" sz="1800" dirty="0"/>
        </a:p>
      </dgm:t>
    </dgm:pt>
    <dgm:pt modelId="{F0D9E18F-2167-460F-9A65-9FDA6CDDDDE6}" type="parTrans" cxnId="{121AAB32-9A1B-49CE-BF44-BB2491A4A3BC}">
      <dgm:prSet/>
      <dgm:spPr/>
      <dgm:t>
        <a:bodyPr/>
        <a:lstStyle/>
        <a:p>
          <a:endParaRPr lang="en-US"/>
        </a:p>
      </dgm:t>
    </dgm:pt>
    <dgm:pt modelId="{4E302255-0CB8-414C-B199-7D163A475732}" type="sibTrans" cxnId="{121AAB32-9A1B-49CE-BF44-BB2491A4A3BC}">
      <dgm:prSet/>
      <dgm:spPr/>
      <dgm:t>
        <a:bodyPr/>
        <a:lstStyle/>
        <a:p>
          <a:endParaRPr lang="en-US"/>
        </a:p>
      </dgm:t>
    </dgm:pt>
    <dgm:pt modelId="{116794AD-C01C-43D2-996E-09238074A701}" type="pres">
      <dgm:prSet presAssocID="{9523CD6A-022C-44B6-AD60-C99CFA16EA89}" presName="Name0" presStyleCnt="0">
        <dgm:presLayoutVars>
          <dgm:chMax val="1"/>
          <dgm:chPref val="1"/>
          <dgm:dir/>
          <dgm:animOne val="branch"/>
          <dgm:animLvl val="lvl"/>
        </dgm:presLayoutVars>
      </dgm:prSet>
      <dgm:spPr/>
      <dgm:t>
        <a:bodyPr/>
        <a:lstStyle/>
        <a:p>
          <a:endParaRPr lang="en-US"/>
        </a:p>
      </dgm:t>
    </dgm:pt>
    <dgm:pt modelId="{1DE60078-7224-41BF-92A3-F0D749F11244}" type="pres">
      <dgm:prSet presAssocID="{4EAA1A08-5482-4DC2-B4B7-F8F6F5C45F4F}" presName="singleCycle" presStyleCnt="0"/>
      <dgm:spPr/>
    </dgm:pt>
    <dgm:pt modelId="{E195569B-FA8F-4BAF-A91C-C76BFCCC7997}" type="pres">
      <dgm:prSet presAssocID="{4EAA1A08-5482-4DC2-B4B7-F8F6F5C45F4F}" presName="singleCenter" presStyleLbl="node1" presStyleIdx="0" presStyleCnt="4" custLinFactNeighborX="0" custLinFactNeighborY="-7322">
        <dgm:presLayoutVars>
          <dgm:chMax val="7"/>
          <dgm:chPref val="7"/>
        </dgm:presLayoutVars>
      </dgm:prSet>
      <dgm:spPr/>
      <dgm:t>
        <a:bodyPr/>
        <a:lstStyle/>
        <a:p>
          <a:endParaRPr lang="en-US"/>
        </a:p>
      </dgm:t>
    </dgm:pt>
    <dgm:pt modelId="{27D0A968-C1DA-4277-A82D-EC4A1E61D4FC}" type="pres">
      <dgm:prSet presAssocID="{D9FA9C2B-54D5-46E3-BCC9-018D4FB41B02}" presName="Name56" presStyleLbl="parChTrans1D2" presStyleIdx="0" presStyleCnt="3"/>
      <dgm:spPr/>
      <dgm:t>
        <a:bodyPr/>
        <a:lstStyle/>
        <a:p>
          <a:endParaRPr lang="en-US"/>
        </a:p>
      </dgm:t>
    </dgm:pt>
    <dgm:pt modelId="{15A918C1-5505-4BF4-BA26-1E361ED3247B}" type="pres">
      <dgm:prSet presAssocID="{8F0E5903-9861-45CE-A516-1C1FE88E04D5}" presName="text0" presStyleLbl="node1" presStyleIdx="1" presStyleCnt="4" custScaleX="264016" custScaleY="149837">
        <dgm:presLayoutVars>
          <dgm:bulletEnabled val="1"/>
        </dgm:presLayoutVars>
      </dgm:prSet>
      <dgm:spPr/>
      <dgm:t>
        <a:bodyPr/>
        <a:lstStyle/>
        <a:p>
          <a:endParaRPr lang="en-US"/>
        </a:p>
      </dgm:t>
    </dgm:pt>
    <dgm:pt modelId="{E13D7745-D152-4498-8E22-28E92D6580FE}" type="pres">
      <dgm:prSet presAssocID="{E82E137D-DD11-4F4E-A43D-AA146C93A0E9}" presName="Name56" presStyleLbl="parChTrans1D2" presStyleIdx="1" presStyleCnt="3"/>
      <dgm:spPr/>
      <dgm:t>
        <a:bodyPr/>
        <a:lstStyle/>
        <a:p>
          <a:endParaRPr lang="en-US"/>
        </a:p>
      </dgm:t>
    </dgm:pt>
    <dgm:pt modelId="{B3136BC9-27D0-4673-A282-0CE1A3FE1B5F}" type="pres">
      <dgm:prSet presAssocID="{61E19629-2D29-4C7D-A963-11ED237B1619}" presName="text0" presStyleLbl="node1" presStyleIdx="2" presStyleCnt="4" custScaleX="205922" custScaleY="135473">
        <dgm:presLayoutVars>
          <dgm:bulletEnabled val="1"/>
        </dgm:presLayoutVars>
      </dgm:prSet>
      <dgm:spPr/>
      <dgm:t>
        <a:bodyPr/>
        <a:lstStyle/>
        <a:p>
          <a:endParaRPr lang="en-US"/>
        </a:p>
      </dgm:t>
    </dgm:pt>
    <dgm:pt modelId="{7008F4A3-D9FB-411C-BEF8-D09C42CB7245}" type="pres">
      <dgm:prSet presAssocID="{F0D9E18F-2167-460F-9A65-9FDA6CDDDDE6}" presName="Name56" presStyleLbl="parChTrans1D2" presStyleIdx="2" presStyleCnt="3"/>
      <dgm:spPr/>
      <dgm:t>
        <a:bodyPr/>
        <a:lstStyle/>
        <a:p>
          <a:endParaRPr lang="en-US"/>
        </a:p>
      </dgm:t>
    </dgm:pt>
    <dgm:pt modelId="{1B39EE74-A9B1-4B1C-9D8F-CC6B389245BB}" type="pres">
      <dgm:prSet presAssocID="{36AB8D74-FBDB-4D48-8E93-53F710DAA560}" presName="text0" presStyleLbl="node1" presStyleIdx="3" presStyleCnt="4" custScaleX="192013" custScaleY="136811">
        <dgm:presLayoutVars>
          <dgm:bulletEnabled val="1"/>
        </dgm:presLayoutVars>
      </dgm:prSet>
      <dgm:spPr/>
      <dgm:t>
        <a:bodyPr/>
        <a:lstStyle/>
        <a:p>
          <a:endParaRPr lang="en-US"/>
        </a:p>
      </dgm:t>
    </dgm:pt>
  </dgm:ptLst>
  <dgm:cxnLst>
    <dgm:cxn modelId="{558DFE72-B4DF-45D5-99BE-53390100F79E}" type="presOf" srcId="{D9FA9C2B-54D5-46E3-BCC9-018D4FB41B02}" destId="{27D0A968-C1DA-4277-A82D-EC4A1E61D4FC}" srcOrd="0" destOrd="0" presId="urn:microsoft.com/office/officeart/2008/layout/RadialCluster"/>
    <dgm:cxn modelId="{121AAB32-9A1B-49CE-BF44-BB2491A4A3BC}" srcId="{4EAA1A08-5482-4DC2-B4B7-F8F6F5C45F4F}" destId="{36AB8D74-FBDB-4D48-8E93-53F710DAA560}" srcOrd="2" destOrd="0" parTransId="{F0D9E18F-2167-460F-9A65-9FDA6CDDDDE6}" sibTransId="{4E302255-0CB8-414C-B199-7D163A475732}"/>
    <dgm:cxn modelId="{9AC6B428-FF32-43F7-B714-057A2BA55183}" srcId="{4EAA1A08-5482-4DC2-B4B7-F8F6F5C45F4F}" destId="{61E19629-2D29-4C7D-A963-11ED237B1619}" srcOrd="1" destOrd="0" parTransId="{E82E137D-DD11-4F4E-A43D-AA146C93A0E9}" sibTransId="{7D243892-CD2F-4F4A-B735-7DBBAE6B2E40}"/>
    <dgm:cxn modelId="{805B25EA-7846-41DA-8D10-BC4B98BB37EC}" type="presOf" srcId="{4EAA1A08-5482-4DC2-B4B7-F8F6F5C45F4F}" destId="{E195569B-FA8F-4BAF-A91C-C76BFCCC7997}" srcOrd="0" destOrd="0" presId="urn:microsoft.com/office/officeart/2008/layout/RadialCluster"/>
    <dgm:cxn modelId="{C44D5447-6523-4139-9F5E-46F9FD13CDC6}" srcId="{9523CD6A-022C-44B6-AD60-C99CFA16EA89}" destId="{4EAA1A08-5482-4DC2-B4B7-F8F6F5C45F4F}" srcOrd="0" destOrd="0" parTransId="{D19130E1-E9E8-4425-A19F-E8F91B62A1A6}" sibTransId="{03385B7C-67D4-4171-9892-BDF8E3D08FA5}"/>
    <dgm:cxn modelId="{940326C1-C415-486B-A0BF-2582C06103BB}" type="presOf" srcId="{36AB8D74-FBDB-4D48-8E93-53F710DAA560}" destId="{1B39EE74-A9B1-4B1C-9D8F-CC6B389245BB}" srcOrd="0" destOrd="0" presId="urn:microsoft.com/office/officeart/2008/layout/RadialCluster"/>
    <dgm:cxn modelId="{2D6020C5-0101-4852-AAF5-DC1A370BBC91}" type="presOf" srcId="{61E19629-2D29-4C7D-A963-11ED237B1619}" destId="{B3136BC9-27D0-4673-A282-0CE1A3FE1B5F}" srcOrd="0" destOrd="0" presId="urn:microsoft.com/office/officeart/2008/layout/RadialCluster"/>
    <dgm:cxn modelId="{58A5EA45-7306-4413-86A9-A8DC4304A64E}" srcId="{4EAA1A08-5482-4DC2-B4B7-F8F6F5C45F4F}" destId="{8F0E5903-9861-45CE-A516-1C1FE88E04D5}" srcOrd="0" destOrd="0" parTransId="{D9FA9C2B-54D5-46E3-BCC9-018D4FB41B02}" sibTransId="{B8A526EA-E7DB-4320-8E33-E204C9093AF6}"/>
    <dgm:cxn modelId="{C272AB08-2ABE-4BA3-903F-CF333D61635B}" type="presOf" srcId="{E82E137D-DD11-4F4E-A43D-AA146C93A0E9}" destId="{E13D7745-D152-4498-8E22-28E92D6580FE}" srcOrd="0" destOrd="0" presId="urn:microsoft.com/office/officeart/2008/layout/RadialCluster"/>
    <dgm:cxn modelId="{ACF00C82-D992-4E63-A18B-79B26233A1C2}" type="presOf" srcId="{9523CD6A-022C-44B6-AD60-C99CFA16EA89}" destId="{116794AD-C01C-43D2-996E-09238074A701}" srcOrd="0" destOrd="0" presId="urn:microsoft.com/office/officeart/2008/layout/RadialCluster"/>
    <dgm:cxn modelId="{7C52BC00-0334-4A5F-AEAA-DF494197FE15}" type="presOf" srcId="{8F0E5903-9861-45CE-A516-1C1FE88E04D5}" destId="{15A918C1-5505-4BF4-BA26-1E361ED3247B}" srcOrd="0" destOrd="0" presId="urn:microsoft.com/office/officeart/2008/layout/RadialCluster"/>
    <dgm:cxn modelId="{E09D2E58-8F23-4CFD-917C-A58C465903FB}" type="presOf" srcId="{F0D9E18F-2167-460F-9A65-9FDA6CDDDDE6}" destId="{7008F4A3-D9FB-411C-BEF8-D09C42CB7245}" srcOrd="0" destOrd="0" presId="urn:microsoft.com/office/officeart/2008/layout/RadialCluster"/>
    <dgm:cxn modelId="{5B232773-25DC-43BF-979B-6952A6B1D694}" type="presParOf" srcId="{116794AD-C01C-43D2-996E-09238074A701}" destId="{1DE60078-7224-41BF-92A3-F0D749F11244}" srcOrd="0" destOrd="0" presId="urn:microsoft.com/office/officeart/2008/layout/RadialCluster"/>
    <dgm:cxn modelId="{52D2BA56-974F-460D-98F5-F3B3BFCF9784}" type="presParOf" srcId="{1DE60078-7224-41BF-92A3-F0D749F11244}" destId="{E195569B-FA8F-4BAF-A91C-C76BFCCC7997}" srcOrd="0" destOrd="0" presId="urn:microsoft.com/office/officeart/2008/layout/RadialCluster"/>
    <dgm:cxn modelId="{75919CED-A2D6-4442-8F13-1A777480AEF8}" type="presParOf" srcId="{1DE60078-7224-41BF-92A3-F0D749F11244}" destId="{27D0A968-C1DA-4277-A82D-EC4A1E61D4FC}" srcOrd="1" destOrd="0" presId="urn:microsoft.com/office/officeart/2008/layout/RadialCluster"/>
    <dgm:cxn modelId="{4F8A864D-BECF-466B-9AC8-B5FC10A894FA}" type="presParOf" srcId="{1DE60078-7224-41BF-92A3-F0D749F11244}" destId="{15A918C1-5505-4BF4-BA26-1E361ED3247B}" srcOrd="2" destOrd="0" presId="urn:microsoft.com/office/officeart/2008/layout/RadialCluster"/>
    <dgm:cxn modelId="{D37216A4-383B-4879-BFC0-2BEBA1AFB67C}" type="presParOf" srcId="{1DE60078-7224-41BF-92A3-F0D749F11244}" destId="{E13D7745-D152-4498-8E22-28E92D6580FE}" srcOrd="3" destOrd="0" presId="urn:microsoft.com/office/officeart/2008/layout/RadialCluster"/>
    <dgm:cxn modelId="{25ADEBC0-90AD-4D74-A001-9893E40C5493}" type="presParOf" srcId="{1DE60078-7224-41BF-92A3-F0D749F11244}" destId="{B3136BC9-27D0-4673-A282-0CE1A3FE1B5F}" srcOrd="4" destOrd="0" presId="urn:microsoft.com/office/officeart/2008/layout/RadialCluster"/>
    <dgm:cxn modelId="{E09DFC3F-AD7D-4AF9-A260-EA78831281B9}" type="presParOf" srcId="{1DE60078-7224-41BF-92A3-F0D749F11244}" destId="{7008F4A3-D9FB-411C-BEF8-D09C42CB7245}" srcOrd="5" destOrd="0" presId="urn:microsoft.com/office/officeart/2008/layout/RadialCluster"/>
    <dgm:cxn modelId="{10844DA9-555A-4694-80C3-308D16C217F5}" type="presParOf" srcId="{1DE60078-7224-41BF-92A3-F0D749F11244}" destId="{1B39EE74-A9B1-4B1C-9D8F-CC6B389245BB}" srcOrd="6"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8DA340-D62F-49A1-9F4A-812E1C4D164B}">
      <dsp:nvSpPr>
        <dsp:cNvPr id="0" name=""/>
        <dsp:cNvSpPr/>
      </dsp:nvSpPr>
      <dsp:spPr>
        <a:xfrm>
          <a:off x="0" y="0"/>
          <a:ext cx="6502400" cy="119210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fa-IR" sz="2200" kern="1200" dirty="0" smtClean="0">
              <a:solidFill>
                <a:schemeClr val="tx1"/>
              </a:solidFill>
              <a:cs typeface="B Baran" pitchFamily="2" charset="-78"/>
            </a:rPr>
            <a:t>حذف مفاهیم کهن،ایجاد مفاهیم جدید از عناصر شهری چون خیابان و میدان </a:t>
          </a:r>
          <a:endParaRPr lang="en-US" sz="2200" kern="1200" dirty="0"/>
        </a:p>
      </dsp:txBody>
      <dsp:txXfrm>
        <a:off x="34916" y="34916"/>
        <a:ext cx="5115290" cy="1122274"/>
      </dsp:txXfrm>
    </dsp:sp>
    <dsp:sp modelId="{F2B61F9D-9285-45B4-BFAB-8AE25ED8C215}">
      <dsp:nvSpPr>
        <dsp:cNvPr id="0" name=""/>
        <dsp:cNvSpPr/>
      </dsp:nvSpPr>
      <dsp:spPr>
        <a:xfrm>
          <a:off x="544575" y="1408853"/>
          <a:ext cx="6502400" cy="119210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fa-IR" sz="2200" kern="1200" dirty="0" smtClean="0">
              <a:solidFill>
                <a:schemeClr val="tx1"/>
              </a:solidFill>
              <a:cs typeface="B Baran" pitchFamily="2" charset="-78"/>
            </a:rPr>
            <a:t>ایجاد نوعی وحدت شکلی با توجه به قوانین موضعی</a:t>
          </a:r>
          <a:r>
            <a:rPr lang="fa-IR" sz="2200" kern="1200" dirty="0" smtClean="0">
              <a:cs typeface="B Baran" pitchFamily="2" charset="-78"/>
            </a:rPr>
            <a:t> </a:t>
          </a:r>
          <a:endParaRPr lang="en-US" sz="2200" kern="1200" dirty="0"/>
        </a:p>
      </dsp:txBody>
      <dsp:txXfrm>
        <a:off x="579491" y="1443769"/>
        <a:ext cx="5113122" cy="1122274"/>
      </dsp:txXfrm>
    </dsp:sp>
    <dsp:sp modelId="{5CB6BCE1-D878-44B2-BE0E-AF933855E84C}">
      <dsp:nvSpPr>
        <dsp:cNvPr id="0" name=""/>
        <dsp:cNvSpPr/>
      </dsp:nvSpPr>
      <dsp:spPr>
        <a:xfrm>
          <a:off x="1081024" y="2817706"/>
          <a:ext cx="6502400" cy="119210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fa-IR" sz="2200" kern="1200" dirty="0" smtClean="0">
              <a:solidFill>
                <a:schemeClr val="tx1"/>
              </a:solidFill>
              <a:cs typeface="B Baran" pitchFamily="2" charset="-78"/>
            </a:rPr>
            <a:t>تبدیل مفهوم مکان-بازار به زمان-بازار</a:t>
          </a:r>
          <a:endParaRPr lang="en-US" sz="2200" kern="1200" dirty="0"/>
        </a:p>
      </dsp:txBody>
      <dsp:txXfrm>
        <a:off x="1115940" y="2852622"/>
        <a:ext cx="5121250" cy="1122274"/>
      </dsp:txXfrm>
    </dsp:sp>
    <dsp:sp modelId="{1DE2BC2B-D025-4CF6-BBC2-6B7FC784944D}">
      <dsp:nvSpPr>
        <dsp:cNvPr id="0" name=""/>
        <dsp:cNvSpPr/>
      </dsp:nvSpPr>
      <dsp:spPr>
        <a:xfrm>
          <a:off x="1625599" y="4226560"/>
          <a:ext cx="6502400" cy="119210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fa-IR" sz="2200" kern="1200" smtClean="0">
              <a:solidFill>
                <a:schemeClr val="tx1"/>
              </a:solidFill>
              <a:cs typeface="B Baran" pitchFamily="2" charset="-78"/>
            </a:rPr>
            <a:t>ایجاد عملکردهای جدید شهری با از میان برداشتن محلات و بناهای کهن</a:t>
          </a:r>
          <a:endParaRPr lang="en-US" sz="2200" kern="1200" dirty="0" smtClean="0">
            <a:solidFill>
              <a:schemeClr val="tx1"/>
            </a:solidFill>
            <a:cs typeface="B Baran" pitchFamily="2" charset="-78"/>
          </a:endParaRPr>
        </a:p>
      </dsp:txBody>
      <dsp:txXfrm>
        <a:off x="1660515" y="4261476"/>
        <a:ext cx="5113122" cy="1122274"/>
      </dsp:txXfrm>
    </dsp:sp>
    <dsp:sp modelId="{5BDBA4FC-9CCF-4A1C-B4C8-8909E4FF3D03}">
      <dsp:nvSpPr>
        <dsp:cNvPr id="0" name=""/>
        <dsp:cNvSpPr/>
      </dsp:nvSpPr>
      <dsp:spPr>
        <a:xfrm>
          <a:off x="5727530" y="913045"/>
          <a:ext cx="774869" cy="774869"/>
        </a:xfrm>
        <a:prstGeom prst="downArrow">
          <a:avLst>
            <a:gd name="adj1" fmla="val 55000"/>
            <a:gd name="adj2" fmla="val 45000"/>
          </a:avLst>
        </a:prstGeom>
        <a:solidFill>
          <a:schemeClr val="accent1">
            <a:alpha val="90000"/>
            <a:tint val="40000"/>
            <a:hueOff val="0"/>
            <a:satOff val="0"/>
            <a:lumOff val="0"/>
            <a:alphaOff val="0"/>
          </a:schemeClr>
        </a:solidFill>
        <a:ln w="1587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rtl="1">
            <a:lnSpc>
              <a:spcPct val="90000"/>
            </a:lnSpc>
            <a:spcBef>
              <a:spcPct val="0"/>
            </a:spcBef>
            <a:spcAft>
              <a:spcPct val="35000"/>
            </a:spcAft>
          </a:pPr>
          <a:endParaRPr lang="en-US" sz="3500" kern="1200"/>
        </a:p>
      </dsp:txBody>
      <dsp:txXfrm>
        <a:off x="5901876" y="913045"/>
        <a:ext cx="426177" cy="583089"/>
      </dsp:txXfrm>
    </dsp:sp>
    <dsp:sp modelId="{FEE402AD-9F3C-41D1-964A-72E70C845303}">
      <dsp:nvSpPr>
        <dsp:cNvPr id="0" name=""/>
        <dsp:cNvSpPr/>
      </dsp:nvSpPr>
      <dsp:spPr>
        <a:xfrm>
          <a:off x="6272106" y="2321898"/>
          <a:ext cx="774869" cy="774869"/>
        </a:xfrm>
        <a:prstGeom prst="downArrow">
          <a:avLst>
            <a:gd name="adj1" fmla="val 55000"/>
            <a:gd name="adj2" fmla="val 45000"/>
          </a:avLst>
        </a:prstGeom>
        <a:solidFill>
          <a:schemeClr val="accent1">
            <a:alpha val="90000"/>
            <a:tint val="40000"/>
            <a:hueOff val="0"/>
            <a:satOff val="0"/>
            <a:lumOff val="0"/>
            <a:alphaOff val="0"/>
          </a:schemeClr>
        </a:solidFill>
        <a:ln w="1587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rtl="1">
            <a:lnSpc>
              <a:spcPct val="90000"/>
            </a:lnSpc>
            <a:spcBef>
              <a:spcPct val="0"/>
            </a:spcBef>
            <a:spcAft>
              <a:spcPct val="35000"/>
            </a:spcAft>
          </a:pPr>
          <a:endParaRPr lang="en-US" sz="3500" kern="1200"/>
        </a:p>
      </dsp:txBody>
      <dsp:txXfrm>
        <a:off x="6446452" y="2321898"/>
        <a:ext cx="426177" cy="583089"/>
      </dsp:txXfrm>
    </dsp:sp>
    <dsp:sp modelId="{B5FD383D-32B8-4FA2-AB56-954E4BDF61DD}">
      <dsp:nvSpPr>
        <dsp:cNvPr id="0" name=""/>
        <dsp:cNvSpPr/>
      </dsp:nvSpPr>
      <dsp:spPr>
        <a:xfrm>
          <a:off x="6808554" y="3730752"/>
          <a:ext cx="774869" cy="774869"/>
        </a:xfrm>
        <a:prstGeom prst="downArrow">
          <a:avLst>
            <a:gd name="adj1" fmla="val 55000"/>
            <a:gd name="adj2" fmla="val 45000"/>
          </a:avLst>
        </a:prstGeom>
        <a:solidFill>
          <a:schemeClr val="accent1">
            <a:alpha val="90000"/>
            <a:tint val="40000"/>
            <a:hueOff val="0"/>
            <a:satOff val="0"/>
            <a:lumOff val="0"/>
            <a:alphaOff val="0"/>
          </a:schemeClr>
        </a:solidFill>
        <a:ln w="1587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rtl="1">
            <a:lnSpc>
              <a:spcPct val="90000"/>
            </a:lnSpc>
            <a:spcBef>
              <a:spcPct val="0"/>
            </a:spcBef>
            <a:spcAft>
              <a:spcPct val="35000"/>
            </a:spcAft>
          </a:pPr>
          <a:endParaRPr lang="en-US" sz="3500" kern="1200"/>
        </a:p>
      </dsp:txBody>
      <dsp:txXfrm>
        <a:off x="6982900" y="3730752"/>
        <a:ext cx="426177" cy="5830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95569B-FA8F-4BAF-A91C-C76BFCCC7997}">
      <dsp:nvSpPr>
        <dsp:cNvPr id="0" name=""/>
        <dsp:cNvSpPr/>
      </dsp:nvSpPr>
      <dsp:spPr>
        <a:xfrm>
          <a:off x="3213327" y="2190660"/>
          <a:ext cx="1625600" cy="162560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740" tIns="78740" rIns="78740" bIns="78740" numCol="1" spcCol="1270" anchor="ctr" anchorCtr="0">
          <a:noAutofit/>
        </a:bodyPr>
        <a:lstStyle/>
        <a:p>
          <a:pPr lvl="0" algn="ctr" defTabSz="1377950">
            <a:lnSpc>
              <a:spcPct val="90000"/>
            </a:lnSpc>
            <a:spcBef>
              <a:spcPct val="0"/>
            </a:spcBef>
            <a:spcAft>
              <a:spcPct val="35000"/>
            </a:spcAft>
          </a:pPr>
          <a:r>
            <a:rPr lang="fa-IR" sz="3100" kern="1200" dirty="0" smtClean="0">
              <a:solidFill>
                <a:schemeClr val="tx1"/>
              </a:solidFill>
              <a:cs typeface="B Baran" pitchFamily="2" charset="-78"/>
            </a:rPr>
            <a:t>نتایج منفی طرح</a:t>
          </a:r>
          <a:endParaRPr lang="en-US" sz="3100" kern="1200" dirty="0"/>
        </a:p>
      </dsp:txBody>
      <dsp:txXfrm>
        <a:off x="3292682" y="2270015"/>
        <a:ext cx="1466890" cy="1466890"/>
      </dsp:txXfrm>
    </dsp:sp>
    <dsp:sp modelId="{27D0A968-C1DA-4277-A82D-EC4A1E61D4FC}">
      <dsp:nvSpPr>
        <dsp:cNvPr id="0" name=""/>
        <dsp:cNvSpPr/>
      </dsp:nvSpPr>
      <dsp:spPr>
        <a:xfrm rot="16200000">
          <a:off x="3774561" y="1939094"/>
          <a:ext cx="503132" cy="0"/>
        </a:xfrm>
        <a:custGeom>
          <a:avLst/>
          <a:gdLst/>
          <a:ahLst/>
          <a:cxnLst/>
          <a:rect l="0" t="0" r="0" b="0"/>
          <a:pathLst>
            <a:path>
              <a:moveTo>
                <a:pt x="0" y="0"/>
              </a:moveTo>
              <a:lnTo>
                <a:pt x="503132" y="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5A918C1-5505-4BF4-BA26-1E361ED3247B}">
      <dsp:nvSpPr>
        <dsp:cNvPr id="0" name=""/>
        <dsp:cNvSpPr/>
      </dsp:nvSpPr>
      <dsp:spPr>
        <a:xfrm>
          <a:off x="2588359" y="55575"/>
          <a:ext cx="2875535" cy="1631952"/>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fa-IR" sz="1600" kern="1200" dirty="0" smtClean="0">
            <a:cs typeface="B Baran" pitchFamily="2" charset="-78"/>
          </a:endParaRPr>
        </a:p>
        <a:p>
          <a:pPr lvl="0" algn="ctr" defTabSz="711200">
            <a:lnSpc>
              <a:spcPct val="90000"/>
            </a:lnSpc>
            <a:spcBef>
              <a:spcPct val="0"/>
            </a:spcBef>
            <a:spcAft>
              <a:spcPct val="35000"/>
            </a:spcAft>
          </a:pPr>
          <a:r>
            <a:rPr lang="fa-IR" sz="1600" kern="1200" dirty="0" smtClean="0">
              <a:solidFill>
                <a:schemeClr val="tx1"/>
              </a:solidFill>
              <a:cs typeface="B Baran" pitchFamily="2" charset="-78"/>
            </a:rPr>
            <a:t>تبدیل شهر به شکلکی از شهر صنعتی و وجود روابط آشفته و نامفهوم اجتماعی که باعث گم شدن مفهوم واقعی و بومی شهر شد</a:t>
          </a:r>
          <a:r>
            <a:rPr lang="fa-IR" sz="1600" kern="1200" dirty="0" smtClean="0">
              <a:cs typeface="B Baran" pitchFamily="2" charset="-78"/>
            </a:rPr>
            <a:t>.</a:t>
          </a:r>
          <a:endParaRPr lang="en-US" sz="1600" kern="1200" dirty="0" smtClean="0">
            <a:cs typeface="B Baran" pitchFamily="2" charset="-78"/>
          </a:endParaRPr>
        </a:p>
        <a:p>
          <a:pPr lvl="0" algn="ctr" defTabSz="711200">
            <a:lnSpc>
              <a:spcPct val="90000"/>
            </a:lnSpc>
            <a:spcBef>
              <a:spcPct val="0"/>
            </a:spcBef>
            <a:spcAft>
              <a:spcPct val="35000"/>
            </a:spcAft>
          </a:pPr>
          <a:endParaRPr lang="en-US" sz="1600" kern="1200" dirty="0"/>
        </a:p>
      </dsp:txBody>
      <dsp:txXfrm>
        <a:off x="2668024" y="135240"/>
        <a:ext cx="2716205" cy="1472622"/>
      </dsp:txXfrm>
    </dsp:sp>
    <dsp:sp modelId="{E13D7745-D152-4498-8E22-28E92D6580FE}">
      <dsp:nvSpPr>
        <dsp:cNvPr id="0" name=""/>
        <dsp:cNvSpPr/>
      </dsp:nvSpPr>
      <dsp:spPr>
        <a:xfrm rot="2204358">
          <a:off x="4794077" y="3745234"/>
          <a:ext cx="451586" cy="0"/>
        </a:xfrm>
        <a:custGeom>
          <a:avLst/>
          <a:gdLst/>
          <a:ahLst/>
          <a:cxnLst/>
          <a:rect l="0" t="0" r="0" b="0"/>
          <a:pathLst>
            <a:path>
              <a:moveTo>
                <a:pt x="0" y="0"/>
              </a:moveTo>
              <a:lnTo>
                <a:pt x="451586" y="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3136BC9-27D0-4673-A282-0CE1A3FE1B5F}">
      <dsp:nvSpPr>
        <dsp:cNvPr id="0" name=""/>
        <dsp:cNvSpPr/>
      </dsp:nvSpPr>
      <dsp:spPr>
        <a:xfrm>
          <a:off x="5067768" y="3880298"/>
          <a:ext cx="2242803" cy="1475506"/>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58420" rIns="58420" bIns="58420" numCol="1" spcCol="1270" anchor="ctr" anchorCtr="0">
          <a:noAutofit/>
        </a:bodyPr>
        <a:lstStyle/>
        <a:p>
          <a:pPr lvl="0" algn="ctr" defTabSz="1022350">
            <a:lnSpc>
              <a:spcPct val="90000"/>
            </a:lnSpc>
            <a:spcBef>
              <a:spcPct val="0"/>
            </a:spcBef>
            <a:spcAft>
              <a:spcPct val="35000"/>
            </a:spcAft>
          </a:pPr>
          <a:r>
            <a:rPr lang="fa-IR" sz="2300" kern="1200" dirty="0" smtClean="0">
              <a:solidFill>
                <a:schemeClr val="tx1"/>
              </a:solidFill>
              <a:cs typeface="B Baran" pitchFamily="2" charset="-78"/>
            </a:rPr>
            <a:t>نبود نشانه عینی و هویت بخش در کالبد شهر</a:t>
          </a:r>
          <a:endParaRPr lang="en-US" sz="2300" kern="1200" dirty="0"/>
        </a:p>
      </dsp:txBody>
      <dsp:txXfrm>
        <a:off x="5139796" y="3952326"/>
        <a:ext cx="2098747" cy="1331450"/>
      </dsp:txXfrm>
    </dsp:sp>
    <dsp:sp modelId="{7008F4A3-D9FB-411C-BEF8-D09C42CB7245}">
      <dsp:nvSpPr>
        <dsp:cNvPr id="0" name=""/>
        <dsp:cNvSpPr/>
      </dsp:nvSpPr>
      <dsp:spPr>
        <a:xfrm rot="8595642">
          <a:off x="2817562" y="3741591"/>
          <a:ext cx="439405" cy="0"/>
        </a:xfrm>
        <a:custGeom>
          <a:avLst/>
          <a:gdLst/>
          <a:ahLst/>
          <a:cxnLst/>
          <a:rect l="0" t="0" r="0" b="0"/>
          <a:pathLst>
            <a:path>
              <a:moveTo>
                <a:pt x="0" y="0"/>
              </a:moveTo>
              <a:lnTo>
                <a:pt x="439405" y="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39EE74-A9B1-4B1C-9D8F-CC6B389245BB}">
      <dsp:nvSpPr>
        <dsp:cNvPr id="0" name=""/>
        <dsp:cNvSpPr/>
      </dsp:nvSpPr>
      <dsp:spPr>
        <a:xfrm>
          <a:off x="817427" y="3873011"/>
          <a:ext cx="2091313" cy="149007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800100">
            <a:lnSpc>
              <a:spcPct val="90000"/>
            </a:lnSpc>
            <a:spcBef>
              <a:spcPct val="0"/>
            </a:spcBef>
            <a:spcAft>
              <a:spcPct val="35000"/>
            </a:spcAft>
          </a:pPr>
          <a:endParaRPr lang="fa-IR" sz="1800" kern="1200" dirty="0" smtClean="0">
            <a:cs typeface="B Baran" pitchFamily="2" charset="-78"/>
          </a:endParaRPr>
        </a:p>
        <a:p>
          <a:pPr lvl="0" algn="ctr" defTabSz="800100">
            <a:lnSpc>
              <a:spcPct val="90000"/>
            </a:lnSpc>
            <a:spcBef>
              <a:spcPct val="0"/>
            </a:spcBef>
            <a:spcAft>
              <a:spcPct val="35000"/>
            </a:spcAft>
          </a:pPr>
          <a:r>
            <a:rPr lang="fa-IR" sz="1800" kern="1200" dirty="0" smtClean="0">
              <a:solidFill>
                <a:schemeClr val="tx1"/>
              </a:solidFill>
              <a:cs typeface="B Baran" pitchFamily="2" charset="-78"/>
            </a:rPr>
            <a:t>ایجاد جامعه دو قطبی سنت گرا و سنت گریز</a:t>
          </a:r>
          <a:endParaRPr lang="en-US" sz="1800" kern="1200" dirty="0" smtClean="0">
            <a:solidFill>
              <a:schemeClr val="tx1"/>
            </a:solidFill>
            <a:cs typeface="B Baran" pitchFamily="2" charset="-78"/>
          </a:endParaRPr>
        </a:p>
        <a:p>
          <a:pPr lvl="0" algn="ctr" defTabSz="800100">
            <a:lnSpc>
              <a:spcPct val="90000"/>
            </a:lnSpc>
            <a:spcBef>
              <a:spcPct val="0"/>
            </a:spcBef>
            <a:spcAft>
              <a:spcPct val="35000"/>
            </a:spcAft>
          </a:pPr>
          <a:endParaRPr lang="en-US" sz="1800" kern="1200" dirty="0"/>
        </a:p>
      </dsp:txBody>
      <dsp:txXfrm>
        <a:off x="890167" y="3945751"/>
        <a:ext cx="1945833" cy="1344599"/>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CECEED0-DC00-4002-AC10-DF4FD74166F2}" type="datetimeFigureOut">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803241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ECEED0-DC00-4002-AC10-DF4FD74166F2}" type="datetimeFigureOut">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2537163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ECEED0-DC00-4002-AC10-DF4FD74166F2}" type="datetimeFigureOut">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9C31486-0E1E-4060-9E73-4EA2E84E8963}"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9367925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CECEED0-DC00-4002-AC10-DF4FD74166F2}" type="datetimeFigureOut">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35467198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CECEED0-DC00-4002-AC10-DF4FD74166F2}" type="datetimeFigureOut">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9C31486-0E1E-4060-9E73-4EA2E84E8963}"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332183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CECEED0-DC00-4002-AC10-DF4FD74166F2}" type="datetimeFigureOut">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25924219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ECEED0-DC00-4002-AC10-DF4FD74166F2}" type="datetimeFigureOut">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3618348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ECEED0-DC00-4002-AC10-DF4FD74166F2}" type="datetimeFigureOut">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1751021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ECEED0-DC00-4002-AC10-DF4FD74166F2}" type="datetimeFigureOut">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4163733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ECEED0-DC00-4002-AC10-DF4FD74166F2}" type="datetimeFigureOut">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786195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CECEED0-DC00-4002-AC10-DF4FD74166F2}" type="datetimeFigureOut">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1133264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CECEED0-DC00-4002-AC10-DF4FD74166F2}" type="datetimeFigureOut">
              <a:rPr lang="en-US" smtClean="0"/>
              <a:t>7/23/2019</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1707956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CECEED0-DC00-4002-AC10-DF4FD74166F2}" type="datetimeFigureOut">
              <a:rPr lang="en-US" smtClean="0"/>
              <a:t>7/23/2019</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634786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ECEED0-DC00-4002-AC10-DF4FD74166F2}" type="datetimeFigureOut">
              <a:rPr lang="en-US" smtClean="0"/>
              <a:t>7/23/2019</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3967827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ECEED0-DC00-4002-AC10-DF4FD74166F2}" type="datetimeFigureOut">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1003254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ECEED0-DC00-4002-AC10-DF4FD74166F2}" type="datetimeFigureOut">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9C31486-0E1E-4060-9E73-4EA2E84E8963}" type="slidenum">
              <a:rPr lang="en-US" smtClean="0"/>
              <a:t>‹#›</a:t>
            </a:fld>
            <a:endParaRPr lang="en-US"/>
          </a:p>
        </p:txBody>
      </p:sp>
    </p:spTree>
    <p:extLst>
      <p:ext uri="{BB962C8B-B14F-4D97-AF65-F5344CB8AC3E}">
        <p14:creationId xmlns:p14="http://schemas.microsoft.com/office/powerpoint/2010/main" val="4133877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a:solidFill>
            <a:schemeClr val="accent1">
              <a:lumMod val="75000"/>
              <a:alpha val="40000"/>
            </a:schemeClr>
          </a:solidFill>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10" name="Group 9"/>
          <p:cNvGrpSpPr/>
          <p:nvPr/>
        </p:nvGrpSpPr>
        <p:grpSpPr>
          <a:xfrm>
            <a:off x="27221" y="-30"/>
            <a:ext cx="2356674" cy="6853283"/>
            <a:chOff x="6627813" y="195452"/>
            <a:chExt cx="1952625" cy="5678299"/>
          </a:xfrm>
          <a:solidFill>
            <a:schemeClr val="accent1"/>
          </a:solidFill>
        </p:grpSpPr>
        <p:sp>
          <p:nvSpPr>
            <p:cNvPr id="11" name="Freeform 27"/>
            <p:cNvSpPr/>
            <p:nvPr/>
          </p:nvSpPr>
          <p:spPr bwMode="auto">
            <a:xfrm>
              <a:off x="6627813" y="19545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7" name="Rectangle 6"/>
          <p:cNvSpPr/>
          <p:nvPr/>
        </p:nvSpPr>
        <p:spPr>
          <a:xfrm>
            <a:off x="0" y="0"/>
            <a:ext cx="18288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CECEED0-DC00-4002-AC10-DF4FD74166F2}" type="datetimeFigureOut">
              <a:rPr lang="en-US" smtClean="0"/>
              <a:t>7/23/2019</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9C31486-0E1E-4060-9E73-4EA2E84E8963}" type="slidenum">
              <a:rPr lang="en-US" smtClean="0"/>
              <a:t>‹#›</a:t>
            </a:fld>
            <a:endParaRPr lang="en-US"/>
          </a:p>
        </p:txBody>
      </p:sp>
    </p:spTree>
    <p:extLst>
      <p:ext uri="{BB962C8B-B14F-4D97-AF65-F5344CB8AC3E}">
        <p14:creationId xmlns:p14="http://schemas.microsoft.com/office/powerpoint/2010/main" val="2349573316"/>
      </p:ext>
    </p:extLst>
  </p:cSld>
  <p:clrMap bg1="dk1" tx1="lt1" bg2="dk2" tx2="lt2" accent1="accent1" accent2="accent2" accent3="accent3" accent4="accent4" accent5="accent5" accent6="accent6" hlink="hlink" folHlink="folHlink"/>
  <p:sldLayoutIdLst>
    <p:sldLayoutId id="2147483986" r:id="rId1"/>
    <p:sldLayoutId id="2147483987" r:id="rId2"/>
    <p:sldLayoutId id="2147483988" r:id="rId3"/>
    <p:sldLayoutId id="2147483989" r:id="rId4"/>
    <p:sldLayoutId id="2147483990" r:id="rId5"/>
    <p:sldLayoutId id="2147483991" r:id="rId6"/>
    <p:sldLayoutId id="2147483992" r:id="rId7"/>
    <p:sldLayoutId id="2147483993" r:id="rId8"/>
    <p:sldLayoutId id="2147483994" r:id="rId9"/>
    <p:sldLayoutId id="2147483995" r:id="rId10"/>
    <p:sldLayoutId id="2147483996" r:id="rId11"/>
    <p:sldLayoutId id="2147483997" r:id="rId12"/>
    <p:sldLayoutId id="2147483998" r:id="rId13"/>
    <p:sldLayoutId id="2147483999" r:id="rId14"/>
    <p:sldLayoutId id="2147484000" r:id="rId15"/>
    <p:sldLayoutId id="2147484001"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53754" y="397163"/>
            <a:ext cx="7683500" cy="2554545"/>
          </a:xfrm>
          <a:prstGeom prst="rect">
            <a:avLst/>
          </a:prstGeom>
          <a:noFill/>
        </p:spPr>
        <p:txBody>
          <a:bodyPr wrap="square" rtlCol="0">
            <a:spAutoFit/>
          </a:bodyPr>
          <a:lstStyle/>
          <a:p>
            <a:pPr algn="ctr" rtl="1"/>
            <a:r>
              <a:rPr lang="fa-IR" sz="2800" spc="-50" dirty="0" smtClean="0">
                <a:solidFill>
                  <a:schemeClr val="tx1">
                    <a:lumMod val="75000"/>
                    <a:lumOff val="25000"/>
                  </a:schemeClr>
                </a:solidFill>
                <a:latin typeface="+mj-lt"/>
                <a:ea typeface="+mj-ea"/>
                <a:cs typeface="B Nazanin" panose="00000400000000000000" pitchFamily="2" charset="-78"/>
              </a:rPr>
              <a:t>بسمه تعالی</a:t>
            </a:r>
            <a:endParaRPr lang="fa-IR" sz="2800" spc="-50" dirty="0">
              <a:solidFill>
                <a:schemeClr val="tx1">
                  <a:lumMod val="75000"/>
                  <a:lumOff val="25000"/>
                </a:schemeClr>
              </a:solidFill>
              <a:latin typeface="+mj-lt"/>
              <a:ea typeface="+mj-ea"/>
              <a:cs typeface="B Nazanin" panose="00000400000000000000" pitchFamily="2" charset="-78"/>
            </a:endParaRPr>
          </a:p>
          <a:p>
            <a:pPr algn="ctr" rtl="1"/>
            <a:endParaRPr lang="fa-IR" sz="4800" dirty="0" smtClean="0">
              <a:cs typeface="B Nazanin" panose="00000400000000000000" pitchFamily="2" charset="-78"/>
            </a:endParaRPr>
          </a:p>
          <a:p>
            <a:pPr algn="ctr" rtl="1"/>
            <a:r>
              <a:rPr lang="fa-IR" sz="2400" b="1" spc="-50" dirty="0">
                <a:solidFill>
                  <a:schemeClr val="tx1">
                    <a:lumMod val="75000"/>
                    <a:lumOff val="25000"/>
                  </a:schemeClr>
                </a:solidFill>
                <a:latin typeface="+mj-lt"/>
                <a:ea typeface="+mj-ea"/>
                <a:cs typeface="B Nazanin" panose="00000400000000000000" pitchFamily="2" charset="-78"/>
              </a:rPr>
              <a:t>تاریخ شهر و شهرسازی در ایران</a:t>
            </a:r>
          </a:p>
          <a:p>
            <a:pPr algn="ctr" rtl="1"/>
            <a:endParaRPr lang="fa-IR" sz="2800" dirty="0" smtClean="0">
              <a:cs typeface="B Nazanin" panose="00000400000000000000" pitchFamily="2" charset="-78"/>
            </a:endParaRPr>
          </a:p>
          <a:p>
            <a:pPr algn="ctr" rtl="1"/>
            <a:r>
              <a:rPr lang="fa-IR" sz="3200" b="1" spc="-50" dirty="0" smtClean="0">
                <a:solidFill>
                  <a:schemeClr val="tx1">
                    <a:lumMod val="75000"/>
                    <a:lumOff val="25000"/>
                  </a:schemeClr>
                </a:solidFill>
                <a:latin typeface="+mj-lt"/>
                <a:ea typeface="+mj-ea"/>
                <a:cs typeface="B Nazanin" panose="00000400000000000000" pitchFamily="2" charset="-78"/>
              </a:rPr>
              <a:t>دوره </a:t>
            </a:r>
            <a:r>
              <a:rPr lang="fa-IR" sz="3200" b="1" spc="-50" dirty="0">
                <a:solidFill>
                  <a:schemeClr val="tx1">
                    <a:lumMod val="75000"/>
                    <a:lumOff val="25000"/>
                  </a:schemeClr>
                </a:solidFill>
                <a:latin typeface="+mj-lt"/>
                <a:ea typeface="+mj-ea"/>
                <a:cs typeface="B Nazanin" panose="00000400000000000000" pitchFamily="2" charset="-78"/>
              </a:rPr>
              <a:t>پهلوی </a:t>
            </a:r>
            <a:r>
              <a:rPr lang="fa-IR" sz="3200" b="1" spc="-50" dirty="0" smtClean="0">
                <a:solidFill>
                  <a:schemeClr val="tx1">
                    <a:lumMod val="75000"/>
                    <a:lumOff val="25000"/>
                  </a:schemeClr>
                </a:solidFill>
                <a:latin typeface="+mj-lt"/>
                <a:ea typeface="+mj-ea"/>
                <a:cs typeface="B Nazanin" panose="00000400000000000000" pitchFamily="2" charset="-78"/>
              </a:rPr>
              <a:t>اول</a:t>
            </a:r>
            <a:r>
              <a:rPr lang="fa-IR" sz="2000" b="1" dirty="0" smtClean="0">
                <a:cs typeface="B Nazanin" panose="00000400000000000000" pitchFamily="2" charset="-78"/>
              </a:rPr>
              <a:t>                                         </a:t>
            </a:r>
            <a:endParaRPr lang="en-US" dirty="0">
              <a:cs typeface="B Nazanin" panose="00000400000000000000" pitchFamily="2" charset="-78"/>
            </a:endParaRPr>
          </a:p>
        </p:txBody>
      </p:sp>
      <p:sp>
        <p:nvSpPr>
          <p:cNvPr id="2" name="Rectangle 1"/>
          <p:cNvSpPr/>
          <p:nvPr/>
        </p:nvSpPr>
        <p:spPr>
          <a:xfrm>
            <a:off x="4415388" y="3895859"/>
            <a:ext cx="6096000" cy="2782428"/>
          </a:xfrm>
          <a:prstGeom prst="rect">
            <a:avLst/>
          </a:prstGeom>
        </p:spPr>
        <p:txBody>
          <a:bodyPr>
            <a:spAutoFit/>
          </a:bodyPr>
          <a:lstStyle/>
          <a:p>
            <a:pPr marL="285750" indent="-285750" algn="r" rtl="1">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پایان حکومت قاجار ، آغاز تحولات</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پهلوی ، بستری مناسب برای تغییرات</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وضعیت اقتصادی</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تحولات همه جانبه اما ظاهری</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دگرگونی های محتوایی</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عوامل موثر در معماری و شهرسازی </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اندیشه شهر </a:t>
            </a:r>
            <a:r>
              <a:rPr lang="fa-IR" b="1" dirty="0" smtClean="0">
                <a:latin typeface="Calibri" panose="020F0502020204030204" pitchFamily="34" charset="0"/>
                <a:ea typeface="Calibri" panose="020F0502020204030204" pitchFamily="34" charset="0"/>
                <a:cs typeface="B Nazanin" panose="00000400000000000000" pitchFamily="2" charset="-78"/>
              </a:rPr>
              <a:t>صنعتی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Rectangle 4"/>
          <p:cNvSpPr/>
          <p:nvPr/>
        </p:nvSpPr>
        <p:spPr>
          <a:xfrm>
            <a:off x="-196966" y="3886200"/>
            <a:ext cx="6096000" cy="2782428"/>
          </a:xfrm>
          <a:prstGeom prst="rect">
            <a:avLst/>
          </a:prstGeom>
        </p:spPr>
        <p:txBody>
          <a:bodyPr>
            <a:spAutoFit/>
          </a:bodyPr>
          <a:lstStyle/>
          <a:p>
            <a:pPr marL="285750" indent="-285750" algn="r" rtl="1">
              <a:lnSpc>
                <a:spcPct val="107000"/>
              </a:lnSpc>
              <a:spcAft>
                <a:spcPts val="800"/>
              </a:spcAft>
              <a:buFont typeface="Arial" panose="020B0604020202020204" pitchFamily="34" charset="0"/>
              <a:buChar char="•"/>
            </a:pPr>
            <a:r>
              <a:rPr lang="fa-IR" b="1" dirty="0" smtClean="0">
                <a:latin typeface="Calibri" panose="020F0502020204030204" pitchFamily="34" charset="0"/>
                <a:ea typeface="Calibri" panose="020F0502020204030204" pitchFamily="34" charset="0"/>
                <a:cs typeface="B Nazanin" panose="00000400000000000000" pitchFamily="2" charset="-78"/>
              </a:rPr>
              <a:t>نقشه </a:t>
            </a:r>
            <a:r>
              <a:rPr lang="fa-IR" b="1" dirty="0">
                <a:latin typeface="Calibri" panose="020F0502020204030204" pitchFamily="34" charset="0"/>
                <a:ea typeface="Calibri" panose="020F0502020204030204" pitchFamily="34" charset="0"/>
                <a:cs typeface="B Nazanin" panose="00000400000000000000" pitchFamily="2" charset="-78"/>
              </a:rPr>
              <a:t>دگرگونی شهر تهران</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از رونق افتادن بازار و حضور قوی خیابان</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fa-IR" b="1" dirty="0" smtClean="0">
                <a:latin typeface="Calibri" panose="020F0502020204030204" pitchFamily="34" charset="0"/>
                <a:ea typeface="Calibri" panose="020F0502020204030204" pitchFamily="34" charset="0"/>
                <a:cs typeface="B Nazanin" panose="00000400000000000000" pitchFamily="2" charset="-78"/>
              </a:rPr>
              <a:t>بررسی طرح</a:t>
            </a:r>
            <a:r>
              <a:rPr lang="en-US" b="1" dirty="0" smtClean="0">
                <a:latin typeface="Calibri" panose="020F0502020204030204" pitchFamily="34" charset="0"/>
                <a:ea typeface="Calibri" panose="020F0502020204030204" pitchFamily="34" charset="0"/>
                <a:cs typeface="B Nazanin" panose="00000400000000000000" pitchFamily="2" charset="-78"/>
              </a:rPr>
              <a:t> </a:t>
            </a:r>
            <a:r>
              <a:rPr lang="fa-IR" b="1" dirty="0" smtClean="0">
                <a:latin typeface="Calibri" panose="020F0502020204030204" pitchFamily="34" charset="0"/>
                <a:ea typeface="Calibri" panose="020F0502020204030204" pitchFamily="34" charset="0"/>
                <a:cs typeface="B Nazanin" panose="00000400000000000000" pitchFamily="2" charset="-78"/>
              </a:rPr>
              <a:t>1316</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چهار روش بیان معماری در الگوی تهران</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ویژگی های طرح</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ar-SA" dirty="0">
                <a:latin typeface="Calibri" panose="020F0502020204030204" pitchFamily="34" charset="0"/>
                <a:ea typeface="Calibri" panose="020F0502020204030204" pitchFamily="34" charset="0"/>
                <a:cs typeface="B Nazanin" panose="00000400000000000000" pitchFamily="2" charset="-78"/>
              </a:rPr>
              <a:t>نتایج منفی طرح</a:t>
            </a:r>
            <a:endParaRPr lang="en-US" sz="1400" dirty="0">
              <a:latin typeface="Calibri" panose="020F0502020204030204" pitchFamily="34" charset="0"/>
              <a:ea typeface="Calibri" panose="020F0502020204030204" pitchFamily="34" charset="0"/>
              <a:cs typeface="Arial" panose="020B0604020202020204" pitchFamily="34" charset="0"/>
            </a:endParaRPr>
          </a:p>
          <a:p>
            <a:pPr marL="285750" indent="-285750" algn="r" rtl="1">
              <a:lnSpc>
                <a:spcPct val="107000"/>
              </a:lnSpc>
              <a:spcAft>
                <a:spcPts val="800"/>
              </a:spcAft>
              <a:buFont typeface="Arial" panose="020B0604020202020204" pitchFamily="34" charset="0"/>
              <a:buChar char="•"/>
            </a:pPr>
            <a:r>
              <a:rPr lang="fa-IR" b="1" dirty="0">
                <a:latin typeface="Calibri" panose="020F0502020204030204" pitchFamily="34" charset="0"/>
                <a:ea typeface="Calibri" panose="020F0502020204030204" pitchFamily="34" charset="0"/>
                <a:cs typeface="B Nazanin" panose="00000400000000000000" pitchFamily="2" charset="-78"/>
              </a:rPr>
              <a:t>تاسیس دانشگاه تهران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Rectangle 5"/>
          <p:cNvSpPr/>
          <p:nvPr/>
        </p:nvSpPr>
        <p:spPr>
          <a:xfrm>
            <a:off x="4286599" y="3362503"/>
            <a:ext cx="6096000" cy="487506"/>
          </a:xfrm>
          <a:prstGeom prst="rect">
            <a:avLst/>
          </a:prstGeom>
        </p:spPr>
        <p:txBody>
          <a:bodyPr>
            <a:spAutoFit/>
          </a:bodyPr>
          <a:lstStyle/>
          <a:p>
            <a:pPr algn="r" rtl="1">
              <a:lnSpc>
                <a:spcPct val="107000"/>
              </a:lnSpc>
              <a:spcAft>
                <a:spcPts val="800"/>
              </a:spcAft>
            </a:pPr>
            <a:r>
              <a:rPr lang="fa-IR" sz="2400" b="1" u="sng" dirty="0" smtClean="0">
                <a:latin typeface="Calibri" panose="020F0502020204030204" pitchFamily="34" charset="0"/>
                <a:ea typeface="Calibri" panose="020F0502020204030204" pitchFamily="34" charset="0"/>
                <a:cs typeface="B Nazanin" panose="00000400000000000000" pitchFamily="2" charset="-78"/>
              </a:rPr>
              <a:t>فهرست مطالب</a:t>
            </a:r>
            <a:endParaRPr lang="en-US" u="sng"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1843884"/>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eft Arrow 3"/>
          <p:cNvSpPr/>
          <p:nvPr/>
        </p:nvSpPr>
        <p:spPr>
          <a:xfrm>
            <a:off x="8567865" y="3021370"/>
            <a:ext cx="1226602"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p:cNvSpPr/>
          <p:nvPr/>
        </p:nvSpPr>
        <p:spPr>
          <a:xfrm>
            <a:off x="8567865" y="3537166"/>
            <a:ext cx="1226602"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p:cNvSpPr/>
          <p:nvPr/>
        </p:nvSpPr>
        <p:spPr>
          <a:xfrm>
            <a:off x="8438669" y="3932177"/>
            <a:ext cx="1226602"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stretch>
            <a:fillRect/>
          </a:stretch>
        </p:blipFill>
        <p:spPr>
          <a:xfrm>
            <a:off x="8007569" y="4362075"/>
            <a:ext cx="1249788" cy="524301"/>
          </a:xfrm>
          <a:prstGeom prst="rect">
            <a:avLst/>
          </a:prstGeom>
        </p:spPr>
      </p:pic>
      <p:pic>
        <p:nvPicPr>
          <p:cNvPr id="20" name="Picture 19"/>
          <p:cNvPicPr>
            <a:picLocks noChangeAspect="1"/>
          </p:cNvPicPr>
          <p:nvPr/>
        </p:nvPicPr>
        <p:blipFill>
          <a:blip r:embed="rId2"/>
          <a:stretch>
            <a:fillRect/>
          </a:stretch>
        </p:blipFill>
        <p:spPr>
          <a:xfrm>
            <a:off x="7318077" y="4800478"/>
            <a:ext cx="1249788" cy="524301"/>
          </a:xfrm>
          <a:prstGeom prst="rect">
            <a:avLst/>
          </a:prstGeom>
        </p:spPr>
      </p:pic>
      <p:pic>
        <p:nvPicPr>
          <p:cNvPr id="9" name="Picture 8"/>
          <p:cNvPicPr>
            <a:picLocks noChangeAspect="1"/>
          </p:cNvPicPr>
          <p:nvPr/>
        </p:nvPicPr>
        <p:blipFill>
          <a:blip r:embed="rId3"/>
          <a:stretch>
            <a:fillRect/>
          </a:stretch>
        </p:blipFill>
        <p:spPr>
          <a:xfrm>
            <a:off x="442433" y="218778"/>
            <a:ext cx="10967689" cy="5890473"/>
          </a:xfrm>
          <a:prstGeom prst="rect">
            <a:avLst/>
          </a:prstGeom>
          <a:ln>
            <a:noFill/>
          </a:ln>
          <a:effectLst>
            <a:softEdge rad="112500"/>
          </a:effectLst>
        </p:spPr>
      </p:pic>
      <p:sp>
        <p:nvSpPr>
          <p:cNvPr id="13" name="Rectangle 12"/>
          <p:cNvSpPr/>
          <p:nvPr/>
        </p:nvSpPr>
        <p:spPr>
          <a:xfrm>
            <a:off x="993913" y="539233"/>
            <a:ext cx="1563756" cy="5300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spc="-50" dirty="0">
                <a:solidFill>
                  <a:schemeClr val="tx1">
                    <a:lumMod val="75000"/>
                    <a:lumOff val="25000"/>
                  </a:schemeClr>
                </a:solidFill>
                <a:latin typeface="+mj-lt"/>
                <a:ea typeface="+mj-ea"/>
                <a:cs typeface="B Tabassom" panose="00000400000000000000" pitchFamily="2" charset="-78"/>
              </a:rPr>
              <a:t>میدان توپخانه</a:t>
            </a:r>
            <a:endParaRPr lang="en-US" sz="2400" b="1" spc="-50" dirty="0">
              <a:solidFill>
                <a:schemeClr val="tx1">
                  <a:lumMod val="75000"/>
                  <a:lumOff val="25000"/>
                </a:schemeClr>
              </a:solidFill>
              <a:latin typeface="+mj-lt"/>
              <a:ea typeface="+mj-ea"/>
              <a:cs typeface="B Tabassom" panose="00000400000000000000" pitchFamily="2" charset="-78"/>
            </a:endParaRPr>
          </a:p>
        </p:txBody>
      </p:sp>
      <p:pic>
        <p:nvPicPr>
          <p:cNvPr id="22" name="Picture 21"/>
          <p:cNvPicPr>
            <a:picLocks noChangeAspect="1"/>
          </p:cNvPicPr>
          <p:nvPr/>
        </p:nvPicPr>
        <p:blipFill>
          <a:blip r:embed="rId4"/>
          <a:stretch>
            <a:fillRect/>
          </a:stretch>
        </p:blipFill>
        <p:spPr>
          <a:xfrm>
            <a:off x="563023" y="359724"/>
            <a:ext cx="5824525" cy="5563448"/>
          </a:xfrm>
          <a:prstGeom prst="rect">
            <a:avLst/>
          </a:prstGeom>
          <a:ln>
            <a:noFill/>
          </a:ln>
          <a:effectLst>
            <a:softEdge rad="112500"/>
          </a:effectLst>
        </p:spPr>
      </p:pic>
      <p:pic>
        <p:nvPicPr>
          <p:cNvPr id="23" name="Picture 22"/>
          <p:cNvPicPr>
            <a:picLocks noChangeAspect="1"/>
          </p:cNvPicPr>
          <p:nvPr/>
        </p:nvPicPr>
        <p:blipFill>
          <a:blip r:embed="rId5"/>
          <a:stretch>
            <a:fillRect/>
          </a:stretch>
        </p:blipFill>
        <p:spPr>
          <a:xfrm>
            <a:off x="6122504" y="359725"/>
            <a:ext cx="5400257" cy="5563448"/>
          </a:xfrm>
          <a:prstGeom prst="rect">
            <a:avLst/>
          </a:prstGeom>
          <a:ln>
            <a:noFill/>
          </a:ln>
          <a:effectLst>
            <a:softEdge rad="112500"/>
          </a:effectLst>
        </p:spPr>
      </p:pic>
      <p:sp>
        <p:nvSpPr>
          <p:cNvPr id="24" name="Rectangle 23"/>
          <p:cNvSpPr/>
          <p:nvPr/>
        </p:nvSpPr>
        <p:spPr>
          <a:xfrm>
            <a:off x="9706689" y="671755"/>
            <a:ext cx="1460995" cy="5209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spc="-50" dirty="0">
                <a:solidFill>
                  <a:schemeClr val="tx1">
                    <a:lumMod val="75000"/>
                    <a:lumOff val="25000"/>
                  </a:schemeClr>
                </a:solidFill>
                <a:latin typeface="+mj-lt"/>
                <a:ea typeface="+mj-ea"/>
                <a:cs typeface="B Tabassom" panose="00000400000000000000" pitchFamily="2" charset="-78"/>
              </a:rPr>
              <a:t>میدان توپخانه</a:t>
            </a:r>
            <a:endParaRPr lang="en-US" sz="2400" b="1" spc="-50" dirty="0">
              <a:solidFill>
                <a:schemeClr val="tx1">
                  <a:lumMod val="75000"/>
                  <a:lumOff val="25000"/>
                </a:schemeClr>
              </a:solidFill>
              <a:latin typeface="+mj-lt"/>
              <a:ea typeface="+mj-ea"/>
              <a:cs typeface="B Tabassom" panose="00000400000000000000" pitchFamily="2" charset="-78"/>
            </a:endParaRPr>
          </a:p>
        </p:txBody>
      </p:sp>
      <p:sp>
        <p:nvSpPr>
          <p:cNvPr id="25" name="TextBox 24"/>
          <p:cNvSpPr txBox="1"/>
          <p:nvPr/>
        </p:nvSpPr>
        <p:spPr>
          <a:xfrm>
            <a:off x="800016" y="5270111"/>
            <a:ext cx="1505605" cy="369332"/>
          </a:xfrm>
          <a:prstGeom prst="rect">
            <a:avLst/>
          </a:prstGeom>
          <a:noFill/>
        </p:spPr>
        <p:txBody>
          <a:bodyPr wrap="none" rtlCol="0">
            <a:spAutoFit/>
          </a:bodyPr>
          <a:lstStyle/>
          <a:p>
            <a:pPr algn="ctr"/>
            <a:r>
              <a:rPr lang="en-US" dirty="0">
                <a:solidFill>
                  <a:schemeClr val="bg1"/>
                </a:solidFill>
              </a:rPr>
              <a:t>wikimapia.org</a:t>
            </a:r>
          </a:p>
        </p:txBody>
      </p:sp>
      <p:pic>
        <p:nvPicPr>
          <p:cNvPr id="26" name="Picture 25"/>
          <p:cNvPicPr>
            <a:picLocks noChangeAspect="1"/>
          </p:cNvPicPr>
          <p:nvPr/>
        </p:nvPicPr>
        <p:blipFill>
          <a:blip r:embed="rId6"/>
          <a:stretch>
            <a:fillRect/>
          </a:stretch>
        </p:blipFill>
        <p:spPr>
          <a:xfrm>
            <a:off x="675861" y="457200"/>
            <a:ext cx="10846900" cy="5465972"/>
          </a:xfrm>
          <a:prstGeom prst="rect">
            <a:avLst/>
          </a:prstGeom>
          <a:ln>
            <a:noFill/>
          </a:ln>
          <a:effectLst>
            <a:softEdge rad="112500"/>
          </a:effectLst>
        </p:spPr>
      </p:pic>
      <p:sp>
        <p:nvSpPr>
          <p:cNvPr id="27" name="Rectangle 26"/>
          <p:cNvSpPr/>
          <p:nvPr/>
        </p:nvSpPr>
        <p:spPr>
          <a:xfrm>
            <a:off x="800016" y="552485"/>
            <a:ext cx="1404730" cy="5168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spc="-50" dirty="0">
                <a:solidFill>
                  <a:schemeClr val="tx1">
                    <a:lumMod val="75000"/>
                    <a:lumOff val="25000"/>
                  </a:schemeClr>
                </a:solidFill>
                <a:latin typeface="+mj-lt"/>
                <a:ea typeface="+mj-ea"/>
                <a:cs typeface="B Tabassom" panose="00000400000000000000" pitchFamily="2" charset="-78"/>
              </a:rPr>
              <a:t>خیابان لاله زار</a:t>
            </a:r>
            <a:endParaRPr lang="en-US" sz="2400" b="1" spc="-50" dirty="0">
              <a:solidFill>
                <a:schemeClr val="tx1">
                  <a:lumMod val="75000"/>
                  <a:lumOff val="25000"/>
                </a:schemeClr>
              </a:solidFill>
              <a:latin typeface="+mj-lt"/>
              <a:ea typeface="+mj-ea"/>
              <a:cs typeface="B Tabassom" panose="00000400000000000000" pitchFamily="2" charset="-78"/>
            </a:endParaRPr>
          </a:p>
        </p:txBody>
      </p:sp>
      <p:sp>
        <p:nvSpPr>
          <p:cNvPr id="28" name="TextBox 27"/>
          <p:cNvSpPr txBox="1"/>
          <p:nvPr/>
        </p:nvSpPr>
        <p:spPr>
          <a:xfrm>
            <a:off x="5319297" y="5462213"/>
            <a:ext cx="1332865" cy="369332"/>
          </a:xfrm>
          <a:prstGeom prst="rect">
            <a:avLst/>
          </a:prstGeom>
          <a:noFill/>
        </p:spPr>
        <p:txBody>
          <a:bodyPr wrap="none" rtlCol="0">
            <a:spAutoFit/>
          </a:bodyPr>
          <a:lstStyle/>
          <a:p>
            <a:pPr algn="ctr"/>
            <a:r>
              <a:rPr lang="en-US" dirty="0"/>
              <a:t>tarikhirani.ir</a:t>
            </a:r>
          </a:p>
        </p:txBody>
      </p:sp>
      <p:pic>
        <p:nvPicPr>
          <p:cNvPr id="29" name="Picture 28"/>
          <p:cNvPicPr>
            <a:picLocks noChangeAspect="1"/>
          </p:cNvPicPr>
          <p:nvPr/>
        </p:nvPicPr>
        <p:blipFill>
          <a:blip r:embed="rId7"/>
          <a:stretch>
            <a:fillRect/>
          </a:stretch>
        </p:blipFill>
        <p:spPr>
          <a:xfrm>
            <a:off x="561703" y="395977"/>
            <a:ext cx="10961058" cy="5435568"/>
          </a:xfrm>
          <a:prstGeom prst="rect">
            <a:avLst/>
          </a:prstGeom>
          <a:ln>
            <a:noFill/>
          </a:ln>
          <a:effectLst>
            <a:softEdge rad="112500"/>
          </a:effectLst>
        </p:spPr>
      </p:pic>
      <p:sp>
        <p:nvSpPr>
          <p:cNvPr id="30" name="Rectangle 29"/>
          <p:cNvSpPr/>
          <p:nvPr/>
        </p:nvSpPr>
        <p:spPr>
          <a:xfrm>
            <a:off x="791907" y="561631"/>
            <a:ext cx="1513714" cy="5209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spc="-50" dirty="0">
                <a:solidFill>
                  <a:schemeClr val="tx1">
                    <a:lumMod val="75000"/>
                    <a:lumOff val="25000"/>
                  </a:schemeClr>
                </a:solidFill>
                <a:latin typeface="+mj-lt"/>
                <a:ea typeface="+mj-ea"/>
                <a:cs typeface="B Tabassom" panose="00000400000000000000" pitchFamily="2" charset="-78"/>
              </a:rPr>
              <a:t>خیابان اسلامبول</a:t>
            </a:r>
            <a:endParaRPr lang="en-US" sz="2400" b="1" spc="-50" dirty="0">
              <a:solidFill>
                <a:schemeClr val="tx1">
                  <a:lumMod val="75000"/>
                  <a:lumOff val="25000"/>
                </a:schemeClr>
              </a:solidFill>
              <a:latin typeface="+mj-lt"/>
              <a:ea typeface="+mj-ea"/>
              <a:cs typeface="B Tabassom" panose="00000400000000000000" pitchFamily="2" charset="-78"/>
            </a:endParaRPr>
          </a:p>
        </p:txBody>
      </p:sp>
      <p:sp>
        <p:nvSpPr>
          <p:cNvPr id="31" name="TextBox 30"/>
          <p:cNvSpPr txBox="1"/>
          <p:nvPr/>
        </p:nvSpPr>
        <p:spPr>
          <a:xfrm>
            <a:off x="1312833" y="5424931"/>
            <a:ext cx="2167966" cy="369332"/>
          </a:xfrm>
          <a:prstGeom prst="rect">
            <a:avLst/>
          </a:prstGeom>
          <a:noFill/>
        </p:spPr>
        <p:txBody>
          <a:bodyPr wrap="none" rtlCol="0">
            <a:spAutoFit/>
          </a:bodyPr>
          <a:lstStyle/>
          <a:p>
            <a:pPr algn="ctr"/>
            <a:r>
              <a:rPr lang="en-US" dirty="0"/>
              <a:t>e-exhibition.tehran.ir</a:t>
            </a:r>
          </a:p>
        </p:txBody>
      </p:sp>
      <p:pic>
        <p:nvPicPr>
          <p:cNvPr id="32" name="Picture 31"/>
          <p:cNvPicPr>
            <a:picLocks noChangeAspect="1"/>
          </p:cNvPicPr>
          <p:nvPr/>
        </p:nvPicPr>
        <p:blipFill>
          <a:blip r:embed="rId8"/>
          <a:stretch>
            <a:fillRect/>
          </a:stretch>
        </p:blipFill>
        <p:spPr>
          <a:xfrm>
            <a:off x="561703" y="401825"/>
            <a:ext cx="10961057" cy="5465972"/>
          </a:xfrm>
          <a:prstGeom prst="rect">
            <a:avLst/>
          </a:prstGeom>
          <a:ln>
            <a:noFill/>
          </a:ln>
          <a:effectLst>
            <a:softEdge rad="112500"/>
          </a:effectLst>
        </p:spPr>
      </p:pic>
      <p:sp>
        <p:nvSpPr>
          <p:cNvPr id="33" name="Rectangle 32"/>
          <p:cNvSpPr/>
          <p:nvPr/>
        </p:nvSpPr>
        <p:spPr>
          <a:xfrm>
            <a:off x="913746" y="598556"/>
            <a:ext cx="1724089" cy="4898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spc="-50" dirty="0">
                <a:solidFill>
                  <a:schemeClr val="tx1">
                    <a:lumMod val="75000"/>
                    <a:lumOff val="25000"/>
                  </a:schemeClr>
                </a:solidFill>
                <a:latin typeface="+mj-lt"/>
                <a:ea typeface="+mj-ea"/>
                <a:cs typeface="B Tabassom" panose="00000400000000000000" pitchFamily="2" charset="-78"/>
              </a:rPr>
              <a:t>خیابان علاءالدوله</a:t>
            </a:r>
            <a:endParaRPr lang="en-US" sz="2400" b="1" spc="-50" dirty="0">
              <a:solidFill>
                <a:schemeClr val="tx1">
                  <a:lumMod val="75000"/>
                  <a:lumOff val="25000"/>
                </a:schemeClr>
              </a:solidFill>
              <a:latin typeface="+mj-lt"/>
              <a:ea typeface="+mj-ea"/>
              <a:cs typeface="B Tabassom" panose="00000400000000000000" pitchFamily="2" charset="-78"/>
            </a:endParaRPr>
          </a:p>
        </p:txBody>
      </p:sp>
      <p:sp>
        <p:nvSpPr>
          <p:cNvPr id="34" name="TextBox 33"/>
          <p:cNvSpPr txBox="1"/>
          <p:nvPr/>
        </p:nvSpPr>
        <p:spPr>
          <a:xfrm>
            <a:off x="730913" y="5369556"/>
            <a:ext cx="1420582" cy="369332"/>
          </a:xfrm>
          <a:prstGeom prst="rect">
            <a:avLst/>
          </a:prstGeom>
          <a:noFill/>
        </p:spPr>
        <p:txBody>
          <a:bodyPr wrap="none" rtlCol="0">
            <a:spAutoFit/>
          </a:bodyPr>
          <a:lstStyle/>
          <a:p>
            <a:pPr algn="ctr"/>
            <a:r>
              <a:rPr lang="en-US" dirty="0"/>
              <a:t>bornanews.ir</a:t>
            </a:r>
          </a:p>
        </p:txBody>
      </p:sp>
    </p:spTree>
    <p:extLst>
      <p:ext uri="{BB962C8B-B14F-4D97-AF65-F5344CB8AC3E}">
        <p14:creationId xmlns:p14="http://schemas.microsoft.com/office/powerpoint/2010/main" val="15167160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par>
                                <p:cTn id="20" presetID="10" presetClass="exit" presetSubtype="0" fill="hold" grpId="1" nodeType="with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20"/>
                                        </p:tgtEl>
                                      </p:cBhvr>
                                    </p:animEffect>
                                    <p:set>
                                      <p:cBhvr>
                                        <p:cTn id="34" dur="1" fill="hold">
                                          <p:stCondLst>
                                            <p:cond delay="499"/>
                                          </p:stCondLst>
                                        </p:cTn>
                                        <p:tgtEl>
                                          <p:spTgt spid="20"/>
                                        </p:tgtEl>
                                        <p:attrNameLst>
                                          <p:attrName>style.visibility</p:attrName>
                                        </p:attrNameLst>
                                      </p:cBhvr>
                                      <p:to>
                                        <p:strVal val="hidden"/>
                                      </p:to>
                                    </p:set>
                                  </p:childTnLst>
                                </p:cTn>
                              </p:par>
                              <p:par>
                                <p:cTn id="35" presetID="16" presetClass="entr" presetSubtype="21"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inVertical)">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par>
                                <p:cTn id="49" presetID="14" presetClass="entr" presetSubtype="5"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randombar(vertical)">
                                      <p:cBhvr>
                                        <p:cTn id="51" dur="500"/>
                                        <p:tgtEl>
                                          <p:spTgt spid="23"/>
                                        </p:tgtEl>
                                      </p:cBhvr>
                                    </p:animEffect>
                                  </p:childTnLst>
                                </p:cTn>
                              </p:par>
                              <p:par>
                                <p:cTn id="52" presetID="14" presetClass="entr" presetSubtype="5"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randombar(vertical)">
                                      <p:cBhvr>
                                        <p:cTn id="54" dur="500"/>
                                        <p:tgtEl>
                                          <p:spTgt spid="22"/>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randombar(horizontal)">
                                      <p:cBhvr>
                                        <p:cTn id="57" dur="500"/>
                                        <p:tgtEl>
                                          <p:spTgt spid="2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randombar(horizontal)">
                                      <p:cBhvr>
                                        <p:cTn id="60" dur="500"/>
                                        <p:tgtEl>
                                          <p:spTgt spid="25"/>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nodeType="clickEffect">
                                  <p:stCondLst>
                                    <p:cond delay="0"/>
                                  </p:stCondLst>
                                  <p:childTnLst>
                                    <p:animEffect transition="out" filter="fade">
                                      <p:cBhvr>
                                        <p:cTn id="64" dur="500"/>
                                        <p:tgtEl>
                                          <p:spTgt spid="22"/>
                                        </p:tgtEl>
                                      </p:cBhvr>
                                    </p:animEffect>
                                    <p:set>
                                      <p:cBhvr>
                                        <p:cTn id="65" dur="1" fill="hold">
                                          <p:stCondLst>
                                            <p:cond delay="499"/>
                                          </p:stCondLst>
                                        </p:cTn>
                                        <p:tgtEl>
                                          <p:spTgt spid="22"/>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23"/>
                                        </p:tgtEl>
                                      </p:cBhvr>
                                    </p:animEffect>
                                    <p:set>
                                      <p:cBhvr>
                                        <p:cTn id="68" dur="1" fill="hold">
                                          <p:stCondLst>
                                            <p:cond delay="499"/>
                                          </p:stCondLst>
                                        </p:cTn>
                                        <p:tgtEl>
                                          <p:spTgt spid="23"/>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24"/>
                                        </p:tgtEl>
                                      </p:cBhvr>
                                    </p:animEffect>
                                    <p:set>
                                      <p:cBhvr>
                                        <p:cTn id="71" dur="1" fill="hold">
                                          <p:stCondLst>
                                            <p:cond delay="499"/>
                                          </p:stCondLst>
                                        </p:cTn>
                                        <p:tgtEl>
                                          <p:spTgt spid="24"/>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25"/>
                                        </p:tgtEl>
                                      </p:cBhvr>
                                    </p:animEffect>
                                    <p:set>
                                      <p:cBhvr>
                                        <p:cTn id="74" dur="1" fill="hold">
                                          <p:stCondLst>
                                            <p:cond delay="499"/>
                                          </p:stCondLst>
                                        </p:cTn>
                                        <p:tgtEl>
                                          <p:spTgt spid="25"/>
                                        </p:tgtEl>
                                        <p:attrNameLst>
                                          <p:attrName>style.visibility</p:attrName>
                                        </p:attrNameLst>
                                      </p:cBhvr>
                                      <p:to>
                                        <p:strVal val="hidden"/>
                                      </p:to>
                                    </p:set>
                                  </p:childTnLst>
                                </p:cTn>
                              </p:par>
                              <p:par>
                                <p:cTn id="75" presetID="6" presetClass="entr" presetSubtype="32" fill="hold"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circle(out)">
                                      <p:cBhvr>
                                        <p:cTn id="77" dur="2000"/>
                                        <p:tgtEl>
                                          <p:spTgt spid="26"/>
                                        </p:tgtEl>
                                      </p:cBhvr>
                                    </p:animEffect>
                                  </p:childTnLst>
                                </p:cTn>
                              </p:par>
                              <p:par>
                                <p:cTn id="78" presetID="6" presetClass="entr" presetSubtype="32"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circle(out)">
                                      <p:cBhvr>
                                        <p:cTn id="80" dur="2000"/>
                                        <p:tgtEl>
                                          <p:spTgt spid="27"/>
                                        </p:tgtEl>
                                      </p:cBhvr>
                                    </p:animEffect>
                                  </p:childTnLst>
                                </p:cTn>
                              </p:par>
                              <p:par>
                                <p:cTn id="81" presetID="6" presetClass="entr" presetSubtype="32"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circle(out)">
                                      <p:cBhvr>
                                        <p:cTn id="83" dur="2000"/>
                                        <p:tgtEl>
                                          <p:spTgt spid="28"/>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nodeType="clickEffect">
                                  <p:stCondLst>
                                    <p:cond delay="0"/>
                                  </p:stCondLst>
                                  <p:childTnLst>
                                    <p:animEffect transition="out" filter="fade">
                                      <p:cBhvr>
                                        <p:cTn id="87" dur="500"/>
                                        <p:tgtEl>
                                          <p:spTgt spid="26"/>
                                        </p:tgtEl>
                                      </p:cBhvr>
                                    </p:animEffect>
                                    <p:set>
                                      <p:cBhvr>
                                        <p:cTn id="88" dur="1" fill="hold">
                                          <p:stCondLst>
                                            <p:cond delay="499"/>
                                          </p:stCondLst>
                                        </p:cTn>
                                        <p:tgtEl>
                                          <p:spTgt spid="26"/>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27"/>
                                        </p:tgtEl>
                                      </p:cBhvr>
                                    </p:animEffect>
                                    <p:set>
                                      <p:cBhvr>
                                        <p:cTn id="91" dur="1" fill="hold">
                                          <p:stCondLst>
                                            <p:cond delay="499"/>
                                          </p:stCondLst>
                                        </p:cTn>
                                        <p:tgtEl>
                                          <p:spTgt spid="27"/>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28"/>
                                        </p:tgtEl>
                                      </p:cBhvr>
                                    </p:animEffect>
                                    <p:set>
                                      <p:cBhvr>
                                        <p:cTn id="94" dur="1" fill="hold">
                                          <p:stCondLst>
                                            <p:cond delay="499"/>
                                          </p:stCondLst>
                                        </p:cTn>
                                        <p:tgtEl>
                                          <p:spTgt spid="28"/>
                                        </p:tgtEl>
                                        <p:attrNameLst>
                                          <p:attrName>style.visibility</p:attrName>
                                        </p:attrNameLst>
                                      </p:cBhvr>
                                      <p:to>
                                        <p:strVal val="hidden"/>
                                      </p:to>
                                    </p:set>
                                  </p:childTnLst>
                                </p:cTn>
                              </p:par>
                              <p:par>
                                <p:cTn id="95" presetID="22" presetClass="entr" presetSubtype="4" fill="hold"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00"/>
                                        <p:tgtEl>
                                          <p:spTgt spid="29"/>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ipe(down)">
                                      <p:cBhvr>
                                        <p:cTn id="100" dur="500"/>
                                        <p:tgtEl>
                                          <p:spTgt spid="30"/>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wipe(down)">
                                      <p:cBhvr>
                                        <p:cTn id="103" dur="500"/>
                                        <p:tgtEl>
                                          <p:spTgt spid="31"/>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xit" presetSubtype="0" fill="hold" nodeType="clickEffect">
                                  <p:stCondLst>
                                    <p:cond delay="0"/>
                                  </p:stCondLst>
                                  <p:childTnLst>
                                    <p:animEffect transition="out" filter="fade">
                                      <p:cBhvr>
                                        <p:cTn id="107" dur="500"/>
                                        <p:tgtEl>
                                          <p:spTgt spid="29"/>
                                        </p:tgtEl>
                                      </p:cBhvr>
                                    </p:animEffect>
                                    <p:set>
                                      <p:cBhvr>
                                        <p:cTn id="108" dur="1" fill="hold">
                                          <p:stCondLst>
                                            <p:cond delay="499"/>
                                          </p:stCondLst>
                                        </p:cTn>
                                        <p:tgtEl>
                                          <p:spTgt spid="29"/>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500"/>
                                        <p:tgtEl>
                                          <p:spTgt spid="30"/>
                                        </p:tgtEl>
                                      </p:cBhvr>
                                    </p:animEffect>
                                    <p:set>
                                      <p:cBhvr>
                                        <p:cTn id="111" dur="1" fill="hold">
                                          <p:stCondLst>
                                            <p:cond delay="499"/>
                                          </p:stCondLst>
                                        </p:cTn>
                                        <p:tgtEl>
                                          <p:spTgt spid="30"/>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31"/>
                                        </p:tgtEl>
                                      </p:cBhvr>
                                    </p:animEffect>
                                    <p:set>
                                      <p:cBhvr>
                                        <p:cTn id="114" dur="1" fill="hold">
                                          <p:stCondLst>
                                            <p:cond delay="499"/>
                                          </p:stCondLst>
                                        </p:cTn>
                                        <p:tgtEl>
                                          <p:spTgt spid="31"/>
                                        </p:tgtEl>
                                        <p:attrNameLst>
                                          <p:attrName>style.visibility</p:attrName>
                                        </p:attrNameLst>
                                      </p:cBhvr>
                                      <p:to>
                                        <p:strVal val="hidden"/>
                                      </p:to>
                                    </p:set>
                                  </p:childTnLst>
                                </p:cTn>
                              </p:par>
                              <p:par>
                                <p:cTn id="115" presetID="2" presetClass="entr" presetSubtype="1" fill="hold" nodeType="with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additive="base">
                                        <p:cTn id="117" dur="500" fill="hold"/>
                                        <p:tgtEl>
                                          <p:spTgt spid="32"/>
                                        </p:tgtEl>
                                        <p:attrNameLst>
                                          <p:attrName>ppt_x</p:attrName>
                                        </p:attrNameLst>
                                      </p:cBhvr>
                                      <p:tavLst>
                                        <p:tav tm="0">
                                          <p:val>
                                            <p:strVal val="#ppt_x"/>
                                          </p:val>
                                        </p:tav>
                                        <p:tav tm="100000">
                                          <p:val>
                                            <p:strVal val="#ppt_x"/>
                                          </p:val>
                                        </p:tav>
                                      </p:tavLst>
                                    </p:anim>
                                    <p:anim calcmode="lin" valueType="num">
                                      <p:cBhvr additive="base">
                                        <p:cTn id="118" dur="500" fill="hold"/>
                                        <p:tgtEl>
                                          <p:spTgt spid="32"/>
                                        </p:tgtEl>
                                        <p:attrNameLst>
                                          <p:attrName>ppt_y</p:attrName>
                                        </p:attrNameLst>
                                      </p:cBhvr>
                                      <p:tavLst>
                                        <p:tav tm="0">
                                          <p:val>
                                            <p:strVal val="0-#ppt_h/2"/>
                                          </p:val>
                                        </p:tav>
                                        <p:tav tm="100000">
                                          <p:val>
                                            <p:strVal val="#ppt_y"/>
                                          </p:val>
                                        </p:tav>
                                      </p:tavLst>
                                    </p:anim>
                                  </p:childTnLst>
                                </p:cTn>
                              </p:par>
                              <p:par>
                                <p:cTn id="119" presetID="2" presetClass="entr" presetSubtype="1" fill="hold" grpId="0" nodeType="withEffect">
                                  <p:stCondLst>
                                    <p:cond delay="0"/>
                                  </p:stCondLst>
                                  <p:childTnLst>
                                    <p:set>
                                      <p:cBhvr>
                                        <p:cTn id="120" dur="1" fill="hold">
                                          <p:stCondLst>
                                            <p:cond delay="0"/>
                                          </p:stCondLst>
                                        </p:cTn>
                                        <p:tgtEl>
                                          <p:spTgt spid="33"/>
                                        </p:tgtEl>
                                        <p:attrNameLst>
                                          <p:attrName>style.visibility</p:attrName>
                                        </p:attrNameLst>
                                      </p:cBhvr>
                                      <p:to>
                                        <p:strVal val="visible"/>
                                      </p:to>
                                    </p:set>
                                    <p:anim calcmode="lin" valueType="num">
                                      <p:cBhvr additive="base">
                                        <p:cTn id="121" dur="500" fill="hold"/>
                                        <p:tgtEl>
                                          <p:spTgt spid="33"/>
                                        </p:tgtEl>
                                        <p:attrNameLst>
                                          <p:attrName>ppt_x</p:attrName>
                                        </p:attrNameLst>
                                      </p:cBhvr>
                                      <p:tavLst>
                                        <p:tav tm="0">
                                          <p:val>
                                            <p:strVal val="#ppt_x"/>
                                          </p:val>
                                        </p:tav>
                                        <p:tav tm="100000">
                                          <p:val>
                                            <p:strVal val="#ppt_x"/>
                                          </p:val>
                                        </p:tav>
                                      </p:tavLst>
                                    </p:anim>
                                    <p:anim calcmode="lin" valueType="num">
                                      <p:cBhvr additive="base">
                                        <p:cTn id="122" dur="500" fill="hold"/>
                                        <p:tgtEl>
                                          <p:spTgt spid="33"/>
                                        </p:tgtEl>
                                        <p:attrNameLst>
                                          <p:attrName>ppt_y</p:attrName>
                                        </p:attrNameLst>
                                      </p:cBhvr>
                                      <p:tavLst>
                                        <p:tav tm="0">
                                          <p:val>
                                            <p:strVal val="0-#ppt_h/2"/>
                                          </p:val>
                                        </p:tav>
                                        <p:tav tm="100000">
                                          <p:val>
                                            <p:strVal val="#ppt_y"/>
                                          </p:val>
                                        </p:tav>
                                      </p:tavLst>
                                    </p:anim>
                                  </p:childTnLst>
                                </p:cTn>
                              </p:par>
                              <p:par>
                                <p:cTn id="123" presetID="2" presetClass="entr" presetSubtype="1" fill="hold" grpId="0" nodeType="withEffect">
                                  <p:stCondLst>
                                    <p:cond delay="0"/>
                                  </p:stCondLst>
                                  <p:childTnLst>
                                    <p:set>
                                      <p:cBhvr>
                                        <p:cTn id="124" dur="1" fill="hold">
                                          <p:stCondLst>
                                            <p:cond delay="0"/>
                                          </p:stCondLst>
                                        </p:cTn>
                                        <p:tgtEl>
                                          <p:spTgt spid="34"/>
                                        </p:tgtEl>
                                        <p:attrNameLst>
                                          <p:attrName>style.visibility</p:attrName>
                                        </p:attrNameLst>
                                      </p:cBhvr>
                                      <p:to>
                                        <p:strVal val="visible"/>
                                      </p:to>
                                    </p:set>
                                    <p:anim calcmode="lin" valueType="num">
                                      <p:cBhvr additive="base">
                                        <p:cTn id="125" dur="500" fill="hold"/>
                                        <p:tgtEl>
                                          <p:spTgt spid="34"/>
                                        </p:tgtEl>
                                        <p:attrNameLst>
                                          <p:attrName>ppt_x</p:attrName>
                                        </p:attrNameLst>
                                      </p:cBhvr>
                                      <p:tavLst>
                                        <p:tav tm="0">
                                          <p:val>
                                            <p:strVal val="#ppt_x"/>
                                          </p:val>
                                        </p:tav>
                                        <p:tav tm="100000">
                                          <p:val>
                                            <p:strVal val="#ppt_x"/>
                                          </p:val>
                                        </p:tav>
                                      </p:tavLst>
                                    </p:anim>
                                    <p:anim calcmode="lin" valueType="num">
                                      <p:cBhvr additive="base">
                                        <p:cTn id="126"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13" grpId="0" animBg="1"/>
      <p:bldP spid="13" grpId="1" animBg="1"/>
      <p:bldP spid="24" grpId="0" animBg="1"/>
      <p:bldP spid="24" grpId="1" animBg="1"/>
      <p:bldP spid="25" grpId="0"/>
      <p:bldP spid="25" grpId="1"/>
      <p:bldP spid="27" grpId="0" animBg="1"/>
      <p:bldP spid="27" grpId="1" animBg="1"/>
      <p:bldP spid="28" grpId="0"/>
      <p:bldP spid="28" grpId="1"/>
      <p:bldP spid="30" grpId="0" animBg="1"/>
      <p:bldP spid="30" grpId="1" animBg="1"/>
      <p:bldP spid="31" grpId="0"/>
      <p:bldP spid="31" grpId="1"/>
      <p:bldP spid="33" grpId="0" animBg="1"/>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1257" y="872435"/>
            <a:ext cx="11652069" cy="2369880"/>
          </a:xfrm>
          <a:prstGeom prst="rect">
            <a:avLst/>
          </a:prstGeom>
          <a:noFill/>
        </p:spPr>
        <p:txBody>
          <a:bodyPr wrap="square" rtlCol="0">
            <a:spAutoFit/>
          </a:bodyPr>
          <a:lstStyle/>
          <a:p>
            <a:pPr algn="r" rtl="1"/>
            <a:r>
              <a:rPr lang="fa-IR" sz="2800" b="1" dirty="0" smtClean="0">
                <a:cs typeface="B Nazanin" panose="00000400000000000000" pitchFamily="2" charset="-78"/>
              </a:rPr>
              <a:t> </a:t>
            </a:r>
            <a:r>
              <a:rPr lang="fa-IR" sz="2400" b="1" spc="-50" dirty="0">
                <a:solidFill>
                  <a:schemeClr val="tx1">
                    <a:lumMod val="75000"/>
                    <a:lumOff val="25000"/>
                  </a:schemeClr>
                </a:solidFill>
                <a:latin typeface="+mj-lt"/>
                <a:ea typeface="+mj-ea"/>
                <a:cs typeface="B Nazanin" panose="00000400000000000000" pitchFamily="2" charset="-78"/>
              </a:rPr>
              <a:t>رونق یافتن اندیشه شهر </a:t>
            </a:r>
            <a:r>
              <a:rPr lang="fa-IR" sz="2400" b="1" spc="-50" dirty="0" smtClean="0">
                <a:solidFill>
                  <a:schemeClr val="tx1">
                    <a:lumMod val="75000"/>
                    <a:lumOff val="25000"/>
                  </a:schemeClr>
                </a:solidFill>
                <a:latin typeface="+mj-lt"/>
                <a:ea typeface="+mj-ea"/>
                <a:cs typeface="B Nazanin" panose="00000400000000000000" pitchFamily="2" charset="-78"/>
              </a:rPr>
              <a:t>صنعتی</a:t>
            </a:r>
          </a:p>
          <a:p>
            <a:pPr algn="r" rtl="1"/>
            <a:r>
              <a:rPr lang="fa-IR" sz="2400" dirty="0" smtClean="0">
                <a:cs typeface="B Nazanin" panose="00000400000000000000" pitchFamily="2" charset="-78"/>
              </a:rPr>
              <a:t>برای </a:t>
            </a:r>
            <a:r>
              <a:rPr lang="fa-IR" sz="2400" dirty="0">
                <a:cs typeface="B Nazanin" panose="00000400000000000000" pitchFamily="2" charset="-78"/>
              </a:rPr>
              <a:t>اولین بار در تاریخ  شهرگرایی و شهرنشینی دولت برآن میشود که چهره و سازمان شهر را بر اساس اندیشه ها و تفکرات بیرونی دگرگون سازد.اندیشه ای که از شهر صنعتی اروپا نشات گرفته.ولی  این اندیشه در ایران نمیتوانست تحولی منطقی را سبب ساز </a:t>
            </a:r>
            <a:r>
              <a:rPr lang="fa-IR" sz="2400" dirty="0" smtClean="0">
                <a:cs typeface="B Nazanin" panose="00000400000000000000" pitchFamily="2" charset="-78"/>
              </a:rPr>
              <a:t>شود.</a:t>
            </a:r>
            <a:endParaRPr lang="fa-IR" sz="2400" dirty="0">
              <a:cs typeface="B Nazanin" panose="00000400000000000000" pitchFamily="2" charset="-78"/>
            </a:endParaRPr>
          </a:p>
          <a:p>
            <a:pPr algn="r" rtl="1"/>
            <a:r>
              <a:rPr lang="fa-IR" sz="2400" dirty="0">
                <a:cs typeface="B Nazanin" panose="00000400000000000000" pitchFamily="2" charset="-78"/>
              </a:rPr>
              <a:t>جامعه ی شهری بی آنکه هسته ی صنعتی در خود جای داده باشد و بدون آنکه به یک جامعه ی تولیدی تبدیل شده باشد دستخوش تغییراتی همچون گسترش روزافزون دستگاه های دولتی می شود.</a:t>
            </a:r>
            <a:endParaRPr lang="en-US" sz="2400" dirty="0">
              <a:cs typeface="B Nazanin" panose="00000400000000000000" pitchFamily="2" charset="-78"/>
            </a:endParaRPr>
          </a:p>
        </p:txBody>
      </p:sp>
      <p:sp>
        <p:nvSpPr>
          <p:cNvPr id="3" name="TextBox 2"/>
          <p:cNvSpPr txBox="1"/>
          <p:nvPr/>
        </p:nvSpPr>
        <p:spPr>
          <a:xfrm>
            <a:off x="9662119" y="3566407"/>
            <a:ext cx="1986150" cy="646331"/>
          </a:xfrm>
          <a:prstGeom prst="rect">
            <a:avLst/>
          </a:prstGeom>
          <a:noFill/>
        </p:spPr>
        <p:txBody>
          <a:bodyPr wrap="square" rtlCol="0">
            <a:spAutoFit/>
          </a:bodyPr>
          <a:lstStyle/>
          <a:p>
            <a:pPr algn="just" rtl="1"/>
            <a:r>
              <a:rPr lang="fa-IR" sz="2000" b="1" spc="-50" dirty="0">
                <a:solidFill>
                  <a:schemeClr val="tx1">
                    <a:lumMod val="75000"/>
                    <a:lumOff val="25000"/>
                  </a:schemeClr>
                </a:solidFill>
                <a:latin typeface="+mj-lt"/>
                <a:ea typeface="+mj-ea"/>
                <a:cs typeface="B Nazanin" panose="00000400000000000000" pitchFamily="2" charset="-78"/>
              </a:rPr>
              <a:t>مصرفی شدن </a:t>
            </a:r>
            <a:r>
              <a:rPr lang="fa-IR" sz="2000" b="1" spc="-50" dirty="0" smtClean="0">
                <a:solidFill>
                  <a:schemeClr val="tx1">
                    <a:lumMod val="75000"/>
                    <a:lumOff val="25000"/>
                  </a:schemeClr>
                </a:solidFill>
                <a:latin typeface="+mj-lt"/>
                <a:ea typeface="+mj-ea"/>
                <a:cs typeface="B Nazanin" panose="00000400000000000000" pitchFamily="2" charset="-78"/>
              </a:rPr>
              <a:t>جامعه:</a:t>
            </a:r>
            <a:endParaRPr lang="en-US" sz="2000" b="1" spc="-50" dirty="0">
              <a:solidFill>
                <a:schemeClr val="tx1">
                  <a:lumMod val="75000"/>
                  <a:lumOff val="25000"/>
                </a:schemeClr>
              </a:solidFill>
              <a:latin typeface="+mj-lt"/>
              <a:ea typeface="+mj-ea"/>
              <a:cs typeface="B Nazanin" panose="00000400000000000000" pitchFamily="2" charset="-78"/>
            </a:endParaRPr>
          </a:p>
          <a:p>
            <a:pPr algn="just" rtl="1"/>
            <a:endParaRPr lang="en-US" sz="1600" dirty="0">
              <a:cs typeface="B Nazanin" panose="00000400000000000000" pitchFamily="2" charset="-78"/>
            </a:endParaRPr>
          </a:p>
        </p:txBody>
      </p:sp>
      <p:grpSp>
        <p:nvGrpSpPr>
          <p:cNvPr id="4" name="Group 3"/>
          <p:cNvGrpSpPr/>
          <p:nvPr/>
        </p:nvGrpSpPr>
        <p:grpSpPr>
          <a:xfrm>
            <a:off x="2234164" y="4027204"/>
            <a:ext cx="7454676" cy="863750"/>
            <a:chOff x="3783840" y="3561638"/>
            <a:chExt cx="5781323" cy="863750"/>
          </a:xfrm>
        </p:grpSpPr>
        <p:grpSp>
          <p:nvGrpSpPr>
            <p:cNvPr id="5" name="Group 4"/>
            <p:cNvGrpSpPr/>
            <p:nvPr/>
          </p:nvGrpSpPr>
          <p:grpSpPr>
            <a:xfrm rot="10800000">
              <a:off x="3931757" y="3561638"/>
              <a:ext cx="5470417" cy="863750"/>
              <a:chOff x="3017891" y="2638448"/>
              <a:chExt cx="5470417" cy="863750"/>
            </a:xfrm>
          </p:grpSpPr>
          <p:sp>
            <p:nvSpPr>
              <p:cNvPr id="9" name="Freeform 8"/>
              <p:cNvSpPr/>
              <p:nvPr/>
            </p:nvSpPr>
            <p:spPr>
              <a:xfrm>
                <a:off x="3017891" y="2638448"/>
                <a:ext cx="1439583" cy="863750"/>
              </a:xfrm>
              <a:custGeom>
                <a:avLst/>
                <a:gdLst>
                  <a:gd name="connsiteX0" fmla="*/ 0 w 1439583"/>
                  <a:gd name="connsiteY0" fmla="*/ 86375 h 863750"/>
                  <a:gd name="connsiteX1" fmla="*/ 86375 w 1439583"/>
                  <a:gd name="connsiteY1" fmla="*/ 0 h 863750"/>
                  <a:gd name="connsiteX2" fmla="*/ 1353208 w 1439583"/>
                  <a:gd name="connsiteY2" fmla="*/ 0 h 863750"/>
                  <a:gd name="connsiteX3" fmla="*/ 1439583 w 1439583"/>
                  <a:gd name="connsiteY3" fmla="*/ 86375 h 863750"/>
                  <a:gd name="connsiteX4" fmla="*/ 1439583 w 1439583"/>
                  <a:gd name="connsiteY4" fmla="*/ 777375 h 863750"/>
                  <a:gd name="connsiteX5" fmla="*/ 1353208 w 1439583"/>
                  <a:gd name="connsiteY5" fmla="*/ 863750 h 863750"/>
                  <a:gd name="connsiteX6" fmla="*/ 86375 w 1439583"/>
                  <a:gd name="connsiteY6" fmla="*/ 863750 h 863750"/>
                  <a:gd name="connsiteX7" fmla="*/ 0 w 1439583"/>
                  <a:gd name="connsiteY7" fmla="*/ 777375 h 863750"/>
                  <a:gd name="connsiteX8" fmla="*/ 0 w 1439583"/>
                  <a:gd name="connsiteY8" fmla="*/ 86375 h 86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9583" h="863750">
                    <a:moveTo>
                      <a:pt x="0" y="86375"/>
                    </a:moveTo>
                    <a:cubicBezTo>
                      <a:pt x="0" y="38671"/>
                      <a:pt x="38671" y="0"/>
                      <a:pt x="86375" y="0"/>
                    </a:cubicBezTo>
                    <a:lnTo>
                      <a:pt x="1353208" y="0"/>
                    </a:lnTo>
                    <a:cubicBezTo>
                      <a:pt x="1400912" y="0"/>
                      <a:pt x="1439583" y="38671"/>
                      <a:pt x="1439583" y="86375"/>
                    </a:cubicBezTo>
                    <a:lnTo>
                      <a:pt x="1439583" y="777375"/>
                    </a:lnTo>
                    <a:cubicBezTo>
                      <a:pt x="1439583" y="825079"/>
                      <a:pt x="1400912" y="863750"/>
                      <a:pt x="1353208" y="863750"/>
                    </a:cubicBezTo>
                    <a:lnTo>
                      <a:pt x="86375" y="863750"/>
                    </a:lnTo>
                    <a:cubicBezTo>
                      <a:pt x="38671" y="863750"/>
                      <a:pt x="0" y="825079"/>
                      <a:pt x="0" y="777375"/>
                    </a:cubicBezTo>
                    <a:lnTo>
                      <a:pt x="0" y="86375"/>
                    </a:lnTo>
                    <a:close/>
                  </a:path>
                </a:pathLst>
              </a:custGeom>
              <a:solidFill>
                <a:schemeClr val="accent1"/>
              </a:solidFill>
              <a:ln w="9525" cap="flat" cmpd="sng" algn="ctr">
                <a:solidFill>
                  <a:srgbClr val="B58B80"/>
                </a:solidFill>
                <a:prstDash val="solid"/>
              </a:ln>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rgbClr val="B58B80">
                    <a:shade val="35000"/>
                    <a:satMod val="130000"/>
                  </a:srgbClr>
                </a:contourClr>
              </a:sp3d>
            </p:spPr>
            <p:txBody>
              <a:bodyPr spcFirstLastPara="0" vert="horz" wrap="square" lIns="147218" tIns="147218" rIns="147218" bIns="147218" numCol="1" spcCol="1270" anchor="ctr" anchorCtr="0">
                <a:noAutofit/>
              </a:bodyPr>
              <a:lstStyle/>
              <a:p>
                <a:pPr marL="0" marR="0" lvl="0" indent="0" algn="ctr" defTabSz="1422400" eaLnBrk="1" fontAlgn="auto" latinLnBrk="0" hangingPunct="1">
                  <a:lnSpc>
                    <a:spcPct val="90000"/>
                  </a:lnSpc>
                  <a:spcBef>
                    <a:spcPct val="0"/>
                  </a:spcBef>
                  <a:spcAft>
                    <a:spcPct val="35000"/>
                  </a:spcAft>
                  <a:buClrTx/>
                  <a:buSzTx/>
                  <a:buFontTx/>
                  <a:buNone/>
                  <a:tabLst/>
                  <a:defRPr/>
                </a:pPr>
                <a:endParaRPr kumimoji="0" lang="en-US" sz="2800" b="0" i="0" u="none" strike="noStrike" kern="0" cap="none" spc="0" normalizeH="0" baseline="0" noProof="0" smtClean="0">
                  <a:ln>
                    <a:noFill/>
                  </a:ln>
                  <a:solidFill>
                    <a:prstClr val="white"/>
                  </a:solidFill>
                  <a:effectLst/>
                  <a:uLnTx/>
                  <a:uFillTx/>
                  <a:latin typeface="Century Schoolbook" panose="02040604050505020304"/>
                  <a:cs typeface="B Nazanin" panose="00000400000000000000" pitchFamily="2" charset="-78"/>
                </a:endParaRPr>
              </a:p>
            </p:txBody>
          </p:sp>
          <p:sp>
            <p:nvSpPr>
              <p:cNvPr id="10" name="Freeform 9"/>
              <p:cNvSpPr/>
              <p:nvPr/>
            </p:nvSpPr>
            <p:spPr>
              <a:xfrm>
                <a:off x="4601433" y="2891815"/>
                <a:ext cx="305191" cy="357016"/>
              </a:xfrm>
              <a:custGeom>
                <a:avLst/>
                <a:gdLst>
                  <a:gd name="connsiteX0" fmla="*/ 0 w 305191"/>
                  <a:gd name="connsiteY0" fmla="*/ 71403 h 357016"/>
                  <a:gd name="connsiteX1" fmla="*/ 152596 w 305191"/>
                  <a:gd name="connsiteY1" fmla="*/ 71403 h 357016"/>
                  <a:gd name="connsiteX2" fmla="*/ 152596 w 305191"/>
                  <a:gd name="connsiteY2" fmla="*/ 0 h 357016"/>
                  <a:gd name="connsiteX3" fmla="*/ 305191 w 305191"/>
                  <a:gd name="connsiteY3" fmla="*/ 178508 h 357016"/>
                  <a:gd name="connsiteX4" fmla="*/ 152596 w 305191"/>
                  <a:gd name="connsiteY4" fmla="*/ 357016 h 357016"/>
                  <a:gd name="connsiteX5" fmla="*/ 152596 w 305191"/>
                  <a:gd name="connsiteY5" fmla="*/ 285613 h 357016"/>
                  <a:gd name="connsiteX6" fmla="*/ 0 w 305191"/>
                  <a:gd name="connsiteY6" fmla="*/ 285613 h 357016"/>
                  <a:gd name="connsiteX7" fmla="*/ 0 w 305191"/>
                  <a:gd name="connsiteY7" fmla="*/ 71403 h 35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191" h="357016">
                    <a:moveTo>
                      <a:pt x="0" y="71403"/>
                    </a:moveTo>
                    <a:lnTo>
                      <a:pt x="152596" y="71403"/>
                    </a:lnTo>
                    <a:lnTo>
                      <a:pt x="152596" y="0"/>
                    </a:lnTo>
                    <a:lnTo>
                      <a:pt x="305191" y="178508"/>
                    </a:lnTo>
                    <a:lnTo>
                      <a:pt x="152596" y="357016"/>
                    </a:lnTo>
                    <a:lnTo>
                      <a:pt x="152596" y="285613"/>
                    </a:lnTo>
                    <a:lnTo>
                      <a:pt x="0" y="285613"/>
                    </a:lnTo>
                    <a:lnTo>
                      <a:pt x="0" y="71403"/>
                    </a:lnTo>
                    <a:close/>
                  </a:path>
                </a:pathLst>
              </a:custGeom>
              <a:solidFill>
                <a:sysClr val="window" lastClr="FFFFFF"/>
              </a:solidFill>
              <a:ln w="13970" cap="flat" cmpd="sng" algn="ctr">
                <a:solidFill>
                  <a:srgbClr val="A5644E"/>
                </a:solidFill>
                <a:prstDash val="solid"/>
              </a:ln>
              <a:effectLst/>
            </p:spPr>
            <p:txBody>
              <a:bodyPr spcFirstLastPara="0" vert="horz" wrap="square" lIns="0" tIns="71403" rIns="91557" bIns="71403" numCol="1" spcCol="1270" anchor="ctr" anchorCtr="0">
                <a:noAutofit/>
              </a:bodyPr>
              <a:lstStyle/>
              <a:p>
                <a:pPr marL="0" marR="0" lvl="0" indent="0" algn="ctr" defTabSz="666750" eaLnBrk="1" fontAlgn="auto" latinLnBrk="0" hangingPunct="1">
                  <a:lnSpc>
                    <a:spcPct val="90000"/>
                  </a:lnSpc>
                  <a:spcBef>
                    <a:spcPct val="0"/>
                  </a:spcBef>
                  <a:spcAft>
                    <a:spcPct val="3500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entury Schoolbook" panose="02040604050505020304"/>
                  <a:cs typeface="B Nazanin" panose="00000400000000000000" pitchFamily="2" charset="-78"/>
                </a:endParaRPr>
              </a:p>
            </p:txBody>
          </p:sp>
          <p:sp>
            <p:nvSpPr>
              <p:cNvPr id="11" name="Freeform 10"/>
              <p:cNvSpPr/>
              <p:nvPr/>
            </p:nvSpPr>
            <p:spPr>
              <a:xfrm>
                <a:off x="5033308" y="2638448"/>
                <a:ext cx="1439583" cy="863750"/>
              </a:xfrm>
              <a:custGeom>
                <a:avLst/>
                <a:gdLst>
                  <a:gd name="connsiteX0" fmla="*/ 0 w 1439583"/>
                  <a:gd name="connsiteY0" fmla="*/ 86375 h 863750"/>
                  <a:gd name="connsiteX1" fmla="*/ 86375 w 1439583"/>
                  <a:gd name="connsiteY1" fmla="*/ 0 h 863750"/>
                  <a:gd name="connsiteX2" fmla="*/ 1353208 w 1439583"/>
                  <a:gd name="connsiteY2" fmla="*/ 0 h 863750"/>
                  <a:gd name="connsiteX3" fmla="*/ 1439583 w 1439583"/>
                  <a:gd name="connsiteY3" fmla="*/ 86375 h 863750"/>
                  <a:gd name="connsiteX4" fmla="*/ 1439583 w 1439583"/>
                  <a:gd name="connsiteY4" fmla="*/ 777375 h 863750"/>
                  <a:gd name="connsiteX5" fmla="*/ 1353208 w 1439583"/>
                  <a:gd name="connsiteY5" fmla="*/ 863750 h 863750"/>
                  <a:gd name="connsiteX6" fmla="*/ 86375 w 1439583"/>
                  <a:gd name="connsiteY6" fmla="*/ 863750 h 863750"/>
                  <a:gd name="connsiteX7" fmla="*/ 0 w 1439583"/>
                  <a:gd name="connsiteY7" fmla="*/ 777375 h 863750"/>
                  <a:gd name="connsiteX8" fmla="*/ 0 w 1439583"/>
                  <a:gd name="connsiteY8" fmla="*/ 86375 h 86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9583" h="863750">
                    <a:moveTo>
                      <a:pt x="0" y="86375"/>
                    </a:moveTo>
                    <a:cubicBezTo>
                      <a:pt x="0" y="38671"/>
                      <a:pt x="38671" y="0"/>
                      <a:pt x="86375" y="0"/>
                    </a:cubicBezTo>
                    <a:lnTo>
                      <a:pt x="1353208" y="0"/>
                    </a:lnTo>
                    <a:cubicBezTo>
                      <a:pt x="1400912" y="0"/>
                      <a:pt x="1439583" y="38671"/>
                      <a:pt x="1439583" y="86375"/>
                    </a:cubicBezTo>
                    <a:lnTo>
                      <a:pt x="1439583" y="777375"/>
                    </a:lnTo>
                    <a:cubicBezTo>
                      <a:pt x="1439583" y="825079"/>
                      <a:pt x="1400912" y="863750"/>
                      <a:pt x="1353208" y="863750"/>
                    </a:cubicBezTo>
                    <a:lnTo>
                      <a:pt x="86375" y="863750"/>
                    </a:lnTo>
                    <a:cubicBezTo>
                      <a:pt x="38671" y="863750"/>
                      <a:pt x="0" y="825079"/>
                      <a:pt x="0" y="777375"/>
                    </a:cubicBezTo>
                    <a:lnTo>
                      <a:pt x="0" y="86375"/>
                    </a:lnTo>
                    <a:close/>
                  </a:path>
                </a:pathLst>
              </a:custGeom>
              <a:solidFill>
                <a:schemeClr val="accent1"/>
              </a:solidFill>
              <a:ln w="9525" cap="flat" cmpd="sng" algn="ctr">
                <a:solidFill>
                  <a:srgbClr val="B58B80"/>
                </a:solidFill>
                <a:prstDash val="solid"/>
              </a:ln>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rgbClr val="B58B80">
                    <a:shade val="35000"/>
                    <a:satMod val="130000"/>
                  </a:srgbClr>
                </a:contourClr>
              </a:sp3d>
            </p:spPr>
            <p:txBody>
              <a:bodyPr spcFirstLastPara="0" vert="horz" wrap="square" lIns="147218" tIns="147218" rIns="147218" bIns="147218" numCol="1" spcCol="1270" anchor="ctr" anchorCtr="0">
                <a:noAutofit/>
              </a:bodyPr>
              <a:lstStyle/>
              <a:p>
                <a:pPr marL="0" marR="0" lvl="0" indent="0" algn="ctr" defTabSz="1422400" eaLnBrk="1" fontAlgn="auto" latinLnBrk="0" hangingPunct="1">
                  <a:lnSpc>
                    <a:spcPct val="90000"/>
                  </a:lnSpc>
                  <a:spcBef>
                    <a:spcPct val="0"/>
                  </a:spcBef>
                  <a:spcAft>
                    <a:spcPct val="35000"/>
                  </a:spcAft>
                  <a:buClrTx/>
                  <a:buSzTx/>
                  <a:buFontTx/>
                  <a:buNone/>
                  <a:tabLst/>
                  <a:defRPr/>
                </a:pPr>
                <a:endParaRPr kumimoji="0" lang="en-US" sz="2800" b="0" i="0" u="none" strike="noStrike" kern="0" cap="none" spc="0" normalizeH="0" baseline="0" noProof="0" smtClean="0">
                  <a:ln>
                    <a:noFill/>
                  </a:ln>
                  <a:solidFill>
                    <a:prstClr val="white"/>
                  </a:solidFill>
                  <a:effectLst/>
                  <a:uLnTx/>
                  <a:uFillTx/>
                  <a:latin typeface="Century Schoolbook" panose="02040604050505020304"/>
                  <a:cs typeface="B Nazanin" panose="00000400000000000000" pitchFamily="2" charset="-78"/>
                </a:endParaRPr>
              </a:p>
            </p:txBody>
          </p:sp>
          <p:sp>
            <p:nvSpPr>
              <p:cNvPr id="12" name="Freeform 11"/>
              <p:cNvSpPr/>
              <p:nvPr/>
            </p:nvSpPr>
            <p:spPr>
              <a:xfrm>
                <a:off x="6616850" y="2891815"/>
                <a:ext cx="305191" cy="357016"/>
              </a:xfrm>
              <a:custGeom>
                <a:avLst/>
                <a:gdLst>
                  <a:gd name="connsiteX0" fmla="*/ 0 w 305191"/>
                  <a:gd name="connsiteY0" fmla="*/ 71403 h 357016"/>
                  <a:gd name="connsiteX1" fmla="*/ 152596 w 305191"/>
                  <a:gd name="connsiteY1" fmla="*/ 71403 h 357016"/>
                  <a:gd name="connsiteX2" fmla="*/ 152596 w 305191"/>
                  <a:gd name="connsiteY2" fmla="*/ 0 h 357016"/>
                  <a:gd name="connsiteX3" fmla="*/ 305191 w 305191"/>
                  <a:gd name="connsiteY3" fmla="*/ 178508 h 357016"/>
                  <a:gd name="connsiteX4" fmla="*/ 152596 w 305191"/>
                  <a:gd name="connsiteY4" fmla="*/ 357016 h 357016"/>
                  <a:gd name="connsiteX5" fmla="*/ 152596 w 305191"/>
                  <a:gd name="connsiteY5" fmla="*/ 285613 h 357016"/>
                  <a:gd name="connsiteX6" fmla="*/ 0 w 305191"/>
                  <a:gd name="connsiteY6" fmla="*/ 285613 h 357016"/>
                  <a:gd name="connsiteX7" fmla="*/ 0 w 305191"/>
                  <a:gd name="connsiteY7" fmla="*/ 71403 h 35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191" h="357016">
                    <a:moveTo>
                      <a:pt x="0" y="71403"/>
                    </a:moveTo>
                    <a:lnTo>
                      <a:pt x="152596" y="71403"/>
                    </a:lnTo>
                    <a:lnTo>
                      <a:pt x="152596" y="0"/>
                    </a:lnTo>
                    <a:lnTo>
                      <a:pt x="305191" y="178508"/>
                    </a:lnTo>
                    <a:lnTo>
                      <a:pt x="152596" y="357016"/>
                    </a:lnTo>
                    <a:lnTo>
                      <a:pt x="152596" y="285613"/>
                    </a:lnTo>
                    <a:lnTo>
                      <a:pt x="0" y="285613"/>
                    </a:lnTo>
                    <a:lnTo>
                      <a:pt x="0" y="71403"/>
                    </a:lnTo>
                    <a:close/>
                  </a:path>
                </a:pathLst>
              </a:custGeom>
              <a:solidFill>
                <a:sysClr val="window" lastClr="FFFFFF"/>
              </a:solidFill>
              <a:ln w="13970" cap="flat" cmpd="sng" algn="ctr">
                <a:solidFill>
                  <a:srgbClr val="A5644E"/>
                </a:solidFill>
                <a:prstDash val="solid"/>
              </a:ln>
              <a:effectLst/>
            </p:spPr>
            <p:txBody>
              <a:bodyPr spcFirstLastPara="0" vert="horz" wrap="square" lIns="0" tIns="71403" rIns="91557" bIns="71403" numCol="1" spcCol="1270" anchor="ctr" anchorCtr="0">
                <a:noAutofit/>
              </a:bodyPr>
              <a:lstStyle/>
              <a:p>
                <a:pPr marL="0" marR="0" lvl="0" indent="0" algn="ctr" defTabSz="666750" eaLnBrk="1" fontAlgn="auto" latinLnBrk="0" hangingPunct="1">
                  <a:lnSpc>
                    <a:spcPct val="90000"/>
                  </a:lnSpc>
                  <a:spcBef>
                    <a:spcPct val="0"/>
                  </a:spcBef>
                  <a:spcAft>
                    <a:spcPct val="35000"/>
                  </a:spcAft>
                  <a:buClrTx/>
                  <a:buSzTx/>
                  <a:buFontTx/>
                  <a:buNone/>
                  <a:tabLst/>
                  <a:defRPr/>
                </a:pPr>
                <a:endParaRPr kumimoji="0" lang="en-US" sz="1400" b="0" i="0" u="none" strike="noStrike" kern="0" cap="none" spc="0" normalizeH="0" baseline="0" noProof="0" smtClean="0">
                  <a:ln>
                    <a:noFill/>
                  </a:ln>
                  <a:solidFill>
                    <a:prstClr val="black"/>
                  </a:solidFill>
                  <a:effectLst/>
                  <a:uLnTx/>
                  <a:uFillTx/>
                  <a:latin typeface="Century Schoolbook" panose="02040604050505020304"/>
                  <a:cs typeface="B Nazanin" panose="00000400000000000000" pitchFamily="2" charset="-78"/>
                </a:endParaRPr>
              </a:p>
            </p:txBody>
          </p:sp>
          <p:sp>
            <p:nvSpPr>
              <p:cNvPr id="13" name="Freeform 12"/>
              <p:cNvSpPr/>
              <p:nvPr/>
            </p:nvSpPr>
            <p:spPr>
              <a:xfrm>
                <a:off x="7048725" y="2638448"/>
                <a:ext cx="1439583" cy="863750"/>
              </a:xfrm>
              <a:custGeom>
                <a:avLst/>
                <a:gdLst>
                  <a:gd name="connsiteX0" fmla="*/ 0 w 1439583"/>
                  <a:gd name="connsiteY0" fmla="*/ 86375 h 863750"/>
                  <a:gd name="connsiteX1" fmla="*/ 86375 w 1439583"/>
                  <a:gd name="connsiteY1" fmla="*/ 0 h 863750"/>
                  <a:gd name="connsiteX2" fmla="*/ 1353208 w 1439583"/>
                  <a:gd name="connsiteY2" fmla="*/ 0 h 863750"/>
                  <a:gd name="connsiteX3" fmla="*/ 1439583 w 1439583"/>
                  <a:gd name="connsiteY3" fmla="*/ 86375 h 863750"/>
                  <a:gd name="connsiteX4" fmla="*/ 1439583 w 1439583"/>
                  <a:gd name="connsiteY4" fmla="*/ 777375 h 863750"/>
                  <a:gd name="connsiteX5" fmla="*/ 1353208 w 1439583"/>
                  <a:gd name="connsiteY5" fmla="*/ 863750 h 863750"/>
                  <a:gd name="connsiteX6" fmla="*/ 86375 w 1439583"/>
                  <a:gd name="connsiteY6" fmla="*/ 863750 h 863750"/>
                  <a:gd name="connsiteX7" fmla="*/ 0 w 1439583"/>
                  <a:gd name="connsiteY7" fmla="*/ 777375 h 863750"/>
                  <a:gd name="connsiteX8" fmla="*/ 0 w 1439583"/>
                  <a:gd name="connsiteY8" fmla="*/ 86375 h 86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9583" h="863750">
                    <a:moveTo>
                      <a:pt x="0" y="86375"/>
                    </a:moveTo>
                    <a:cubicBezTo>
                      <a:pt x="0" y="38671"/>
                      <a:pt x="38671" y="0"/>
                      <a:pt x="86375" y="0"/>
                    </a:cubicBezTo>
                    <a:lnTo>
                      <a:pt x="1353208" y="0"/>
                    </a:lnTo>
                    <a:cubicBezTo>
                      <a:pt x="1400912" y="0"/>
                      <a:pt x="1439583" y="38671"/>
                      <a:pt x="1439583" y="86375"/>
                    </a:cubicBezTo>
                    <a:lnTo>
                      <a:pt x="1439583" y="777375"/>
                    </a:lnTo>
                    <a:cubicBezTo>
                      <a:pt x="1439583" y="825079"/>
                      <a:pt x="1400912" y="863750"/>
                      <a:pt x="1353208" y="863750"/>
                    </a:cubicBezTo>
                    <a:lnTo>
                      <a:pt x="86375" y="863750"/>
                    </a:lnTo>
                    <a:cubicBezTo>
                      <a:pt x="38671" y="863750"/>
                      <a:pt x="0" y="825079"/>
                      <a:pt x="0" y="777375"/>
                    </a:cubicBezTo>
                    <a:lnTo>
                      <a:pt x="0" y="86375"/>
                    </a:lnTo>
                    <a:close/>
                  </a:path>
                </a:pathLst>
              </a:custGeom>
              <a:solidFill>
                <a:schemeClr val="accent1"/>
              </a:solidFill>
              <a:ln w="9525" cap="flat" cmpd="sng" algn="ctr">
                <a:solidFill>
                  <a:srgbClr val="B58B80"/>
                </a:solidFill>
                <a:prstDash val="solid"/>
              </a:ln>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rgbClr val="B58B80">
                    <a:shade val="35000"/>
                    <a:satMod val="130000"/>
                  </a:srgbClr>
                </a:contourClr>
              </a:sp3d>
            </p:spPr>
            <p:txBody>
              <a:bodyPr spcFirstLastPara="0" vert="horz" wrap="square" lIns="147218" tIns="147218" rIns="147218" bIns="147218" numCol="1" spcCol="1270" anchor="ctr" anchorCtr="0">
                <a:noAutofit/>
              </a:bodyPr>
              <a:lstStyle/>
              <a:p>
                <a:pPr marL="0" marR="0" lvl="0" indent="0" algn="ctr" defTabSz="1422400" eaLnBrk="1" fontAlgn="auto" latinLnBrk="0" hangingPunct="1">
                  <a:lnSpc>
                    <a:spcPct val="90000"/>
                  </a:lnSpc>
                  <a:spcBef>
                    <a:spcPct val="0"/>
                  </a:spcBef>
                  <a:spcAft>
                    <a:spcPct val="35000"/>
                  </a:spcAft>
                  <a:buClrTx/>
                  <a:buSzTx/>
                  <a:buFontTx/>
                  <a:buNone/>
                  <a:tabLst/>
                  <a:defRPr/>
                </a:pPr>
                <a:endParaRPr kumimoji="0" lang="en-US" sz="2800" b="0" i="0" u="none" strike="noStrike" kern="0" cap="none" spc="0" normalizeH="0" baseline="0" noProof="0" smtClean="0">
                  <a:ln>
                    <a:noFill/>
                  </a:ln>
                  <a:solidFill>
                    <a:prstClr val="white"/>
                  </a:solidFill>
                  <a:effectLst/>
                  <a:uLnTx/>
                  <a:uFillTx/>
                  <a:latin typeface="Century Schoolbook" panose="02040604050505020304"/>
                  <a:cs typeface="B Nazanin" panose="00000400000000000000" pitchFamily="2" charset="-78"/>
                </a:endParaRPr>
              </a:p>
            </p:txBody>
          </p:sp>
        </p:grpSp>
        <p:sp>
          <p:nvSpPr>
            <p:cNvPr id="6" name="TextBox 5"/>
            <p:cNvSpPr txBox="1"/>
            <p:nvPr/>
          </p:nvSpPr>
          <p:spPr>
            <a:xfrm>
              <a:off x="7822557" y="3768069"/>
              <a:ext cx="1742606" cy="400110"/>
            </a:xfrm>
            <a:prstGeom prst="rect">
              <a:avLst/>
            </a:prstGeom>
            <a:noFill/>
          </p:spPr>
          <p:txBody>
            <a:bodyPr wrap="square" rtlCol="0">
              <a:spAutoFit/>
            </a:bodyPr>
            <a:lstStyle/>
            <a:p>
              <a:pPr marR="0" lvl="0" indent="0" algn="ctr" defTabSz="457200" fontAlgn="auto">
                <a:lnSpc>
                  <a:spcPct val="100000"/>
                </a:lnSpc>
                <a:spcBef>
                  <a:spcPts val="0"/>
                </a:spcBef>
                <a:spcAft>
                  <a:spcPts val="0"/>
                </a:spcAft>
                <a:buClrTx/>
                <a:buSzTx/>
                <a:buFontTx/>
                <a:buNone/>
                <a:tabLst/>
                <a:defRPr/>
              </a:pPr>
              <a:r>
                <a:rPr lang="fa-IR" sz="2000" b="1" spc="-50" dirty="0">
                  <a:solidFill>
                    <a:schemeClr val="tx1">
                      <a:lumMod val="75000"/>
                      <a:lumOff val="25000"/>
                    </a:schemeClr>
                  </a:solidFill>
                  <a:latin typeface="+mj-lt"/>
                  <a:ea typeface="+mj-ea"/>
                  <a:cs typeface="B Nazanin" panose="00000400000000000000" pitchFamily="2" charset="-78"/>
                </a:rPr>
                <a:t>جامعه تولیدی</a:t>
              </a:r>
              <a:endParaRPr lang="en-US" sz="2000" b="1" spc="-50" dirty="0">
                <a:solidFill>
                  <a:schemeClr val="tx1">
                    <a:lumMod val="75000"/>
                    <a:lumOff val="25000"/>
                  </a:schemeClr>
                </a:solidFill>
                <a:latin typeface="+mj-lt"/>
                <a:ea typeface="+mj-ea"/>
                <a:cs typeface="B Nazanin" panose="00000400000000000000" pitchFamily="2" charset="-78"/>
              </a:endParaRPr>
            </a:p>
          </p:txBody>
        </p:sp>
        <p:sp>
          <p:nvSpPr>
            <p:cNvPr id="7" name="TextBox 6"/>
            <p:cNvSpPr txBox="1"/>
            <p:nvPr/>
          </p:nvSpPr>
          <p:spPr>
            <a:xfrm>
              <a:off x="5856719" y="3768069"/>
              <a:ext cx="1584741" cy="400110"/>
            </a:xfrm>
            <a:prstGeom prst="rect">
              <a:avLst/>
            </a:prstGeom>
            <a:noFill/>
          </p:spPr>
          <p:txBody>
            <a:bodyPr wrap="square" rtlCol="0">
              <a:spAutoFit/>
            </a:bodyPr>
            <a:lstStyle/>
            <a:p>
              <a:pPr algn="ctr" defTabSz="457200"/>
              <a:r>
                <a:rPr lang="fa-IR" sz="2000" b="1" spc="-50" dirty="0">
                  <a:solidFill>
                    <a:schemeClr val="tx1">
                      <a:lumMod val="75000"/>
                      <a:lumOff val="25000"/>
                    </a:schemeClr>
                  </a:solidFill>
                  <a:latin typeface="+mj-lt"/>
                  <a:ea typeface="+mj-ea"/>
                  <a:cs typeface="B Nazanin" panose="00000400000000000000" pitchFamily="2" charset="-78"/>
                </a:rPr>
                <a:t>جامعه خدماتی</a:t>
              </a:r>
              <a:endParaRPr lang="en-US" sz="2000" b="1" spc="-50" dirty="0">
                <a:solidFill>
                  <a:schemeClr val="tx1">
                    <a:lumMod val="75000"/>
                    <a:lumOff val="25000"/>
                  </a:schemeClr>
                </a:solidFill>
                <a:latin typeface="+mj-lt"/>
                <a:ea typeface="+mj-ea"/>
                <a:cs typeface="B Nazanin" panose="00000400000000000000" pitchFamily="2" charset="-78"/>
              </a:endParaRPr>
            </a:p>
          </p:txBody>
        </p:sp>
        <p:sp>
          <p:nvSpPr>
            <p:cNvPr id="8" name="TextBox 7"/>
            <p:cNvSpPr txBox="1"/>
            <p:nvPr/>
          </p:nvSpPr>
          <p:spPr>
            <a:xfrm>
              <a:off x="3783840" y="3768069"/>
              <a:ext cx="1587499" cy="400110"/>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lang="fa-IR" sz="2000" b="1" spc="-50" dirty="0">
                  <a:solidFill>
                    <a:schemeClr val="tx1">
                      <a:lumMod val="75000"/>
                      <a:lumOff val="25000"/>
                    </a:schemeClr>
                  </a:solidFill>
                  <a:latin typeface="+mj-lt"/>
                  <a:ea typeface="+mj-ea"/>
                  <a:cs typeface="B Nazanin" panose="00000400000000000000" pitchFamily="2" charset="-78"/>
                </a:rPr>
                <a:t>جامعه مصرفی</a:t>
              </a:r>
              <a:endParaRPr lang="en-US" sz="2000" b="1" spc="-50" dirty="0">
                <a:solidFill>
                  <a:schemeClr val="tx1">
                    <a:lumMod val="75000"/>
                    <a:lumOff val="25000"/>
                  </a:schemeClr>
                </a:solidFill>
                <a:latin typeface="+mj-lt"/>
                <a:ea typeface="+mj-ea"/>
                <a:cs typeface="B Nazanin" panose="00000400000000000000" pitchFamily="2" charset="-78"/>
              </a:endParaRPr>
            </a:p>
          </p:txBody>
        </p:sp>
      </p:grpSp>
      <p:sp>
        <p:nvSpPr>
          <p:cNvPr id="14" name="TextBox 13"/>
          <p:cNvSpPr txBox="1"/>
          <p:nvPr/>
        </p:nvSpPr>
        <p:spPr>
          <a:xfrm>
            <a:off x="261257" y="5135320"/>
            <a:ext cx="11652069" cy="1569660"/>
          </a:xfrm>
          <a:prstGeom prst="rect">
            <a:avLst/>
          </a:prstGeom>
          <a:noFill/>
        </p:spPr>
        <p:txBody>
          <a:bodyPr wrap="square" rtlCol="0">
            <a:spAutoFit/>
          </a:bodyPr>
          <a:lstStyle/>
          <a:p>
            <a:pPr algn="just" rtl="1"/>
            <a:r>
              <a:rPr lang="ar-SA" sz="2400" dirty="0" smtClean="0">
                <a:cs typeface="B Nazanin" panose="00000400000000000000" pitchFamily="2" charset="-78"/>
              </a:rPr>
              <a:t>درگذشته </a:t>
            </a:r>
            <a:r>
              <a:rPr lang="ar-SA" sz="2400" dirty="0">
                <a:cs typeface="B Nazanin" panose="00000400000000000000" pitchFamily="2" charset="-78"/>
              </a:rPr>
              <a:t>خزانه دولت از درآمد ناشی از تولید پر میشد بنابراین دولت وظیفه داشت که تاسیسات و تجهیزات لازم را برای افزایش </a:t>
            </a:r>
            <a:r>
              <a:rPr lang="ar-SA" sz="2400" dirty="0" smtClean="0">
                <a:cs typeface="B Nazanin" panose="00000400000000000000" pitchFamily="2" charset="-78"/>
              </a:rPr>
              <a:t>تولید</a:t>
            </a:r>
            <a:r>
              <a:rPr lang="fa-IR" sz="2400" dirty="0" smtClean="0">
                <a:cs typeface="B Nazanin" panose="00000400000000000000" pitchFamily="2" charset="-78"/>
              </a:rPr>
              <a:t> را</a:t>
            </a:r>
            <a:r>
              <a:rPr lang="ar-SA" sz="2400" dirty="0" smtClean="0">
                <a:cs typeface="B Nazanin" panose="00000400000000000000" pitchFamily="2" charset="-78"/>
              </a:rPr>
              <a:t> </a:t>
            </a:r>
            <a:r>
              <a:rPr lang="ar-SA" sz="2400" dirty="0">
                <a:cs typeface="B Nazanin" panose="00000400000000000000" pitchFamily="2" charset="-78"/>
              </a:rPr>
              <a:t>فراهم کند.اما اکنون که خزانه از سرمایه نفتی پر </a:t>
            </a:r>
            <a:r>
              <a:rPr lang="ar-SA" sz="2400" dirty="0" smtClean="0">
                <a:cs typeface="B Nazanin" panose="00000400000000000000" pitchFamily="2" charset="-78"/>
              </a:rPr>
              <a:t>می</a:t>
            </a:r>
            <a:r>
              <a:rPr lang="fa-IR" sz="2400" dirty="0" smtClean="0">
                <a:cs typeface="B Nazanin" panose="00000400000000000000" pitchFamily="2" charset="-78"/>
              </a:rPr>
              <a:t> شود</a:t>
            </a:r>
            <a:r>
              <a:rPr lang="ar-SA" sz="2400" dirty="0" smtClean="0">
                <a:cs typeface="B Nazanin" panose="00000400000000000000" pitchFamily="2" charset="-78"/>
              </a:rPr>
              <a:t> </a:t>
            </a:r>
            <a:r>
              <a:rPr lang="ar-SA" sz="2400" dirty="0">
                <a:cs typeface="B Nazanin" panose="00000400000000000000" pitchFamily="2" charset="-78"/>
              </a:rPr>
              <a:t>بدین ترتیب دولت بی نیاز از تولید صاحب سرمایه ی کلان می شود و جامعه از این پس نگاه به دست دولت دارد و دولت قانون گذار ازین پس به دولت روزی بخش نیز تبدیل می </a:t>
            </a:r>
            <a:r>
              <a:rPr lang="ar-SA" sz="2400" dirty="0" smtClean="0">
                <a:cs typeface="B Nazanin" panose="00000400000000000000" pitchFamily="2" charset="-78"/>
              </a:rPr>
              <a:t>شود</a:t>
            </a:r>
            <a:r>
              <a:rPr lang="fa-IR" sz="2400" dirty="0" smtClean="0">
                <a:cs typeface="B Nazanin" panose="00000400000000000000" pitchFamily="2" charset="-78"/>
              </a:rPr>
              <a:t>.</a:t>
            </a:r>
            <a:endParaRPr lang="en-US" sz="2400" dirty="0">
              <a:cs typeface="B Nazanin" panose="00000400000000000000" pitchFamily="2" charset="-78"/>
            </a:endParaRPr>
          </a:p>
        </p:txBody>
      </p:sp>
    </p:spTree>
    <p:extLst>
      <p:ext uri="{BB962C8B-B14F-4D97-AF65-F5344CB8AC3E}">
        <p14:creationId xmlns:p14="http://schemas.microsoft.com/office/powerpoint/2010/main" val="1989244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27491" y="1340842"/>
            <a:ext cx="11456126" cy="2308324"/>
          </a:xfrm>
          <a:prstGeom prst="rect">
            <a:avLst/>
          </a:prstGeom>
          <a:noFill/>
        </p:spPr>
        <p:txBody>
          <a:bodyPr wrap="square" rtlCol="0">
            <a:spAutoFit/>
          </a:bodyPr>
          <a:lstStyle/>
          <a:p>
            <a:pPr algn="just" rtl="1"/>
            <a:r>
              <a:rPr lang="fa-IR" sz="2000" b="1" spc="-50" dirty="0">
                <a:solidFill>
                  <a:schemeClr val="tx1">
                    <a:lumMod val="75000"/>
                    <a:lumOff val="25000"/>
                  </a:schemeClr>
                </a:solidFill>
                <a:latin typeface="+mj-lt"/>
                <a:ea typeface="+mj-ea"/>
                <a:cs typeface="B Nazanin" panose="00000400000000000000" pitchFamily="2" charset="-78"/>
              </a:rPr>
              <a:t>سرمایه گذاری صنعتی و ایجاد صنایع </a:t>
            </a:r>
            <a:r>
              <a:rPr lang="fa-IR" sz="2000" b="1" spc="-50" dirty="0" smtClean="0">
                <a:solidFill>
                  <a:schemeClr val="tx1">
                    <a:lumMod val="75000"/>
                    <a:lumOff val="25000"/>
                  </a:schemeClr>
                </a:solidFill>
                <a:latin typeface="+mj-lt"/>
                <a:ea typeface="+mj-ea"/>
                <a:cs typeface="B Nazanin" panose="00000400000000000000" pitchFamily="2" charset="-78"/>
              </a:rPr>
              <a:t>اولیه: </a:t>
            </a:r>
            <a:r>
              <a:rPr lang="fa-IR" sz="2400" dirty="0" smtClean="0">
                <a:cs typeface="B Nazanin" panose="00000400000000000000" pitchFamily="2" charset="-78"/>
              </a:rPr>
              <a:t>در </a:t>
            </a:r>
            <a:r>
              <a:rPr lang="fa-IR" sz="2400" dirty="0">
                <a:cs typeface="B Nazanin" panose="00000400000000000000" pitchFamily="2" charset="-78"/>
              </a:rPr>
              <a:t>این دوره شاهد تقویت زیرساخت های اقتصادی می باشیم که به طور عمده این تقویت در زمینه ی صنعت انجام شده است.در این دوره کارخانه های صنعتی به دنبال گسترش سرمایه گذاری غربی ایجاد شد که ساخت صنایع مصرفی مانند دخانیات و بلورسازی و... را به همراه داشت.به این ترتیب در ایندوره شاهد ایجاد مراکز صنعتی با کارکرد جدید هستیم که توسط معماران غربی و تحت تاثیر معماری آن ها صورت گرفته است.(فصلنامه مدرس هنر،1385)</a:t>
            </a:r>
            <a:endParaRPr lang="en-US" sz="2400" dirty="0">
              <a:cs typeface="B Nazanin" panose="00000400000000000000" pitchFamily="2" charset="-78"/>
            </a:endParaRPr>
          </a:p>
          <a:p>
            <a:pPr algn="just" rtl="1"/>
            <a:endParaRPr lang="en-US" sz="2000" b="1" spc="-50" dirty="0">
              <a:solidFill>
                <a:schemeClr val="tx1">
                  <a:lumMod val="75000"/>
                  <a:lumOff val="25000"/>
                </a:schemeClr>
              </a:solidFill>
              <a:latin typeface="+mj-lt"/>
              <a:ea typeface="+mj-ea"/>
              <a:cs typeface="B Nazanin" panose="00000400000000000000" pitchFamily="2" charset="-78"/>
            </a:endParaRPr>
          </a:p>
        </p:txBody>
      </p:sp>
      <p:sp>
        <p:nvSpPr>
          <p:cNvPr id="8" name="TextBox 7"/>
          <p:cNvSpPr txBox="1"/>
          <p:nvPr/>
        </p:nvSpPr>
        <p:spPr>
          <a:xfrm>
            <a:off x="327491" y="3421554"/>
            <a:ext cx="11456126" cy="2123658"/>
          </a:xfrm>
          <a:prstGeom prst="rect">
            <a:avLst/>
          </a:prstGeom>
          <a:noFill/>
        </p:spPr>
        <p:txBody>
          <a:bodyPr wrap="square" rtlCol="0">
            <a:spAutoFit/>
          </a:bodyPr>
          <a:lstStyle/>
          <a:p>
            <a:pPr algn="just" rtl="1"/>
            <a:r>
              <a:rPr lang="fa-IR" sz="2000" b="1" spc="-50" dirty="0" smtClean="0">
                <a:solidFill>
                  <a:schemeClr val="tx1">
                    <a:lumMod val="75000"/>
                    <a:lumOff val="25000"/>
                  </a:schemeClr>
                </a:solidFill>
                <a:latin typeface="+mj-lt"/>
                <a:ea typeface="+mj-ea"/>
                <a:cs typeface="B Nazanin" panose="00000400000000000000" pitchFamily="2" charset="-78"/>
              </a:rPr>
              <a:t>ورود مصالح جدید و توسعه روش های ساختمان سازی: </a:t>
            </a:r>
            <a:r>
              <a:rPr lang="fa-IR" sz="2400" dirty="0">
                <a:cs typeface="B Nazanin" panose="00000400000000000000" pitchFamily="2" charset="-78"/>
              </a:rPr>
              <a:t>گسترش ساختمان سازی در دوره ی پهلوی اول با افزایش چشمگیر مصالح ساختمانی همراه بود.درحالی که تا قبل از از این دوره بیشتر بناها با خشت خام و کاه گل یا آجر ساخته می شدند.با رواج یافتن مصالح جدیدی چون فولاد، بتن و شیشه ساختمان سازی به صورت چشمگیری توسعه یافت.(فصلنامه مدرس هنر،1385)</a:t>
            </a:r>
            <a:endParaRPr lang="en-US" sz="2400" dirty="0">
              <a:cs typeface="B Nazanin" panose="00000400000000000000" pitchFamily="2" charset="-78"/>
            </a:endParaRPr>
          </a:p>
          <a:p>
            <a:pPr algn="just" rtl="1"/>
            <a:r>
              <a:rPr lang="fa-IR" sz="2000" b="1" spc="-50" dirty="0" smtClean="0">
                <a:solidFill>
                  <a:schemeClr val="tx1">
                    <a:lumMod val="75000"/>
                    <a:lumOff val="25000"/>
                  </a:schemeClr>
                </a:solidFill>
                <a:latin typeface="+mj-lt"/>
                <a:ea typeface="+mj-ea"/>
                <a:cs typeface="B Nazanin" panose="00000400000000000000" pitchFamily="2" charset="-78"/>
              </a:rPr>
              <a:t> </a:t>
            </a:r>
            <a:endParaRPr lang="en-US" sz="2000" b="1" spc="-50" dirty="0" smtClean="0">
              <a:solidFill>
                <a:schemeClr val="tx1">
                  <a:lumMod val="75000"/>
                  <a:lumOff val="25000"/>
                </a:schemeClr>
              </a:solidFill>
              <a:latin typeface="+mj-lt"/>
              <a:ea typeface="+mj-ea"/>
              <a:cs typeface="B Nazanin" panose="00000400000000000000" pitchFamily="2" charset="-78"/>
            </a:endParaRPr>
          </a:p>
          <a:p>
            <a:pPr algn="just" rtl="1"/>
            <a:endParaRPr lang="en-US" sz="1600" dirty="0">
              <a:cs typeface="B Nazanin" panose="00000400000000000000" pitchFamily="2" charset="-78"/>
            </a:endParaRPr>
          </a:p>
        </p:txBody>
      </p:sp>
    </p:spTree>
    <p:extLst>
      <p:ext uri="{BB962C8B-B14F-4D97-AF65-F5344CB8AC3E}">
        <p14:creationId xmlns:p14="http://schemas.microsoft.com/office/powerpoint/2010/main" val="587712781"/>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64823" y="1162594"/>
            <a:ext cx="184731" cy="369332"/>
          </a:xfrm>
          <a:prstGeom prst="rect">
            <a:avLst/>
          </a:prstGeom>
          <a:noFill/>
        </p:spPr>
        <p:txBody>
          <a:bodyPr wrap="none" rtlCol="0">
            <a:spAutoFit/>
          </a:bodyPr>
          <a:lstStyle/>
          <a:p>
            <a:endParaRPr lang="en-US"/>
          </a:p>
        </p:txBody>
      </p:sp>
      <p:sp>
        <p:nvSpPr>
          <p:cNvPr id="9" name="TextBox 8"/>
          <p:cNvSpPr txBox="1"/>
          <p:nvPr/>
        </p:nvSpPr>
        <p:spPr>
          <a:xfrm>
            <a:off x="4638261" y="196679"/>
            <a:ext cx="7222630" cy="2123658"/>
          </a:xfrm>
          <a:prstGeom prst="rect">
            <a:avLst/>
          </a:prstGeom>
          <a:noFill/>
        </p:spPr>
        <p:txBody>
          <a:bodyPr wrap="square" rtlCol="0">
            <a:spAutoFit/>
          </a:bodyPr>
          <a:lstStyle/>
          <a:p>
            <a:pPr algn="just" rtl="1"/>
            <a:r>
              <a:rPr lang="fa-IR" sz="2200" dirty="0" smtClean="0">
                <a:cs typeface="B Nazanin" panose="00000400000000000000" pitchFamily="2" charset="-78"/>
              </a:rPr>
              <a:t> </a:t>
            </a:r>
            <a:r>
              <a:rPr lang="fa-IR" sz="2200" b="1" spc="-50" dirty="0">
                <a:solidFill>
                  <a:schemeClr val="tx1">
                    <a:lumMod val="75000"/>
                    <a:lumOff val="25000"/>
                  </a:schemeClr>
                </a:solidFill>
                <a:latin typeface="+mj-lt"/>
                <a:ea typeface="+mj-ea"/>
                <a:cs typeface="B Nazanin" panose="00000400000000000000" pitchFamily="2" charset="-78"/>
              </a:rPr>
              <a:t>اجرای پروژه خیابان </a:t>
            </a:r>
            <a:r>
              <a:rPr lang="fa-IR" sz="2200" b="1" spc="-50" dirty="0" smtClean="0">
                <a:solidFill>
                  <a:schemeClr val="tx1">
                    <a:lumMod val="75000"/>
                    <a:lumOff val="25000"/>
                  </a:schemeClr>
                </a:solidFill>
                <a:latin typeface="+mj-lt"/>
                <a:ea typeface="+mj-ea"/>
                <a:cs typeface="B Nazanin" panose="00000400000000000000" pitchFamily="2" charset="-78"/>
              </a:rPr>
              <a:t>کشی: </a:t>
            </a:r>
            <a:r>
              <a:rPr lang="fa-IR" sz="2200" dirty="0" smtClean="0">
                <a:cs typeface="B Nazanin" panose="00000400000000000000" pitchFamily="2" charset="-78"/>
              </a:rPr>
              <a:t>اجرای </a:t>
            </a:r>
            <a:r>
              <a:rPr lang="fa-IR" sz="2200" dirty="0">
                <a:cs typeface="B Nazanin" panose="00000400000000000000" pitchFamily="2" charset="-78"/>
              </a:rPr>
              <a:t>خیابان کشی ها با ایجاد خیابان بوذر </a:t>
            </a:r>
            <a:r>
              <a:rPr lang="fa-IR" sz="2200" dirty="0" smtClean="0">
                <a:cs typeface="B Nazanin" panose="00000400000000000000" pitchFamily="2" charset="-78"/>
              </a:rPr>
              <a:t>جمهری(15خرداد</a:t>
            </a:r>
            <a:r>
              <a:rPr lang="fa-IR" sz="2200" dirty="0">
                <a:cs typeface="B Nazanin" panose="00000400000000000000" pitchFamily="2" charset="-78"/>
              </a:rPr>
              <a:t>) و خیام(اکبرآباد) به شکل چلیپایی در تهران و به تقلید از آن در سراسر شهرهای کشور ایجاد میشود.</a:t>
            </a:r>
          </a:p>
          <a:p>
            <a:pPr algn="just" rtl="1"/>
            <a:r>
              <a:rPr lang="fa-IR" sz="2200" dirty="0">
                <a:cs typeface="B Nazanin" panose="00000400000000000000" pitchFamily="2" charset="-78"/>
              </a:rPr>
              <a:t>ایجاد خیابان با روش هوسمانی به عنوان نماد تجدد همراه با نظریه پردازی های نوگرایان اروپا به ایران راه می یابد.</a:t>
            </a:r>
            <a:endParaRPr lang="en-US" sz="2200" dirty="0">
              <a:cs typeface="B Nazanin" panose="00000400000000000000" pitchFamily="2" charset="-78"/>
            </a:endParaRPr>
          </a:p>
          <a:p>
            <a:pPr algn="just" rtl="1"/>
            <a:r>
              <a:rPr lang="fa-IR" sz="2200" dirty="0">
                <a:cs typeface="B Nazanin" panose="00000400000000000000" pitchFamily="2" charset="-78"/>
              </a:rPr>
              <a:t>  </a:t>
            </a:r>
            <a:endParaRPr lang="en-US" sz="2200" dirty="0">
              <a:cs typeface="B Nazanin" panose="00000400000000000000" pitchFamily="2" charset="-78"/>
            </a:endParaRPr>
          </a:p>
        </p:txBody>
      </p:sp>
      <p:pic>
        <p:nvPicPr>
          <p:cNvPr id="10" name="Picture 9"/>
          <p:cNvPicPr>
            <a:picLocks noChangeAspect="1"/>
          </p:cNvPicPr>
          <p:nvPr/>
        </p:nvPicPr>
        <p:blipFill>
          <a:blip r:embed="rId2"/>
          <a:stretch>
            <a:fillRect/>
          </a:stretch>
        </p:blipFill>
        <p:spPr>
          <a:xfrm>
            <a:off x="235136" y="0"/>
            <a:ext cx="3777685" cy="4234690"/>
          </a:xfrm>
          <a:prstGeom prst="rect">
            <a:avLst/>
          </a:prstGeom>
        </p:spPr>
      </p:pic>
      <p:pic>
        <p:nvPicPr>
          <p:cNvPr id="11" name="Picture 10" descr="toseye maaber.JPG"/>
          <p:cNvPicPr>
            <a:picLocks noChangeAspect="1"/>
          </p:cNvPicPr>
          <p:nvPr/>
        </p:nvPicPr>
        <p:blipFill>
          <a:blip r:embed="rId3"/>
          <a:stretch>
            <a:fillRect/>
          </a:stretch>
        </p:blipFill>
        <p:spPr>
          <a:xfrm>
            <a:off x="306728" y="4234690"/>
            <a:ext cx="3634499" cy="2492601"/>
          </a:xfrm>
          <a:prstGeom prst="rect">
            <a:avLst/>
          </a:prstGeom>
        </p:spPr>
      </p:pic>
      <p:sp>
        <p:nvSpPr>
          <p:cNvPr id="12" name="Content Placeholder 2"/>
          <p:cNvSpPr txBox="1">
            <a:spLocks/>
          </p:cNvSpPr>
          <p:nvPr/>
        </p:nvSpPr>
        <p:spPr>
          <a:xfrm>
            <a:off x="4200940" y="2320337"/>
            <a:ext cx="7659951" cy="3490835"/>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r" rtl="1">
              <a:buFont typeface="Wingdings 3" charset="2"/>
              <a:buNone/>
            </a:pPr>
            <a:r>
              <a:rPr lang="fa-IR" sz="2200" dirty="0" smtClean="0">
                <a:cs typeface="B Nazanin" panose="00000400000000000000" pitchFamily="2" charset="-78"/>
              </a:rPr>
              <a:t>قانون تعریض و توسعه معابر وخیابان ها:</a:t>
            </a:r>
          </a:p>
          <a:p>
            <a:pPr algn="r" rtl="1">
              <a:buFont typeface="Wingdings 3" charset="2"/>
              <a:buNone/>
            </a:pPr>
            <a:r>
              <a:rPr lang="fa-IR" sz="2200" dirty="0" smtClean="0">
                <a:cs typeface="B Nazanin" panose="00000400000000000000" pitchFamily="2" charset="-78"/>
              </a:rPr>
              <a:t>ایجاد خیابان به عنوان نماد تجدد،اولین پژواک از شهرسازی هوسمان گونه ای است که با نظریه پردازی های نوگرایان 1920اروپا جنبه ای بین الملل یافته و در ایران شنیده می شود.</a:t>
            </a:r>
          </a:p>
          <a:p>
            <a:pPr algn="r" rtl="1">
              <a:buNone/>
            </a:pPr>
            <a:r>
              <a:rPr lang="fa-IR" sz="2200" dirty="0" smtClean="0">
                <a:cs typeface="B Nazanin" panose="00000400000000000000" pitchFamily="2" charset="-78"/>
              </a:rPr>
              <a:t>تصویب قانون تعریض و توسعه معابر و خیابان ها جوابی روشن به این گونه شهرسازی است.</a:t>
            </a:r>
            <a:r>
              <a:rPr lang="fa-IR" sz="2200" dirty="0">
                <a:cs typeface="B Nazanin" panose="00000400000000000000" pitchFamily="2" charset="-78"/>
              </a:rPr>
              <a:t> تصویب </a:t>
            </a:r>
            <a:r>
              <a:rPr lang="fa-IR" sz="2200" dirty="0" smtClean="0">
                <a:cs typeface="B Nazanin" panose="00000400000000000000" pitchFamily="2" charset="-78"/>
              </a:rPr>
              <a:t>این قانون در </a:t>
            </a:r>
            <a:r>
              <a:rPr lang="fa-IR" sz="2200" dirty="0">
                <a:cs typeface="B Nazanin" panose="00000400000000000000" pitchFamily="2" charset="-78"/>
              </a:rPr>
              <a:t>1312 که با تخریب دیوارهای کهن تهران درسال 1311 تحقق یافت.</a:t>
            </a:r>
            <a:endParaRPr lang="en-US" sz="2200" dirty="0">
              <a:cs typeface="B Nazanin" panose="00000400000000000000" pitchFamily="2" charset="-78"/>
            </a:endParaRPr>
          </a:p>
          <a:p>
            <a:pPr algn="r" rtl="1">
              <a:buFont typeface="Wingdings 3" charset="2"/>
              <a:buNone/>
            </a:pPr>
            <a:endParaRPr lang="fa-IR" sz="2200" dirty="0" smtClean="0">
              <a:cs typeface="B Nazanin" panose="00000400000000000000" pitchFamily="2" charset="-78"/>
            </a:endParaRPr>
          </a:p>
          <a:p>
            <a:pPr algn="r" rtl="1">
              <a:buFont typeface="Wingdings 3" charset="2"/>
              <a:buNone/>
            </a:pPr>
            <a:endParaRPr lang="fa-IR" sz="2200" dirty="0" smtClean="0">
              <a:cs typeface="B Nazanin" panose="00000400000000000000" pitchFamily="2" charset="-78"/>
            </a:endParaRPr>
          </a:p>
          <a:p>
            <a:pPr algn="r" rtl="1">
              <a:buFont typeface="Wingdings 3" charset="2"/>
              <a:buNone/>
            </a:pPr>
            <a:r>
              <a:rPr lang="fa-IR" sz="2200" dirty="0" smtClean="0">
                <a:cs typeface="B Nazanin" panose="00000400000000000000" pitchFamily="2" charset="-78"/>
              </a:rPr>
              <a:t>تخریب دیوارهای کهن شهر و ایجاد خیابان های جدید بر روی خندق های کهن سبب می گردد تا شهر در فراسوی این خیابان ها، بی هیچ برنامه ای نیز گسترش یابد.</a:t>
            </a:r>
            <a:endParaRPr lang="en-US" sz="2200" dirty="0">
              <a:cs typeface="B Nazanin" panose="00000400000000000000" pitchFamily="2" charset="-78"/>
            </a:endParaRPr>
          </a:p>
        </p:txBody>
      </p:sp>
    </p:spTree>
    <p:extLst>
      <p:ext uri="{BB962C8B-B14F-4D97-AF65-F5344CB8AC3E}">
        <p14:creationId xmlns:p14="http://schemas.microsoft.com/office/powerpoint/2010/main" val="3233365111"/>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39431" y="261259"/>
            <a:ext cx="2771914" cy="461665"/>
          </a:xfrm>
          <a:prstGeom prst="rect">
            <a:avLst/>
          </a:prstGeom>
          <a:noFill/>
        </p:spPr>
        <p:txBody>
          <a:bodyPr wrap="none" rtlCol="0">
            <a:spAutoFit/>
          </a:bodyPr>
          <a:lstStyle/>
          <a:p>
            <a:pPr algn="just" rtl="1"/>
            <a:r>
              <a:rPr lang="fa-IR" sz="2400" b="1" spc="-50" dirty="0">
                <a:solidFill>
                  <a:schemeClr val="tx1">
                    <a:lumMod val="75000"/>
                    <a:lumOff val="25000"/>
                  </a:schemeClr>
                </a:solidFill>
                <a:latin typeface="+mj-lt"/>
                <a:ea typeface="+mj-ea"/>
                <a:cs typeface="B Nazanin" panose="00000400000000000000" pitchFamily="2" charset="-78"/>
              </a:rPr>
              <a:t>نقشه دگرگونی شهر </a:t>
            </a:r>
            <a:r>
              <a:rPr lang="fa-IR" sz="2400" b="1" spc="-50" dirty="0" smtClean="0">
                <a:solidFill>
                  <a:schemeClr val="tx1">
                    <a:lumMod val="75000"/>
                    <a:lumOff val="25000"/>
                  </a:schemeClr>
                </a:solidFill>
                <a:latin typeface="+mj-lt"/>
                <a:ea typeface="+mj-ea"/>
                <a:cs typeface="B Nazanin" panose="00000400000000000000" pitchFamily="2" charset="-78"/>
              </a:rPr>
              <a:t>تهران</a:t>
            </a:r>
            <a:endParaRPr lang="en-US" sz="2400" b="1" spc="-50" dirty="0">
              <a:solidFill>
                <a:schemeClr val="tx1">
                  <a:lumMod val="75000"/>
                  <a:lumOff val="25000"/>
                </a:schemeClr>
              </a:solidFill>
              <a:latin typeface="+mj-lt"/>
              <a:ea typeface="+mj-ea"/>
              <a:cs typeface="B Nazanin" panose="00000400000000000000" pitchFamily="2" charset="-78"/>
            </a:endParaRPr>
          </a:p>
        </p:txBody>
      </p:sp>
      <p:sp>
        <p:nvSpPr>
          <p:cNvPr id="3" name="TextBox 2"/>
          <p:cNvSpPr txBox="1"/>
          <p:nvPr/>
        </p:nvSpPr>
        <p:spPr>
          <a:xfrm>
            <a:off x="613954" y="1190779"/>
            <a:ext cx="10894423" cy="1384995"/>
          </a:xfrm>
          <a:prstGeom prst="rect">
            <a:avLst/>
          </a:prstGeom>
          <a:noFill/>
        </p:spPr>
        <p:txBody>
          <a:bodyPr wrap="square" rtlCol="0">
            <a:spAutoFit/>
          </a:bodyPr>
          <a:lstStyle/>
          <a:p>
            <a:pPr algn="just" rtl="1"/>
            <a:r>
              <a:rPr lang="fa-IR" sz="2800" dirty="0">
                <a:cs typeface="B Nazanin" panose="00000400000000000000" pitchFamily="2" charset="-78"/>
              </a:rPr>
              <a:t>اولین دگرگونی ها در بافت شهر تهران با تصویب قانون سال 1309 عملی می شود.تهیه نقشه خیابان ها در غالب این قانون بستری مناسب برای دخالت های سنگین در بافت های کهن شهری را فراهم می آورد</a:t>
            </a:r>
            <a:r>
              <a:rPr lang="fa-IR" sz="2800" dirty="0" smtClean="0">
                <a:cs typeface="B Nazanin" panose="00000400000000000000" pitchFamily="2" charset="-78"/>
              </a:rPr>
              <a:t>.</a:t>
            </a:r>
          </a:p>
        </p:txBody>
      </p:sp>
      <p:pic>
        <p:nvPicPr>
          <p:cNvPr id="5" name="Picture 4"/>
          <p:cNvPicPr>
            <a:picLocks noChangeAspect="1"/>
          </p:cNvPicPr>
          <p:nvPr/>
        </p:nvPicPr>
        <p:blipFill>
          <a:blip r:embed="rId2"/>
          <a:stretch>
            <a:fillRect/>
          </a:stretch>
        </p:blipFill>
        <p:spPr>
          <a:xfrm>
            <a:off x="182880" y="2575774"/>
            <a:ext cx="6571005" cy="4282226"/>
          </a:xfrm>
          <a:prstGeom prst="rect">
            <a:avLst/>
          </a:prstGeom>
          <a:ln>
            <a:noFill/>
          </a:ln>
          <a:effectLst>
            <a:softEdge rad="112500"/>
          </a:effectLst>
        </p:spPr>
      </p:pic>
      <p:sp>
        <p:nvSpPr>
          <p:cNvPr id="8" name="TextBox 7"/>
          <p:cNvSpPr txBox="1"/>
          <p:nvPr/>
        </p:nvSpPr>
        <p:spPr>
          <a:xfrm>
            <a:off x="6748149" y="3004893"/>
            <a:ext cx="5229203" cy="3539430"/>
          </a:xfrm>
          <a:prstGeom prst="rect">
            <a:avLst/>
          </a:prstGeom>
          <a:noFill/>
        </p:spPr>
        <p:txBody>
          <a:bodyPr wrap="square" rtlCol="0">
            <a:spAutoFit/>
          </a:bodyPr>
          <a:lstStyle/>
          <a:p>
            <a:pPr algn="r" rtl="1"/>
            <a:r>
              <a:rPr lang="fa-IR" sz="2800" dirty="0" smtClean="0">
                <a:cs typeface="B Nazanin" panose="00000400000000000000" pitchFamily="2" charset="-78"/>
              </a:rPr>
              <a:t>از </a:t>
            </a:r>
            <a:r>
              <a:rPr lang="fa-IR" sz="2800" dirty="0">
                <a:cs typeface="B Nazanin" panose="00000400000000000000" pitchFamily="2" charset="-78"/>
              </a:rPr>
              <a:t>تاثیرات تصویب قانون 1309 بر بازار می توان به موارد زیر اشاره کرد</a:t>
            </a:r>
            <a:r>
              <a:rPr lang="fa-IR" sz="2800" dirty="0" smtClean="0">
                <a:cs typeface="B Nazanin" panose="00000400000000000000" pitchFamily="2" charset="-78"/>
              </a:rPr>
              <a:t>:</a:t>
            </a:r>
            <a:endParaRPr lang="fa-IR" sz="2800" dirty="0">
              <a:cs typeface="B Nazanin" panose="00000400000000000000" pitchFamily="2" charset="-78"/>
            </a:endParaRPr>
          </a:p>
          <a:p>
            <a:pPr marL="457200" indent="-457200" algn="r" rtl="1">
              <a:buFont typeface="Arial" panose="020B0604020202020204" pitchFamily="34" charset="0"/>
              <a:buChar char="•"/>
            </a:pPr>
            <a:r>
              <a:rPr lang="fa-IR" sz="2800" dirty="0">
                <a:cs typeface="B Nazanin" panose="00000400000000000000" pitchFamily="2" charset="-78"/>
              </a:rPr>
              <a:t>بخش عظیمی از فعالیت های بازار به لبه خیابان منتقل می شود</a:t>
            </a:r>
            <a:r>
              <a:rPr lang="fa-IR" sz="2800" dirty="0" smtClean="0">
                <a:cs typeface="B Nazanin" panose="00000400000000000000" pitchFamily="2" charset="-78"/>
              </a:rPr>
              <a:t>.</a:t>
            </a:r>
            <a:endParaRPr lang="fa-IR" sz="2800" dirty="0">
              <a:cs typeface="B Nazanin" panose="00000400000000000000" pitchFamily="2" charset="-78"/>
            </a:endParaRPr>
          </a:p>
          <a:p>
            <a:pPr marL="457200" indent="-457200" algn="r" rtl="1">
              <a:buFont typeface="Arial" panose="020B0604020202020204" pitchFamily="34" charset="0"/>
              <a:buChar char="•"/>
            </a:pPr>
            <a:r>
              <a:rPr lang="fa-IR" sz="2800" dirty="0">
                <a:cs typeface="B Nazanin" panose="00000400000000000000" pitchFamily="2" charset="-78"/>
              </a:rPr>
              <a:t>مکان بازار به زمان بازار تبدیل می شود</a:t>
            </a:r>
            <a:r>
              <a:rPr lang="fa-IR" sz="2800" dirty="0" smtClean="0">
                <a:cs typeface="B Nazanin" panose="00000400000000000000" pitchFamily="2" charset="-78"/>
              </a:rPr>
              <a:t>.</a:t>
            </a:r>
            <a:endParaRPr lang="fa-IR" sz="2800" dirty="0">
              <a:cs typeface="B Nazanin" panose="00000400000000000000" pitchFamily="2" charset="-78"/>
            </a:endParaRPr>
          </a:p>
          <a:p>
            <a:pPr marL="457200" indent="-457200" algn="r" rtl="1">
              <a:buFont typeface="Arial" panose="020B0604020202020204" pitchFamily="34" charset="0"/>
              <a:buChar char="•"/>
            </a:pPr>
            <a:r>
              <a:rPr lang="fa-IR" sz="2800" dirty="0">
                <a:cs typeface="B Nazanin" panose="00000400000000000000" pitchFamily="2" charset="-78"/>
              </a:rPr>
              <a:t>فاصله مکانی گروه فرودست و فرادست هروز بیشتر می شود</a:t>
            </a:r>
            <a:r>
              <a:rPr lang="fa-IR" sz="2800" dirty="0" smtClean="0">
                <a:cs typeface="B Nazanin" panose="00000400000000000000" pitchFamily="2" charset="-78"/>
              </a:rPr>
              <a:t>.</a:t>
            </a:r>
            <a:endParaRPr lang="fa-IR" sz="2800" dirty="0">
              <a:cs typeface="B Nazanin" panose="00000400000000000000" pitchFamily="2" charset="-78"/>
            </a:endParaRPr>
          </a:p>
          <a:p>
            <a:pPr algn="just" rtl="1"/>
            <a:endParaRPr lang="en-US" sz="2800" dirty="0">
              <a:cs typeface="B Nazanin" panose="00000400000000000000" pitchFamily="2" charset="-78"/>
            </a:endParaRPr>
          </a:p>
        </p:txBody>
      </p:sp>
    </p:spTree>
    <p:extLst>
      <p:ext uri="{BB962C8B-B14F-4D97-AF65-F5344CB8AC3E}">
        <p14:creationId xmlns:p14="http://schemas.microsoft.com/office/powerpoint/2010/main" val="3011960911"/>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578607" y="2319542"/>
            <a:ext cx="3437021" cy="4538458"/>
          </a:xfrm>
          <a:prstGeom prst="rect">
            <a:avLst/>
          </a:prstGeom>
          <a:ln>
            <a:noFill/>
          </a:ln>
          <a:effectLst>
            <a:softEdge rad="112500"/>
          </a:effectLst>
        </p:spPr>
      </p:pic>
      <p:pic>
        <p:nvPicPr>
          <p:cNvPr id="7" name="Picture 6"/>
          <p:cNvPicPr>
            <a:picLocks noChangeAspect="1"/>
          </p:cNvPicPr>
          <p:nvPr/>
        </p:nvPicPr>
        <p:blipFill>
          <a:blip r:embed="rId3"/>
          <a:stretch>
            <a:fillRect/>
          </a:stretch>
        </p:blipFill>
        <p:spPr>
          <a:xfrm>
            <a:off x="2497431" y="2299253"/>
            <a:ext cx="3642111" cy="4558747"/>
          </a:xfrm>
          <a:prstGeom prst="rect">
            <a:avLst/>
          </a:prstGeom>
          <a:ln>
            <a:noFill/>
          </a:ln>
          <a:effectLst>
            <a:softEdge rad="112500"/>
          </a:effectLst>
        </p:spPr>
      </p:pic>
      <p:sp>
        <p:nvSpPr>
          <p:cNvPr id="4" name="Rectangle 3"/>
          <p:cNvSpPr/>
          <p:nvPr/>
        </p:nvSpPr>
        <p:spPr>
          <a:xfrm>
            <a:off x="1583032" y="591450"/>
            <a:ext cx="10085227" cy="1569660"/>
          </a:xfrm>
          <a:prstGeom prst="rect">
            <a:avLst/>
          </a:prstGeom>
        </p:spPr>
        <p:txBody>
          <a:bodyPr wrap="square">
            <a:spAutoFit/>
          </a:bodyPr>
          <a:lstStyle/>
          <a:p>
            <a:pPr algn="r" rtl="1">
              <a:buNone/>
            </a:pPr>
            <a:r>
              <a:rPr lang="fa-IR" sz="2400" b="1" dirty="0">
                <a:cs typeface="B Nazanin" panose="00000400000000000000" pitchFamily="2" charset="-78"/>
              </a:rPr>
              <a:t>مقایسه  انگاره ایجاد خیابان عریض با تخریب دیوارهای کهن در تهران و </a:t>
            </a:r>
            <a:r>
              <a:rPr lang="fa-IR" sz="2400" b="1" dirty="0" smtClean="0">
                <a:cs typeface="B Nazanin" panose="00000400000000000000" pitchFamily="2" charset="-78"/>
              </a:rPr>
              <a:t>همدان</a:t>
            </a:r>
          </a:p>
          <a:p>
            <a:pPr algn="r" rtl="1">
              <a:buNone/>
            </a:pPr>
            <a:endParaRPr lang="fa-IR" sz="2400" dirty="0">
              <a:cs typeface="B Nazanin" panose="00000400000000000000" pitchFamily="2" charset="-78"/>
            </a:endParaRPr>
          </a:p>
          <a:p>
            <a:pPr algn="r" rtl="1">
              <a:buNone/>
            </a:pPr>
            <a:r>
              <a:rPr lang="fa-IR" sz="2400" dirty="0">
                <a:cs typeface="B Nazanin" panose="00000400000000000000" pitchFamily="2" charset="-78"/>
              </a:rPr>
              <a:t>در تهران این انگاره به تبع از باروهای کهن شهر را دور می زند اما در همدان به تبع تفکری کاملا بیگانه،این انگاره و تحقق آن به انهدام قطعی شالوده شهر کهن می انجامد.</a:t>
            </a:r>
          </a:p>
        </p:txBody>
      </p:sp>
    </p:spTree>
    <p:extLst>
      <p:ext uri="{BB962C8B-B14F-4D97-AF65-F5344CB8AC3E}">
        <p14:creationId xmlns:p14="http://schemas.microsoft.com/office/powerpoint/2010/main" val="270117807"/>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68980" y="691399"/>
            <a:ext cx="4933360" cy="4949547"/>
          </a:xfrm>
        </p:spPr>
        <p:txBody>
          <a:bodyPr>
            <a:normAutofit fontScale="92500" lnSpcReduction="10000"/>
          </a:bodyPr>
          <a:lstStyle/>
          <a:p>
            <a:pPr algn="r" rtl="1">
              <a:buNone/>
            </a:pPr>
            <a:r>
              <a:rPr lang="en-US" sz="2600" b="1" dirty="0" smtClean="0">
                <a:cs typeface="B Nazanin" panose="00000400000000000000" pitchFamily="2" charset="-78"/>
              </a:rPr>
              <a:t> </a:t>
            </a:r>
            <a:r>
              <a:rPr lang="fa-IR" sz="2600" b="1" dirty="0">
                <a:cs typeface="B Nazanin" panose="00000400000000000000" pitchFamily="2" charset="-78"/>
              </a:rPr>
              <a:t>از رونق افتادن بازار و حضور قوی </a:t>
            </a:r>
            <a:r>
              <a:rPr lang="fa-IR" sz="2600" b="1" dirty="0" smtClean="0">
                <a:cs typeface="B Nazanin" panose="00000400000000000000" pitchFamily="2" charset="-78"/>
              </a:rPr>
              <a:t>خیابان</a:t>
            </a:r>
          </a:p>
          <a:p>
            <a:pPr algn="r" rtl="1">
              <a:buNone/>
            </a:pPr>
            <a:endParaRPr lang="fa-IR" sz="2400" dirty="0">
              <a:cs typeface="B Nazanin" panose="00000400000000000000" pitchFamily="2" charset="-78"/>
            </a:endParaRPr>
          </a:p>
          <a:p>
            <a:pPr algn="r" rtl="1"/>
            <a:r>
              <a:rPr lang="fa-IR" sz="2400" dirty="0">
                <a:cs typeface="B Nazanin" panose="00000400000000000000" pitchFamily="2" charset="-78"/>
              </a:rPr>
              <a:t>خیابان زیبا و نو پرداخته جای خود را به خیابان انباشته از کالاهای مصرفی می دهد و خود به دگرگونی عملکرد تن در می دهد</a:t>
            </a:r>
            <a:r>
              <a:rPr lang="fa-IR" sz="2400" dirty="0" smtClean="0">
                <a:cs typeface="B Nazanin" panose="00000400000000000000" pitchFamily="2" charset="-78"/>
              </a:rPr>
              <a:t>.</a:t>
            </a:r>
          </a:p>
          <a:p>
            <a:pPr algn="r" rtl="1"/>
            <a:endParaRPr lang="fa-IR" sz="2400" dirty="0">
              <a:cs typeface="B Nazanin" panose="00000400000000000000" pitchFamily="2" charset="-78"/>
            </a:endParaRPr>
          </a:p>
          <a:p>
            <a:pPr algn="r" rtl="1"/>
            <a:r>
              <a:rPr lang="fa-IR" sz="2400" dirty="0">
                <a:cs typeface="B Nazanin" panose="00000400000000000000" pitchFamily="2" charset="-78"/>
              </a:rPr>
              <a:t>بازار دیگر در مکانی خاص باقی نمی ماند و شبکه بازار کهن با تسلیم به کالاهای وارداتی . مصرفی از جنبه تولیدی خویش باز می ماند،آکنده از فضاهای بسیار،بی مصرف،بی عملکرد،بازار کهن برای همیشه در خاطره ها و یادها جای می گیرد.باوجود اینکه ممکن است هنوز بخش هائی فعال را در خود جای دهد ولی از فعالیت حیاتی خود بازمانده است.</a:t>
            </a:r>
          </a:p>
          <a:p>
            <a:pPr algn="r" rtl="1">
              <a:buNone/>
            </a:pPr>
            <a:endParaRPr lang="en-US" sz="2400" dirty="0">
              <a:cs typeface="B Nazanin" panose="00000400000000000000" pitchFamily="2" charset="-78"/>
            </a:endParaRPr>
          </a:p>
        </p:txBody>
      </p:sp>
      <p:pic>
        <p:nvPicPr>
          <p:cNvPr id="4" name="Picture 3" descr="38339899543618899762.jpg"/>
          <p:cNvPicPr>
            <a:picLocks noChangeAspect="1"/>
          </p:cNvPicPr>
          <p:nvPr/>
        </p:nvPicPr>
        <p:blipFill>
          <a:blip r:embed="rId2"/>
          <a:stretch>
            <a:fillRect/>
          </a:stretch>
        </p:blipFill>
        <p:spPr>
          <a:xfrm>
            <a:off x="2133600" y="899161"/>
            <a:ext cx="3657600" cy="2801775"/>
          </a:xfrm>
          <a:prstGeom prst="rect">
            <a:avLst/>
          </a:prstGeom>
          <a:ln>
            <a:noFill/>
          </a:ln>
          <a:effectLst>
            <a:softEdge rad="112500"/>
          </a:effectLst>
        </p:spPr>
      </p:pic>
      <p:pic>
        <p:nvPicPr>
          <p:cNvPr id="5" name="Picture 4" descr="image019.jpg"/>
          <p:cNvPicPr>
            <a:picLocks noChangeAspect="1"/>
          </p:cNvPicPr>
          <p:nvPr/>
        </p:nvPicPr>
        <p:blipFill rotWithShape="1">
          <a:blip r:embed="rId3"/>
          <a:srcRect b="9014"/>
          <a:stretch/>
        </p:blipFill>
        <p:spPr>
          <a:xfrm>
            <a:off x="2133600" y="4075435"/>
            <a:ext cx="3657600" cy="2283854"/>
          </a:xfrm>
          <a:prstGeom prst="rect">
            <a:avLst/>
          </a:prstGeom>
          <a:ln>
            <a:noFill/>
          </a:ln>
          <a:effectLst>
            <a:softEdge rad="112500"/>
          </a:effectLst>
        </p:spPr>
      </p:pic>
    </p:spTree>
    <p:extLst>
      <p:ext uri="{BB962C8B-B14F-4D97-AF65-F5344CB8AC3E}">
        <p14:creationId xmlns:p14="http://schemas.microsoft.com/office/powerpoint/2010/main" val="17399194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14446" y="600892"/>
            <a:ext cx="3397980" cy="523220"/>
          </a:xfrm>
          <a:prstGeom prst="rect">
            <a:avLst/>
          </a:prstGeom>
          <a:noFill/>
        </p:spPr>
        <p:txBody>
          <a:bodyPr wrap="square" rtlCol="0">
            <a:spAutoFit/>
          </a:bodyPr>
          <a:lstStyle/>
          <a:p>
            <a:pPr algn="just" rtl="1"/>
            <a:r>
              <a:rPr lang="fa-IR" sz="2800" b="1" spc="-50" dirty="0" smtClean="0">
                <a:solidFill>
                  <a:schemeClr val="tx1">
                    <a:lumMod val="75000"/>
                    <a:lumOff val="25000"/>
                  </a:schemeClr>
                </a:solidFill>
                <a:latin typeface="+mj-lt"/>
                <a:ea typeface="+mj-ea"/>
                <a:cs typeface="B Nazanin" panose="00000400000000000000" pitchFamily="2" charset="-78"/>
              </a:rPr>
              <a:t>بررسی طرح 1316</a:t>
            </a:r>
            <a:endParaRPr lang="en-US" sz="2800" b="1" spc="-50" dirty="0">
              <a:solidFill>
                <a:schemeClr val="tx1">
                  <a:lumMod val="75000"/>
                  <a:lumOff val="25000"/>
                </a:schemeClr>
              </a:solidFill>
              <a:latin typeface="+mj-lt"/>
              <a:ea typeface="+mj-ea"/>
              <a:cs typeface="B Nazanin" panose="00000400000000000000" pitchFamily="2" charset="-78"/>
            </a:endParaRPr>
          </a:p>
        </p:txBody>
      </p:sp>
      <p:sp>
        <p:nvSpPr>
          <p:cNvPr id="4" name="TextBox 3"/>
          <p:cNvSpPr txBox="1"/>
          <p:nvPr/>
        </p:nvSpPr>
        <p:spPr>
          <a:xfrm>
            <a:off x="833264" y="1340213"/>
            <a:ext cx="10881361" cy="4770537"/>
          </a:xfrm>
          <a:prstGeom prst="rect">
            <a:avLst/>
          </a:prstGeom>
          <a:noFill/>
        </p:spPr>
        <p:txBody>
          <a:bodyPr wrap="square" rtlCol="0">
            <a:spAutoFit/>
          </a:bodyPr>
          <a:lstStyle/>
          <a:p>
            <a:pPr algn="just" rtl="1"/>
            <a:r>
              <a:rPr lang="fa-IR" sz="2000" b="1" u="sng" spc="-50" dirty="0">
                <a:solidFill>
                  <a:schemeClr val="tx1">
                    <a:lumMod val="75000"/>
                    <a:lumOff val="25000"/>
                  </a:schemeClr>
                </a:solidFill>
                <a:latin typeface="+mj-lt"/>
                <a:ea typeface="+mj-ea"/>
                <a:cs typeface="B Nazanin" panose="00000400000000000000" pitchFamily="2" charset="-78"/>
              </a:rPr>
              <a:t>مفاهیم پایه طرح:</a:t>
            </a:r>
          </a:p>
          <a:p>
            <a:pPr algn="just" rtl="1"/>
            <a:r>
              <a:rPr lang="fa-IR" sz="2400" dirty="0">
                <a:cs typeface="B Nazanin" panose="00000400000000000000" pitchFamily="2" charset="-78"/>
              </a:rPr>
              <a:t>متاثر از ((جنبش معماری و شهرسازی مدرن)) بین المللی است</a:t>
            </a:r>
          </a:p>
          <a:p>
            <a:pPr algn="just" rtl="1"/>
            <a:r>
              <a:rPr lang="fa-IR" sz="2400" dirty="0">
                <a:cs typeface="B Nazanin" panose="00000400000000000000" pitchFamily="2" charset="-78"/>
              </a:rPr>
              <a:t>بافت شطرنجی</a:t>
            </a:r>
          </a:p>
          <a:p>
            <a:pPr algn="just" rtl="1"/>
            <a:r>
              <a:rPr lang="fa-IR" sz="2400" dirty="0">
                <a:cs typeface="B Nazanin" panose="00000400000000000000" pitchFamily="2" charset="-78"/>
              </a:rPr>
              <a:t>جدایی عملکردهای شهری بنا بر نوع منطقه بندی کم و بیش نا منعطف</a:t>
            </a:r>
          </a:p>
          <a:p>
            <a:pPr algn="just" rtl="1"/>
            <a:r>
              <a:rPr lang="fa-IR" sz="2400" dirty="0">
                <a:cs typeface="B Nazanin" panose="00000400000000000000" pitchFamily="2" charset="-78"/>
              </a:rPr>
              <a:t> ایجاد فضاها و میادین عمومی و</a:t>
            </a:r>
            <a:r>
              <a:rPr lang="fa-IR" sz="2400" dirty="0" smtClean="0">
                <a:cs typeface="B Nazanin" panose="00000400000000000000" pitchFamily="2" charset="-78"/>
              </a:rPr>
              <a:t>...</a:t>
            </a:r>
            <a:endParaRPr lang="en-US" sz="2400" dirty="0" smtClean="0">
              <a:cs typeface="B Nazanin" panose="00000400000000000000" pitchFamily="2" charset="-78"/>
            </a:endParaRPr>
          </a:p>
          <a:p>
            <a:pPr algn="just" rtl="1"/>
            <a:endParaRPr lang="fa-IR" sz="2400" dirty="0" smtClean="0">
              <a:cs typeface="B Nazanin" panose="00000400000000000000" pitchFamily="2" charset="-78"/>
            </a:endParaRPr>
          </a:p>
          <a:p>
            <a:pPr algn="just" rtl="1"/>
            <a:r>
              <a:rPr lang="fa-IR" sz="2000" b="1" u="sng" spc="-50" dirty="0">
                <a:solidFill>
                  <a:schemeClr val="tx1">
                    <a:lumMod val="75000"/>
                    <a:lumOff val="25000"/>
                  </a:schemeClr>
                </a:solidFill>
                <a:latin typeface="+mj-lt"/>
                <a:ea typeface="+mj-ea"/>
                <a:cs typeface="B Nazanin" panose="00000400000000000000" pitchFamily="2" charset="-78"/>
              </a:rPr>
              <a:t>اقدامات انجام شده در راستای </a:t>
            </a:r>
            <a:r>
              <a:rPr lang="fa-IR" sz="2000" b="1" u="sng" spc="-50" dirty="0" smtClean="0">
                <a:solidFill>
                  <a:schemeClr val="tx1">
                    <a:lumMod val="75000"/>
                    <a:lumOff val="25000"/>
                  </a:schemeClr>
                </a:solidFill>
                <a:latin typeface="+mj-lt"/>
                <a:ea typeface="+mj-ea"/>
                <a:cs typeface="B Nazanin" panose="00000400000000000000" pitchFamily="2" charset="-78"/>
              </a:rPr>
              <a:t>طرح:</a:t>
            </a:r>
          </a:p>
          <a:p>
            <a:pPr algn="just" rtl="1"/>
            <a:r>
              <a:rPr lang="fa-IR" sz="2400" dirty="0">
                <a:cs typeface="B Nazanin" panose="00000400000000000000" pitchFamily="2" charset="-78"/>
              </a:rPr>
              <a:t>ایجاد منطقه اداری_نظامی و اقتصادی در دل شهر شهر کهن که به تخریب کامل محله کهن ارگ و کاخ های دوران قاجار می انجامد، تنها سه بنای کاخ گلستان و شمس العماره و تکیه دولت مستثنی می گردد. حفظ این عناصر بر مبنای تفکر موزه ای است که در دل جنبش مدرن وجود دارد.</a:t>
            </a:r>
            <a:endParaRPr lang="en-US" sz="2400" dirty="0">
              <a:cs typeface="B Nazanin" panose="00000400000000000000" pitchFamily="2" charset="-78"/>
            </a:endParaRPr>
          </a:p>
          <a:p>
            <a:pPr algn="just" rtl="1"/>
            <a:r>
              <a:rPr lang="fa-IR" sz="2400" dirty="0">
                <a:cs typeface="B Nazanin" panose="00000400000000000000" pitchFamily="2" charset="-78"/>
              </a:rPr>
              <a:t>عمارت ها و ساختما نهای دولتی (وزارت خانه ها به عنوان عناصر جدید و در تقابل با دیوان های کهن)، چون کاخ دادگستری و وزارت دارایی و.... برپا می گردد</a:t>
            </a:r>
            <a:endParaRPr lang="en-US" sz="2400" dirty="0">
              <a:cs typeface="B Nazanin" panose="00000400000000000000" pitchFamily="2" charset="-78"/>
            </a:endParaRPr>
          </a:p>
          <a:p>
            <a:pPr algn="just" rtl="1"/>
            <a:endParaRPr lang="en-US" sz="2400" dirty="0">
              <a:cs typeface="B Nazanin" panose="00000400000000000000" pitchFamily="2" charset="-78"/>
            </a:endParaRPr>
          </a:p>
        </p:txBody>
      </p:sp>
    </p:spTree>
    <p:extLst>
      <p:ext uri="{BB962C8B-B14F-4D97-AF65-F5344CB8AC3E}">
        <p14:creationId xmlns:p14="http://schemas.microsoft.com/office/powerpoint/2010/main" val="1236748365"/>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937888" y="35340"/>
            <a:ext cx="4498221" cy="3347240"/>
          </a:xfrm>
          <a:prstGeom prst="rect">
            <a:avLst/>
          </a:prstGeom>
          <a:ln>
            <a:noFill/>
          </a:ln>
          <a:effectLst>
            <a:softEdge rad="112500"/>
          </a:effectLst>
        </p:spPr>
      </p:pic>
      <p:sp>
        <p:nvSpPr>
          <p:cNvPr id="6" name="Rectangle 5"/>
          <p:cNvSpPr/>
          <p:nvPr/>
        </p:nvSpPr>
        <p:spPr>
          <a:xfrm>
            <a:off x="2233512" y="2644792"/>
            <a:ext cx="1510748" cy="4471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spc="-50" dirty="0">
                <a:solidFill>
                  <a:schemeClr val="tx1">
                    <a:lumMod val="75000"/>
                    <a:lumOff val="25000"/>
                  </a:schemeClr>
                </a:solidFill>
                <a:latin typeface="+mj-lt"/>
                <a:ea typeface="+mj-ea"/>
                <a:cs typeface="B Tabassom" panose="00000400000000000000" pitchFamily="2" charset="-78"/>
              </a:rPr>
              <a:t>شمس</a:t>
            </a:r>
            <a:r>
              <a:rPr lang="fa-IR" dirty="0" smtClean="0"/>
              <a:t> </a:t>
            </a:r>
            <a:r>
              <a:rPr lang="fa-IR" sz="2400" b="1" spc="-50" dirty="0">
                <a:solidFill>
                  <a:schemeClr val="tx1">
                    <a:lumMod val="75000"/>
                    <a:lumOff val="25000"/>
                  </a:schemeClr>
                </a:solidFill>
                <a:latin typeface="+mj-lt"/>
                <a:ea typeface="+mj-ea"/>
                <a:cs typeface="B Tabassom" panose="00000400000000000000" pitchFamily="2" charset="-78"/>
              </a:rPr>
              <a:t>العماره</a:t>
            </a:r>
            <a:endParaRPr lang="en-US" sz="2400" b="1" spc="-50" dirty="0">
              <a:solidFill>
                <a:schemeClr val="tx1">
                  <a:lumMod val="75000"/>
                  <a:lumOff val="25000"/>
                </a:schemeClr>
              </a:solidFill>
              <a:latin typeface="+mj-lt"/>
              <a:ea typeface="+mj-ea"/>
              <a:cs typeface="B Tabassom" panose="00000400000000000000" pitchFamily="2" charset="-78"/>
            </a:endParaRPr>
          </a:p>
        </p:txBody>
      </p:sp>
      <p:pic>
        <p:nvPicPr>
          <p:cNvPr id="8" name="Picture 7"/>
          <p:cNvPicPr>
            <a:picLocks noChangeAspect="1"/>
          </p:cNvPicPr>
          <p:nvPr/>
        </p:nvPicPr>
        <p:blipFill>
          <a:blip r:embed="rId3"/>
          <a:stretch>
            <a:fillRect/>
          </a:stretch>
        </p:blipFill>
        <p:spPr>
          <a:xfrm>
            <a:off x="7016959" y="35340"/>
            <a:ext cx="4295476" cy="3298415"/>
          </a:xfrm>
          <a:prstGeom prst="rect">
            <a:avLst/>
          </a:prstGeom>
          <a:ln>
            <a:noFill/>
          </a:ln>
          <a:effectLst>
            <a:softEdge rad="112500"/>
          </a:effectLst>
        </p:spPr>
      </p:pic>
      <p:sp>
        <p:nvSpPr>
          <p:cNvPr id="10" name="Rectangle 9"/>
          <p:cNvSpPr/>
          <p:nvPr/>
        </p:nvSpPr>
        <p:spPr>
          <a:xfrm>
            <a:off x="7218341" y="2611055"/>
            <a:ext cx="1246806" cy="4807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spc="-50" dirty="0">
                <a:solidFill>
                  <a:schemeClr val="tx1">
                    <a:lumMod val="75000"/>
                    <a:lumOff val="25000"/>
                  </a:schemeClr>
                </a:solidFill>
                <a:latin typeface="+mj-lt"/>
                <a:ea typeface="+mj-ea"/>
                <a:cs typeface="B Tabassom" panose="00000400000000000000" pitchFamily="2" charset="-78"/>
              </a:rPr>
              <a:t>تکیه دولت</a:t>
            </a:r>
            <a:endParaRPr lang="en-US" sz="2400" b="1" spc="-50" dirty="0">
              <a:solidFill>
                <a:schemeClr val="tx1">
                  <a:lumMod val="75000"/>
                  <a:lumOff val="25000"/>
                </a:schemeClr>
              </a:solidFill>
              <a:latin typeface="+mj-lt"/>
              <a:ea typeface="+mj-ea"/>
              <a:cs typeface="B Tabassom" panose="00000400000000000000" pitchFamily="2" charset="-78"/>
            </a:endParaRPr>
          </a:p>
        </p:txBody>
      </p:sp>
      <p:pic>
        <p:nvPicPr>
          <p:cNvPr id="11" name="Picture 10"/>
          <p:cNvPicPr>
            <a:picLocks noChangeAspect="1"/>
          </p:cNvPicPr>
          <p:nvPr/>
        </p:nvPicPr>
        <p:blipFill>
          <a:blip r:embed="rId4"/>
          <a:stretch>
            <a:fillRect/>
          </a:stretch>
        </p:blipFill>
        <p:spPr>
          <a:xfrm>
            <a:off x="4390180" y="3212069"/>
            <a:ext cx="4234432" cy="3438403"/>
          </a:xfrm>
          <a:prstGeom prst="rect">
            <a:avLst/>
          </a:prstGeom>
          <a:ln>
            <a:noFill/>
          </a:ln>
          <a:effectLst>
            <a:softEdge rad="112500"/>
          </a:effectLst>
        </p:spPr>
      </p:pic>
      <p:sp>
        <p:nvSpPr>
          <p:cNvPr id="13" name="Rectangle 12"/>
          <p:cNvSpPr/>
          <p:nvPr/>
        </p:nvSpPr>
        <p:spPr>
          <a:xfrm>
            <a:off x="5796450" y="5909660"/>
            <a:ext cx="1421891" cy="4348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spc="-50" dirty="0">
                <a:solidFill>
                  <a:schemeClr val="tx1">
                    <a:lumMod val="75000"/>
                    <a:lumOff val="25000"/>
                  </a:schemeClr>
                </a:solidFill>
                <a:latin typeface="+mj-lt"/>
                <a:ea typeface="+mj-ea"/>
                <a:cs typeface="B Tabassom" panose="00000400000000000000" pitchFamily="2" charset="-78"/>
              </a:rPr>
              <a:t>کاخ گلستان</a:t>
            </a:r>
            <a:endParaRPr lang="en-US" sz="2400" b="1" spc="-50" dirty="0">
              <a:solidFill>
                <a:schemeClr val="tx1">
                  <a:lumMod val="75000"/>
                  <a:lumOff val="25000"/>
                </a:schemeClr>
              </a:solidFill>
              <a:latin typeface="+mj-lt"/>
              <a:ea typeface="+mj-ea"/>
              <a:cs typeface="B Tabassom" panose="00000400000000000000" pitchFamily="2" charset="-78"/>
            </a:endParaRPr>
          </a:p>
        </p:txBody>
      </p:sp>
    </p:spTree>
    <p:extLst>
      <p:ext uri="{BB962C8B-B14F-4D97-AF65-F5344CB8AC3E}">
        <p14:creationId xmlns:p14="http://schemas.microsoft.com/office/powerpoint/2010/main" val="1447809872"/>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2889" y="402789"/>
            <a:ext cx="10076475" cy="2616101"/>
          </a:xfrm>
          <a:prstGeom prst="rect">
            <a:avLst/>
          </a:prstGeom>
          <a:noFill/>
        </p:spPr>
        <p:txBody>
          <a:bodyPr wrap="square" rtlCol="0">
            <a:spAutoFit/>
          </a:bodyPr>
          <a:lstStyle/>
          <a:p>
            <a:pPr algn="just" rtl="1"/>
            <a:r>
              <a:rPr lang="fa-IR" sz="2000" b="1" u="sng" spc="-50" dirty="0">
                <a:solidFill>
                  <a:schemeClr val="tx1">
                    <a:lumMod val="75000"/>
                    <a:lumOff val="25000"/>
                  </a:schemeClr>
                </a:solidFill>
                <a:latin typeface="+mj-lt"/>
                <a:ea typeface="+mj-ea"/>
                <a:cs typeface="B Nazanin" panose="00000400000000000000" pitchFamily="2" charset="-78"/>
              </a:rPr>
              <a:t>تغییر زیربنایی در روش های سیستم </a:t>
            </a:r>
            <a:r>
              <a:rPr lang="fa-IR" sz="2000" b="1" u="sng" spc="-50" dirty="0" smtClean="0">
                <a:solidFill>
                  <a:schemeClr val="tx1">
                    <a:lumMod val="75000"/>
                    <a:lumOff val="25000"/>
                  </a:schemeClr>
                </a:solidFill>
                <a:latin typeface="+mj-lt"/>
                <a:ea typeface="+mj-ea"/>
                <a:cs typeface="B Nazanin" panose="00000400000000000000" pitchFamily="2" charset="-78"/>
              </a:rPr>
              <a:t>اداری</a:t>
            </a:r>
          </a:p>
          <a:p>
            <a:pPr algn="just" rtl="1"/>
            <a:r>
              <a:rPr lang="fa-IR" sz="2400" dirty="0" smtClean="0">
                <a:cs typeface="B Nazanin" panose="00000400000000000000" pitchFamily="2" charset="-78"/>
              </a:rPr>
              <a:t>در </a:t>
            </a:r>
            <a:r>
              <a:rPr lang="fa-IR" sz="2400" dirty="0">
                <a:cs typeface="B Nazanin" panose="00000400000000000000" pitchFamily="2" charset="-78"/>
              </a:rPr>
              <a:t>این دوره با ایجاد تغییرات زیربنایی در  سیستم اداری در اداراتی چون ثبت اسناد و بانک روبروییم.</a:t>
            </a:r>
          </a:p>
          <a:p>
            <a:pPr algn="just" rtl="1"/>
            <a:r>
              <a:rPr lang="fa-IR" sz="2400" dirty="0">
                <a:cs typeface="B Nazanin" panose="00000400000000000000" pitchFamily="2" charset="-78"/>
              </a:rPr>
              <a:t>بدین ترتیب  با ساخت ادارات متعددی چون وزارتخانه ها، بانک هاو... شکل جدیدی از بوروکراسی در ایران پیدا شد.</a:t>
            </a:r>
          </a:p>
          <a:p>
            <a:pPr algn="just" rtl="1"/>
            <a:r>
              <a:rPr lang="fa-IR" sz="2400" dirty="0">
                <a:cs typeface="B Nazanin" panose="00000400000000000000" pitchFamily="2" charset="-78"/>
              </a:rPr>
              <a:t>در طراحی این بناها عموما از معماران و شهرسازان بیگانه استفاده شد که هیچگونه آشنایی با معماری و شهرسازی ایران نداشتند و به سبک مدرنیسم کار میکردند. (فصلنامه مدرس هنر،1385)</a:t>
            </a:r>
            <a:endParaRPr lang="en-US" sz="2400" dirty="0">
              <a:cs typeface="B Nazanin" panose="00000400000000000000" pitchFamily="2" charset="-78"/>
            </a:endParaRPr>
          </a:p>
          <a:p>
            <a:pPr algn="just" rtl="1"/>
            <a:endParaRPr lang="en-US" sz="2000" b="1" spc="-50" dirty="0">
              <a:solidFill>
                <a:schemeClr val="tx1">
                  <a:lumMod val="75000"/>
                  <a:lumOff val="25000"/>
                </a:schemeClr>
              </a:solidFill>
              <a:latin typeface="+mj-lt"/>
              <a:ea typeface="+mj-ea"/>
              <a:cs typeface="B Nazanin" panose="00000400000000000000" pitchFamily="2" charset="-78"/>
            </a:endParaRPr>
          </a:p>
        </p:txBody>
      </p:sp>
      <p:sp>
        <p:nvSpPr>
          <p:cNvPr id="3" name="TextBox 2"/>
          <p:cNvSpPr txBox="1"/>
          <p:nvPr/>
        </p:nvSpPr>
        <p:spPr>
          <a:xfrm>
            <a:off x="535577" y="2776590"/>
            <a:ext cx="11253786" cy="1815882"/>
          </a:xfrm>
          <a:prstGeom prst="rect">
            <a:avLst/>
          </a:prstGeom>
          <a:noFill/>
        </p:spPr>
        <p:txBody>
          <a:bodyPr wrap="square" rtlCol="0">
            <a:spAutoFit/>
          </a:bodyPr>
          <a:lstStyle/>
          <a:p>
            <a:pPr algn="just" rtl="1"/>
            <a:r>
              <a:rPr lang="fa-IR" sz="2000" b="1" u="sng" spc="-50" dirty="0" smtClean="0">
                <a:solidFill>
                  <a:schemeClr val="tx1">
                    <a:lumMod val="75000"/>
                    <a:lumOff val="25000"/>
                  </a:schemeClr>
                </a:solidFill>
                <a:latin typeface="+mj-lt"/>
                <a:ea typeface="+mj-ea"/>
                <a:cs typeface="B Nazanin" panose="00000400000000000000" pitchFamily="2" charset="-78"/>
              </a:rPr>
              <a:t>تمرکز فعالیت های سیاسی، اداری و اقتصادی</a:t>
            </a:r>
          </a:p>
          <a:p>
            <a:pPr algn="just" rtl="1"/>
            <a:r>
              <a:rPr lang="fa-IR" sz="2400" dirty="0" smtClean="0">
                <a:cs typeface="B Nazanin" panose="00000400000000000000" pitchFamily="2" charset="-78"/>
              </a:rPr>
              <a:t>با </a:t>
            </a:r>
            <a:r>
              <a:rPr lang="fa-IR" sz="2400" dirty="0">
                <a:cs typeface="B Nazanin" panose="00000400000000000000" pitchFamily="2" charset="-78"/>
              </a:rPr>
              <a:t>تمرکز فعالیت ها در تهران باعث شد که نقش تهران در کل کشور دو چندان شود. در پی این تغییر ارگ قدیم تخریب و در محل آن وزارتخانه ها احداث شدند.میدان مشق تبدیل به فضای اداری شده وبدین ترتیب مجموعه ارگ، میدان مشق، میدان توپخانه به مرکز کاربری های اداری مبدل شد.(فصلنامه مدرس هنر،1385)</a:t>
            </a:r>
          </a:p>
          <a:p>
            <a:pPr algn="just" rtl="1"/>
            <a:endParaRPr lang="en-US" sz="2000" b="1" spc="-50" dirty="0">
              <a:solidFill>
                <a:schemeClr val="tx1">
                  <a:lumMod val="75000"/>
                  <a:lumOff val="25000"/>
                </a:schemeClr>
              </a:solidFill>
              <a:latin typeface="+mj-lt"/>
              <a:ea typeface="+mj-ea"/>
              <a:cs typeface="B Nazanin" panose="00000400000000000000" pitchFamily="2" charset="-78"/>
            </a:endParaRPr>
          </a:p>
        </p:txBody>
      </p:sp>
      <p:sp>
        <p:nvSpPr>
          <p:cNvPr id="4" name="TextBox 3"/>
          <p:cNvSpPr txBox="1"/>
          <p:nvPr/>
        </p:nvSpPr>
        <p:spPr>
          <a:xfrm>
            <a:off x="535577" y="4641147"/>
            <a:ext cx="11253786" cy="1815882"/>
          </a:xfrm>
          <a:prstGeom prst="rect">
            <a:avLst/>
          </a:prstGeom>
          <a:noFill/>
        </p:spPr>
        <p:txBody>
          <a:bodyPr wrap="square" rtlCol="0">
            <a:spAutoFit/>
          </a:bodyPr>
          <a:lstStyle/>
          <a:p>
            <a:pPr algn="just" rtl="1"/>
            <a:r>
              <a:rPr lang="fa-IR" sz="2000" b="1" u="sng" spc="-50" dirty="0">
                <a:solidFill>
                  <a:schemeClr val="tx1">
                    <a:lumMod val="75000"/>
                    <a:lumOff val="25000"/>
                  </a:schemeClr>
                </a:solidFill>
                <a:latin typeface="+mj-lt"/>
                <a:ea typeface="+mj-ea"/>
                <a:cs typeface="B Nazanin" panose="00000400000000000000" pitchFamily="2" charset="-78"/>
              </a:rPr>
              <a:t>قانون آئین نامه پیش آمدگی در </a:t>
            </a:r>
            <a:r>
              <a:rPr lang="fa-IR" sz="2000" b="1" u="sng" spc="-50" dirty="0" smtClean="0">
                <a:solidFill>
                  <a:schemeClr val="tx1">
                    <a:lumMod val="75000"/>
                    <a:lumOff val="25000"/>
                  </a:schemeClr>
                </a:solidFill>
                <a:latin typeface="+mj-lt"/>
                <a:ea typeface="+mj-ea"/>
                <a:cs typeface="B Nazanin" panose="00000400000000000000" pitchFamily="2" charset="-78"/>
              </a:rPr>
              <a:t>گذرها</a:t>
            </a:r>
          </a:p>
          <a:p>
            <a:pPr algn="just" rtl="1"/>
            <a:r>
              <a:rPr lang="fa-IR" sz="2000" b="1" spc="-50" dirty="0" smtClean="0">
                <a:solidFill>
                  <a:schemeClr val="tx1">
                    <a:lumMod val="75000"/>
                    <a:lumOff val="25000"/>
                  </a:schemeClr>
                </a:solidFill>
                <a:latin typeface="+mj-lt"/>
                <a:ea typeface="+mj-ea"/>
                <a:cs typeface="B Nazanin" panose="00000400000000000000" pitchFamily="2" charset="-78"/>
              </a:rPr>
              <a:t> </a:t>
            </a:r>
            <a:r>
              <a:rPr lang="fa-IR" sz="2400" dirty="0">
                <a:cs typeface="B Nazanin" panose="00000400000000000000" pitchFamily="2" charset="-78"/>
              </a:rPr>
              <a:t>با تصویب این قانون بدنه </a:t>
            </a:r>
            <a:r>
              <a:rPr lang="fa-IR" sz="2400" dirty="0" smtClean="0">
                <a:cs typeface="B Nazanin" panose="00000400000000000000" pitchFamily="2" charset="-78"/>
              </a:rPr>
              <a:t>خیابان ها </a:t>
            </a:r>
            <a:r>
              <a:rPr lang="fa-IR" sz="2400" dirty="0">
                <a:cs typeface="B Nazanin" panose="00000400000000000000" pitchFamily="2" charset="-78"/>
              </a:rPr>
              <a:t>و </a:t>
            </a:r>
            <a:r>
              <a:rPr lang="fa-IR" sz="2400" dirty="0" smtClean="0">
                <a:cs typeface="B Nazanin" panose="00000400000000000000" pitchFamily="2" charset="-78"/>
              </a:rPr>
              <a:t>ساختمان ها </a:t>
            </a:r>
            <a:r>
              <a:rPr lang="fa-IR" sz="2400" dirty="0">
                <a:cs typeface="B Nazanin" panose="00000400000000000000" pitchFamily="2" charset="-78"/>
              </a:rPr>
              <a:t>مشرف بر آن از ضوابط خاصی تبعیت کرده و چون پرده ای فضای پشتی (عمدتا محلات کهن) را از فضای خیابان جدا می کند</a:t>
            </a:r>
            <a:r>
              <a:rPr lang="fa-IR" sz="2400" dirty="0" smtClean="0">
                <a:cs typeface="B Nazanin" panose="00000400000000000000" pitchFamily="2" charset="-78"/>
              </a:rPr>
              <a:t>.. </a:t>
            </a:r>
            <a:r>
              <a:rPr lang="fa-IR" sz="2400" dirty="0">
                <a:cs typeface="B Nazanin" panose="00000400000000000000" pitchFamily="2" charset="-78"/>
              </a:rPr>
              <a:t>شهر در محدوده خیابان ها چهره نو را عرضه می دارد چهره ای بی هیچ ارتباط منطقی و جدلی با سازمان کالبدی –فضایی که در پس خود </a:t>
            </a:r>
            <a:r>
              <a:rPr lang="fa-IR" sz="2400" dirty="0" smtClean="0">
                <a:cs typeface="B Nazanin" panose="00000400000000000000" pitchFamily="2" charset="-78"/>
              </a:rPr>
              <a:t>دارد. </a:t>
            </a:r>
            <a:endParaRPr lang="en-US" sz="2400" dirty="0">
              <a:cs typeface="B Nazanin" panose="00000400000000000000" pitchFamily="2" charset="-78"/>
            </a:endParaRPr>
          </a:p>
          <a:p>
            <a:pPr algn="just" rtl="1"/>
            <a:endParaRPr lang="en-US" sz="2000" b="1" spc="-50" dirty="0">
              <a:solidFill>
                <a:schemeClr val="tx1">
                  <a:lumMod val="75000"/>
                  <a:lumOff val="25000"/>
                </a:schemeClr>
              </a:solidFill>
              <a:latin typeface="+mj-lt"/>
              <a:ea typeface="+mj-ea"/>
              <a:cs typeface="B Nazanin" panose="00000400000000000000" pitchFamily="2" charset="-78"/>
            </a:endParaRPr>
          </a:p>
        </p:txBody>
      </p:sp>
    </p:spTree>
    <p:extLst>
      <p:ext uri="{BB962C8B-B14F-4D97-AF65-F5344CB8AC3E}">
        <p14:creationId xmlns:p14="http://schemas.microsoft.com/office/powerpoint/2010/main" val="26594348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1520" y="992777"/>
            <a:ext cx="10985865" cy="2308324"/>
          </a:xfrm>
          <a:prstGeom prst="rect">
            <a:avLst/>
          </a:prstGeom>
          <a:noFill/>
        </p:spPr>
        <p:txBody>
          <a:bodyPr wrap="square" rtlCol="0">
            <a:spAutoFit/>
          </a:bodyPr>
          <a:lstStyle/>
          <a:p>
            <a:pPr algn="just" rtl="1"/>
            <a:r>
              <a:rPr lang="fa-IR" sz="2400" dirty="0" smtClean="0">
                <a:cs typeface="B Nazanin" panose="00000400000000000000" pitchFamily="2" charset="-78"/>
              </a:rPr>
              <a:t> کودتای سوم اسفند </a:t>
            </a:r>
            <a:r>
              <a:rPr lang="fa-IR" sz="2400" dirty="0">
                <a:cs typeface="B Nazanin" panose="00000400000000000000" pitchFamily="2" charset="-78"/>
              </a:rPr>
              <a:t>سال </a:t>
            </a:r>
            <a:r>
              <a:rPr lang="fa-IR" sz="2400" dirty="0" smtClean="0">
                <a:cs typeface="B Nazanin" panose="00000400000000000000" pitchFamily="2" charset="-78"/>
              </a:rPr>
              <a:t> 1299 ه.ش نقطه ی پایان فرآیندی است که با انقلاب مشروطیت آغاز می گردد.</a:t>
            </a:r>
          </a:p>
          <a:p>
            <a:pPr algn="just" rtl="1"/>
            <a:r>
              <a:rPr lang="fa-IR" sz="2400" dirty="0" smtClean="0">
                <a:cs typeface="B Nazanin" panose="00000400000000000000" pitchFamily="2" charset="-78"/>
              </a:rPr>
              <a:t>این انقلاب همسو با تلاطمی که در جهان سرمایه داری و صنعتی ایجاد کرده است،آرمان شهر خود را جست و جو می کند و می کوشد تا رابطه ی تاریخی بین دولت و رعیت را دگرگون سازد و این رابطه را بر تعریفی جدید و بر مبنای حقوق موضوعه قرار دهد.</a:t>
            </a:r>
          </a:p>
          <a:p>
            <a:pPr algn="just" rtl="1"/>
            <a:r>
              <a:rPr lang="fa-IR" sz="2400" dirty="0" smtClean="0">
                <a:cs typeface="B Nazanin" panose="00000400000000000000" pitchFamily="2" charset="-78"/>
              </a:rPr>
              <a:t>به عبارتی روشن تر انقلاب  مشروعیت بر آن بود که با یک برش تاریخی روش زیست و تولید جامعه را تعریفی مجدد نماید. </a:t>
            </a:r>
          </a:p>
        </p:txBody>
      </p:sp>
      <p:sp>
        <p:nvSpPr>
          <p:cNvPr id="3" name="TextBox 2"/>
          <p:cNvSpPr txBox="1"/>
          <p:nvPr/>
        </p:nvSpPr>
        <p:spPr>
          <a:xfrm>
            <a:off x="8049519" y="166847"/>
            <a:ext cx="4142481" cy="523220"/>
          </a:xfrm>
          <a:prstGeom prst="rect">
            <a:avLst/>
          </a:prstGeom>
          <a:noFill/>
        </p:spPr>
        <p:txBody>
          <a:bodyPr wrap="none" rtlCol="0">
            <a:spAutoFit/>
          </a:bodyPr>
          <a:lstStyle/>
          <a:p>
            <a:r>
              <a:rPr lang="fa-IR" sz="2800" b="1" spc="-50" dirty="0">
                <a:solidFill>
                  <a:schemeClr val="tx1">
                    <a:lumMod val="75000"/>
                    <a:lumOff val="25000"/>
                  </a:schemeClr>
                </a:solidFill>
                <a:latin typeface="+mj-lt"/>
                <a:ea typeface="+mj-ea"/>
                <a:cs typeface="B Nazanin" panose="00000400000000000000" pitchFamily="2" charset="-78"/>
              </a:rPr>
              <a:t>پایان حکومت قاجار ، آغاز تحولات</a:t>
            </a:r>
            <a:endParaRPr lang="en-US" sz="2800" b="1" spc="-50" dirty="0">
              <a:solidFill>
                <a:schemeClr val="tx1">
                  <a:lumMod val="75000"/>
                  <a:lumOff val="25000"/>
                </a:schemeClr>
              </a:solidFill>
              <a:latin typeface="+mj-lt"/>
              <a:ea typeface="+mj-ea"/>
              <a:cs typeface="B Nazanin" panose="00000400000000000000" pitchFamily="2" charset="-78"/>
            </a:endParaRPr>
          </a:p>
        </p:txBody>
      </p:sp>
      <p:sp>
        <p:nvSpPr>
          <p:cNvPr id="4" name="TextBox 3"/>
          <p:cNvSpPr txBox="1"/>
          <p:nvPr/>
        </p:nvSpPr>
        <p:spPr>
          <a:xfrm>
            <a:off x="731520" y="3603811"/>
            <a:ext cx="10985865" cy="1938992"/>
          </a:xfrm>
          <a:prstGeom prst="rect">
            <a:avLst/>
          </a:prstGeom>
          <a:noFill/>
        </p:spPr>
        <p:txBody>
          <a:bodyPr wrap="square" rtlCol="0">
            <a:spAutoFit/>
          </a:bodyPr>
          <a:lstStyle/>
          <a:p>
            <a:pPr algn="just" rtl="1"/>
            <a:r>
              <a:rPr lang="fa-IR" sz="2400" dirty="0">
                <a:cs typeface="B Nazanin" panose="00000400000000000000" pitchFamily="2" charset="-78"/>
              </a:rPr>
              <a:t>حضور نیرو های اقتصادی-سیاسی بیگانه و بازی قدرتمند آن در پهنه ی سیاسی-اقتصادی ایران،آرزوی انقلاب در ایجاد آرمان شهر خود را نقش بر آب می کند.</a:t>
            </a:r>
          </a:p>
          <a:p>
            <a:pPr algn="just" rtl="1"/>
            <a:r>
              <a:rPr lang="fa-IR" sz="2400" dirty="0">
                <a:cs typeface="B Nazanin" panose="00000400000000000000" pitchFamily="2" charset="-78"/>
              </a:rPr>
              <a:t>از حرکت های سرمایه داری ملی و تشکیل </a:t>
            </a:r>
            <a:r>
              <a:rPr lang="fa-IR" sz="2400" dirty="0" smtClean="0">
                <a:cs typeface="B Nazanin" panose="00000400000000000000" pitchFamily="2" charset="-78"/>
              </a:rPr>
              <a:t>جامعه ی </a:t>
            </a:r>
            <a:r>
              <a:rPr lang="fa-IR" sz="2400" dirty="0">
                <a:cs typeface="B Nazanin" panose="00000400000000000000" pitchFamily="2" charset="-78"/>
              </a:rPr>
              <a:t>مبتنی بر روابط تولیدی </a:t>
            </a:r>
            <a:r>
              <a:rPr lang="fa-IR" sz="2400" dirty="0" smtClean="0">
                <a:cs typeface="B Nazanin" panose="00000400000000000000" pitchFamily="2" charset="-78"/>
              </a:rPr>
              <a:t>درون </a:t>
            </a:r>
            <a:r>
              <a:rPr lang="fa-IR" sz="2400" dirty="0">
                <a:cs typeface="B Nazanin" panose="00000400000000000000" pitchFamily="2" charset="-78"/>
              </a:rPr>
              <a:t>زا به شدت جلوگیری می کند و با تکیه بر حکومت خارجی در پی تغییر برون زا و وابسته در کشور است،ولو که این این تغییر و دگرگونی به نفی هویت ملی و وابستگی مطلق منجر شود</a:t>
            </a:r>
            <a:r>
              <a:rPr lang="fa-IR" sz="1600" dirty="0" smtClean="0">
                <a:cs typeface="B Nazanin" panose="00000400000000000000" pitchFamily="2" charset="-78"/>
              </a:rPr>
              <a:t>.</a:t>
            </a:r>
          </a:p>
        </p:txBody>
      </p:sp>
    </p:spTree>
    <p:extLst>
      <p:ext uri="{BB962C8B-B14F-4D97-AF65-F5344CB8AC3E}">
        <p14:creationId xmlns:p14="http://schemas.microsoft.com/office/powerpoint/2010/main" val="736736259"/>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ontent Placeholder 3"/>
          <p:cNvGrpSpPr>
            <a:grpSpLocks noGrp="1"/>
          </p:cNvGrpSpPr>
          <p:nvPr/>
        </p:nvGrpSpPr>
        <p:grpSpPr>
          <a:xfrm>
            <a:off x="3528063" y="1426055"/>
            <a:ext cx="7141965" cy="4315769"/>
            <a:chOff x="4809498" y="3362205"/>
            <a:chExt cx="6535307" cy="3394318"/>
          </a:xfrm>
        </p:grpSpPr>
        <p:grpSp>
          <p:nvGrpSpPr>
            <p:cNvPr id="3" name="Group 9"/>
            <p:cNvGrpSpPr/>
            <p:nvPr/>
          </p:nvGrpSpPr>
          <p:grpSpPr>
            <a:xfrm>
              <a:off x="4809499" y="3362205"/>
              <a:ext cx="6535306" cy="3394318"/>
              <a:chOff x="3653799" y="3265781"/>
              <a:chExt cx="6535306" cy="2859043"/>
            </a:xfrm>
          </p:grpSpPr>
          <p:sp>
            <p:nvSpPr>
              <p:cNvPr id="8" name="Freeform 7"/>
              <p:cNvSpPr/>
              <p:nvPr/>
            </p:nvSpPr>
            <p:spPr>
              <a:xfrm>
                <a:off x="3653799" y="3265781"/>
                <a:ext cx="6535306" cy="629581"/>
              </a:xfrm>
              <a:custGeom>
                <a:avLst/>
                <a:gdLst>
                  <a:gd name="connsiteX0" fmla="*/ 0 w 5791200"/>
                  <a:gd name="connsiteY0" fmla="*/ 62958 h 629581"/>
                  <a:gd name="connsiteX1" fmla="*/ 62958 w 5791200"/>
                  <a:gd name="connsiteY1" fmla="*/ 0 h 629581"/>
                  <a:gd name="connsiteX2" fmla="*/ 5728242 w 5791200"/>
                  <a:gd name="connsiteY2" fmla="*/ 0 h 629581"/>
                  <a:gd name="connsiteX3" fmla="*/ 5791200 w 5791200"/>
                  <a:gd name="connsiteY3" fmla="*/ 62958 h 629581"/>
                  <a:gd name="connsiteX4" fmla="*/ 5791200 w 5791200"/>
                  <a:gd name="connsiteY4" fmla="*/ 566623 h 629581"/>
                  <a:gd name="connsiteX5" fmla="*/ 5728242 w 5791200"/>
                  <a:gd name="connsiteY5" fmla="*/ 629581 h 629581"/>
                  <a:gd name="connsiteX6" fmla="*/ 62958 w 5791200"/>
                  <a:gd name="connsiteY6" fmla="*/ 629581 h 629581"/>
                  <a:gd name="connsiteX7" fmla="*/ 0 w 5791200"/>
                  <a:gd name="connsiteY7" fmla="*/ 566623 h 629581"/>
                  <a:gd name="connsiteX8" fmla="*/ 0 w 5791200"/>
                  <a:gd name="connsiteY8" fmla="*/ 62958 h 62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1200" h="629581">
                    <a:moveTo>
                      <a:pt x="0" y="62958"/>
                    </a:moveTo>
                    <a:cubicBezTo>
                      <a:pt x="0" y="28187"/>
                      <a:pt x="28187" y="0"/>
                      <a:pt x="62958" y="0"/>
                    </a:cubicBezTo>
                    <a:lnTo>
                      <a:pt x="5728242" y="0"/>
                    </a:lnTo>
                    <a:cubicBezTo>
                      <a:pt x="5763013" y="0"/>
                      <a:pt x="5791200" y="28187"/>
                      <a:pt x="5791200" y="62958"/>
                    </a:cubicBezTo>
                    <a:lnTo>
                      <a:pt x="5791200" y="566623"/>
                    </a:lnTo>
                    <a:cubicBezTo>
                      <a:pt x="5791200" y="601394"/>
                      <a:pt x="5763013" y="629581"/>
                      <a:pt x="5728242" y="629581"/>
                    </a:cubicBezTo>
                    <a:lnTo>
                      <a:pt x="62958" y="629581"/>
                    </a:lnTo>
                    <a:cubicBezTo>
                      <a:pt x="28187" y="629581"/>
                      <a:pt x="0" y="601394"/>
                      <a:pt x="0" y="566623"/>
                    </a:cubicBezTo>
                    <a:lnTo>
                      <a:pt x="0" y="62958"/>
                    </a:lnTo>
                    <a:close/>
                  </a:path>
                </a:pathLst>
              </a:custGeom>
              <a:solidFill>
                <a:schemeClr val="accent1"/>
              </a:solidFill>
            </p:spPr>
            <p:style>
              <a:lnRef idx="1">
                <a:schemeClr val="accent3"/>
              </a:lnRef>
              <a:fillRef idx="3">
                <a:schemeClr val="accent3"/>
              </a:fillRef>
              <a:effectRef idx="2">
                <a:schemeClr val="accent3"/>
              </a:effectRef>
              <a:fontRef idx="minor">
                <a:schemeClr val="lt1"/>
              </a:fontRef>
            </p:style>
            <p:txBody>
              <a:bodyPr spcFirstLastPara="0" vert="horz" wrap="square" lIns="121310" tIns="121310" rIns="816998" bIns="121310" numCol="1" spcCol="1270" anchor="ctr" anchorCtr="0">
                <a:noAutofit/>
              </a:bodyPr>
              <a:lstStyle/>
              <a:p>
                <a:pPr lvl="0" algn="ctr" defTabSz="1200150">
                  <a:lnSpc>
                    <a:spcPct val="90000"/>
                  </a:lnSpc>
                  <a:spcBef>
                    <a:spcPct val="0"/>
                  </a:spcBef>
                  <a:spcAft>
                    <a:spcPct val="35000"/>
                  </a:spcAft>
                </a:pPr>
                <a:endParaRPr lang="en-US" sz="2400" kern="1200">
                  <a:cs typeface="B Nazanin" panose="00000400000000000000" pitchFamily="2" charset="-78"/>
                </a:endParaRPr>
              </a:p>
            </p:txBody>
          </p:sp>
          <p:sp>
            <p:nvSpPr>
              <p:cNvPr id="9" name="Freeform 8"/>
              <p:cNvSpPr/>
              <p:nvPr/>
            </p:nvSpPr>
            <p:spPr>
              <a:xfrm>
                <a:off x="4056374" y="4012153"/>
                <a:ext cx="5791200" cy="629581"/>
              </a:xfrm>
              <a:custGeom>
                <a:avLst/>
                <a:gdLst>
                  <a:gd name="connsiteX0" fmla="*/ 0 w 5791200"/>
                  <a:gd name="connsiteY0" fmla="*/ 62958 h 629581"/>
                  <a:gd name="connsiteX1" fmla="*/ 62958 w 5791200"/>
                  <a:gd name="connsiteY1" fmla="*/ 0 h 629581"/>
                  <a:gd name="connsiteX2" fmla="*/ 5728242 w 5791200"/>
                  <a:gd name="connsiteY2" fmla="*/ 0 h 629581"/>
                  <a:gd name="connsiteX3" fmla="*/ 5791200 w 5791200"/>
                  <a:gd name="connsiteY3" fmla="*/ 62958 h 629581"/>
                  <a:gd name="connsiteX4" fmla="*/ 5791200 w 5791200"/>
                  <a:gd name="connsiteY4" fmla="*/ 566623 h 629581"/>
                  <a:gd name="connsiteX5" fmla="*/ 5728242 w 5791200"/>
                  <a:gd name="connsiteY5" fmla="*/ 629581 h 629581"/>
                  <a:gd name="connsiteX6" fmla="*/ 62958 w 5791200"/>
                  <a:gd name="connsiteY6" fmla="*/ 629581 h 629581"/>
                  <a:gd name="connsiteX7" fmla="*/ 0 w 5791200"/>
                  <a:gd name="connsiteY7" fmla="*/ 566623 h 629581"/>
                  <a:gd name="connsiteX8" fmla="*/ 0 w 5791200"/>
                  <a:gd name="connsiteY8" fmla="*/ 62958 h 62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1200" h="629581">
                    <a:moveTo>
                      <a:pt x="0" y="62958"/>
                    </a:moveTo>
                    <a:cubicBezTo>
                      <a:pt x="0" y="28187"/>
                      <a:pt x="28187" y="0"/>
                      <a:pt x="62958" y="0"/>
                    </a:cubicBezTo>
                    <a:lnTo>
                      <a:pt x="5728242" y="0"/>
                    </a:lnTo>
                    <a:cubicBezTo>
                      <a:pt x="5763013" y="0"/>
                      <a:pt x="5791200" y="28187"/>
                      <a:pt x="5791200" y="62958"/>
                    </a:cubicBezTo>
                    <a:lnTo>
                      <a:pt x="5791200" y="566623"/>
                    </a:lnTo>
                    <a:cubicBezTo>
                      <a:pt x="5791200" y="601394"/>
                      <a:pt x="5763013" y="629581"/>
                      <a:pt x="5728242" y="629581"/>
                    </a:cubicBezTo>
                    <a:lnTo>
                      <a:pt x="62958" y="629581"/>
                    </a:lnTo>
                    <a:cubicBezTo>
                      <a:pt x="28187" y="629581"/>
                      <a:pt x="0" y="601394"/>
                      <a:pt x="0" y="566623"/>
                    </a:cubicBezTo>
                    <a:lnTo>
                      <a:pt x="0" y="62958"/>
                    </a:lnTo>
                    <a:close/>
                  </a:path>
                </a:pathLst>
              </a:custGeom>
              <a:solidFill>
                <a:schemeClr val="accent1"/>
              </a:solidFill>
            </p:spPr>
            <p:style>
              <a:lnRef idx="1">
                <a:schemeClr val="accent3"/>
              </a:lnRef>
              <a:fillRef idx="3">
                <a:schemeClr val="accent3"/>
              </a:fillRef>
              <a:effectRef idx="2">
                <a:schemeClr val="accent3"/>
              </a:effectRef>
              <a:fontRef idx="minor">
                <a:schemeClr val="lt1"/>
              </a:fontRef>
            </p:style>
            <p:txBody>
              <a:bodyPr spcFirstLastPara="0" vert="horz" wrap="square" lIns="121310" tIns="121310" rIns="1015551" bIns="121310" numCol="1" spcCol="1270" anchor="ctr" anchorCtr="0">
                <a:noAutofit/>
              </a:bodyPr>
              <a:lstStyle/>
              <a:p>
                <a:pPr lvl="0" algn="ctr" defTabSz="1200150">
                  <a:lnSpc>
                    <a:spcPct val="90000"/>
                  </a:lnSpc>
                  <a:spcBef>
                    <a:spcPct val="0"/>
                  </a:spcBef>
                  <a:spcAft>
                    <a:spcPct val="35000"/>
                  </a:spcAft>
                </a:pPr>
                <a:endParaRPr lang="en-US" sz="2400" kern="1200">
                  <a:cs typeface="B Nazanin" panose="00000400000000000000" pitchFamily="2" charset="-78"/>
                </a:endParaRPr>
              </a:p>
            </p:txBody>
          </p:sp>
          <p:sp>
            <p:nvSpPr>
              <p:cNvPr id="10" name="Freeform 9"/>
              <p:cNvSpPr/>
              <p:nvPr/>
            </p:nvSpPr>
            <p:spPr>
              <a:xfrm>
                <a:off x="4604494" y="4742629"/>
                <a:ext cx="4694959" cy="629581"/>
              </a:xfrm>
              <a:custGeom>
                <a:avLst/>
                <a:gdLst>
                  <a:gd name="connsiteX0" fmla="*/ 0 w 5791200"/>
                  <a:gd name="connsiteY0" fmla="*/ 62958 h 629581"/>
                  <a:gd name="connsiteX1" fmla="*/ 62958 w 5791200"/>
                  <a:gd name="connsiteY1" fmla="*/ 0 h 629581"/>
                  <a:gd name="connsiteX2" fmla="*/ 5728242 w 5791200"/>
                  <a:gd name="connsiteY2" fmla="*/ 0 h 629581"/>
                  <a:gd name="connsiteX3" fmla="*/ 5791200 w 5791200"/>
                  <a:gd name="connsiteY3" fmla="*/ 62958 h 629581"/>
                  <a:gd name="connsiteX4" fmla="*/ 5791200 w 5791200"/>
                  <a:gd name="connsiteY4" fmla="*/ 566623 h 629581"/>
                  <a:gd name="connsiteX5" fmla="*/ 5728242 w 5791200"/>
                  <a:gd name="connsiteY5" fmla="*/ 629581 h 629581"/>
                  <a:gd name="connsiteX6" fmla="*/ 62958 w 5791200"/>
                  <a:gd name="connsiteY6" fmla="*/ 629581 h 629581"/>
                  <a:gd name="connsiteX7" fmla="*/ 0 w 5791200"/>
                  <a:gd name="connsiteY7" fmla="*/ 566623 h 629581"/>
                  <a:gd name="connsiteX8" fmla="*/ 0 w 5791200"/>
                  <a:gd name="connsiteY8" fmla="*/ 62958 h 62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1200" h="629581">
                    <a:moveTo>
                      <a:pt x="0" y="62958"/>
                    </a:moveTo>
                    <a:cubicBezTo>
                      <a:pt x="0" y="28187"/>
                      <a:pt x="28187" y="0"/>
                      <a:pt x="62958" y="0"/>
                    </a:cubicBezTo>
                    <a:lnTo>
                      <a:pt x="5728242" y="0"/>
                    </a:lnTo>
                    <a:cubicBezTo>
                      <a:pt x="5763013" y="0"/>
                      <a:pt x="5791200" y="28187"/>
                      <a:pt x="5791200" y="62958"/>
                    </a:cubicBezTo>
                    <a:lnTo>
                      <a:pt x="5791200" y="566623"/>
                    </a:lnTo>
                    <a:cubicBezTo>
                      <a:pt x="5791200" y="601394"/>
                      <a:pt x="5763013" y="629581"/>
                      <a:pt x="5728242" y="629581"/>
                    </a:cubicBezTo>
                    <a:lnTo>
                      <a:pt x="62958" y="629581"/>
                    </a:lnTo>
                    <a:cubicBezTo>
                      <a:pt x="28187" y="629581"/>
                      <a:pt x="0" y="601394"/>
                      <a:pt x="0" y="566623"/>
                    </a:cubicBezTo>
                    <a:lnTo>
                      <a:pt x="0" y="62958"/>
                    </a:lnTo>
                    <a:close/>
                  </a:path>
                </a:pathLst>
              </a:custGeom>
              <a:solidFill>
                <a:schemeClr val="accent1"/>
              </a:solidFill>
            </p:spPr>
            <p:style>
              <a:lnRef idx="1">
                <a:schemeClr val="accent3"/>
              </a:lnRef>
              <a:fillRef idx="3">
                <a:schemeClr val="accent3"/>
              </a:fillRef>
              <a:effectRef idx="2">
                <a:schemeClr val="accent3"/>
              </a:effectRef>
              <a:fontRef idx="minor">
                <a:schemeClr val="lt1"/>
              </a:fontRef>
            </p:style>
            <p:txBody>
              <a:bodyPr spcFirstLastPara="0" vert="horz" wrap="square" lIns="121310" tIns="121310" rIns="1008312" bIns="121310" numCol="1" spcCol="1270" anchor="ctr" anchorCtr="0">
                <a:noAutofit/>
              </a:bodyPr>
              <a:lstStyle/>
              <a:p>
                <a:pPr lvl="0" algn="ctr" defTabSz="1200150">
                  <a:lnSpc>
                    <a:spcPct val="90000"/>
                  </a:lnSpc>
                  <a:spcBef>
                    <a:spcPct val="0"/>
                  </a:spcBef>
                  <a:spcAft>
                    <a:spcPct val="35000"/>
                  </a:spcAft>
                </a:pPr>
                <a:endParaRPr lang="en-US" sz="2400" kern="1200">
                  <a:cs typeface="B Nazanin" panose="00000400000000000000" pitchFamily="2" charset="-78"/>
                </a:endParaRPr>
              </a:p>
            </p:txBody>
          </p:sp>
          <p:sp>
            <p:nvSpPr>
              <p:cNvPr id="11" name="Freeform 10"/>
              <p:cNvSpPr/>
              <p:nvPr/>
            </p:nvSpPr>
            <p:spPr>
              <a:xfrm>
                <a:off x="4910902" y="5495243"/>
                <a:ext cx="4082144" cy="629581"/>
              </a:xfrm>
              <a:custGeom>
                <a:avLst/>
                <a:gdLst>
                  <a:gd name="connsiteX0" fmla="*/ 0 w 5791200"/>
                  <a:gd name="connsiteY0" fmla="*/ 62958 h 629581"/>
                  <a:gd name="connsiteX1" fmla="*/ 62958 w 5791200"/>
                  <a:gd name="connsiteY1" fmla="*/ 0 h 629581"/>
                  <a:gd name="connsiteX2" fmla="*/ 5728242 w 5791200"/>
                  <a:gd name="connsiteY2" fmla="*/ 0 h 629581"/>
                  <a:gd name="connsiteX3" fmla="*/ 5791200 w 5791200"/>
                  <a:gd name="connsiteY3" fmla="*/ 62958 h 629581"/>
                  <a:gd name="connsiteX4" fmla="*/ 5791200 w 5791200"/>
                  <a:gd name="connsiteY4" fmla="*/ 566623 h 629581"/>
                  <a:gd name="connsiteX5" fmla="*/ 5728242 w 5791200"/>
                  <a:gd name="connsiteY5" fmla="*/ 629581 h 629581"/>
                  <a:gd name="connsiteX6" fmla="*/ 62958 w 5791200"/>
                  <a:gd name="connsiteY6" fmla="*/ 629581 h 629581"/>
                  <a:gd name="connsiteX7" fmla="*/ 0 w 5791200"/>
                  <a:gd name="connsiteY7" fmla="*/ 566623 h 629581"/>
                  <a:gd name="connsiteX8" fmla="*/ 0 w 5791200"/>
                  <a:gd name="connsiteY8" fmla="*/ 62958 h 62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1200" h="629581">
                    <a:moveTo>
                      <a:pt x="0" y="62958"/>
                    </a:moveTo>
                    <a:cubicBezTo>
                      <a:pt x="0" y="28187"/>
                      <a:pt x="28187" y="0"/>
                      <a:pt x="62958" y="0"/>
                    </a:cubicBezTo>
                    <a:lnTo>
                      <a:pt x="5728242" y="0"/>
                    </a:lnTo>
                    <a:cubicBezTo>
                      <a:pt x="5763013" y="0"/>
                      <a:pt x="5791200" y="28187"/>
                      <a:pt x="5791200" y="62958"/>
                    </a:cubicBezTo>
                    <a:lnTo>
                      <a:pt x="5791200" y="566623"/>
                    </a:lnTo>
                    <a:cubicBezTo>
                      <a:pt x="5791200" y="601394"/>
                      <a:pt x="5763013" y="629581"/>
                      <a:pt x="5728242" y="629581"/>
                    </a:cubicBezTo>
                    <a:lnTo>
                      <a:pt x="62958" y="629581"/>
                    </a:lnTo>
                    <a:cubicBezTo>
                      <a:pt x="28187" y="629581"/>
                      <a:pt x="0" y="601394"/>
                      <a:pt x="0" y="566623"/>
                    </a:cubicBezTo>
                    <a:lnTo>
                      <a:pt x="0" y="62958"/>
                    </a:lnTo>
                    <a:close/>
                  </a:path>
                </a:pathLst>
              </a:custGeom>
              <a:solidFill>
                <a:schemeClr val="accent1"/>
              </a:solidFill>
            </p:spPr>
            <p:style>
              <a:lnRef idx="1">
                <a:schemeClr val="accent3"/>
              </a:lnRef>
              <a:fillRef idx="3">
                <a:schemeClr val="accent3"/>
              </a:fillRef>
              <a:effectRef idx="2">
                <a:schemeClr val="accent3"/>
              </a:effectRef>
              <a:fontRef idx="minor">
                <a:schemeClr val="lt1"/>
              </a:fontRef>
            </p:style>
            <p:txBody>
              <a:bodyPr spcFirstLastPara="0" vert="horz" wrap="square" lIns="121310" tIns="121310" rIns="1015551" bIns="121310" numCol="1" spcCol="1270" anchor="ctr" anchorCtr="0">
                <a:noAutofit/>
              </a:bodyPr>
              <a:lstStyle/>
              <a:p>
                <a:pPr lvl="0" algn="ctr" defTabSz="1200150">
                  <a:lnSpc>
                    <a:spcPct val="90000"/>
                  </a:lnSpc>
                  <a:spcBef>
                    <a:spcPct val="0"/>
                  </a:spcBef>
                  <a:spcAft>
                    <a:spcPct val="35000"/>
                  </a:spcAft>
                </a:pPr>
                <a:endParaRPr lang="en-US" sz="2400" kern="1200">
                  <a:cs typeface="B Nazanin" panose="00000400000000000000" pitchFamily="2" charset="-78"/>
                </a:endParaRPr>
              </a:p>
            </p:txBody>
          </p:sp>
        </p:grpSp>
        <p:sp>
          <p:nvSpPr>
            <p:cNvPr id="4" name="TextBox 3"/>
            <p:cNvSpPr txBox="1"/>
            <p:nvPr/>
          </p:nvSpPr>
          <p:spPr>
            <a:xfrm>
              <a:off x="4809498" y="3520689"/>
              <a:ext cx="6535307" cy="459921"/>
            </a:xfrm>
            <a:prstGeom prst="rect">
              <a:avLst/>
            </a:prstGeom>
            <a:noFill/>
          </p:spPr>
          <p:txBody>
            <a:bodyPr wrap="square" rtlCol="0">
              <a:spAutoFit/>
            </a:bodyPr>
            <a:lstStyle/>
            <a:p>
              <a:pPr algn="ctr" rtl="1"/>
              <a:r>
                <a:rPr lang="fa-IR" sz="2000" dirty="0">
                  <a:cs typeface="B Nazanin" panose="00000400000000000000" pitchFamily="2" charset="-78"/>
                </a:rPr>
                <a:t>1.معماری مبتنی بر ادامه سبک تهران در دوره قاجار،تلفیقی از عناصر بومی و بیگانه است</a:t>
              </a:r>
              <a:r>
                <a:rPr lang="fa-IR" sz="1600" dirty="0">
                  <a:cs typeface="B Nazanin" panose="00000400000000000000" pitchFamily="2" charset="-78"/>
                </a:rPr>
                <a:t>.</a:t>
              </a:r>
              <a:endParaRPr lang="en-US" sz="1600" dirty="0">
                <a:cs typeface="B Nazanin" panose="00000400000000000000" pitchFamily="2" charset="-78"/>
              </a:endParaRPr>
            </a:p>
            <a:p>
              <a:pPr algn="ctr" rtl="1"/>
              <a:endParaRPr lang="en-US" sz="1200" dirty="0">
                <a:cs typeface="B Nazanin" panose="00000400000000000000" pitchFamily="2" charset="-78"/>
              </a:endParaRPr>
            </a:p>
          </p:txBody>
        </p:sp>
        <p:sp>
          <p:nvSpPr>
            <p:cNvPr id="5" name="TextBox 4"/>
            <p:cNvSpPr txBox="1"/>
            <p:nvPr/>
          </p:nvSpPr>
          <p:spPr>
            <a:xfrm>
              <a:off x="5212074" y="4306404"/>
              <a:ext cx="5791200" cy="798811"/>
            </a:xfrm>
            <a:prstGeom prst="rect">
              <a:avLst/>
            </a:prstGeom>
            <a:noFill/>
          </p:spPr>
          <p:txBody>
            <a:bodyPr wrap="square" rtlCol="0">
              <a:spAutoFit/>
            </a:bodyPr>
            <a:lstStyle/>
            <a:p>
              <a:pPr algn="ctr" rtl="1"/>
              <a:r>
                <a:rPr lang="fa-IR" sz="2000" dirty="0">
                  <a:cs typeface="B Nazanin" panose="00000400000000000000" pitchFamily="2" charset="-78"/>
                </a:rPr>
                <a:t>2.معماری مبتنی بر یادآوری شکوه و جلال </a:t>
              </a:r>
              <a:r>
                <a:rPr lang="fa-IR" sz="2000" dirty="0" smtClean="0">
                  <a:cs typeface="B Nazanin" panose="00000400000000000000" pitchFamily="2" charset="-78"/>
                </a:rPr>
                <a:t>گذشته </a:t>
              </a:r>
              <a:r>
                <a:rPr lang="fa-IR" sz="2000" dirty="0">
                  <a:cs typeface="B Nazanin" panose="00000400000000000000" pitchFamily="2" charset="-78"/>
                </a:rPr>
                <a:t>های دور و مبتنی بر تحسین و تمجید افراطی کلیت زیبای از دست رفته</a:t>
              </a:r>
              <a:endParaRPr lang="en-US" sz="2000" dirty="0">
                <a:cs typeface="B Nazanin" panose="00000400000000000000" pitchFamily="2" charset="-78"/>
              </a:endParaRPr>
            </a:p>
            <a:p>
              <a:pPr algn="ctr"/>
              <a:endParaRPr lang="en-US" sz="2000" dirty="0">
                <a:cs typeface="B Nazanin" panose="00000400000000000000" pitchFamily="2" charset="-78"/>
              </a:endParaRPr>
            </a:p>
          </p:txBody>
        </p:sp>
        <p:sp>
          <p:nvSpPr>
            <p:cNvPr id="6" name="TextBox 5"/>
            <p:cNvSpPr txBox="1"/>
            <p:nvPr/>
          </p:nvSpPr>
          <p:spPr>
            <a:xfrm>
              <a:off x="5678493" y="5261618"/>
              <a:ext cx="4776661" cy="605159"/>
            </a:xfrm>
            <a:prstGeom prst="rect">
              <a:avLst/>
            </a:prstGeom>
            <a:noFill/>
          </p:spPr>
          <p:txBody>
            <a:bodyPr wrap="square" rtlCol="0">
              <a:spAutoFit/>
            </a:bodyPr>
            <a:lstStyle/>
            <a:p>
              <a:pPr algn="ctr" rtl="1"/>
              <a:r>
                <a:rPr lang="fa-IR" sz="2000" dirty="0">
                  <a:cs typeface="B Nazanin" panose="00000400000000000000" pitchFamily="2" charset="-78"/>
                </a:rPr>
                <a:t>3.معماری مبتنی بر سبک بین الملل </a:t>
              </a:r>
              <a:endParaRPr lang="en-US" sz="2000" dirty="0">
                <a:cs typeface="B Nazanin" panose="00000400000000000000" pitchFamily="2" charset="-78"/>
              </a:endParaRPr>
            </a:p>
            <a:p>
              <a:pPr algn="ctr" rtl="1"/>
              <a:endParaRPr lang="en-US" sz="2400" dirty="0">
                <a:cs typeface="B Nazanin" panose="00000400000000000000" pitchFamily="2" charset="-78"/>
              </a:endParaRPr>
            </a:p>
          </p:txBody>
        </p:sp>
        <p:sp>
          <p:nvSpPr>
            <p:cNvPr id="7" name="TextBox 6"/>
            <p:cNvSpPr txBox="1"/>
            <p:nvPr/>
          </p:nvSpPr>
          <p:spPr>
            <a:xfrm>
              <a:off x="5949848" y="6224739"/>
              <a:ext cx="4198898" cy="314683"/>
            </a:xfrm>
            <a:prstGeom prst="rect">
              <a:avLst/>
            </a:prstGeom>
            <a:noFill/>
          </p:spPr>
          <p:txBody>
            <a:bodyPr wrap="square" rtlCol="0">
              <a:spAutoFit/>
            </a:bodyPr>
            <a:lstStyle/>
            <a:p>
              <a:pPr algn="ctr" rtl="1"/>
              <a:r>
                <a:rPr lang="fa-IR" sz="2000" dirty="0">
                  <a:cs typeface="B Nazanin" panose="00000400000000000000" pitchFamily="2" charset="-78"/>
                </a:rPr>
                <a:t>4.معماری مبتنی بر سبک کلاسیک اروپا</a:t>
              </a:r>
              <a:endParaRPr lang="en-US" sz="2000" dirty="0">
                <a:cs typeface="B Nazanin" panose="00000400000000000000" pitchFamily="2" charset="-78"/>
              </a:endParaRPr>
            </a:p>
          </p:txBody>
        </p:sp>
      </p:grpSp>
      <p:sp>
        <p:nvSpPr>
          <p:cNvPr id="12" name="TextBox 11"/>
          <p:cNvSpPr txBox="1"/>
          <p:nvPr/>
        </p:nvSpPr>
        <p:spPr>
          <a:xfrm>
            <a:off x="3968009" y="465966"/>
            <a:ext cx="5105251" cy="461665"/>
          </a:xfrm>
          <a:prstGeom prst="rect">
            <a:avLst/>
          </a:prstGeom>
          <a:noFill/>
        </p:spPr>
        <p:txBody>
          <a:bodyPr wrap="square" rtlCol="0">
            <a:spAutoFit/>
          </a:bodyPr>
          <a:lstStyle/>
          <a:p>
            <a:pPr algn="ctr" rtl="1"/>
            <a:r>
              <a:rPr lang="fa-IR" sz="2400" b="1" spc="-50" dirty="0" smtClean="0">
                <a:solidFill>
                  <a:schemeClr val="tx1">
                    <a:lumMod val="75000"/>
                    <a:lumOff val="25000"/>
                  </a:schemeClr>
                </a:solidFill>
                <a:latin typeface="+mj-lt"/>
                <a:ea typeface="+mj-ea"/>
                <a:cs typeface="B Nazanin" panose="00000400000000000000" pitchFamily="2" charset="-78"/>
              </a:rPr>
              <a:t>چهار روش </a:t>
            </a:r>
            <a:r>
              <a:rPr lang="fa-IR" sz="2400" b="1" spc="-50" dirty="0">
                <a:solidFill>
                  <a:schemeClr val="tx1">
                    <a:lumMod val="75000"/>
                    <a:lumOff val="25000"/>
                  </a:schemeClr>
                </a:solidFill>
                <a:latin typeface="+mj-lt"/>
                <a:ea typeface="+mj-ea"/>
                <a:cs typeface="B Nazanin" panose="00000400000000000000" pitchFamily="2" charset="-78"/>
              </a:rPr>
              <a:t>بیان معماری در الگوی تهران</a:t>
            </a:r>
            <a:endParaRPr lang="en-US" sz="2400" b="1" spc="-50" dirty="0">
              <a:solidFill>
                <a:schemeClr val="tx1">
                  <a:lumMod val="75000"/>
                  <a:lumOff val="25000"/>
                </a:schemeClr>
              </a:solidFill>
              <a:latin typeface="+mj-lt"/>
              <a:ea typeface="+mj-ea"/>
              <a:cs typeface="B Nazanin" panose="00000400000000000000" pitchFamily="2" charset="-78"/>
            </a:endParaRPr>
          </a:p>
        </p:txBody>
      </p:sp>
    </p:spTree>
    <p:extLst>
      <p:ext uri="{BB962C8B-B14F-4D97-AF65-F5344CB8AC3E}">
        <p14:creationId xmlns:p14="http://schemas.microsoft.com/office/powerpoint/2010/main" val="1313479191"/>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377441" y="156753"/>
            <a:ext cx="3898226" cy="1005840"/>
          </a:xfrm>
          <a:prstGeom prst="rect">
            <a:avLst/>
          </a:prstGeom>
        </p:spPr>
        <p:txBody>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fa-IR" sz="3200" b="1" u="sng" dirty="0">
                <a:cs typeface="B Nazanin" panose="00000400000000000000" pitchFamily="2" charset="-78"/>
              </a:rPr>
              <a:t>ویژگی </a:t>
            </a:r>
            <a:r>
              <a:rPr lang="fa-IR" sz="3200" b="1" u="sng" dirty="0" smtClean="0">
                <a:cs typeface="B Nazanin" panose="00000400000000000000" pitchFamily="2" charset="-78"/>
              </a:rPr>
              <a:t>های طرح</a:t>
            </a:r>
            <a:endParaRPr lang="fa-IR" sz="3200" b="1" u="sng" dirty="0">
              <a:cs typeface="B Nazanin" panose="00000400000000000000" pitchFamily="2" charset="-78"/>
            </a:endParaRPr>
          </a:p>
        </p:txBody>
      </p:sp>
      <p:graphicFrame>
        <p:nvGraphicFramePr>
          <p:cNvPr id="3" name="Diagram 2"/>
          <p:cNvGraphicFramePr/>
          <p:nvPr>
            <p:extLst>
              <p:ext uri="{D42A27DB-BD31-4B8C-83A1-F6EECF244321}">
                <p14:modId xmlns:p14="http://schemas.microsoft.com/office/powerpoint/2010/main" val="3170184548"/>
              </p:ext>
            </p:extLst>
          </p:nvPr>
        </p:nvGraphicFramePr>
        <p:xfrm>
          <a:off x="2197152" y="100515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79512010"/>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573528992"/>
              </p:ext>
            </p:extLst>
          </p:nvPr>
        </p:nvGraphicFramePr>
        <p:xfrm>
          <a:off x="2369838" y="860287"/>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5140408"/>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9896" y="227366"/>
            <a:ext cx="10802983" cy="5755422"/>
          </a:xfrm>
          <a:prstGeom prst="rect">
            <a:avLst/>
          </a:prstGeom>
          <a:noFill/>
        </p:spPr>
        <p:txBody>
          <a:bodyPr wrap="square" rtlCol="0">
            <a:spAutoFit/>
          </a:bodyPr>
          <a:lstStyle/>
          <a:p>
            <a:pPr algn="just" rtl="1">
              <a:buNone/>
            </a:pPr>
            <a:r>
              <a:rPr lang="fa-IR" sz="2800" b="1" spc="-50" dirty="0">
                <a:solidFill>
                  <a:schemeClr val="tx1">
                    <a:lumMod val="75000"/>
                    <a:lumOff val="25000"/>
                  </a:schemeClr>
                </a:solidFill>
                <a:latin typeface="+mj-lt"/>
                <a:ea typeface="+mj-ea"/>
                <a:cs typeface="B Nazanin" panose="00000400000000000000" pitchFamily="2" charset="-78"/>
              </a:rPr>
              <a:t>تاسیس دانشگاه تهران </a:t>
            </a:r>
            <a:endParaRPr lang="fa-IR" sz="2800" b="1" spc="-50" dirty="0" smtClean="0">
              <a:solidFill>
                <a:schemeClr val="tx1">
                  <a:lumMod val="75000"/>
                  <a:lumOff val="25000"/>
                </a:schemeClr>
              </a:solidFill>
              <a:latin typeface="+mj-lt"/>
              <a:ea typeface="+mj-ea"/>
              <a:cs typeface="B Nazanin" panose="00000400000000000000" pitchFamily="2" charset="-78"/>
            </a:endParaRPr>
          </a:p>
          <a:p>
            <a:pPr algn="just" rtl="1">
              <a:buNone/>
            </a:pPr>
            <a:endParaRPr lang="fa-IR" sz="2000" dirty="0" smtClean="0">
              <a:cs typeface="B Nazanin" panose="00000400000000000000" pitchFamily="2" charset="-78"/>
            </a:endParaRPr>
          </a:p>
          <a:p>
            <a:pPr algn="just" rtl="1">
              <a:buNone/>
            </a:pPr>
            <a:endParaRPr lang="fa-IR" sz="2000" dirty="0">
              <a:cs typeface="B Nazanin" panose="00000400000000000000" pitchFamily="2" charset="-78"/>
            </a:endParaRPr>
          </a:p>
          <a:p>
            <a:pPr algn="just" rtl="1">
              <a:buNone/>
            </a:pPr>
            <a:r>
              <a:rPr lang="fa-IR" sz="2000" dirty="0" smtClean="0">
                <a:cs typeface="B Nazanin" panose="00000400000000000000" pitchFamily="2" charset="-78"/>
              </a:rPr>
              <a:t>دانشگاه </a:t>
            </a:r>
            <a:r>
              <a:rPr lang="fa-IR" sz="2000" dirty="0">
                <a:cs typeface="B Nazanin" panose="00000400000000000000" pitchFamily="2" charset="-78"/>
              </a:rPr>
              <a:t>تهران به عنوان نماد تجدد پا به عرصه وجود می گذارد و در زندگی شهری وارد می شود.تأسیس دانشگاه تهران چیزی جز ادامه منطقی فرآیندی نیست که با تأسیس دارالفنون در اوایل حکومت ناصری و اصلاحات امیرکبیر آغاز شده بود.</a:t>
            </a:r>
          </a:p>
          <a:p>
            <a:pPr algn="just" rtl="1">
              <a:buNone/>
            </a:pPr>
            <a:r>
              <a:rPr lang="fa-IR" sz="2000" dirty="0">
                <a:cs typeface="B Nazanin" panose="00000400000000000000" pitchFamily="2" charset="-78"/>
              </a:rPr>
              <a:t>علت تأسیس دانشگاه:</a:t>
            </a:r>
          </a:p>
          <a:p>
            <a:pPr algn="just" rtl="1">
              <a:buNone/>
            </a:pPr>
            <a:r>
              <a:rPr lang="fa-IR" sz="2000" dirty="0">
                <a:cs typeface="B Nazanin" panose="00000400000000000000" pitchFamily="2" charset="-78"/>
              </a:rPr>
              <a:t>قانون اعزام 100نفر محصل به خارج با مخارج دولت در سال 1307در ادامه آشنایی ایرانیان با فرهنگ و علوم جدید است.بازگشت این دانش آموختگان نیروی بالقوه و بالفعل برای تأسیس دانشگاه را در اختیار می گذارد.</a:t>
            </a:r>
          </a:p>
          <a:p>
            <a:pPr algn="just" rtl="1">
              <a:buNone/>
            </a:pPr>
            <a:r>
              <a:rPr lang="fa-IR" sz="2000" dirty="0">
                <a:cs typeface="B Nazanin" panose="00000400000000000000" pitchFamily="2" charset="-78"/>
              </a:rPr>
              <a:t>بحران مالی اقتصادی سال 1310 دولت را بر آن می دارد تا وسایل تحصیل علوم جدید را در خود کشور تدارک ببیند.</a:t>
            </a:r>
          </a:p>
          <a:p>
            <a:pPr algn="just" rtl="1">
              <a:buNone/>
            </a:pPr>
            <a:r>
              <a:rPr lang="fa-IR" sz="2000" dirty="0">
                <a:cs typeface="B Nazanin" panose="00000400000000000000" pitchFamily="2" charset="-78"/>
              </a:rPr>
              <a:t>دانشگاه از این پس نمادی از پیشرفت و ترقی است،نمادی که شهر از آن مفهوم می یابد و بدان مفهم می بخشد.</a:t>
            </a:r>
          </a:p>
          <a:p>
            <a:pPr algn="just" rtl="1">
              <a:buNone/>
            </a:pPr>
            <a:r>
              <a:rPr lang="fa-IR" sz="2000" dirty="0">
                <a:cs typeface="B Nazanin" panose="00000400000000000000" pitchFamily="2" charset="-78"/>
              </a:rPr>
              <a:t>ایجاد میدان دانشگاه تأکیدی است بر این هویت دهی و هویت پذیری.</a:t>
            </a:r>
          </a:p>
          <a:p>
            <a:pPr algn="just" rtl="1">
              <a:buNone/>
            </a:pPr>
            <a:r>
              <a:rPr lang="fa-IR" sz="2000" dirty="0">
                <a:cs typeface="B Nazanin" panose="00000400000000000000" pitchFamily="2" charset="-78"/>
              </a:rPr>
              <a:t>نمادی است برای سنت گریزی و سنت گرایی،برای سنت گریزان و سنت گرایان</a:t>
            </a:r>
          </a:p>
          <a:p>
            <a:pPr algn="just" rtl="1">
              <a:buNone/>
            </a:pPr>
            <a:r>
              <a:rPr lang="fa-IR" sz="2000" dirty="0">
                <a:cs typeface="B Nazanin" panose="00000400000000000000" pitchFamily="2" charset="-78"/>
              </a:rPr>
              <a:t>دانشگاه بستری می گردد برای شکل بخشیدن به سازمان اجتماعی-فرهنگی شهر و جامعه</a:t>
            </a:r>
          </a:p>
          <a:p>
            <a:pPr algn="just" rtl="1"/>
            <a:r>
              <a:rPr lang="fa-IR" sz="2000" dirty="0">
                <a:cs typeface="B Nazanin" panose="00000400000000000000" pitchFamily="2" charset="-78"/>
              </a:rPr>
              <a:t>شکل گیری دانشکده ها و مدرسه های خاص که از بطن دارالفنون بیرون آمده بودند نیز تأکیدی است بر تأسیس دانشگاه که شامل مدارس زیر می شد:</a:t>
            </a:r>
          </a:p>
          <a:p>
            <a:pPr algn="just" rtl="1">
              <a:buNone/>
            </a:pPr>
            <a:r>
              <a:rPr lang="fa-IR" sz="2000" dirty="0">
                <a:cs typeface="B Nazanin" panose="00000400000000000000" pitchFamily="2" charset="-78"/>
              </a:rPr>
              <a:t>مدرسه ی صنایع زیبا و شعبات آن</a:t>
            </a:r>
            <a:r>
              <a:rPr lang="en-US" sz="2000" dirty="0">
                <a:cs typeface="B Nazanin" panose="00000400000000000000" pitchFamily="2" charset="-78"/>
              </a:rPr>
              <a:t>  </a:t>
            </a:r>
            <a:endParaRPr lang="fa-IR" sz="2000" dirty="0">
              <a:cs typeface="B Nazanin" panose="00000400000000000000" pitchFamily="2" charset="-78"/>
            </a:endParaRPr>
          </a:p>
          <a:p>
            <a:pPr algn="just" rtl="1">
              <a:buNone/>
            </a:pPr>
            <a:r>
              <a:rPr lang="fa-IR" sz="2000" dirty="0">
                <a:cs typeface="B Nazanin" panose="00000400000000000000" pitchFamily="2" charset="-78"/>
              </a:rPr>
              <a:t>مدارس مخصوص کلیه فنون کشاورزی و تربیت زارع و کشاورز</a:t>
            </a:r>
          </a:p>
          <a:p>
            <a:pPr algn="just" rtl="1">
              <a:buNone/>
            </a:pPr>
            <a:r>
              <a:rPr lang="fa-IR" sz="2000" dirty="0">
                <a:cs typeface="B Nazanin" panose="00000400000000000000" pitchFamily="2" charset="-78"/>
              </a:rPr>
              <a:t>مدرسه عالی حقوق</a:t>
            </a:r>
          </a:p>
        </p:txBody>
      </p:sp>
      <p:pic>
        <p:nvPicPr>
          <p:cNvPr id="3" name="Picture 2"/>
          <p:cNvPicPr>
            <a:picLocks noChangeAspect="1"/>
          </p:cNvPicPr>
          <p:nvPr/>
        </p:nvPicPr>
        <p:blipFill>
          <a:blip r:embed="rId2"/>
          <a:stretch>
            <a:fillRect/>
          </a:stretch>
        </p:blipFill>
        <p:spPr>
          <a:xfrm>
            <a:off x="153073" y="2794715"/>
            <a:ext cx="5826394" cy="4166315"/>
          </a:xfrm>
          <a:prstGeom prst="rect">
            <a:avLst/>
          </a:prstGeom>
          <a:ln>
            <a:noFill/>
          </a:ln>
          <a:effectLst>
            <a:softEdge rad="112500"/>
          </a:effectLst>
        </p:spPr>
      </p:pic>
    </p:spTree>
    <p:extLst>
      <p:ext uri="{BB962C8B-B14F-4D97-AF65-F5344CB8AC3E}">
        <p14:creationId xmlns:p14="http://schemas.microsoft.com/office/powerpoint/2010/main" val="15798129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1" nodeType="clickEffect">
                                  <p:stCondLst>
                                    <p:cond delay="0"/>
                                  </p:stCondLst>
                                  <p:childTnLst>
                                    <p:animEffect transition="out" filter="fade">
                                      <p:cBhvr>
                                        <p:cTn id="13" dur="500"/>
                                        <p:tgtEl>
                                          <p:spTgt spid="2"/>
                                        </p:tgtEl>
                                      </p:cBhvr>
                                    </p:animEffect>
                                    <p:set>
                                      <p:cBhvr>
                                        <p:cTn id="14" dur="1" fill="hold">
                                          <p:stCondLst>
                                            <p:cond delay="499"/>
                                          </p:stCondLst>
                                        </p:cTn>
                                        <p:tgtEl>
                                          <p:spTgt spid="2"/>
                                        </p:tgtEl>
                                        <p:attrNameLst>
                                          <p:attrName>style.visibility</p:attrName>
                                        </p:attrNameLst>
                                      </p:cBhvr>
                                      <p:to>
                                        <p:strVal val="hidden"/>
                                      </p:to>
                                    </p:set>
                                  </p:childTnLst>
                                </p:cTn>
                              </p:par>
                              <p:par>
                                <p:cTn id="15" presetID="2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798" y="789906"/>
            <a:ext cx="10135674" cy="4495800"/>
          </a:xfrm>
        </p:spPr>
        <p:txBody>
          <a:bodyPr>
            <a:normAutofit/>
          </a:bodyPr>
          <a:lstStyle/>
          <a:p>
            <a:pPr algn="r" rtl="1">
              <a:buNone/>
            </a:pPr>
            <a:r>
              <a:rPr lang="fa-IR" sz="2000" b="1" dirty="0" smtClean="0">
                <a:cs typeface="B Nazanin" panose="00000400000000000000" pitchFamily="2" charset="-78"/>
              </a:rPr>
              <a:t>نکاتی در </a:t>
            </a:r>
            <a:r>
              <a:rPr lang="fa-IR" sz="2000" b="1" dirty="0">
                <a:cs typeface="B Nazanin" panose="00000400000000000000" pitchFamily="2" charset="-78"/>
              </a:rPr>
              <a:t>ارتباط با تأسیس </a:t>
            </a:r>
            <a:r>
              <a:rPr lang="fa-IR" sz="2000" b="1" dirty="0" smtClean="0">
                <a:cs typeface="B Nazanin" panose="00000400000000000000" pitchFamily="2" charset="-78"/>
              </a:rPr>
              <a:t>دانشگاه</a:t>
            </a:r>
            <a:endParaRPr lang="en-US" sz="2000" b="1" dirty="0" smtClean="0">
              <a:cs typeface="B Nazanin" panose="00000400000000000000" pitchFamily="2" charset="-78"/>
            </a:endParaRPr>
          </a:p>
          <a:p>
            <a:pPr algn="r" rtl="1">
              <a:buNone/>
            </a:pPr>
            <a:endParaRPr lang="fa-IR" sz="2000" dirty="0">
              <a:cs typeface="B Nazanin" panose="00000400000000000000" pitchFamily="2" charset="-78"/>
            </a:endParaRPr>
          </a:p>
          <a:p>
            <a:pPr algn="r" rtl="1"/>
            <a:r>
              <a:rPr lang="fa-IR" sz="2000" dirty="0" smtClean="0">
                <a:cs typeface="B Nazanin" panose="00000400000000000000" pitchFamily="2" charset="-78"/>
              </a:rPr>
              <a:t>از </a:t>
            </a:r>
            <a:r>
              <a:rPr lang="fa-IR" sz="2000" dirty="0">
                <a:cs typeface="B Nazanin" panose="00000400000000000000" pitchFamily="2" charset="-78"/>
              </a:rPr>
              <a:t>این پس دانشگاه وارد مفاهیم هویتی شهر می گردد.</a:t>
            </a:r>
          </a:p>
          <a:p>
            <a:pPr algn="r" rtl="1"/>
            <a:r>
              <a:rPr lang="fa-IR" sz="2000" dirty="0" smtClean="0">
                <a:cs typeface="B Nazanin" panose="00000400000000000000" pitchFamily="2" charset="-78"/>
              </a:rPr>
              <a:t>دانشگاه </a:t>
            </a:r>
            <a:r>
              <a:rPr lang="fa-IR" sz="2000" dirty="0">
                <a:cs typeface="B Nazanin" panose="00000400000000000000" pitchFamily="2" charset="-78"/>
              </a:rPr>
              <a:t>از این پس نمادی از پیشرفت و ترقی است</a:t>
            </a:r>
            <a:r>
              <a:rPr lang="fa-IR" sz="2000" dirty="0" smtClean="0">
                <a:cs typeface="B Nazanin" panose="00000400000000000000" pitchFamily="2" charset="-78"/>
              </a:rPr>
              <a:t>،</a:t>
            </a:r>
            <a:r>
              <a:rPr lang="en-US" sz="2000" dirty="0" smtClean="0">
                <a:cs typeface="B Nazanin" panose="00000400000000000000" pitchFamily="2" charset="-78"/>
              </a:rPr>
              <a:t> </a:t>
            </a:r>
            <a:r>
              <a:rPr lang="fa-IR" sz="2000" dirty="0" smtClean="0">
                <a:cs typeface="B Nazanin" panose="00000400000000000000" pitchFamily="2" charset="-78"/>
              </a:rPr>
              <a:t>نمادی </a:t>
            </a:r>
            <a:r>
              <a:rPr lang="fa-IR" sz="2000" dirty="0">
                <a:cs typeface="B Nazanin" panose="00000400000000000000" pitchFamily="2" charset="-78"/>
              </a:rPr>
              <a:t>که شهر از آن مفهوم می یابد و بدان مفهم می بخشد.</a:t>
            </a:r>
          </a:p>
          <a:p>
            <a:pPr algn="r" rtl="1"/>
            <a:r>
              <a:rPr lang="fa-IR" sz="2000" dirty="0" smtClean="0">
                <a:cs typeface="B Nazanin" panose="00000400000000000000" pitchFamily="2" charset="-78"/>
              </a:rPr>
              <a:t>ایجاد </a:t>
            </a:r>
            <a:r>
              <a:rPr lang="fa-IR" sz="2000" dirty="0">
                <a:cs typeface="B Nazanin" panose="00000400000000000000" pitchFamily="2" charset="-78"/>
              </a:rPr>
              <a:t>میدان دانشگاه تأکیدی است بر این هویت دهی و هویت پذیری.</a:t>
            </a:r>
          </a:p>
          <a:p>
            <a:pPr algn="r" rtl="1"/>
            <a:r>
              <a:rPr lang="fa-IR" sz="2000" dirty="0" smtClean="0">
                <a:cs typeface="B Nazanin" panose="00000400000000000000" pitchFamily="2" charset="-78"/>
              </a:rPr>
              <a:t>نمادی </a:t>
            </a:r>
            <a:r>
              <a:rPr lang="fa-IR" sz="2000" dirty="0">
                <a:cs typeface="B Nazanin" panose="00000400000000000000" pitchFamily="2" charset="-78"/>
              </a:rPr>
              <a:t>است برای سنت گریزی و سنت گرایی،برای سنت گریزان و سنت گرایان</a:t>
            </a:r>
          </a:p>
          <a:p>
            <a:pPr algn="r" rtl="1"/>
            <a:r>
              <a:rPr lang="fa-IR" sz="2000" dirty="0" smtClean="0">
                <a:cs typeface="B Nazanin" panose="00000400000000000000" pitchFamily="2" charset="-78"/>
              </a:rPr>
              <a:t>دانشگاه </a:t>
            </a:r>
            <a:r>
              <a:rPr lang="fa-IR" sz="2000" dirty="0">
                <a:cs typeface="B Nazanin" panose="00000400000000000000" pitchFamily="2" charset="-78"/>
              </a:rPr>
              <a:t>بستری می گردد برای شکل بخشیدن به سازمان اجتماعی-فرهنگی شهر و جامعه</a:t>
            </a:r>
          </a:p>
          <a:p>
            <a:pPr algn="r" rtl="1"/>
            <a:r>
              <a:rPr lang="fa-IR" sz="2000" dirty="0" smtClean="0">
                <a:cs typeface="B Nazanin" panose="00000400000000000000" pitchFamily="2" charset="-78"/>
              </a:rPr>
              <a:t>دانشگاه </a:t>
            </a:r>
            <a:r>
              <a:rPr lang="fa-IR" sz="2000" dirty="0">
                <a:cs typeface="B Nazanin" panose="00000400000000000000" pitchFamily="2" charset="-78"/>
              </a:rPr>
              <a:t>به سرعت به یک فضای شهری تبدیل می شود.</a:t>
            </a:r>
          </a:p>
          <a:p>
            <a:pPr algn="r" rtl="1">
              <a:buNone/>
            </a:pPr>
            <a:endParaRPr lang="en-US" sz="2000" dirty="0">
              <a:cs typeface="B Nazanin" panose="00000400000000000000" pitchFamily="2" charset="-78"/>
            </a:endParaRPr>
          </a:p>
        </p:txBody>
      </p:sp>
    </p:spTree>
    <p:extLst>
      <p:ext uri="{BB962C8B-B14F-4D97-AF65-F5344CB8AC3E}">
        <p14:creationId xmlns:p14="http://schemas.microsoft.com/office/powerpoint/2010/main" val="1719348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10519" y="1118989"/>
            <a:ext cx="8218049" cy="2431435"/>
          </a:xfrm>
          <a:prstGeom prst="rect">
            <a:avLst/>
          </a:prstGeom>
          <a:noFill/>
        </p:spPr>
        <p:txBody>
          <a:bodyPr wrap="square" rtlCol="0">
            <a:spAutoFit/>
          </a:bodyPr>
          <a:lstStyle/>
          <a:p>
            <a:pPr algn="just" rtl="1"/>
            <a:r>
              <a:rPr lang="fa-IR" sz="4400" spc="-50" dirty="0">
                <a:solidFill>
                  <a:schemeClr val="tx1">
                    <a:lumMod val="75000"/>
                    <a:lumOff val="25000"/>
                  </a:schemeClr>
                </a:solidFill>
                <a:latin typeface="+mj-lt"/>
                <a:ea typeface="+mj-ea"/>
                <a:cs typeface="B Nazanin" panose="00000400000000000000" pitchFamily="2" charset="-78"/>
              </a:rPr>
              <a:t>منابع</a:t>
            </a:r>
            <a:r>
              <a:rPr lang="fa-IR" sz="4400" spc="-50" dirty="0" smtClean="0">
                <a:solidFill>
                  <a:schemeClr val="tx1">
                    <a:lumMod val="75000"/>
                    <a:lumOff val="25000"/>
                  </a:schemeClr>
                </a:solidFill>
                <a:latin typeface="+mj-lt"/>
                <a:ea typeface="+mj-ea"/>
                <a:cs typeface="B Nazanin" panose="00000400000000000000" pitchFamily="2" charset="-78"/>
              </a:rPr>
              <a:t>:</a:t>
            </a:r>
          </a:p>
          <a:p>
            <a:pPr algn="just" rtl="1"/>
            <a:endParaRPr lang="fa-IR" sz="4400" spc="-50" dirty="0" smtClean="0">
              <a:solidFill>
                <a:schemeClr val="tx1">
                  <a:lumMod val="75000"/>
                  <a:lumOff val="25000"/>
                </a:schemeClr>
              </a:solidFill>
              <a:latin typeface="+mj-lt"/>
              <a:ea typeface="+mj-ea"/>
              <a:cs typeface="B Nazanin" panose="00000400000000000000" pitchFamily="2" charset="-78"/>
            </a:endParaRPr>
          </a:p>
          <a:p>
            <a:pPr algn="r" rtl="1"/>
            <a:r>
              <a:rPr lang="fa-IR" sz="3200" spc="-50" dirty="0">
                <a:solidFill>
                  <a:schemeClr val="tx1">
                    <a:lumMod val="75000"/>
                    <a:lumOff val="25000"/>
                  </a:schemeClr>
                </a:solidFill>
                <a:latin typeface="+mj-lt"/>
                <a:ea typeface="+mj-ea"/>
                <a:cs typeface="B Nazanin" panose="00000400000000000000" pitchFamily="2" charset="-78"/>
              </a:rPr>
              <a:t>سید محسن </a:t>
            </a:r>
            <a:r>
              <a:rPr lang="fa-IR" sz="3200" spc="-50" dirty="0" smtClean="0">
                <a:solidFill>
                  <a:schemeClr val="tx1">
                    <a:lumMod val="75000"/>
                    <a:lumOff val="25000"/>
                  </a:schemeClr>
                </a:solidFill>
                <a:latin typeface="+mj-lt"/>
                <a:ea typeface="+mj-ea"/>
                <a:cs typeface="B Nazanin" panose="00000400000000000000" pitchFamily="2" charset="-78"/>
              </a:rPr>
              <a:t>حبیبی(1391)، از </a:t>
            </a:r>
            <a:r>
              <a:rPr lang="fa-IR" sz="3200" spc="-50" dirty="0">
                <a:solidFill>
                  <a:schemeClr val="tx1">
                    <a:lumMod val="75000"/>
                    <a:lumOff val="25000"/>
                  </a:schemeClr>
                </a:solidFill>
                <a:latin typeface="+mj-lt"/>
                <a:ea typeface="+mj-ea"/>
                <a:cs typeface="B Nazanin" panose="00000400000000000000" pitchFamily="2" charset="-78"/>
              </a:rPr>
              <a:t>شار تا </a:t>
            </a:r>
            <a:r>
              <a:rPr lang="fa-IR" sz="3200" spc="-50" dirty="0" smtClean="0">
                <a:solidFill>
                  <a:schemeClr val="tx1">
                    <a:lumMod val="75000"/>
                    <a:lumOff val="25000"/>
                  </a:schemeClr>
                </a:solidFill>
                <a:latin typeface="+mj-lt"/>
                <a:ea typeface="+mj-ea"/>
                <a:cs typeface="B Nazanin" panose="00000400000000000000" pitchFamily="2" charset="-78"/>
              </a:rPr>
              <a:t>شهر</a:t>
            </a:r>
          </a:p>
          <a:p>
            <a:pPr algn="r" rtl="1"/>
            <a:r>
              <a:rPr lang="fa-IR" sz="3200" spc="-50" dirty="0">
                <a:solidFill>
                  <a:schemeClr val="tx1">
                    <a:lumMod val="75000"/>
                    <a:lumOff val="25000"/>
                  </a:schemeClr>
                </a:solidFill>
                <a:latin typeface="+mj-lt"/>
                <a:ea typeface="+mj-ea"/>
                <a:cs typeface="B Nazanin" panose="00000400000000000000" pitchFamily="2" charset="-78"/>
              </a:rPr>
              <a:t>فصلنامه مدرس </a:t>
            </a:r>
            <a:r>
              <a:rPr lang="fa-IR" sz="3200" spc="-50" dirty="0" smtClean="0">
                <a:solidFill>
                  <a:schemeClr val="tx1">
                    <a:lumMod val="75000"/>
                    <a:lumOff val="25000"/>
                  </a:schemeClr>
                </a:solidFill>
                <a:latin typeface="+mj-lt"/>
                <a:ea typeface="+mj-ea"/>
                <a:cs typeface="B Nazanin" panose="00000400000000000000" pitchFamily="2" charset="-78"/>
              </a:rPr>
              <a:t>هنر(1385)</a:t>
            </a:r>
            <a:endParaRPr lang="en-US" sz="3200" spc="-50" dirty="0">
              <a:solidFill>
                <a:schemeClr val="tx1">
                  <a:lumMod val="75000"/>
                  <a:lumOff val="25000"/>
                </a:schemeClr>
              </a:solidFill>
              <a:latin typeface="+mj-lt"/>
              <a:ea typeface="+mj-ea"/>
              <a:cs typeface="B Nazanin" panose="00000400000000000000" pitchFamily="2" charset="-78"/>
            </a:endParaRPr>
          </a:p>
        </p:txBody>
      </p:sp>
    </p:spTree>
    <p:extLst>
      <p:ext uri="{BB962C8B-B14F-4D97-AF65-F5344CB8AC3E}">
        <p14:creationId xmlns:p14="http://schemas.microsoft.com/office/powerpoint/2010/main" val="2029772777"/>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52606" y="609599"/>
            <a:ext cx="5498264" cy="523220"/>
          </a:xfrm>
          <a:prstGeom prst="rect">
            <a:avLst/>
          </a:prstGeom>
          <a:noFill/>
        </p:spPr>
        <p:txBody>
          <a:bodyPr wrap="square" rtlCol="0">
            <a:spAutoFit/>
          </a:bodyPr>
          <a:lstStyle/>
          <a:p>
            <a:pPr algn="just" rtl="1"/>
            <a:r>
              <a:rPr lang="fa-IR" sz="2800" b="1" spc="-50" dirty="0">
                <a:solidFill>
                  <a:schemeClr val="tx1">
                    <a:lumMod val="75000"/>
                    <a:lumOff val="25000"/>
                  </a:schemeClr>
                </a:solidFill>
                <a:latin typeface="+mj-lt"/>
                <a:ea typeface="+mj-ea"/>
                <a:cs typeface="B Nazanin" panose="00000400000000000000" pitchFamily="2" charset="-78"/>
              </a:rPr>
              <a:t>پهلوی ، بستری مناسب برای تغییرات</a:t>
            </a:r>
            <a:endParaRPr lang="en-US" sz="2800" b="1" spc="-50" dirty="0">
              <a:solidFill>
                <a:schemeClr val="tx1">
                  <a:lumMod val="75000"/>
                  <a:lumOff val="25000"/>
                </a:schemeClr>
              </a:solidFill>
              <a:latin typeface="+mj-lt"/>
              <a:ea typeface="+mj-ea"/>
              <a:cs typeface="B Nazanin" panose="00000400000000000000" pitchFamily="2" charset="-78"/>
            </a:endParaRPr>
          </a:p>
        </p:txBody>
      </p:sp>
      <p:sp>
        <p:nvSpPr>
          <p:cNvPr id="3" name="Content Placeholder 2"/>
          <p:cNvSpPr txBox="1">
            <a:spLocks/>
          </p:cNvSpPr>
          <p:nvPr/>
        </p:nvSpPr>
        <p:spPr>
          <a:xfrm>
            <a:off x="457200" y="1754009"/>
            <a:ext cx="11193670" cy="4121858"/>
          </a:xfrm>
          <a:prstGeom prst="rect">
            <a:avLst/>
          </a:prstGeom>
        </p:spPr>
        <p:txBody>
          <a:bodyPr>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gn="just" rtl="1">
              <a:buNone/>
            </a:pPr>
            <a:r>
              <a:rPr lang="fa-IR" sz="2400" dirty="0" smtClean="0">
                <a:solidFill>
                  <a:schemeClr val="tx1"/>
                </a:solidFill>
                <a:cs typeface="B Nazanin" panose="00000400000000000000" pitchFamily="2" charset="-78"/>
              </a:rPr>
              <a:t>پایان </a:t>
            </a:r>
            <a:r>
              <a:rPr lang="fa-IR" sz="2400" dirty="0">
                <a:solidFill>
                  <a:schemeClr val="tx1"/>
                </a:solidFill>
                <a:cs typeface="B Nazanin" panose="00000400000000000000" pitchFamily="2" charset="-78"/>
              </a:rPr>
              <a:t>جنگ جهانی </a:t>
            </a:r>
            <a:r>
              <a:rPr lang="fa-IR" sz="2400" dirty="0" smtClean="0">
                <a:solidFill>
                  <a:schemeClr val="tx1"/>
                </a:solidFill>
                <a:cs typeface="B Nazanin" panose="00000400000000000000" pitchFamily="2" charset="-78"/>
              </a:rPr>
              <a:t>اول، فروپاشی </a:t>
            </a:r>
            <a:r>
              <a:rPr lang="fa-IR" sz="2400" dirty="0">
                <a:solidFill>
                  <a:schemeClr val="tx1"/>
                </a:solidFill>
                <a:cs typeface="B Nazanin" panose="00000400000000000000" pitchFamily="2" charset="-78"/>
              </a:rPr>
              <a:t>دولت عثمانی </a:t>
            </a:r>
            <a:r>
              <a:rPr lang="fa-IR" sz="2400" dirty="0" smtClean="0">
                <a:solidFill>
                  <a:schemeClr val="tx1"/>
                </a:solidFill>
                <a:cs typeface="B Nazanin" panose="00000400000000000000" pitchFamily="2" charset="-78"/>
              </a:rPr>
              <a:t>و تشکیل جمهوری ترکیه </a:t>
            </a:r>
            <a:r>
              <a:rPr lang="fa-IR" sz="2400" dirty="0">
                <a:solidFill>
                  <a:schemeClr val="tx1"/>
                </a:solidFill>
                <a:cs typeface="B Nazanin" panose="00000400000000000000" pitchFamily="2" charset="-78"/>
              </a:rPr>
              <a:t>تقسیم </a:t>
            </a:r>
            <a:r>
              <a:rPr lang="fa-IR" sz="2400" dirty="0" smtClean="0">
                <a:solidFill>
                  <a:schemeClr val="tx1"/>
                </a:solidFill>
                <a:cs typeface="B Nazanin" panose="00000400000000000000" pitchFamily="2" charset="-78"/>
              </a:rPr>
              <a:t>باقی مانده امپراطوری بین فاتحین  انگلیسی </a:t>
            </a:r>
            <a:r>
              <a:rPr lang="fa-IR" sz="2400" dirty="0">
                <a:solidFill>
                  <a:schemeClr val="tx1"/>
                </a:solidFill>
                <a:cs typeface="B Nazanin" panose="00000400000000000000" pitchFamily="2" charset="-78"/>
              </a:rPr>
              <a:t>و </a:t>
            </a:r>
            <a:r>
              <a:rPr lang="fa-IR" sz="2400" dirty="0" smtClean="0">
                <a:solidFill>
                  <a:schemeClr val="tx1"/>
                </a:solidFill>
                <a:cs typeface="B Nazanin" panose="00000400000000000000" pitchFamily="2" charset="-78"/>
              </a:rPr>
              <a:t>فرانسوی جنگ ،ایجاد دولت شوروی (سابق) </a:t>
            </a:r>
            <a:r>
              <a:rPr lang="fa-IR" sz="2400" dirty="0">
                <a:solidFill>
                  <a:schemeClr val="tx1"/>
                </a:solidFill>
                <a:cs typeface="B Nazanin" panose="00000400000000000000" pitchFamily="2" charset="-78"/>
              </a:rPr>
              <a:t>جهان بینی </a:t>
            </a:r>
            <a:r>
              <a:rPr lang="fa-IR" sz="2400" dirty="0" smtClean="0">
                <a:solidFill>
                  <a:schemeClr val="tx1"/>
                </a:solidFill>
                <a:cs typeface="B Nazanin" panose="00000400000000000000" pitchFamily="2" charset="-78"/>
              </a:rPr>
              <a:t>خاص در تقابل با  </a:t>
            </a:r>
            <a:r>
              <a:rPr lang="fa-IR" sz="2400" dirty="0">
                <a:solidFill>
                  <a:schemeClr val="tx1"/>
                </a:solidFill>
                <a:cs typeface="B Nazanin" panose="00000400000000000000" pitchFamily="2" charset="-78"/>
              </a:rPr>
              <a:t>کشورهای سرمایه </a:t>
            </a:r>
            <a:r>
              <a:rPr lang="fa-IR" sz="2400" dirty="0" smtClean="0">
                <a:solidFill>
                  <a:schemeClr val="tx1"/>
                </a:solidFill>
                <a:cs typeface="B Nazanin" panose="00000400000000000000" pitchFamily="2" charset="-78"/>
              </a:rPr>
              <a:t>دار صنعتی، شکلی دیگر از تقابل و تقسیم جهانی  </a:t>
            </a:r>
            <a:r>
              <a:rPr lang="fa-IR" sz="2400" dirty="0">
                <a:solidFill>
                  <a:schemeClr val="tx1"/>
                </a:solidFill>
                <a:cs typeface="B Nazanin" panose="00000400000000000000" pitchFamily="2" charset="-78"/>
              </a:rPr>
              <a:t>کار </a:t>
            </a:r>
            <a:r>
              <a:rPr lang="fa-IR" sz="2400" dirty="0" smtClean="0">
                <a:solidFill>
                  <a:schemeClr val="tx1"/>
                </a:solidFill>
                <a:cs typeface="B Nazanin" panose="00000400000000000000" pitchFamily="2" charset="-78"/>
              </a:rPr>
              <a:t>را عرضه می دارد.در </a:t>
            </a:r>
            <a:r>
              <a:rPr lang="fa-IR" sz="2400" dirty="0">
                <a:solidFill>
                  <a:schemeClr val="tx1"/>
                </a:solidFill>
                <a:cs typeface="B Nazanin" panose="00000400000000000000" pitchFamily="2" charset="-78"/>
              </a:rPr>
              <a:t>این زمان دولت قاجار چارپوب لازم برای ایجاد تغییرات جدید متناسب با تحولات جهانی را از دست می دهد.دولت کودتا مناسب ترین راه حل برای تحقق بخشیدن به این تغییرات است.</a:t>
            </a:r>
          </a:p>
          <a:p>
            <a:pPr marL="0" indent="0" algn="just" rtl="1">
              <a:buNone/>
            </a:pPr>
            <a:r>
              <a:rPr lang="fa-IR" sz="2400" dirty="0">
                <a:solidFill>
                  <a:schemeClr val="tx1"/>
                </a:solidFill>
                <a:cs typeface="B Nazanin" panose="00000400000000000000" pitchFamily="2" charset="-78"/>
              </a:rPr>
              <a:t>دولت کودتا موفق می شود در پس ظاهر تجدد طلبانه خویش حکومتی خودکامه این بار نه بر اساس تحریف شریعت بلکه بر مبنای قوانین سودجویانه و تحریف شده بستر مناسب برای تحولات ، بدون توجه به محتوا ایجاد کند.</a:t>
            </a:r>
            <a:endParaRPr lang="en-US" sz="2400" dirty="0">
              <a:solidFill>
                <a:schemeClr val="tx1"/>
              </a:solidFill>
              <a:cs typeface="B Nazanin" panose="00000400000000000000" pitchFamily="2" charset="-78"/>
            </a:endParaRPr>
          </a:p>
        </p:txBody>
      </p:sp>
    </p:spTree>
    <p:extLst>
      <p:ext uri="{BB962C8B-B14F-4D97-AF65-F5344CB8AC3E}">
        <p14:creationId xmlns:p14="http://schemas.microsoft.com/office/powerpoint/2010/main" val="1690038032"/>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83234" y="609599"/>
            <a:ext cx="5367636" cy="523220"/>
          </a:xfrm>
          <a:prstGeom prst="rect">
            <a:avLst/>
          </a:prstGeom>
          <a:noFill/>
        </p:spPr>
        <p:txBody>
          <a:bodyPr wrap="square" rtlCol="0">
            <a:spAutoFit/>
          </a:bodyPr>
          <a:lstStyle/>
          <a:p>
            <a:pPr algn="just" rtl="1"/>
            <a:r>
              <a:rPr lang="fa-IR" sz="2800" b="1" spc="-50" dirty="0">
                <a:solidFill>
                  <a:schemeClr val="tx1">
                    <a:lumMod val="75000"/>
                    <a:lumOff val="25000"/>
                  </a:schemeClr>
                </a:solidFill>
                <a:latin typeface="+mj-lt"/>
                <a:ea typeface="+mj-ea"/>
                <a:cs typeface="B Nazanin" panose="00000400000000000000" pitchFamily="2" charset="-78"/>
              </a:rPr>
              <a:t>پهلوی ، بستری مناسب برای تغییرات</a:t>
            </a:r>
            <a:endParaRPr lang="en-US" sz="2800" b="1" spc="-50" dirty="0">
              <a:solidFill>
                <a:schemeClr val="tx1">
                  <a:lumMod val="75000"/>
                  <a:lumOff val="25000"/>
                </a:schemeClr>
              </a:solidFill>
              <a:latin typeface="+mj-lt"/>
              <a:ea typeface="+mj-ea"/>
              <a:cs typeface="B Nazanin" panose="00000400000000000000" pitchFamily="2" charset="-78"/>
            </a:endParaRPr>
          </a:p>
        </p:txBody>
      </p:sp>
      <p:sp>
        <p:nvSpPr>
          <p:cNvPr id="4" name="Rounded Rectangle 3"/>
          <p:cNvSpPr/>
          <p:nvPr/>
        </p:nvSpPr>
        <p:spPr>
          <a:xfrm>
            <a:off x="7247467" y="1754009"/>
            <a:ext cx="299720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spc="-50" dirty="0">
                <a:solidFill>
                  <a:schemeClr val="tx1">
                    <a:lumMod val="75000"/>
                    <a:lumOff val="25000"/>
                  </a:schemeClr>
                </a:solidFill>
                <a:latin typeface="+mj-lt"/>
                <a:ea typeface="+mj-ea"/>
                <a:cs typeface="B Nazanin" panose="00000400000000000000" pitchFamily="2" charset="-78"/>
              </a:rPr>
              <a:t>دولت پهلوی</a:t>
            </a:r>
            <a:endParaRPr lang="en-US" sz="2800" b="1" spc="-50" dirty="0">
              <a:solidFill>
                <a:schemeClr val="tx1">
                  <a:lumMod val="75000"/>
                  <a:lumOff val="25000"/>
                </a:schemeClr>
              </a:solidFill>
              <a:latin typeface="+mj-lt"/>
              <a:ea typeface="+mj-ea"/>
              <a:cs typeface="B Nazanin" panose="00000400000000000000" pitchFamily="2" charset="-78"/>
            </a:endParaRPr>
          </a:p>
        </p:txBody>
      </p:sp>
      <p:sp>
        <p:nvSpPr>
          <p:cNvPr id="6" name="Rounded Rectangle 5"/>
          <p:cNvSpPr/>
          <p:nvPr/>
        </p:nvSpPr>
        <p:spPr>
          <a:xfrm>
            <a:off x="2163746" y="1754008"/>
            <a:ext cx="299720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spc="-50" dirty="0">
                <a:solidFill>
                  <a:schemeClr val="tx1">
                    <a:lumMod val="75000"/>
                    <a:lumOff val="25000"/>
                  </a:schemeClr>
                </a:solidFill>
                <a:latin typeface="+mj-lt"/>
                <a:ea typeface="+mj-ea"/>
                <a:cs typeface="B Nazanin" panose="00000400000000000000" pitchFamily="2" charset="-78"/>
              </a:rPr>
              <a:t>دولت قاجار</a:t>
            </a:r>
            <a:endParaRPr lang="en-US" sz="2800" b="1" spc="-50" dirty="0">
              <a:solidFill>
                <a:schemeClr val="tx1">
                  <a:lumMod val="75000"/>
                  <a:lumOff val="25000"/>
                </a:schemeClr>
              </a:solidFill>
              <a:latin typeface="+mj-lt"/>
              <a:ea typeface="+mj-ea"/>
              <a:cs typeface="B Nazanin" panose="00000400000000000000" pitchFamily="2" charset="-78"/>
            </a:endParaRPr>
          </a:p>
        </p:txBody>
      </p:sp>
      <p:sp>
        <p:nvSpPr>
          <p:cNvPr id="7" name="TextBox 6"/>
          <p:cNvSpPr txBox="1"/>
          <p:nvPr/>
        </p:nvSpPr>
        <p:spPr>
          <a:xfrm>
            <a:off x="7126294" y="3122440"/>
            <a:ext cx="3239546" cy="1569660"/>
          </a:xfrm>
          <a:prstGeom prst="rect">
            <a:avLst/>
          </a:prstGeom>
          <a:noFill/>
        </p:spPr>
        <p:txBody>
          <a:bodyPr wrap="square" rtlCol="0">
            <a:spAutoFit/>
          </a:bodyPr>
          <a:lstStyle/>
          <a:p>
            <a:pPr lvl="0" algn="r" rtl="1"/>
            <a:r>
              <a:rPr lang="fa-IR" sz="2400" dirty="0">
                <a:cs typeface="B Nazanin" panose="00000400000000000000" pitchFamily="2" charset="-78"/>
              </a:rPr>
              <a:t>سلب هرگونه حق و حقوق از مردم</a:t>
            </a:r>
            <a:endParaRPr lang="en-US" sz="2400" dirty="0">
              <a:cs typeface="B Nazanin" panose="00000400000000000000" pitchFamily="2" charset="-78"/>
            </a:endParaRPr>
          </a:p>
          <a:p>
            <a:pPr lvl="0" algn="r" rtl="1"/>
            <a:r>
              <a:rPr lang="fa-IR" sz="2400" dirty="0">
                <a:cs typeface="B Nazanin" panose="00000400000000000000" pitchFamily="2" charset="-78"/>
              </a:rPr>
              <a:t>بستر مناسب برای ایجاد تغییرات</a:t>
            </a:r>
            <a:endParaRPr lang="en-US" sz="2400" dirty="0">
              <a:cs typeface="B Nazanin" panose="00000400000000000000" pitchFamily="2" charset="-78"/>
            </a:endParaRPr>
          </a:p>
          <a:p>
            <a:pPr lvl="0" algn="r" rtl="1"/>
            <a:r>
              <a:rPr lang="fa-IR" sz="2400" dirty="0">
                <a:cs typeface="B Nazanin" panose="00000400000000000000" pitchFamily="2" charset="-78"/>
              </a:rPr>
              <a:t>شیفتگی و خودباختگی به غرب</a:t>
            </a:r>
            <a:endParaRPr lang="en-US" sz="2400" dirty="0">
              <a:cs typeface="B Nazanin" panose="00000400000000000000" pitchFamily="2" charset="-78"/>
            </a:endParaRPr>
          </a:p>
        </p:txBody>
      </p:sp>
      <p:sp>
        <p:nvSpPr>
          <p:cNvPr id="8" name="TextBox 7"/>
          <p:cNvSpPr txBox="1"/>
          <p:nvPr/>
        </p:nvSpPr>
        <p:spPr>
          <a:xfrm>
            <a:off x="1973759" y="3122440"/>
            <a:ext cx="3377174" cy="1200329"/>
          </a:xfrm>
          <a:prstGeom prst="rect">
            <a:avLst/>
          </a:prstGeom>
          <a:noFill/>
        </p:spPr>
        <p:txBody>
          <a:bodyPr wrap="square" rtlCol="0">
            <a:spAutoFit/>
          </a:bodyPr>
          <a:lstStyle/>
          <a:p>
            <a:pPr lvl="0" algn="r" rtl="1"/>
            <a:r>
              <a:rPr lang="fa-IR" sz="2400" dirty="0">
                <a:cs typeface="B Nazanin" panose="00000400000000000000" pitchFamily="2" charset="-78"/>
              </a:rPr>
              <a:t>تحریف شریعت در جامعه</a:t>
            </a:r>
            <a:endParaRPr lang="en-US" sz="2400" dirty="0">
              <a:cs typeface="B Nazanin" panose="00000400000000000000" pitchFamily="2" charset="-78"/>
            </a:endParaRPr>
          </a:p>
          <a:p>
            <a:pPr lvl="0" algn="r" rtl="1"/>
            <a:r>
              <a:rPr lang="fa-IR" sz="2400" dirty="0">
                <a:cs typeface="B Nazanin" panose="00000400000000000000" pitchFamily="2" charset="-78"/>
              </a:rPr>
              <a:t>عدم توانای در ایجاد بستر تغییرات</a:t>
            </a:r>
            <a:endParaRPr lang="en-US" sz="2400" dirty="0">
              <a:cs typeface="B Nazanin" panose="00000400000000000000" pitchFamily="2" charset="-78"/>
            </a:endParaRPr>
          </a:p>
          <a:p>
            <a:pPr lvl="0" algn="r" rtl="1"/>
            <a:r>
              <a:rPr lang="fa-IR" sz="2400" dirty="0">
                <a:cs typeface="B Nazanin" panose="00000400000000000000" pitchFamily="2" charset="-78"/>
              </a:rPr>
              <a:t>تحسین پیشرفت و ترقیات غربی</a:t>
            </a:r>
            <a:endParaRPr lang="en-US" sz="2400" dirty="0">
              <a:cs typeface="B Nazanin" panose="00000400000000000000" pitchFamily="2" charset="-78"/>
            </a:endParaRPr>
          </a:p>
        </p:txBody>
      </p:sp>
    </p:spTree>
    <p:extLst>
      <p:ext uri="{BB962C8B-B14F-4D97-AF65-F5344CB8AC3E}">
        <p14:creationId xmlns:p14="http://schemas.microsoft.com/office/powerpoint/2010/main" val="1374237498"/>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73545"/>
        </a:solidFill>
        <a:effectLst/>
      </p:bgPr>
    </p:bg>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8931275" y="241300"/>
            <a:ext cx="3260725" cy="619125"/>
          </a:xfrm>
        </p:spPr>
        <p:txBody>
          <a:bodyPr>
            <a:normAutofit/>
          </a:bodyPr>
          <a:lstStyle/>
          <a:p>
            <a:pPr algn="ctr" rtl="1"/>
            <a:r>
              <a:rPr lang="fa-IR" sz="2800" b="1" dirty="0" smtClean="0">
                <a:cs typeface="B Nazanin" panose="00000400000000000000" pitchFamily="2" charset="-78"/>
              </a:rPr>
              <a:t>وضعیت اقتصادی</a:t>
            </a:r>
            <a:endParaRPr lang="en-US" sz="2800" b="1" dirty="0">
              <a:cs typeface="B Nazanin" panose="00000400000000000000" pitchFamily="2" charset="-78"/>
            </a:endParaRPr>
          </a:p>
        </p:txBody>
      </p:sp>
      <p:sp>
        <p:nvSpPr>
          <p:cNvPr id="4" name="TextBox 3"/>
          <p:cNvSpPr txBox="1"/>
          <p:nvPr/>
        </p:nvSpPr>
        <p:spPr>
          <a:xfrm>
            <a:off x="1744394" y="1097280"/>
            <a:ext cx="8906701" cy="4524315"/>
          </a:xfrm>
          <a:prstGeom prst="rect">
            <a:avLst/>
          </a:prstGeom>
          <a:noFill/>
        </p:spPr>
        <p:txBody>
          <a:bodyPr wrap="square" rtlCol="0">
            <a:spAutoFit/>
          </a:bodyPr>
          <a:lstStyle/>
          <a:p>
            <a:pPr algn="just" rtl="1"/>
            <a:r>
              <a:rPr lang="fa-IR" sz="2400" dirty="0" smtClean="0">
                <a:cs typeface="B Nazanin" panose="00000400000000000000" pitchFamily="2" charset="-78"/>
              </a:rPr>
              <a:t>سیاست های اقتصادی بر پایه نوسازی اقتصادی و ایجاد تکنولوژی مدرن و وارداتی طراحی شده بود. عایدات دولتی از طریق درآمد نفت، گمرکات و مالیات، تامین و بخش اعظم آن صرف هزینه های ارتش و خرید تجهیزات نظامی می شد. بودجه دولتی برای نوسازی کشور به هجده برابر رسید.</a:t>
            </a:r>
            <a:endParaRPr lang="en-US" sz="2400" dirty="0" smtClean="0">
              <a:cs typeface="B Nazanin" panose="00000400000000000000" pitchFamily="2" charset="-78"/>
            </a:endParaRPr>
          </a:p>
          <a:p>
            <a:pPr algn="just" rtl="1"/>
            <a:endParaRPr lang="en-US" sz="2400" dirty="0">
              <a:cs typeface="B Nazanin" panose="00000400000000000000" pitchFamily="2" charset="-78"/>
            </a:endParaRPr>
          </a:p>
          <a:p>
            <a:pPr algn="just" rtl="1"/>
            <a:r>
              <a:rPr lang="en-US" sz="2400" dirty="0" smtClean="0">
                <a:cs typeface="B Nazanin" panose="00000400000000000000" pitchFamily="2" charset="-78"/>
              </a:rPr>
              <a:t> </a:t>
            </a:r>
            <a:r>
              <a:rPr lang="fa-IR" sz="2400" dirty="0" smtClean="0">
                <a:cs typeface="B Nazanin" panose="00000400000000000000" pitchFamily="2" charset="-78"/>
              </a:rPr>
              <a:t>از اقدامات این دوره که تاثیر اقتصادی برجای گذاشته:</a:t>
            </a:r>
          </a:p>
          <a:p>
            <a:pPr lvl="0" algn="just" rtl="1"/>
            <a:r>
              <a:rPr lang="fa-IR" sz="2400" dirty="0" smtClean="0">
                <a:cs typeface="B Nazanin" panose="00000400000000000000" pitchFamily="2" charset="-78"/>
              </a:rPr>
              <a:t>از مهمترین اقدامات زیربنایی احداث راه اهن بود</a:t>
            </a:r>
          </a:p>
          <a:p>
            <a:pPr algn="just" rtl="1"/>
            <a:r>
              <a:rPr lang="fa-IR" sz="2400" dirty="0" smtClean="0">
                <a:cs typeface="B Nazanin" panose="00000400000000000000" pitchFamily="2" charset="-78"/>
              </a:rPr>
              <a:t>افزایش راه های ارتباطی</a:t>
            </a:r>
            <a:endParaRPr lang="en-US" sz="2400" dirty="0" smtClean="0">
              <a:cs typeface="B Nazanin" panose="00000400000000000000" pitchFamily="2" charset="-78"/>
            </a:endParaRPr>
          </a:p>
          <a:p>
            <a:pPr algn="just" rtl="1"/>
            <a:r>
              <a:rPr lang="fa-IR" sz="2400" dirty="0" smtClean="0">
                <a:cs typeface="B Nazanin" panose="00000400000000000000" pitchFamily="2" charset="-78"/>
              </a:rPr>
              <a:t>افزایش تعداد اتومبیل ها</a:t>
            </a:r>
            <a:endParaRPr lang="en-US" sz="2400" dirty="0" smtClean="0">
              <a:cs typeface="B Nazanin" panose="00000400000000000000" pitchFamily="2" charset="-78"/>
            </a:endParaRPr>
          </a:p>
          <a:p>
            <a:pPr algn="just" rtl="1"/>
            <a:r>
              <a:rPr lang="fa-IR" sz="2400" dirty="0" smtClean="0">
                <a:cs typeface="B Nazanin" panose="00000400000000000000" pitchFamily="2" charset="-78"/>
              </a:rPr>
              <a:t>افزایش روند احداث کارخانه ها و کارگاه های جدید در بین سال های 1317_1313</a:t>
            </a:r>
            <a:endParaRPr lang="en-US" sz="2400" dirty="0" smtClean="0">
              <a:cs typeface="B Nazanin" panose="00000400000000000000" pitchFamily="2" charset="-78"/>
            </a:endParaRPr>
          </a:p>
          <a:p>
            <a:pPr algn="just" rtl="1"/>
            <a:r>
              <a:rPr lang="fa-IR" sz="2400" dirty="0" smtClean="0">
                <a:cs typeface="B Nazanin" panose="00000400000000000000" pitchFamily="2" charset="-78"/>
              </a:rPr>
              <a:t>افزایش تاسیس شرکت های متعد</a:t>
            </a:r>
          </a:p>
          <a:p>
            <a:pPr algn="just" rtl="1"/>
            <a:endParaRPr lang="en-US" sz="2400" dirty="0">
              <a:cs typeface="B Nazanin" panose="00000400000000000000" pitchFamily="2" charset="-78"/>
            </a:endParaRPr>
          </a:p>
        </p:txBody>
      </p:sp>
    </p:spTree>
    <p:extLst>
      <p:ext uri="{BB962C8B-B14F-4D97-AF65-F5344CB8AC3E}">
        <p14:creationId xmlns:p14="http://schemas.microsoft.com/office/powerpoint/2010/main" val="1163594831"/>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184571" y="217586"/>
            <a:ext cx="4110372" cy="561347"/>
          </a:xfrm>
          <a:prstGeom prst="rect">
            <a:avLst/>
          </a:prstGeom>
        </p:spPr>
        <p:txBody>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rtl="1"/>
            <a:r>
              <a:rPr lang="fa-IR" sz="2800" b="1" dirty="0" smtClean="0">
                <a:cs typeface="B Nazanin" panose="00000400000000000000" pitchFamily="2" charset="-78"/>
              </a:rPr>
              <a:t>دگرگونی </a:t>
            </a:r>
            <a:r>
              <a:rPr lang="fa-IR" sz="2800" b="1" dirty="0">
                <a:cs typeface="B Nazanin" panose="00000400000000000000" pitchFamily="2" charset="-78"/>
              </a:rPr>
              <a:t>های محتوایی</a:t>
            </a:r>
            <a:endParaRPr lang="en-US" sz="2800" b="1" dirty="0">
              <a:cs typeface="B Nazanin" panose="00000400000000000000" pitchFamily="2" charset="-78"/>
            </a:endParaRPr>
          </a:p>
        </p:txBody>
      </p:sp>
      <p:sp>
        <p:nvSpPr>
          <p:cNvPr id="3" name="TextBox 2"/>
          <p:cNvSpPr txBox="1"/>
          <p:nvPr/>
        </p:nvSpPr>
        <p:spPr>
          <a:xfrm>
            <a:off x="457200" y="1123722"/>
            <a:ext cx="11311467" cy="2185214"/>
          </a:xfrm>
          <a:prstGeom prst="rect">
            <a:avLst/>
          </a:prstGeom>
          <a:noFill/>
        </p:spPr>
        <p:txBody>
          <a:bodyPr wrap="square" rtlCol="0">
            <a:spAutoFit/>
          </a:bodyPr>
          <a:lstStyle/>
          <a:p>
            <a:pPr algn="just" rtl="1"/>
            <a:r>
              <a:rPr lang="fa-IR" sz="2400" dirty="0">
                <a:cs typeface="B Nazanin" panose="00000400000000000000" pitchFamily="2" charset="-78"/>
              </a:rPr>
              <a:t>دگرگونی های محتوایی در دوره پهلوی اول زمانی ایجاد می شود که بستر جامعه به کلی از حالت جامعه مولد خارج و به یک مصرف کننده بزرگ بدل شده است.در این زمان توسعه برون زا تحولات فرهنگی جامعه را نشانه رفته است</a:t>
            </a:r>
            <a:r>
              <a:rPr lang="fa-IR" sz="2400" dirty="0" smtClean="0">
                <a:cs typeface="B Nazanin" panose="00000400000000000000" pitchFamily="2" charset="-78"/>
              </a:rPr>
              <a:t>.</a:t>
            </a:r>
          </a:p>
          <a:p>
            <a:pPr algn="just" rtl="1"/>
            <a:r>
              <a:rPr lang="fa-IR" sz="2400" dirty="0" smtClean="0">
                <a:cs typeface="B Nazanin" panose="00000400000000000000" pitchFamily="2" charset="-78"/>
              </a:rPr>
              <a:t>بخش خدمات-عمدتا دولتی به نحو بی سابقه ای به ضرر دو بخش کشاورزی و صنعت گسترده می شود.بی هیچ حرکت تولیدی،جامعه بیش از پیش به سوی مصرف سوق داده می شود و درآمد حاصله از نفت به جای ایجاد تاسیسات و تجهیزات زیر ساختی مناسب برای توسعه درون زا،در جهت نیاز های توسعه برون زا به کار گرفته می شود.</a:t>
            </a:r>
            <a:endParaRPr lang="fa-IR" sz="2400" dirty="0">
              <a:cs typeface="B Nazanin" panose="00000400000000000000" pitchFamily="2" charset="-78"/>
            </a:endParaRPr>
          </a:p>
          <a:p>
            <a:endParaRPr lang="en-US" sz="1600" dirty="0">
              <a:cs typeface="B Nazanin" panose="00000400000000000000" pitchFamily="2" charset="-78"/>
            </a:endParaRPr>
          </a:p>
        </p:txBody>
      </p:sp>
      <p:sp>
        <p:nvSpPr>
          <p:cNvPr id="4" name="TextBox 3"/>
          <p:cNvSpPr txBox="1"/>
          <p:nvPr/>
        </p:nvSpPr>
        <p:spPr>
          <a:xfrm>
            <a:off x="4590713" y="3455451"/>
            <a:ext cx="7177954" cy="2862322"/>
          </a:xfrm>
          <a:prstGeom prst="rect">
            <a:avLst/>
          </a:prstGeom>
          <a:noFill/>
        </p:spPr>
        <p:txBody>
          <a:bodyPr wrap="square" rtlCol="0">
            <a:spAutoFit/>
          </a:bodyPr>
          <a:lstStyle/>
          <a:p>
            <a:pPr algn="r" rtl="1">
              <a:lnSpc>
                <a:spcPct val="150000"/>
              </a:lnSpc>
            </a:pPr>
            <a:r>
              <a:rPr lang="fa-IR" sz="2400" dirty="0">
                <a:cs typeface="B Nazanin" panose="00000400000000000000" pitchFamily="2" charset="-78"/>
              </a:rPr>
              <a:t>در راستای این دگرگونی این تغییرات در ارزش ها رخ می دهد:</a:t>
            </a:r>
          </a:p>
          <a:p>
            <a:pPr algn="r" rtl="1">
              <a:lnSpc>
                <a:spcPct val="150000"/>
              </a:lnSpc>
            </a:pPr>
            <a:r>
              <a:rPr lang="fa-IR" sz="2400" dirty="0" smtClean="0">
                <a:cs typeface="B Nazanin" panose="00000400000000000000" pitchFamily="2" charset="-78"/>
              </a:rPr>
              <a:t>جامعه هویت بخش      :       مفاهیم </a:t>
            </a:r>
            <a:r>
              <a:rPr lang="fa-IR" sz="2400" dirty="0">
                <a:cs typeface="B Nazanin" panose="00000400000000000000" pitchFamily="2" charset="-78"/>
              </a:rPr>
              <a:t>سنتی و موزه ای</a:t>
            </a:r>
          </a:p>
          <a:p>
            <a:pPr algn="r" rtl="1">
              <a:lnSpc>
                <a:spcPct val="150000"/>
              </a:lnSpc>
            </a:pPr>
            <a:r>
              <a:rPr lang="fa-IR" sz="2400" dirty="0">
                <a:cs typeface="B Nazanin" panose="00000400000000000000" pitchFamily="2" charset="-78"/>
              </a:rPr>
              <a:t>هویت ایرانی      </a:t>
            </a:r>
            <a:r>
              <a:rPr lang="fa-IR" sz="2400" dirty="0" smtClean="0">
                <a:cs typeface="B Nazanin" panose="00000400000000000000" pitchFamily="2" charset="-78"/>
              </a:rPr>
              <a:t>        :       هویت </a:t>
            </a:r>
            <a:r>
              <a:rPr lang="fa-IR" sz="2400" dirty="0">
                <a:cs typeface="B Nazanin" panose="00000400000000000000" pitchFamily="2" charset="-78"/>
              </a:rPr>
              <a:t>بیگانه</a:t>
            </a:r>
          </a:p>
          <a:p>
            <a:pPr algn="r" rtl="1">
              <a:lnSpc>
                <a:spcPct val="150000"/>
              </a:lnSpc>
            </a:pPr>
            <a:r>
              <a:rPr lang="fa-IR" sz="2400" dirty="0">
                <a:cs typeface="B Nazanin" panose="00000400000000000000" pitchFamily="2" charset="-78"/>
              </a:rPr>
              <a:t>مفهوم ((کهن))    </a:t>
            </a:r>
            <a:r>
              <a:rPr lang="fa-IR" sz="2400" dirty="0" smtClean="0">
                <a:cs typeface="B Nazanin" panose="00000400000000000000" pitchFamily="2" charset="-78"/>
              </a:rPr>
              <a:t>      :       </a:t>
            </a:r>
            <a:r>
              <a:rPr lang="fa-IR" sz="2400" dirty="0">
                <a:cs typeface="B Nazanin" panose="00000400000000000000" pitchFamily="2" charset="-78"/>
              </a:rPr>
              <a:t>مفهوم کهنه</a:t>
            </a:r>
          </a:p>
          <a:p>
            <a:pPr algn="r" rtl="1">
              <a:lnSpc>
                <a:spcPct val="150000"/>
              </a:lnSpc>
            </a:pPr>
            <a:r>
              <a:rPr lang="fa-IR" sz="2400" dirty="0">
                <a:cs typeface="B Nazanin" panose="00000400000000000000" pitchFamily="2" charset="-78"/>
              </a:rPr>
              <a:t>مفهوم ((سنت))     </a:t>
            </a:r>
            <a:r>
              <a:rPr lang="fa-IR" sz="2400" dirty="0" smtClean="0">
                <a:cs typeface="B Nazanin" panose="00000400000000000000" pitchFamily="2" charset="-78"/>
              </a:rPr>
              <a:t>    </a:t>
            </a:r>
            <a:r>
              <a:rPr lang="fa-IR" sz="2400" dirty="0">
                <a:cs typeface="B Nazanin" panose="00000400000000000000" pitchFamily="2" charset="-78"/>
              </a:rPr>
              <a:t>:</a:t>
            </a:r>
            <a:r>
              <a:rPr lang="fa-IR" sz="2400" dirty="0" smtClean="0">
                <a:cs typeface="B Nazanin" panose="00000400000000000000" pitchFamily="2" charset="-78"/>
              </a:rPr>
              <a:t>       </a:t>
            </a:r>
            <a:r>
              <a:rPr lang="fa-IR" sz="2400" dirty="0">
                <a:cs typeface="B Nazanin" panose="00000400000000000000" pitchFamily="2" charset="-78"/>
              </a:rPr>
              <a:t>مفهوم عقب ماندگی </a:t>
            </a:r>
          </a:p>
        </p:txBody>
      </p:sp>
      <p:pic>
        <p:nvPicPr>
          <p:cNvPr id="9" name="Picture 8"/>
          <p:cNvPicPr>
            <a:picLocks noChangeAspect="1"/>
          </p:cNvPicPr>
          <p:nvPr/>
        </p:nvPicPr>
        <p:blipFill>
          <a:blip r:embed="rId2"/>
          <a:stretch>
            <a:fillRect/>
          </a:stretch>
        </p:blipFill>
        <p:spPr>
          <a:xfrm>
            <a:off x="778423" y="3800240"/>
            <a:ext cx="4216400" cy="2719052"/>
          </a:xfrm>
          <a:prstGeom prst="rect">
            <a:avLst/>
          </a:prstGeom>
          <a:ln>
            <a:noFill/>
          </a:ln>
          <a:effectLst>
            <a:softEdge rad="112500"/>
          </a:effectLst>
        </p:spPr>
      </p:pic>
    </p:spTree>
    <p:extLst>
      <p:ext uri="{BB962C8B-B14F-4D97-AF65-F5344CB8AC3E}">
        <p14:creationId xmlns:p14="http://schemas.microsoft.com/office/powerpoint/2010/main" val="1119301527"/>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69948" y="372534"/>
            <a:ext cx="3555782" cy="523220"/>
          </a:xfrm>
          <a:prstGeom prst="rect">
            <a:avLst/>
          </a:prstGeom>
          <a:noFill/>
        </p:spPr>
        <p:txBody>
          <a:bodyPr wrap="none" rtlCol="0">
            <a:spAutoFit/>
          </a:bodyPr>
          <a:lstStyle/>
          <a:p>
            <a:r>
              <a:rPr lang="fa-IR" sz="2800" b="1" spc="-50" dirty="0">
                <a:solidFill>
                  <a:schemeClr val="tx1">
                    <a:lumMod val="75000"/>
                    <a:lumOff val="25000"/>
                  </a:schemeClr>
                </a:solidFill>
                <a:latin typeface="+mj-lt"/>
                <a:ea typeface="+mj-ea"/>
                <a:cs typeface="B Nazanin" panose="00000400000000000000" pitchFamily="2" charset="-78"/>
              </a:rPr>
              <a:t>تحولات همه جانبه اما </a:t>
            </a:r>
            <a:r>
              <a:rPr lang="fa-IR" sz="2800" b="1" spc="-50" dirty="0" smtClean="0">
                <a:solidFill>
                  <a:schemeClr val="tx1">
                    <a:lumMod val="75000"/>
                    <a:lumOff val="25000"/>
                  </a:schemeClr>
                </a:solidFill>
                <a:latin typeface="+mj-lt"/>
                <a:ea typeface="+mj-ea"/>
                <a:cs typeface="B Nazanin" panose="00000400000000000000" pitchFamily="2" charset="-78"/>
              </a:rPr>
              <a:t>ظاهری</a:t>
            </a:r>
            <a:endParaRPr lang="en-US" sz="2800" b="1" spc="-50" dirty="0">
              <a:solidFill>
                <a:schemeClr val="tx1">
                  <a:lumMod val="75000"/>
                  <a:lumOff val="25000"/>
                </a:schemeClr>
              </a:solidFill>
              <a:latin typeface="+mj-lt"/>
              <a:ea typeface="+mj-ea"/>
              <a:cs typeface="B Nazanin" panose="00000400000000000000" pitchFamily="2" charset="-78"/>
            </a:endParaRPr>
          </a:p>
        </p:txBody>
      </p:sp>
      <p:sp>
        <p:nvSpPr>
          <p:cNvPr id="4" name="TextBox 3"/>
          <p:cNvSpPr txBox="1"/>
          <p:nvPr/>
        </p:nvSpPr>
        <p:spPr>
          <a:xfrm>
            <a:off x="524933" y="1202265"/>
            <a:ext cx="11176000" cy="1477328"/>
          </a:xfrm>
          <a:prstGeom prst="rect">
            <a:avLst/>
          </a:prstGeom>
          <a:noFill/>
        </p:spPr>
        <p:txBody>
          <a:bodyPr wrap="square" rtlCol="0">
            <a:spAutoFit/>
          </a:bodyPr>
          <a:lstStyle/>
          <a:p>
            <a:pPr algn="just" rtl="1"/>
            <a:r>
              <a:rPr lang="fa-IR" sz="2400" dirty="0">
                <a:cs typeface="B Nazanin" panose="00000400000000000000" pitchFamily="2" charset="-78"/>
              </a:rPr>
              <a:t>تغییرات به وجود آمده در فردای جنگ جهانی اول در کشور های سرمایه دار بافت اجتماعات دیگر را نیز دستخوش تحولات عظیم می کند.منطق سود و سرمایه ، ایجاد بازار جهانی ، از میان بردن بازارهای محلی و صدور کالا به تمام حکم میکند کشورها خود را با شرایط جدید منطبق سازند در غیر این صورت محکوم به نابودی اند.</a:t>
            </a:r>
          </a:p>
          <a:p>
            <a:endParaRPr lang="en-US" sz="1600" b="1" dirty="0">
              <a:cs typeface="B Nazanin" panose="00000400000000000000" pitchFamily="2" charset="-78"/>
            </a:endParaRPr>
          </a:p>
        </p:txBody>
      </p:sp>
      <p:sp>
        <p:nvSpPr>
          <p:cNvPr id="5" name="TextBox 4"/>
          <p:cNvSpPr txBox="1"/>
          <p:nvPr/>
        </p:nvSpPr>
        <p:spPr>
          <a:xfrm>
            <a:off x="423335" y="2719747"/>
            <a:ext cx="11277598" cy="2677656"/>
          </a:xfrm>
          <a:prstGeom prst="rect">
            <a:avLst/>
          </a:prstGeom>
          <a:noFill/>
        </p:spPr>
        <p:txBody>
          <a:bodyPr wrap="square" rtlCol="0">
            <a:spAutoFit/>
          </a:bodyPr>
          <a:lstStyle/>
          <a:p>
            <a:pPr algn="just" rtl="1"/>
            <a:r>
              <a:rPr lang="fa-IR" sz="2400" b="1" dirty="0">
                <a:cs typeface="B Nazanin" panose="00000400000000000000" pitchFamily="2" charset="-78"/>
              </a:rPr>
              <a:t>در جامعه روستایی: </a:t>
            </a:r>
            <a:endParaRPr lang="fa-IR" sz="2400" b="1" dirty="0" smtClean="0">
              <a:cs typeface="B Nazanin" panose="00000400000000000000" pitchFamily="2" charset="-78"/>
            </a:endParaRPr>
          </a:p>
          <a:p>
            <a:pPr algn="just" rtl="1"/>
            <a:r>
              <a:rPr lang="fa-IR" sz="2400" dirty="0" smtClean="0">
                <a:cs typeface="B Nazanin" panose="00000400000000000000" pitchFamily="2" charset="-78"/>
              </a:rPr>
              <a:t>مقدمات لازم برای تغییر نظام تقسیم کار به وجود نمی آید.</a:t>
            </a:r>
          </a:p>
          <a:p>
            <a:pPr algn="just" rtl="1"/>
            <a:r>
              <a:rPr lang="fa-IR" sz="2400" dirty="0" smtClean="0">
                <a:cs typeface="B Nazanin" panose="00000400000000000000" pitchFamily="2" charset="-78"/>
              </a:rPr>
              <a:t>حق </a:t>
            </a:r>
            <a:r>
              <a:rPr lang="fa-IR" sz="2400" dirty="0">
                <a:cs typeface="B Nazanin" panose="00000400000000000000" pitchFamily="2" charset="-78"/>
              </a:rPr>
              <a:t>مالکیت در غالبی جدید به روستائیان واگذار می گردد با این شرط که حق بازپس گیری آن در هر زمان وجود </a:t>
            </a:r>
            <a:r>
              <a:rPr lang="fa-IR" sz="2400" dirty="0" smtClean="0">
                <a:cs typeface="B Nazanin" panose="00000400000000000000" pitchFamily="2" charset="-78"/>
              </a:rPr>
              <a:t>دارد.</a:t>
            </a:r>
          </a:p>
          <a:p>
            <a:pPr algn="just" rtl="1"/>
            <a:r>
              <a:rPr lang="fa-IR" sz="2400" dirty="0" smtClean="0">
                <a:cs typeface="B Nazanin" panose="00000400000000000000" pitchFamily="2" charset="-78"/>
              </a:rPr>
              <a:t>مقدمات </a:t>
            </a:r>
            <a:r>
              <a:rPr lang="fa-IR" sz="2400" dirty="0">
                <a:cs typeface="B Nazanin" panose="00000400000000000000" pitchFamily="2" charset="-78"/>
              </a:rPr>
              <a:t>لازم برای ایجاد چارچوب های صنعتی در این جامعه فراهم نمی شود.</a:t>
            </a:r>
          </a:p>
          <a:p>
            <a:pPr algn="just" rtl="1"/>
            <a:r>
              <a:rPr lang="fa-IR" sz="2400" b="1" dirty="0">
                <a:cs typeface="B Nazanin" panose="00000400000000000000" pitchFamily="2" charset="-78"/>
              </a:rPr>
              <a:t>در جامعه </a:t>
            </a:r>
            <a:r>
              <a:rPr lang="fa-IR" sz="2400" b="1" dirty="0" smtClean="0">
                <a:cs typeface="B Nazanin" panose="00000400000000000000" pitchFamily="2" charset="-78"/>
              </a:rPr>
              <a:t>شهری:</a:t>
            </a:r>
          </a:p>
          <a:p>
            <a:pPr algn="just" rtl="1"/>
            <a:r>
              <a:rPr lang="fa-IR" sz="2400" dirty="0" smtClean="0">
                <a:cs typeface="B Nazanin" panose="00000400000000000000" pitchFamily="2" charset="-78"/>
              </a:rPr>
              <a:t>بدون </a:t>
            </a:r>
            <a:r>
              <a:rPr lang="fa-IR" sz="2400" dirty="0">
                <a:cs typeface="B Nazanin" panose="00000400000000000000" pitchFamily="2" charset="-78"/>
              </a:rPr>
              <a:t>تجربه گذار از مرحله اقتصاد کارگاهی به کارخانه ای مصرف گرایی آغاز می شود. </a:t>
            </a:r>
          </a:p>
          <a:p>
            <a:pPr algn="just" rtl="1"/>
            <a:r>
              <a:rPr lang="fa-IR" sz="2400" dirty="0" smtClean="0">
                <a:cs typeface="B Nazanin" panose="00000400000000000000" pitchFamily="2" charset="-78"/>
              </a:rPr>
              <a:t>جامعه </a:t>
            </a:r>
            <a:r>
              <a:rPr lang="fa-IR" sz="2400" dirty="0">
                <a:cs typeface="B Nazanin" panose="00000400000000000000" pitchFamily="2" charset="-78"/>
              </a:rPr>
              <a:t>از حالت تولیدی به حالت خدماتی و سپس مصرفی تغییر می کند.</a:t>
            </a:r>
            <a:endParaRPr lang="en-US" sz="2400" dirty="0">
              <a:cs typeface="B Nazanin" panose="00000400000000000000" pitchFamily="2" charset="-78"/>
            </a:endParaRPr>
          </a:p>
        </p:txBody>
      </p:sp>
    </p:spTree>
    <p:extLst>
      <p:ext uri="{BB962C8B-B14F-4D97-AF65-F5344CB8AC3E}">
        <p14:creationId xmlns:p14="http://schemas.microsoft.com/office/powerpoint/2010/main" val="1958428681"/>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49288" y="188476"/>
            <a:ext cx="7932790" cy="584775"/>
          </a:xfrm>
          <a:prstGeom prst="rect">
            <a:avLst/>
          </a:prstGeom>
          <a:noFill/>
        </p:spPr>
        <p:txBody>
          <a:bodyPr wrap="square" rtlCol="0">
            <a:spAutoFit/>
          </a:bodyPr>
          <a:lstStyle/>
          <a:p>
            <a:pPr algn="ctr"/>
            <a:r>
              <a:rPr lang="fa-IR" sz="3200" b="1" spc="-50" dirty="0">
                <a:solidFill>
                  <a:schemeClr val="tx1">
                    <a:lumMod val="75000"/>
                    <a:lumOff val="25000"/>
                  </a:schemeClr>
                </a:solidFill>
                <a:latin typeface="+mj-lt"/>
                <a:ea typeface="+mj-ea"/>
                <a:cs typeface="B Nazanin" panose="00000400000000000000" pitchFamily="2" charset="-78"/>
              </a:rPr>
              <a:t>عوامل موثر در معماری و </a:t>
            </a:r>
            <a:r>
              <a:rPr lang="fa-IR" sz="3200" b="1" spc="-50" dirty="0" smtClean="0">
                <a:solidFill>
                  <a:schemeClr val="tx1">
                    <a:lumMod val="75000"/>
                    <a:lumOff val="25000"/>
                  </a:schemeClr>
                </a:solidFill>
                <a:latin typeface="+mj-lt"/>
                <a:ea typeface="+mj-ea"/>
                <a:cs typeface="B Nazanin" panose="00000400000000000000" pitchFamily="2" charset="-78"/>
              </a:rPr>
              <a:t>شهرسازی</a:t>
            </a:r>
            <a:endParaRPr lang="en-US" sz="3200" b="1" spc="-50" dirty="0">
              <a:solidFill>
                <a:schemeClr val="tx1">
                  <a:lumMod val="75000"/>
                  <a:lumOff val="25000"/>
                </a:schemeClr>
              </a:solidFill>
              <a:latin typeface="+mj-lt"/>
              <a:ea typeface="+mj-ea"/>
              <a:cs typeface="B Nazanin" panose="00000400000000000000" pitchFamily="2" charset="-78"/>
            </a:endParaRPr>
          </a:p>
        </p:txBody>
      </p:sp>
      <p:sp>
        <p:nvSpPr>
          <p:cNvPr id="4" name="TextBox 3"/>
          <p:cNvSpPr txBox="1"/>
          <p:nvPr/>
        </p:nvSpPr>
        <p:spPr>
          <a:xfrm>
            <a:off x="589669" y="1164296"/>
            <a:ext cx="11129554" cy="830997"/>
          </a:xfrm>
          <a:prstGeom prst="rect">
            <a:avLst/>
          </a:prstGeom>
          <a:noFill/>
        </p:spPr>
        <p:txBody>
          <a:bodyPr wrap="square" rtlCol="0">
            <a:spAutoFit/>
          </a:bodyPr>
          <a:lstStyle/>
          <a:p>
            <a:pPr algn="just" rtl="1"/>
            <a:r>
              <a:rPr lang="fa-IR" sz="2400" dirty="0">
                <a:cs typeface="B Nazanin" panose="00000400000000000000" pitchFamily="2" charset="-78"/>
              </a:rPr>
              <a:t>به دنبال تحولات و دگرگونی های به وجود آمده در دوره پهلوی اول، معماری و شهرسازی نیز دستخوش این تغییرات شده اند. که به توضیح آن می پردازیم</a:t>
            </a:r>
            <a:r>
              <a:rPr lang="en-US" sz="1600" dirty="0" smtClean="0">
                <a:cs typeface="B Nazanin" panose="00000400000000000000" pitchFamily="2" charset="-78"/>
              </a:rPr>
              <a:t>:</a:t>
            </a:r>
            <a:endParaRPr lang="en-US" sz="1600" dirty="0">
              <a:cs typeface="B Nazanin" panose="00000400000000000000" pitchFamily="2" charset="-78"/>
            </a:endParaRPr>
          </a:p>
        </p:txBody>
      </p:sp>
      <p:sp>
        <p:nvSpPr>
          <p:cNvPr id="6" name="TextBox 5"/>
          <p:cNvSpPr txBox="1"/>
          <p:nvPr/>
        </p:nvSpPr>
        <p:spPr>
          <a:xfrm>
            <a:off x="515372" y="2181034"/>
            <a:ext cx="11203851" cy="1200329"/>
          </a:xfrm>
          <a:prstGeom prst="rect">
            <a:avLst/>
          </a:prstGeom>
          <a:noFill/>
        </p:spPr>
        <p:txBody>
          <a:bodyPr wrap="square" rtlCol="0">
            <a:spAutoFit/>
          </a:bodyPr>
          <a:lstStyle/>
          <a:p>
            <a:pPr algn="just" rtl="1"/>
            <a:r>
              <a:rPr lang="fa-IR" sz="2000" b="1" spc="-50" dirty="0">
                <a:solidFill>
                  <a:schemeClr val="tx1">
                    <a:lumMod val="75000"/>
                    <a:lumOff val="25000"/>
                  </a:schemeClr>
                </a:solidFill>
                <a:latin typeface="+mj-lt"/>
                <a:ea typeface="+mj-ea"/>
                <a:cs typeface="B Nazanin" panose="00000400000000000000" pitchFamily="2" charset="-78"/>
              </a:rPr>
              <a:t>مالکیت خصوصی </a:t>
            </a:r>
            <a:r>
              <a:rPr lang="fa-IR" sz="2000" b="1" spc="-50" dirty="0" smtClean="0">
                <a:solidFill>
                  <a:schemeClr val="tx1">
                    <a:lumMod val="75000"/>
                    <a:lumOff val="25000"/>
                  </a:schemeClr>
                </a:solidFill>
                <a:latin typeface="+mj-lt"/>
                <a:ea typeface="+mj-ea"/>
                <a:cs typeface="B Nazanin" panose="00000400000000000000" pitchFamily="2" charset="-78"/>
              </a:rPr>
              <a:t>اراضی:</a:t>
            </a:r>
            <a:r>
              <a:rPr lang="fa-IR" sz="2400" dirty="0" smtClean="0">
                <a:cs typeface="B Nazanin" panose="00000400000000000000" pitchFamily="2" charset="-78"/>
              </a:rPr>
              <a:t> تاکید </a:t>
            </a:r>
            <a:r>
              <a:rPr lang="fa-IR" sz="2400" dirty="0">
                <a:cs typeface="B Nazanin" panose="00000400000000000000" pitchFamily="2" charset="-78"/>
              </a:rPr>
              <a:t>بر مالکیت خصوصی که یکی از آرمانهای انقلاب مشروطه بود در دستور کار دولت قرار می گیرد بی آنکه حق مصادره از دولت سلب شود.این مالکیت از نظر دولت امتیازی است واگذار شده که هر زمان حق سلب آن را دارد.</a:t>
            </a:r>
            <a:endParaRPr lang="en-US" sz="2400" dirty="0">
              <a:cs typeface="B Nazanin" panose="00000400000000000000" pitchFamily="2" charset="-78"/>
            </a:endParaRPr>
          </a:p>
        </p:txBody>
      </p:sp>
      <p:sp>
        <p:nvSpPr>
          <p:cNvPr id="7" name="TextBox 6"/>
          <p:cNvSpPr txBox="1"/>
          <p:nvPr/>
        </p:nvSpPr>
        <p:spPr>
          <a:xfrm>
            <a:off x="589669" y="3396554"/>
            <a:ext cx="11129554" cy="2954655"/>
          </a:xfrm>
          <a:prstGeom prst="rect">
            <a:avLst/>
          </a:prstGeom>
          <a:noFill/>
        </p:spPr>
        <p:txBody>
          <a:bodyPr wrap="square" rtlCol="0">
            <a:spAutoFit/>
          </a:bodyPr>
          <a:lstStyle/>
          <a:p>
            <a:pPr algn="just" rtl="1"/>
            <a:r>
              <a:rPr lang="fa-IR" sz="2000" b="1" spc="-50" dirty="0" smtClean="0">
                <a:solidFill>
                  <a:schemeClr val="tx1">
                    <a:lumMod val="75000"/>
                    <a:lumOff val="25000"/>
                  </a:schemeClr>
                </a:solidFill>
                <a:latin typeface="+mj-lt"/>
                <a:ea typeface="+mj-ea"/>
                <a:cs typeface="B Nazanin" panose="00000400000000000000" pitchFamily="2" charset="-78"/>
              </a:rPr>
              <a:t>گرایش به شهر نشینی: </a:t>
            </a:r>
            <a:r>
              <a:rPr lang="fa-IR" sz="2400" dirty="0">
                <a:cs typeface="B Nazanin" panose="00000400000000000000" pitchFamily="2" charset="-78"/>
              </a:rPr>
              <a:t>با اجرای سیاست تخته قاپو کردن عشایر و پیوند جامعه ی ایلی و روستایی شاهد رشد  و توسعه ی شهرنشینی می باشیم. با رشد جمعیت در پایتخت، شهر به سمت بیرون رشد میکند و نتیجه ی آن تخریب برج و باروهای اطراف تهران می باشد.</a:t>
            </a:r>
          </a:p>
          <a:p>
            <a:pPr algn="just" rtl="1"/>
            <a:r>
              <a:rPr lang="fa-IR" sz="2400" dirty="0">
                <a:cs typeface="B Nazanin" panose="00000400000000000000" pitchFamily="2" charset="-78"/>
              </a:rPr>
              <a:t>با تخریب دیوارهای کهن خیابانهای جدید بر روی خندق ها ایجاد میشود و باعث می شود شهر بدون برنامه گسترش یابد. در این دوره گسترش شهر عمدتا به سمت شمال وشمال غرب اتفاق می افتد.به طوری که تهران زمان پهلوی 6کیلومتر بزرگتر از تهران زمان ناصری شده بود.(فصلنامه مدرس هنر،1385)</a:t>
            </a:r>
            <a:endParaRPr lang="en-US" sz="2400" dirty="0">
              <a:cs typeface="B Nazanin" panose="00000400000000000000" pitchFamily="2" charset="-78"/>
            </a:endParaRPr>
          </a:p>
          <a:p>
            <a:pPr algn="just" rtl="1"/>
            <a:endParaRPr lang="en-US" sz="2000" b="1" spc="-50" dirty="0" smtClean="0">
              <a:solidFill>
                <a:schemeClr val="tx1">
                  <a:lumMod val="75000"/>
                  <a:lumOff val="25000"/>
                </a:schemeClr>
              </a:solidFill>
              <a:latin typeface="+mj-lt"/>
              <a:ea typeface="+mj-ea"/>
              <a:cs typeface="B Nazanin" panose="00000400000000000000" pitchFamily="2" charset="-78"/>
            </a:endParaRPr>
          </a:p>
          <a:p>
            <a:pPr algn="just" rtl="1"/>
            <a:endParaRPr lang="en-US" sz="1600" dirty="0">
              <a:cs typeface="B Nazanin" panose="00000400000000000000" pitchFamily="2" charset="-78"/>
            </a:endParaRPr>
          </a:p>
        </p:txBody>
      </p:sp>
    </p:spTree>
    <p:extLst>
      <p:ext uri="{BB962C8B-B14F-4D97-AF65-F5344CB8AC3E}">
        <p14:creationId xmlns:p14="http://schemas.microsoft.com/office/powerpoint/2010/main" val="3952985159"/>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1703" y="1212564"/>
            <a:ext cx="11074564" cy="1508105"/>
          </a:xfrm>
          <a:prstGeom prst="rect">
            <a:avLst/>
          </a:prstGeom>
          <a:noFill/>
        </p:spPr>
        <p:txBody>
          <a:bodyPr wrap="square" rtlCol="0">
            <a:spAutoFit/>
          </a:bodyPr>
          <a:lstStyle/>
          <a:p>
            <a:pPr algn="just" rtl="1"/>
            <a:r>
              <a:rPr lang="fa-IR" sz="2000" b="1" spc="-50" dirty="0">
                <a:solidFill>
                  <a:schemeClr val="tx1">
                    <a:lumMod val="75000"/>
                    <a:lumOff val="25000"/>
                  </a:schemeClr>
                </a:solidFill>
                <a:latin typeface="+mj-lt"/>
                <a:ea typeface="+mj-ea"/>
                <a:cs typeface="B Nazanin" panose="00000400000000000000" pitchFamily="2" charset="-78"/>
              </a:rPr>
              <a:t>هجوم فرهنگ غربی</a:t>
            </a:r>
            <a:r>
              <a:rPr lang="fa-IR" sz="2400" dirty="0">
                <a:cs typeface="B Nazanin" panose="00000400000000000000" pitchFamily="2" charset="-78"/>
              </a:rPr>
              <a:t>:در عصر حکومت پهلوی ، دولت کودتا دگرگونی های محتوایی را از بافت کالبدی تهران با شعار نوگرایی و پیشرفت با این تصور که این تغییرات ، تغییرات در سایر جنبه ها را نیز سبب می شود ، آغاز می کند.</a:t>
            </a:r>
          </a:p>
          <a:p>
            <a:pPr algn="just" rtl="1"/>
            <a:r>
              <a:rPr lang="fa-IR" sz="2400" dirty="0">
                <a:cs typeface="B Nazanin" panose="00000400000000000000" pitchFamily="2" charset="-78"/>
              </a:rPr>
              <a:t>بنابراین در تاریخ شهرنشینی کشور برای اولین بار تغییراتی بر مبنای اندیشه های بیگانه شهر را دگرگون می </a:t>
            </a:r>
            <a:r>
              <a:rPr lang="fa-IR" sz="2400" dirty="0" smtClean="0">
                <a:cs typeface="B Nazanin" panose="00000400000000000000" pitchFamily="2" charset="-78"/>
              </a:rPr>
              <a:t>سازد.</a:t>
            </a:r>
            <a:r>
              <a:rPr lang="fa-IR" sz="2000" dirty="0" smtClean="0">
                <a:solidFill>
                  <a:schemeClr val="bg1">
                    <a:lumMod val="95000"/>
                    <a:lumOff val="5000"/>
                  </a:schemeClr>
                </a:solidFill>
                <a:cs typeface="B Nazanin" panose="00000400000000000000" pitchFamily="2" charset="-78"/>
              </a:rPr>
              <a:t>.</a:t>
            </a:r>
            <a:endParaRPr lang="fa-IR" sz="2000" dirty="0">
              <a:solidFill>
                <a:schemeClr val="bg1">
                  <a:lumMod val="95000"/>
                  <a:lumOff val="5000"/>
                </a:schemeClr>
              </a:solidFill>
              <a:cs typeface="B Nazanin" panose="00000400000000000000" pitchFamily="2" charset="-78"/>
            </a:endParaRPr>
          </a:p>
          <a:p>
            <a:pPr algn="just" rtl="1"/>
            <a:endParaRPr lang="en-US" sz="2000" b="1" spc="-50" dirty="0">
              <a:solidFill>
                <a:schemeClr val="tx1">
                  <a:lumMod val="75000"/>
                  <a:lumOff val="25000"/>
                </a:schemeClr>
              </a:solidFill>
              <a:latin typeface="+mj-lt"/>
              <a:ea typeface="+mj-ea"/>
              <a:cs typeface="B Nazanin" panose="00000400000000000000" pitchFamily="2" charset="-78"/>
            </a:endParaRPr>
          </a:p>
        </p:txBody>
      </p:sp>
      <p:sp>
        <p:nvSpPr>
          <p:cNvPr id="3" name="TextBox 2"/>
          <p:cNvSpPr txBox="1"/>
          <p:nvPr/>
        </p:nvSpPr>
        <p:spPr>
          <a:xfrm>
            <a:off x="561703" y="2966890"/>
            <a:ext cx="11074564" cy="3970318"/>
          </a:xfrm>
          <a:prstGeom prst="rect">
            <a:avLst/>
          </a:prstGeom>
          <a:noFill/>
        </p:spPr>
        <p:txBody>
          <a:bodyPr wrap="square" rtlCol="0">
            <a:spAutoFit/>
          </a:bodyPr>
          <a:lstStyle/>
          <a:p>
            <a:pPr algn="just" rtl="1"/>
            <a:r>
              <a:rPr lang="fa-IR" sz="2400" dirty="0">
                <a:cs typeface="B Nazanin" panose="00000400000000000000" pitchFamily="2" charset="-78"/>
              </a:rPr>
              <a:t>شهر تهران تا زمان کودتای 1299 در دل دیوار های عهد ناصری زندگی می کند و از همان ترکیب فضایی که در دوره قاجار شکل گرفته تغذیه </a:t>
            </a:r>
            <a:r>
              <a:rPr lang="fa-IR" sz="2400" dirty="0" smtClean="0">
                <a:cs typeface="B Nazanin" panose="00000400000000000000" pitchFamily="2" charset="-78"/>
              </a:rPr>
              <a:t>میکند:</a:t>
            </a:r>
          </a:p>
          <a:p>
            <a:pPr marL="342900" indent="-342900" algn="just" rtl="1">
              <a:lnSpc>
                <a:spcPct val="150000"/>
              </a:lnSpc>
              <a:buFont typeface="Arial" panose="020B0604020202020204" pitchFamily="34" charset="0"/>
              <a:buChar char="•"/>
            </a:pPr>
            <a:r>
              <a:rPr lang="fa-IR" sz="2400" dirty="0" smtClean="0">
                <a:cs typeface="B Nazanin" panose="00000400000000000000" pitchFamily="2" charset="-78"/>
              </a:rPr>
              <a:t>میدان </a:t>
            </a:r>
            <a:r>
              <a:rPr lang="fa-IR" sz="2400" dirty="0">
                <a:cs typeface="B Nazanin" panose="00000400000000000000" pitchFamily="2" charset="-78"/>
              </a:rPr>
              <a:t>توپخانه      </a:t>
            </a:r>
            <a:r>
              <a:rPr lang="fa-IR" sz="2400" dirty="0" smtClean="0">
                <a:cs typeface="B Nazanin" panose="00000400000000000000" pitchFamily="2" charset="-78"/>
              </a:rPr>
              <a:t>           تفرجگاه </a:t>
            </a:r>
            <a:r>
              <a:rPr lang="fa-IR" sz="2400" dirty="0">
                <a:cs typeface="B Nazanin" panose="00000400000000000000" pitchFamily="2" charset="-78"/>
              </a:rPr>
              <a:t>اصلی شهر</a:t>
            </a:r>
          </a:p>
          <a:p>
            <a:pPr marL="342900" indent="-342900" algn="just" rtl="1">
              <a:lnSpc>
                <a:spcPct val="150000"/>
              </a:lnSpc>
              <a:buFont typeface="Arial" panose="020B0604020202020204" pitchFamily="34" charset="0"/>
              <a:buChar char="•"/>
            </a:pPr>
            <a:r>
              <a:rPr lang="fa-IR" sz="2400" dirty="0">
                <a:cs typeface="B Nazanin" panose="00000400000000000000" pitchFamily="2" charset="-78"/>
              </a:rPr>
              <a:t>خیابان لاله زار     </a:t>
            </a:r>
            <a:r>
              <a:rPr lang="fa-IR" sz="2400" dirty="0" smtClean="0">
                <a:cs typeface="B Nazanin" panose="00000400000000000000" pitchFamily="2" charset="-78"/>
              </a:rPr>
              <a:t>             </a:t>
            </a:r>
            <a:r>
              <a:rPr lang="fa-IR" sz="2400" dirty="0">
                <a:cs typeface="B Nazanin" panose="00000400000000000000" pitchFamily="2" charset="-78"/>
              </a:rPr>
              <a:t>خیابان متجدد شهر</a:t>
            </a:r>
          </a:p>
          <a:p>
            <a:pPr marL="342900" indent="-342900" algn="just" rtl="1">
              <a:lnSpc>
                <a:spcPct val="150000"/>
              </a:lnSpc>
              <a:buFont typeface="Arial" panose="020B0604020202020204" pitchFamily="34" charset="0"/>
              <a:buChar char="•"/>
            </a:pPr>
            <a:r>
              <a:rPr lang="fa-IR" sz="2400" dirty="0">
                <a:cs typeface="B Nazanin" panose="00000400000000000000" pitchFamily="2" charset="-78"/>
              </a:rPr>
              <a:t>خیابان </a:t>
            </a:r>
            <a:r>
              <a:rPr lang="fa-IR" sz="2400" dirty="0" smtClean="0">
                <a:cs typeface="B Nazanin" panose="00000400000000000000" pitchFamily="2" charset="-78"/>
              </a:rPr>
              <a:t>اسلامبول                </a:t>
            </a:r>
            <a:r>
              <a:rPr lang="fa-IR" sz="2400" dirty="0">
                <a:cs typeface="B Nazanin" panose="00000400000000000000" pitchFamily="2" charset="-78"/>
              </a:rPr>
              <a:t>بازار قشر </a:t>
            </a:r>
            <a:r>
              <a:rPr lang="fa-IR" sz="2400" dirty="0" smtClean="0">
                <a:cs typeface="B Nazanin" panose="00000400000000000000" pitchFamily="2" charset="-78"/>
              </a:rPr>
              <a:t>مرفه</a:t>
            </a:r>
          </a:p>
          <a:p>
            <a:pPr marL="342900" indent="-342900" algn="just" rtl="1">
              <a:lnSpc>
                <a:spcPct val="150000"/>
              </a:lnSpc>
              <a:buFont typeface="Arial" panose="020B0604020202020204" pitchFamily="34" charset="0"/>
              <a:buChar char="•"/>
            </a:pPr>
            <a:r>
              <a:rPr lang="fa-IR" sz="2400" dirty="0" smtClean="0">
                <a:cs typeface="B Nazanin" panose="00000400000000000000" pitchFamily="2" charset="-78"/>
              </a:rPr>
              <a:t>خیابان مریضخانه(سپه)                  مهمترین خیابان شهر</a:t>
            </a:r>
          </a:p>
          <a:p>
            <a:pPr marL="342900" indent="-342900" algn="just" rtl="1">
              <a:lnSpc>
                <a:spcPct val="150000"/>
              </a:lnSpc>
              <a:buFont typeface="Arial" panose="020B0604020202020204" pitchFamily="34" charset="0"/>
              <a:buChar char="•"/>
            </a:pPr>
            <a:r>
              <a:rPr lang="fa-IR" sz="2400" dirty="0" smtClean="0">
                <a:cs typeface="B Nazanin" panose="00000400000000000000" pitchFamily="2" charset="-78"/>
              </a:rPr>
              <a:t>خیابان علاءالدوله (فردوسی)                 خیابان سفارتخانه ها</a:t>
            </a:r>
            <a:endParaRPr lang="fa-IR" sz="2400" dirty="0">
              <a:cs typeface="B Nazanin" panose="00000400000000000000" pitchFamily="2" charset="-78"/>
            </a:endParaRPr>
          </a:p>
          <a:p>
            <a:pPr algn="just" rtl="1"/>
            <a:endParaRPr lang="fa-IR" sz="2400" dirty="0">
              <a:cs typeface="B Nazanin" panose="00000400000000000000" pitchFamily="2" charset="-78"/>
            </a:endParaRPr>
          </a:p>
        </p:txBody>
      </p:sp>
      <p:sp>
        <p:nvSpPr>
          <p:cNvPr id="4" name="Left Arrow 3"/>
          <p:cNvSpPr/>
          <p:nvPr/>
        </p:nvSpPr>
        <p:spPr>
          <a:xfrm>
            <a:off x="8740143" y="3817929"/>
            <a:ext cx="880935"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cs typeface="B Nazanin" panose="00000400000000000000" pitchFamily="2" charset="-78"/>
            </a:endParaRPr>
          </a:p>
        </p:txBody>
      </p:sp>
      <p:sp>
        <p:nvSpPr>
          <p:cNvPr id="5" name="Left Arrow 4"/>
          <p:cNvSpPr/>
          <p:nvPr/>
        </p:nvSpPr>
        <p:spPr>
          <a:xfrm>
            <a:off x="8740142" y="4377883"/>
            <a:ext cx="880935"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cs typeface="B Nazanin" panose="00000400000000000000" pitchFamily="2" charset="-78"/>
            </a:endParaRPr>
          </a:p>
        </p:txBody>
      </p:sp>
      <p:sp>
        <p:nvSpPr>
          <p:cNvPr id="6" name="Left Arrow 5"/>
          <p:cNvSpPr/>
          <p:nvPr/>
        </p:nvSpPr>
        <p:spPr>
          <a:xfrm>
            <a:off x="8575811" y="4924633"/>
            <a:ext cx="880935"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cs typeface="B Nazanin" panose="00000400000000000000" pitchFamily="2" charset="-78"/>
            </a:endParaRPr>
          </a:p>
        </p:txBody>
      </p:sp>
      <p:pic>
        <p:nvPicPr>
          <p:cNvPr id="7" name="Picture 6"/>
          <p:cNvPicPr>
            <a:picLocks noChangeAspect="1"/>
          </p:cNvPicPr>
          <p:nvPr/>
        </p:nvPicPr>
        <p:blipFill>
          <a:blip r:embed="rId2"/>
          <a:stretch>
            <a:fillRect/>
          </a:stretch>
        </p:blipFill>
        <p:spPr>
          <a:xfrm>
            <a:off x="7929027" y="5484587"/>
            <a:ext cx="897587" cy="524301"/>
          </a:xfrm>
          <a:prstGeom prst="rect">
            <a:avLst/>
          </a:prstGeom>
        </p:spPr>
      </p:pic>
      <p:pic>
        <p:nvPicPr>
          <p:cNvPr id="20" name="Picture 19"/>
          <p:cNvPicPr>
            <a:picLocks noChangeAspect="1"/>
          </p:cNvPicPr>
          <p:nvPr/>
        </p:nvPicPr>
        <p:blipFill>
          <a:blip r:embed="rId2"/>
          <a:stretch>
            <a:fillRect/>
          </a:stretch>
        </p:blipFill>
        <p:spPr>
          <a:xfrm>
            <a:off x="7599807" y="5992958"/>
            <a:ext cx="897587" cy="524301"/>
          </a:xfrm>
          <a:prstGeom prst="rect">
            <a:avLst/>
          </a:prstGeom>
        </p:spPr>
      </p:pic>
    </p:spTree>
    <p:extLst>
      <p:ext uri="{BB962C8B-B14F-4D97-AF65-F5344CB8AC3E}">
        <p14:creationId xmlns:p14="http://schemas.microsoft.com/office/powerpoint/2010/main" val="641763301"/>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C333A"/>
      </a:dk2>
      <a:lt2>
        <a:srgbClr val="D6ECED"/>
      </a:lt2>
      <a:accent1>
        <a:srgbClr val="DE32DE"/>
      </a:accent1>
      <a:accent2>
        <a:srgbClr val="F42B8A"/>
      </a:accent2>
      <a:accent3>
        <a:srgbClr val="349FE7"/>
      </a:accent3>
      <a:accent4>
        <a:srgbClr val="565FF8"/>
      </a:accent4>
      <a:accent5>
        <a:srgbClr val="876BE7"/>
      </a:accent5>
      <a:accent6>
        <a:srgbClr val="F268C2"/>
      </a:accent6>
      <a:hlink>
        <a:srgbClr val="F55CF9"/>
      </a:hlink>
      <a:folHlink>
        <a:srgbClr val="E8A0EE"/>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F20B7C8E-B819-43F3-AAF9-EE50B1A83630}"/>
    </a:ext>
  </a:extLst>
</a:theme>
</file>

<file path=docProps/app.xml><?xml version="1.0" encoding="utf-8"?>
<Properties xmlns="http://schemas.openxmlformats.org/officeDocument/2006/extended-properties" xmlns:vt="http://schemas.openxmlformats.org/officeDocument/2006/docPropsVTypes">
  <Template>Wisp</Template>
  <TotalTime>959</TotalTime>
  <Words>2728</Words>
  <Application>Microsoft Office PowerPoint</Application>
  <PresentationFormat>Widescreen</PresentationFormat>
  <Paragraphs>184</Paragraphs>
  <Slides>25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25</vt:i4>
      </vt:variant>
    </vt:vector>
  </HeadingPairs>
  <TitlesOfParts>
    <vt:vector size="35" baseType="lpstr">
      <vt:lpstr>Arial</vt:lpstr>
      <vt:lpstr>B Baran</vt:lpstr>
      <vt:lpstr>B Nazanin</vt:lpstr>
      <vt:lpstr>B Tabassom</vt:lpstr>
      <vt:lpstr>Calibri</vt:lpstr>
      <vt:lpstr>Century Gothic</vt:lpstr>
      <vt:lpstr>Century Schoolbook</vt:lpstr>
      <vt:lpstr>Tahoma</vt:lpstr>
      <vt:lpstr>Wingdings 3</vt:lpstr>
      <vt:lpstr>Wisp</vt:lpstr>
      <vt:lpstr>PowerPoint Presentation</vt:lpstr>
      <vt:lpstr>PowerPoint Presentation</vt:lpstr>
      <vt:lpstr>PowerPoint Presentation</vt:lpstr>
      <vt:lpstr>PowerPoint Presentation</vt:lpstr>
      <vt:lpstr>وضعیت اقتصادی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Sajjad</cp:lastModifiedBy>
  <cp:revision>136</cp:revision>
  <dcterms:created xsi:type="dcterms:W3CDTF">2015-12-05T21:34:14Z</dcterms:created>
  <dcterms:modified xsi:type="dcterms:W3CDTF">2019-07-23T15:26:30Z</dcterms:modified>
</cp:coreProperties>
</file>