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1"/>
  </p:sldMasterIdLst>
  <p:notesMasterIdLst>
    <p:notesMasterId r:id="rId147"/>
  </p:notesMasterIdLst>
  <p:sldIdLst>
    <p:sldId id="256" r:id="rId2"/>
    <p:sldId id="407" r:id="rId3"/>
    <p:sldId id="257" r:id="rId4"/>
    <p:sldId id="258" r:id="rId5"/>
    <p:sldId id="259" r:id="rId6"/>
    <p:sldId id="260" r:id="rId7"/>
    <p:sldId id="261" r:id="rId8"/>
    <p:sldId id="263" r:id="rId9"/>
    <p:sldId id="262"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3" r:id="rId47"/>
    <p:sldId id="304" r:id="rId48"/>
    <p:sldId id="305" r:id="rId49"/>
    <p:sldId id="306" r:id="rId50"/>
    <p:sldId id="307" r:id="rId51"/>
    <p:sldId id="308" r:id="rId52"/>
    <p:sldId id="309" r:id="rId53"/>
    <p:sldId id="310" r:id="rId54"/>
    <p:sldId id="311" r:id="rId55"/>
    <p:sldId id="312" r:id="rId56"/>
    <p:sldId id="313" r:id="rId57"/>
    <p:sldId id="314" r:id="rId58"/>
    <p:sldId id="315" r:id="rId59"/>
    <p:sldId id="316" r:id="rId60"/>
    <p:sldId id="317" r:id="rId61"/>
    <p:sldId id="318" r:id="rId62"/>
    <p:sldId id="319" r:id="rId63"/>
    <p:sldId id="320" r:id="rId64"/>
    <p:sldId id="321" r:id="rId65"/>
    <p:sldId id="322" r:id="rId66"/>
    <p:sldId id="323" r:id="rId67"/>
    <p:sldId id="324" r:id="rId68"/>
    <p:sldId id="325" r:id="rId69"/>
    <p:sldId id="326" r:id="rId70"/>
    <p:sldId id="327" r:id="rId71"/>
    <p:sldId id="328" r:id="rId72"/>
    <p:sldId id="329" r:id="rId73"/>
    <p:sldId id="330" r:id="rId74"/>
    <p:sldId id="331" r:id="rId75"/>
    <p:sldId id="332" r:id="rId76"/>
    <p:sldId id="334" r:id="rId77"/>
    <p:sldId id="335" r:id="rId78"/>
    <p:sldId id="336" r:id="rId79"/>
    <p:sldId id="337" r:id="rId80"/>
    <p:sldId id="338" r:id="rId81"/>
    <p:sldId id="339" r:id="rId82"/>
    <p:sldId id="340" r:id="rId83"/>
    <p:sldId id="341" r:id="rId84"/>
    <p:sldId id="342" r:id="rId85"/>
    <p:sldId id="343" r:id="rId86"/>
    <p:sldId id="344" r:id="rId87"/>
    <p:sldId id="345" r:id="rId88"/>
    <p:sldId id="346" r:id="rId89"/>
    <p:sldId id="347" r:id="rId90"/>
    <p:sldId id="348" r:id="rId91"/>
    <p:sldId id="349" r:id="rId92"/>
    <p:sldId id="350" r:id="rId93"/>
    <p:sldId id="351" r:id="rId94"/>
    <p:sldId id="352" r:id="rId95"/>
    <p:sldId id="353" r:id="rId96"/>
    <p:sldId id="354" r:id="rId97"/>
    <p:sldId id="355" r:id="rId98"/>
    <p:sldId id="356" r:id="rId99"/>
    <p:sldId id="357" r:id="rId100"/>
    <p:sldId id="358" r:id="rId101"/>
    <p:sldId id="360" r:id="rId102"/>
    <p:sldId id="361" r:id="rId103"/>
    <p:sldId id="362" r:id="rId104"/>
    <p:sldId id="363" r:id="rId105"/>
    <p:sldId id="364" r:id="rId106"/>
    <p:sldId id="365" r:id="rId107"/>
    <p:sldId id="366" r:id="rId108"/>
    <p:sldId id="367" r:id="rId109"/>
    <p:sldId id="368" r:id="rId110"/>
    <p:sldId id="369" r:id="rId111"/>
    <p:sldId id="370" r:id="rId112"/>
    <p:sldId id="371" r:id="rId113"/>
    <p:sldId id="372" r:id="rId114"/>
    <p:sldId id="373" r:id="rId115"/>
    <p:sldId id="374" r:id="rId116"/>
    <p:sldId id="375" r:id="rId117"/>
    <p:sldId id="376" r:id="rId118"/>
    <p:sldId id="377" r:id="rId119"/>
    <p:sldId id="379" r:id="rId120"/>
    <p:sldId id="380" r:id="rId121"/>
    <p:sldId id="381" r:id="rId122"/>
    <p:sldId id="382" r:id="rId123"/>
    <p:sldId id="383" r:id="rId124"/>
    <p:sldId id="384" r:id="rId125"/>
    <p:sldId id="385" r:id="rId126"/>
    <p:sldId id="386" r:id="rId127"/>
    <p:sldId id="387" r:id="rId128"/>
    <p:sldId id="388" r:id="rId129"/>
    <p:sldId id="389" r:id="rId130"/>
    <p:sldId id="390" r:id="rId131"/>
    <p:sldId id="391" r:id="rId132"/>
    <p:sldId id="392" r:id="rId133"/>
    <p:sldId id="393" r:id="rId134"/>
    <p:sldId id="394" r:id="rId135"/>
    <p:sldId id="395" r:id="rId136"/>
    <p:sldId id="397" r:id="rId137"/>
    <p:sldId id="398" r:id="rId138"/>
    <p:sldId id="399" r:id="rId139"/>
    <p:sldId id="400" r:id="rId140"/>
    <p:sldId id="401" r:id="rId141"/>
    <p:sldId id="402" r:id="rId142"/>
    <p:sldId id="403" r:id="rId143"/>
    <p:sldId id="404" r:id="rId144"/>
    <p:sldId id="405" r:id="rId145"/>
    <p:sldId id="406" r:id="rId14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576"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viewProps" Target="viewProps.xml"/><Relationship Id="rId5" Type="http://schemas.openxmlformats.org/officeDocument/2006/relationships/slide" Target="slides/slide4.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theme" Target="theme/theme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tableStyles" Target="tableStyle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4D83454-8C75-455A-A10F-00C5EFA5B3FC}" type="datetimeFigureOut">
              <a:rPr lang="en-US" smtClean="0"/>
              <a:t>7/30/2019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10A55D1-D6CD-4AB4-ACFF-559A8005DD1E}" type="slidenum">
              <a:rPr lang="en-US" smtClean="0"/>
              <a:t>‹#›</a:t>
            </a:fld>
            <a:endParaRPr lang="en-US"/>
          </a:p>
        </p:txBody>
      </p:sp>
    </p:spTree>
    <p:extLst>
      <p:ext uri="{BB962C8B-B14F-4D97-AF65-F5344CB8AC3E}">
        <p14:creationId xmlns:p14="http://schemas.microsoft.com/office/powerpoint/2010/main" val="6019553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FFC2F5D0-5306-4270-AE06-659180EF974B}" type="slidenum">
              <a:rPr lang="fa-IR" smtClean="0"/>
              <a:t>88</a:t>
            </a:fld>
            <a:endParaRPr lang="fa-IR"/>
          </a:p>
        </p:txBody>
      </p:sp>
    </p:spTree>
    <p:extLst>
      <p:ext uri="{BB962C8B-B14F-4D97-AF65-F5344CB8AC3E}">
        <p14:creationId xmlns:p14="http://schemas.microsoft.com/office/powerpoint/2010/main" val="12249986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CD450D9-87A4-4336-8C69-E7229CAA395F}" type="slidenum">
              <a:rPr lang="en-US" smtClean="0"/>
              <a:t>127</a:t>
            </a:fld>
            <a:endParaRPr lang="en-US" dirty="0"/>
          </a:p>
        </p:txBody>
      </p:sp>
    </p:spTree>
    <p:extLst>
      <p:ext uri="{BB962C8B-B14F-4D97-AF65-F5344CB8AC3E}">
        <p14:creationId xmlns:p14="http://schemas.microsoft.com/office/powerpoint/2010/main" val="787795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227543B3-1EC3-43F7-93F7-BD9C34C8BF5C}" type="slidenum">
              <a:rPr lang="fa-IR" smtClean="0"/>
              <a:pPr/>
              <a:t>139</a:t>
            </a:fld>
            <a:endParaRPr lang="fa-IR"/>
          </a:p>
        </p:txBody>
      </p:sp>
    </p:spTree>
    <p:extLst>
      <p:ext uri="{BB962C8B-B14F-4D97-AF65-F5344CB8AC3E}">
        <p14:creationId xmlns:p14="http://schemas.microsoft.com/office/powerpoint/2010/main" val="32960721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227543B3-1EC3-43F7-93F7-BD9C34C8BF5C}" type="slidenum">
              <a:rPr lang="fa-IR" smtClean="0"/>
              <a:pPr/>
              <a:t>145</a:t>
            </a:fld>
            <a:endParaRPr lang="fa-IR"/>
          </a:p>
        </p:txBody>
      </p:sp>
    </p:spTree>
    <p:extLst>
      <p:ext uri="{BB962C8B-B14F-4D97-AF65-F5344CB8AC3E}">
        <p14:creationId xmlns:p14="http://schemas.microsoft.com/office/powerpoint/2010/main" val="21634679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ound Diagonal Corner Rectangle 6"/>
          <p:cNvSpPr/>
          <p:nvPr/>
        </p:nvSpPr>
        <p:spPr>
          <a:xfrm>
            <a:off x="219456" y="146304"/>
            <a:ext cx="11753088"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Title 7"/>
          <p:cNvSpPr>
            <a:spLocks noGrp="1"/>
          </p:cNvSpPr>
          <p:nvPr>
            <p:ph type="ctrTitle"/>
          </p:nvPr>
        </p:nvSpPr>
        <p:spPr>
          <a:xfrm>
            <a:off x="618979" y="381001"/>
            <a:ext cx="10972800" cy="2209800"/>
          </a:xfrm>
        </p:spPr>
        <p:txBody>
          <a:bodyPr lIns="45720" rIns="228600" anchor="b">
            <a:normAutofit/>
          </a:bodyPr>
          <a:lstStyle>
            <a:lvl1pPr marL="0" algn="r">
              <a:defRPr sz="4800"/>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2844800" y="2819400"/>
            <a:ext cx="8746979"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0" name="Date Placeholder 9"/>
          <p:cNvSpPr>
            <a:spLocks noGrp="1"/>
          </p:cNvSpPr>
          <p:nvPr>
            <p:ph type="dt" sz="half" idx="10"/>
          </p:nvPr>
        </p:nvSpPr>
        <p:spPr>
          <a:xfrm>
            <a:off x="7416800" y="6509004"/>
            <a:ext cx="4003040" cy="274320"/>
          </a:xfrm>
        </p:spPr>
        <p:txBody>
          <a:bodyPr vert="horz" rtlCol="0"/>
          <a:lstStyle>
            <a:extLst/>
          </a:lstStyle>
          <a:p>
            <a:fld id="{B61BEF0D-F0BB-DE4B-95CE-6DB70DBA9567}" type="datetimeFigureOut">
              <a:rPr lang="en-US" smtClean="0"/>
              <a:pPr/>
              <a:t>7/30/2019</a:t>
            </a:fld>
            <a:endParaRPr lang="en-US" dirty="0"/>
          </a:p>
        </p:txBody>
      </p:sp>
      <p:sp>
        <p:nvSpPr>
          <p:cNvPr id="11" name="Slide Number Placeholder 10"/>
          <p:cNvSpPr>
            <a:spLocks noGrp="1"/>
          </p:cNvSpPr>
          <p:nvPr>
            <p:ph type="sldNum" sz="quarter" idx="11"/>
          </p:nvPr>
        </p:nvSpPr>
        <p:spPr>
          <a:xfrm>
            <a:off x="11518603" y="6509004"/>
            <a:ext cx="619051" cy="274320"/>
          </a:xfrm>
        </p:spPr>
        <p:txBody>
          <a:bodyPr vert="horz" rtlCol="0"/>
          <a:lstStyle>
            <a:lvl1pPr>
              <a:defRPr>
                <a:solidFill>
                  <a:schemeClr val="tx2">
                    <a:shade val="90000"/>
                  </a:schemeClr>
                </a:solidFill>
              </a:defRPr>
            </a:lvl1pPr>
            <a:extLst/>
          </a:lstStyle>
          <a:p>
            <a:fld id="{D57F1E4F-1CFF-5643-939E-217C01CDF565}" type="slidenum">
              <a:rPr lang="en-US" smtClean="0"/>
              <a:pPr/>
              <a:t>‹#›</a:t>
            </a:fld>
            <a:endParaRPr lang="en-US" dirty="0"/>
          </a:p>
        </p:txBody>
      </p:sp>
      <p:sp>
        <p:nvSpPr>
          <p:cNvPr id="12" name="Footer Placeholder 11"/>
          <p:cNvSpPr>
            <a:spLocks noGrp="1"/>
          </p:cNvSpPr>
          <p:nvPr>
            <p:ph type="ftr" sz="quarter" idx="12"/>
          </p:nvPr>
        </p:nvSpPr>
        <p:spPr>
          <a:xfrm>
            <a:off x="2133600" y="6509004"/>
            <a:ext cx="5209952" cy="274320"/>
          </a:xfrm>
        </p:spPr>
        <p:txBody>
          <a:bodyPr vert="horz" rtlCol="0"/>
          <a:lstStyle>
            <a:extLst/>
          </a:lstStyle>
          <a:p>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61BEF0D-F0BB-DE4B-95CE-6DB70DBA9567}" type="datetimeFigureOut">
              <a:rPr lang="en-US" smtClean="0"/>
              <a:pPr/>
              <a:t>7/30/2019</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D57F1E4F-1CFF-5643-939E-217C01CDF565}"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lvl1pPr algn="l">
              <a:defRPr/>
            </a:lvl1pPr>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8026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61BEF0D-F0BB-DE4B-95CE-6DB70DBA9567}" type="datetimeFigureOut">
              <a:rPr lang="en-US" smtClean="0"/>
              <a:pPr/>
              <a:t>7/30/2019</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D57F1E4F-1CFF-5643-939E-217C01CDF565}"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p:nvSpPr>
        <p:spPr>
          <a:xfrm>
            <a:off x="784523" y="1424588"/>
            <a:ext cx="10668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61BEF0D-F0BB-DE4B-95CE-6DB70DBA9567}" type="datetimeFigureOut">
              <a:rPr lang="en-US" smtClean="0"/>
              <a:pPr/>
              <a:t>7/30/2019</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D57F1E4F-1CFF-5643-939E-217C01CDF565}"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7" name="Rectangle 6"/>
          <p:cNvSpPr/>
          <p:nvPr/>
        </p:nvSpPr>
        <p:spPr>
          <a:xfrm>
            <a:off x="1333504" y="3267456"/>
            <a:ext cx="987552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963168" y="498230"/>
            <a:ext cx="10363200" cy="2731008"/>
          </a:xfrm>
        </p:spPr>
        <p:txBody>
          <a:bodyPr rIns="100584"/>
          <a:lstStyle>
            <a:lvl1pPr algn="r">
              <a:buNone/>
              <a:defRPr sz="4000" b="1" cap="none">
                <a:solidFill>
                  <a:schemeClr val="accent1">
                    <a:tint val="95000"/>
                    <a:satMod val="200000"/>
                  </a:schemeClr>
                </a:solidFill>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963084" y="3287713"/>
            <a:ext cx="103632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a:xfrm>
            <a:off x="7416800" y="6513670"/>
            <a:ext cx="4003040" cy="274320"/>
          </a:xfrm>
        </p:spPr>
        <p:txBody>
          <a:bodyPr vert="horz" rtlCol="0"/>
          <a:lstStyle>
            <a:extLst/>
          </a:lstStyle>
          <a:p>
            <a:fld id="{B61BEF0D-F0BB-DE4B-95CE-6DB70DBA9567}" type="datetimeFigureOut">
              <a:rPr lang="en-US" smtClean="0"/>
              <a:pPr/>
              <a:t>7/30/2019</a:t>
            </a:fld>
            <a:endParaRPr lang="en-US" dirty="0"/>
          </a:p>
        </p:txBody>
      </p:sp>
      <p:sp>
        <p:nvSpPr>
          <p:cNvPr id="9" name="Slide Number Placeholder 8"/>
          <p:cNvSpPr>
            <a:spLocks noGrp="1"/>
          </p:cNvSpPr>
          <p:nvPr>
            <p:ph type="sldNum" sz="quarter" idx="11"/>
          </p:nvPr>
        </p:nvSpPr>
        <p:spPr>
          <a:xfrm>
            <a:off x="11518603" y="6513670"/>
            <a:ext cx="619051" cy="274320"/>
          </a:xfrm>
        </p:spPr>
        <p:txBody>
          <a:bodyPr vert="horz" rtlCol="0"/>
          <a:lstStyle>
            <a:lvl1pPr>
              <a:defRPr>
                <a:solidFill>
                  <a:schemeClr val="tx2">
                    <a:shade val="90000"/>
                  </a:schemeClr>
                </a:solidFill>
              </a:defRPr>
            </a:lvl1pPr>
            <a:extLst/>
          </a:lstStyle>
          <a:p>
            <a:fld id="{D57F1E4F-1CFF-5643-939E-217C01CDF565}" type="slidenum">
              <a:rPr lang="en-US" smtClean="0"/>
              <a:pPr/>
              <a:t>‹#›</a:t>
            </a:fld>
            <a:endParaRPr lang="en-US" dirty="0"/>
          </a:p>
        </p:txBody>
      </p:sp>
      <p:sp>
        <p:nvSpPr>
          <p:cNvPr id="10" name="Footer Placeholder 9"/>
          <p:cNvSpPr>
            <a:spLocks noGrp="1"/>
          </p:cNvSpPr>
          <p:nvPr>
            <p:ph type="ftr" sz="quarter" idx="12"/>
          </p:nvPr>
        </p:nvSpPr>
        <p:spPr>
          <a:xfrm>
            <a:off x="2133600" y="6513670"/>
            <a:ext cx="5209952" cy="274320"/>
          </a:xfrm>
        </p:spPr>
        <p:txBody>
          <a:bodyPr vert="horz" rtlCol="0"/>
          <a:lstStyle>
            <a:extLst/>
          </a:lstStyle>
          <a:p>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609600" y="1645920"/>
            <a:ext cx="53848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6197600" y="1645920"/>
            <a:ext cx="53848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B61BEF0D-F0BB-DE4B-95CE-6DB70DBA9567}" type="datetimeFigureOut">
              <a:rPr lang="en-US" smtClean="0"/>
              <a:pPr/>
              <a:t>7/30/2019</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a:xfrm>
            <a:off x="11521440" y="6514568"/>
            <a:ext cx="619051" cy="274320"/>
          </a:xfrm>
        </p:spPr>
        <p:txBody>
          <a:bodyPr/>
          <a:lstStyle>
            <a:extLst/>
          </a:lstStyle>
          <a:p>
            <a:fld id="{D57F1E4F-1CFF-5643-939E-217C01CDF565}" type="slidenum">
              <a:rPr lang="en-US" smtClean="0"/>
              <a:pPr/>
              <a:t>‹#›</a:t>
            </a:fld>
            <a:endParaRPr lang="en-US" dirty="0"/>
          </a:p>
        </p:txBody>
      </p:sp>
      <p:sp>
        <p:nvSpPr>
          <p:cNvPr id="10" name="Rectangle 9"/>
          <p:cNvSpPr/>
          <p:nvPr/>
        </p:nvSpPr>
        <p:spPr>
          <a:xfrm>
            <a:off x="784523" y="1424588"/>
            <a:ext cx="10668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p:cNvSpPr/>
          <p:nvPr/>
        </p:nvSpPr>
        <p:spPr>
          <a:xfrm>
            <a:off x="822325" y="2165216"/>
            <a:ext cx="499872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Rectangle 10"/>
          <p:cNvSpPr/>
          <p:nvPr/>
        </p:nvSpPr>
        <p:spPr>
          <a:xfrm>
            <a:off x="6400800" y="2165216"/>
            <a:ext cx="499872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Title 1"/>
          <p:cNvSpPr>
            <a:spLocks noGrp="1"/>
          </p:cNvSpPr>
          <p:nvPr>
            <p:ph type="title"/>
          </p:nvPr>
        </p:nvSpPr>
        <p:spPr>
          <a:xfrm>
            <a:off x="609600" y="251948"/>
            <a:ext cx="10972800"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9600" y="1535113"/>
            <a:ext cx="5386917"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6193368" y="1535113"/>
            <a:ext cx="5389033"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9600" y="2362201"/>
            <a:ext cx="5386917"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6193368" y="2362201"/>
            <a:ext cx="5389033"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B61BEF0D-F0BB-DE4B-95CE-6DB70DBA9567}" type="datetimeFigureOut">
              <a:rPr lang="en-US" smtClean="0"/>
              <a:pPr/>
              <a:t>7/30/2019</a:t>
            </a:fld>
            <a:endParaRPr lang="en-US" dirty="0"/>
          </a:p>
        </p:txBody>
      </p:sp>
      <p:sp>
        <p:nvSpPr>
          <p:cNvPr id="8" name="Footer Placeholder 7"/>
          <p:cNvSpPr>
            <a:spLocks noGrp="1"/>
          </p:cNvSpPr>
          <p:nvPr>
            <p:ph type="ftr" sz="quarter" idx="11"/>
          </p:nvPr>
        </p:nvSpPr>
        <p:spPr/>
        <p:txBody>
          <a:bodyPr/>
          <a:lstStyle>
            <a:extLst/>
          </a:lstStyle>
          <a:p>
            <a:endParaRPr lang="en-US" dirty="0"/>
          </a:p>
        </p:txBody>
      </p:sp>
      <p:sp>
        <p:nvSpPr>
          <p:cNvPr id="9" name="Slide Number Placeholder 8"/>
          <p:cNvSpPr>
            <a:spLocks noGrp="1"/>
          </p:cNvSpPr>
          <p:nvPr>
            <p:ph type="sldNum" sz="quarter" idx="12"/>
          </p:nvPr>
        </p:nvSpPr>
        <p:spPr>
          <a:xfrm>
            <a:off x="11521440" y="6514568"/>
            <a:ext cx="619051" cy="274320"/>
          </a:xfrm>
        </p:spPr>
        <p:txBody>
          <a:bodyPr/>
          <a:lstStyle>
            <a:extLst/>
          </a:lstStyle>
          <a:p>
            <a:fld id="{D57F1E4F-1CFF-5643-939E-217C01CDF565}"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53218"/>
            <a:ext cx="10972800"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B61BEF0D-F0BB-DE4B-95CE-6DB70DBA9567}" type="datetimeFigureOut">
              <a:rPr lang="en-US" smtClean="0"/>
              <a:pPr/>
              <a:t>7/30/2019</a:t>
            </a:fld>
            <a:endParaRPr lang="en-US" dirty="0"/>
          </a:p>
        </p:txBody>
      </p:sp>
      <p:sp>
        <p:nvSpPr>
          <p:cNvPr id="4" name="Footer Placeholder 3"/>
          <p:cNvSpPr>
            <a:spLocks noGrp="1"/>
          </p:cNvSpPr>
          <p:nvPr>
            <p:ph type="ftr" sz="quarter" idx="11"/>
          </p:nvPr>
        </p:nvSpPr>
        <p:spPr/>
        <p:txBody>
          <a:bodyPr/>
          <a:lstStyle>
            <a:extLst/>
          </a:lstStyle>
          <a:p>
            <a:endParaRPr lang="en-US" dirty="0"/>
          </a:p>
        </p:txBody>
      </p:sp>
      <p:sp>
        <p:nvSpPr>
          <p:cNvPr id="5" name="Slide Number Placeholder 4"/>
          <p:cNvSpPr>
            <a:spLocks noGrp="1"/>
          </p:cNvSpPr>
          <p:nvPr>
            <p:ph type="sldNum" sz="quarter" idx="12"/>
          </p:nvPr>
        </p:nvSpPr>
        <p:spPr/>
        <p:txBody>
          <a:bodyPr/>
          <a:lstStyle>
            <a:extLst/>
          </a:lstStyle>
          <a:p>
            <a:fld id="{D57F1E4F-1CFF-5643-939E-217C01CDF565}" type="slidenum">
              <a:rPr lang="en-US" smtClean="0"/>
              <a:pPr/>
              <a:t>‹#›</a:t>
            </a:fld>
            <a:endParaRPr lang="en-US" dirty="0"/>
          </a:p>
        </p:txBody>
      </p:sp>
      <p:sp>
        <p:nvSpPr>
          <p:cNvPr id="7" name="Rectangle 6"/>
          <p:cNvSpPr/>
          <p:nvPr/>
        </p:nvSpPr>
        <p:spPr>
          <a:xfrm>
            <a:off x="784523" y="1424588"/>
            <a:ext cx="10668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B61BEF0D-F0BB-DE4B-95CE-6DB70DBA9567}" type="datetimeFigureOut">
              <a:rPr lang="en-US" smtClean="0"/>
              <a:pPr/>
              <a:t>7/30/2019</a:t>
            </a:fld>
            <a:endParaRPr lang="en-US" dirty="0"/>
          </a:p>
        </p:txBody>
      </p:sp>
      <p:sp>
        <p:nvSpPr>
          <p:cNvPr id="3" name="Footer Placeholder 2"/>
          <p:cNvSpPr>
            <a:spLocks noGrp="1"/>
          </p:cNvSpPr>
          <p:nvPr>
            <p:ph type="ftr" sz="quarter" idx="11"/>
          </p:nvPr>
        </p:nvSpPr>
        <p:spPr/>
        <p:txBody>
          <a:bodyPr/>
          <a:lstStyle>
            <a:extLst/>
          </a:lstStyle>
          <a:p>
            <a:endParaRPr lang="en-US" dirty="0"/>
          </a:p>
        </p:txBody>
      </p:sp>
      <p:sp>
        <p:nvSpPr>
          <p:cNvPr id="4" name="Slide Number Placeholder 3"/>
          <p:cNvSpPr>
            <a:spLocks noGrp="1"/>
          </p:cNvSpPr>
          <p:nvPr>
            <p:ph type="sldNum" sz="quarter" idx="12"/>
          </p:nvPr>
        </p:nvSpPr>
        <p:spPr/>
        <p:txBody>
          <a:bodyPr/>
          <a:lstStyle>
            <a:extLst/>
          </a:lstStyle>
          <a:p>
            <a:fld id="{D57F1E4F-1CFF-5643-939E-217C01CDF565}"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6743403" y="1057656"/>
            <a:ext cx="499872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6617515" y="304800"/>
            <a:ext cx="5242560" cy="762000"/>
          </a:xfrm>
        </p:spPr>
        <p:txBody>
          <a:bodyPr anchor="b"/>
          <a:lstStyle>
            <a:lvl1pPr marL="0" algn="r">
              <a:buNone/>
              <a:defRPr sz="2000" b="1"/>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617515" y="1107560"/>
            <a:ext cx="524256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04800" y="2209800"/>
            <a:ext cx="11555275"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9" name="Date Placeholder 8"/>
          <p:cNvSpPr>
            <a:spLocks noGrp="1"/>
          </p:cNvSpPr>
          <p:nvPr>
            <p:ph type="dt" sz="half" idx="10"/>
          </p:nvPr>
        </p:nvSpPr>
        <p:spPr>
          <a:xfrm>
            <a:off x="7416800" y="6513670"/>
            <a:ext cx="4003040" cy="274320"/>
          </a:xfrm>
        </p:spPr>
        <p:txBody>
          <a:bodyPr vert="horz" rtlCol="0"/>
          <a:lstStyle>
            <a:extLst/>
          </a:lstStyle>
          <a:p>
            <a:fld id="{B61BEF0D-F0BB-DE4B-95CE-6DB70DBA9567}" type="datetimeFigureOut">
              <a:rPr lang="en-US" smtClean="0"/>
              <a:pPr/>
              <a:t>7/30/2019</a:t>
            </a:fld>
            <a:endParaRPr lang="en-US" dirty="0"/>
          </a:p>
        </p:txBody>
      </p:sp>
      <p:sp>
        <p:nvSpPr>
          <p:cNvPr id="10" name="Slide Number Placeholder 9"/>
          <p:cNvSpPr>
            <a:spLocks noGrp="1"/>
          </p:cNvSpPr>
          <p:nvPr>
            <p:ph type="sldNum" sz="quarter" idx="11"/>
          </p:nvPr>
        </p:nvSpPr>
        <p:spPr>
          <a:xfrm>
            <a:off x="11518603" y="6513670"/>
            <a:ext cx="619051" cy="274320"/>
          </a:xfrm>
        </p:spPr>
        <p:txBody>
          <a:bodyPr vert="horz" rtlCol="0"/>
          <a:lstStyle>
            <a:lvl1pPr>
              <a:defRPr>
                <a:solidFill>
                  <a:schemeClr val="tx2">
                    <a:shade val="90000"/>
                  </a:schemeClr>
                </a:solidFill>
              </a:defRPr>
            </a:lvl1pPr>
            <a:extLst/>
          </a:lstStyle>
          <a:p>
            <a:fld id="{D57F1E4F-1CFF-5643-939E-217C01CDF565}" type="slidenum">
              <a:rPr lang="en-US" smtClean="0"/>
              <a:pPr/>
              <a:t>‹#›</a:t>
            </a:fld>
            <a:endParaRPr lang="en-US" dirty="0"/>
          </a:p>
        </p:txBody>
      </p:sp>
      <p:sp>
        <p:nvSpPr>
          <p:cNvPr id="11" name="Footer Placeholder 10"/>
          <p:cNvSpPr>
            <a:spLocks noGrp="1"/>
          </p:cNvSpPr>
          <p:nvPr>
            <p:ph type="ftr" sz="quarter" idx="12"/>
          </p:nvPr>
        </p:nvSpPr>
        <p:spPr>
          <a:xfrm>
            <a:off x="2133600" y="6513670"/>
            <a:ext cx="5209952" cy="274320"/>
          </a:xfrm>
        </p:spPr>
        <p:txBody>
          <a:bodyPr vert="horz" rtlCol="0"/>
          <a:lstStyle>
            <a:extLst/>
          </a:lstStyle>
          <a:p>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053924" y="4724400"/>
            <a:ext cx="7315200" cy="664536"/>
          </a:xfrm>
        </p:spPr>
        <p:txBody>
          <a:bodyPr anchor="b"/>
          <a:lstStyle>
            <a:lvl1pPr marL="0" algn="r">
              <a:buNone/>
              <a:defRPr sz="2000" b="1"/>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4053924" y="5388937"/>
            <a:ext cx="73152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13" name="Picture Placeholder 12"/>
          <p:cNvSpPr>
            <a:spLocks noGrp="1"/>
          </p:cNvSpPr>
          <p:nvPr>
            <p:ph type="pic" idx="1"/>
          </p:nvPr>
        </p:nvSpPr>
        <p:spPr>
          <a:xfrm>
            <a:off x="406400" y="249864"/>
            <a:ext cx="113792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8" name="Date Placeholder 7"/>
          <p:cNvSpPr>
            <a:spLocks noGrp="1"/>
          </p:cNvSpPr>
          <p:nvPr>
            <p:ph type="dt" sz="half" idx="10"/>
          </p:nvPr>
        </p:nvSpPr>
        <p:spPr>
          <a:xfrm>
            <a:off x="7416800" y="6509004"/>
            <a:ext cx="4003040" cy="274320"/>
          </a:xfrm>
        </p:spPr>
        <p:txBody>
          <a:bodyPr vert="horz" rtlCol="0"/>
          <a:lstStyle>
            <a:extLst/>
          </a:lstStyle>
          <a:p>
            <a:fld id="{B61BEF0D-F0BB-DE4B-95CE-6DB70DBA9567}" type="datetimeFigureOut">
              <a:rPr lang="en-US" smtClean="0"/>
              <a:pPr/>
              <a:t>7/30/2019</a:t>
            </a:fld>
            <a:endParaRPr lang="en-US" dirty="0"/>
          </a:p>
        </p:txBody>
      </p:sp>
      <p:sp>
        <p:nvSpPr>
          <p:cNvPr id="9" name="Slide Number Placeholder 8"/>
          <p:cNvSpPr>
            <a:spLocks noGrp="1"/>
          </p:cNvSpPr>
          <p:nvPr>
            <p:ph type="sldNum" sz="quarter" idx="11"/>
          </p:nvPr>
        </p:nvSpPr>
        <p:spPr>
          <a:xfrm>
            <a:off x="11518603" y="6509004"/>
            <a:ext cx="619051" cy="274320"/>
          </a:xfrm>
        </p:spPr>
        <p:txBody>
          <a:bodyPr vert="horz" rtlCol="0"/>
          <a:lstStyle>
            <a:lvl1pPr>
              <a:defRPr>
                <a:solidFill>
                  <a:schemeClr val="tx2">
                    <a:shade val="90000"/>
                  </a:schemeClr>
                </a:solidFill>
              </a:defRPr>
            </a:lvl1pPr>
            <a:extLst/>
          </a:lstStyle>
          <a:p>
            <a:fld id="{D57F1E4F-1CFF-5643-939E-217C01CDF565}" type="slidenum">
              <a:rPr lang="en-US" smtClean="0"/>
              <a:pPr/>
              <a:t>‹#›</a:t>
            </a:fld>
            <a:endParaRPr lang="en-US" dirty="0"/>
          </a:p>
        </p:txBody>
      </p:sp>
      <p:sp>
        <p:nvSpPr>
          <p:cNvPr id="10" name="Footer Placeholder 9"/>
          <p:cNvSpPr>
            <a:spLocks noGrp="1"/>
          </p:cNvSpPr>
          <p:nvPr>
            <p:ph type="ftr" sz="quarter" idx="12"/>
          </p:nvPr>
        </p:nvSpPr>
        <p:spPr>
          <a:xfrm>
            <a:off x="2133600" y="6509004"/>
            <a:ext cx="5209952" cy="274320"/>
          </a:xfrm>
        </p:spPr>
        <p:txBody>
          <a:bodyPr vert="horz" rtlCol="0"/>
          <a:lstStyle>
            <a:extLst/>
          </a:lstStyle>
          <a:p>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ound Diagonal Corner Rectangle 6"/>
          <p:cNvSpPr/>
          <p:nvPr/>
        </p:nvSpPr>
        <p:spPr>
          <a:xfrm>
            <a:off x="219456" y="147085"/>
            <a:ext cx="11747795"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Footer Placeholder 2"/>
          <p:cNvSpPr>
            <a:spLocks noGrp="1"/>
          </p:cNvSpPr>
          <p:nvPr>
            <p:ph type="ftr" sz="quarter" idx="3"/>
          </p:nvPr>
        </p:nvSpPr>
        <p:spPr>
          <a:xfrm>
            <a:off x="1727200" y="6400800"/>
            <a:ext cx="5616352"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en-US" dirty="0"/>
          </a:p>
        </p:txBody>
      </p:sp>
      <p:sp>
        <p:nvSpPr>
          <p:cNvPr id="14" name="Date Placeholder 13"/>
          <p:cNvSpPr>
            <a:spLocks noGrp="1"/>
          </p:cNvSpPr>
          <p:nvPr>
            <p:ph type="dt" sz="half" idx="2"/>
          </p:nvPr>
        </p:nvSpPr>
        <p:spPr>
          <a:xfrm>
            <a:off x="7416800" y="6400800"/>
            <a:ext cx="400304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B61BEF0D-F0BB-DE4B-95CE-6DB70DBA9567}" type="datetimeFigureOut">
              <a:rPr lang="en-US" smtClean="0"/>
              <a:pPr/>
              <a:t>7/30/2019</a:t>
            </a:fld>
            <a:endParaRPr lang="en-US" dirty="0"/>
          </a:p>
        </p:txBody>
      </p:sp>
      <p:sp>
        <p:nvSpPr>
          <p:cNvPr id="23" name="Slide Number Placeholder 22"/>
          <p:cNvSpPr>
            <a:spLocks noGrp="1"/>
          </p:cNvSpPr>
          <p:nvPr>
            <p:ph type="sldNum" sz="quarter" idx="4"/>
          </p:nvPr>
        </p:nvSpPr>
        <p:spPr>
          <a:xfrm>
            <a:off x="11518603" y="6514568"/>
            <a:ext cx="619051"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D57F1E4F-1CFF-5643-939E-217C01CDF565}" type="slidenum">
              <a:rPr lang="en-US" smtClean="0"/>
              <a:pPr/>
              <a:t>‹#›</a:t>
            </a:fld>
            <a:endParaRPr lang="en-US" dirty="0"/>
          </a:p>
        </p:txBody>
      </p:sp>
      <p:sp>
        <p:nvSpPr>
          <p:cNvPr id="22" name="Title Placeholder 21"/>
          <p:cNvSpPr>
            <a:spLocks noGrp="1"/>
          </p:cNvSpPr>
          <p:nvPr>
            <p:ph type="title"/>
          </p:nvPr>
        </p:nvSpPr>
        <p:spPr>
          <a:xfrm>
            <a:off x="609600" y="253536"/>
            <a:ext cx="109728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609600" y="1646237"/>
            <a:ext cx="10972800" cy="452628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jpg"/><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7.xml"/><Relationship Id="rId4" Type="http://schemas.openxmlformats.org/officeDocument/2006/relationships/image" Target="../media/image56.jpeg"/></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94717" y="1275007"/>
            <a:ext cx="6320962" cy="1107996"/>
          </a:xfrm>
          <a:prstGeom prst="rect">
            <a:avLst/>
          </a:prstGeom>
          <a:noFill/>
        </p:spPr>
        <p:txBody>
          <a:bodyPr wrap="none" rtlCol="0">
            <a:spAutoFit/>
          </a:bodyPr>
          <a:lstStyle/>
          <a:p>
            <a:pPr algn="ctr" rtl="1"/>
            <a:r>
              <a:rPr lang="fa-IR" sz="6600" b="1" dirty="0" smtClean="0">
                <a:cs typeface="B Yas" panose="00000400000000000000" pitchFamily="2" charset="-78"/>
              </a:rPr>
              <a:t>درک و بیان محیط شهری</a:t>
            </a:r>
            <a:endParaRPr lang="en-US" sz="6600" b="1" dirty="0">
              <a:cs typeface="B Yas" panose="00000400000000000000" pitchFamily="2" charset="-78"/>
            </a:endParaRPr>
          </a:p>
        </p:txBody>
      </p:sp>
    </p:spTree>
    <p:extLst>
      <p:ext uri="{BB962C8B-B14F-4D97-AF65-F5344CB8AC3E}">
        <p14:creationId xmlns:p14="http://schemas.microsoft.com/office/powerpoint/2010/main" val="234055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3639" y="607283"/>
            <a:ext cx="11307651" cy="2039084"/>
          </a:xfrm>
          <a:prstGeom prst="rect">
            <a:avLst/>
          </a:prstGeom>
        </p:spPr>
        <p:txBody>
          <a:bodyPr wrap="square">
            <a:spAutoFit/>
          </a:bodyPr>
          <a:lstStyle/>
          <a:p>
            <a:pPr algn="r" rtl="1">
              <a:lnSpc>
                <a:spcPct val="107000"/>
              </a:lnSpc>
              <a:spcAft>
                <a:spcPts val="800"/>
              </a:spcAft>
            </a:pPr>
            <a:r>
              <a:rPr lang="fa-IR" sz="4000" dirty="0">
                <a:latin typeface="Calibri" panose="020F0502020204030204" pitchFamily="34" charset="0"/>
                <a:ea typeface="Calibri" panose="020F0502020204030204" pitchFamily="34" charset="0"/>
                <a:cs typeface="B Yas" panose="00000400000000000000" pitchFamily="2" charset="-78"/>
              </a:rPr>
              <a:t>حواس </a:t>
            </a:r>
            <a:r>
              <a:rPr lang="fa-IR" sz="4000" dirty="0" smtClean="0">
                <a:latin typeface="Calibri" panose="020F0502020204030204" pitchFamily="34" charset="0"/>
                <a:ea typeface="Calibri" panose="020F0502020204030204" pitchFamily="34" charset="0"/>
                <a:cs typeface="B Yas" panose="00000400000000000000" pitchFamily="2" charset="-78"/>
              </a:rPr>
              <a:t>انسان </a:t>
            </a:r>
          </a:p>
          <a:p>
            <a:pPr algn="r" rtl="1">
              <a:lnSpc>
                <a:spcPct val="107000"/>
              </a:lnSpc>
              <a:spcAft>
                <a:spcPts val="800"/>
              </a:spcAft>
            </a:pPr>
            <a:r>
              <a:rPr lang="fa-IR" sz="2400" dirty="0" smtClean="0">
                <a:latin typeface="Calibri" panose="020F0502020204030204" pitchFamily="34" charset="0"/>
                <a:ea typeface="Calibri" panose="020F0502020204030204" pitchFamily="34" charset="0"/>
                <a:cs typeface="B Yas" panose="00000400000000000000" pitchFamily="2" charset="-78"/>
              </a:rPr>
              <a:t>انسان </a:t>
            </a:r>
            <a:r>
              <a:rPr lang="fa-IR" sz="2400" dirty="0">
                <a:latin typeface="Calibri" panose="020F0502020204030204" pitchFamily="34" charset="0"/>
                <a:ea typeface="Calibri" panose="020F0502020204030204" pitchFamily="34" charset="0"/>
                <a:cs typeface="B Yas" panose="00000400000000000000" pitchFamily="2" charset="-78"/>
              </a:rPr>
              <a:t>برای ادراک محیط اطراف خود به اندام‌های حسی یا اندام‌های گیرنده‌ای مجهز است که موجب دریافت اطلاعات ارسالی از محیط </a:t>
            </a:r>
            <a:r>
              <a:rPr lang="fa-IR" sz="2400" dirty="0" smtClean="0">
                <a:latin typeface="Calibri" panose="020F0502020204030204" pitchFamily="34" charset="0"/>
                <a:ea typeface="Calibri" panose="020F0502020204030204" pitchFamily="34" charset="0"/>
                <a:cs typeface="B Yas" panose="00000400000000000000" pitchFamily="2" charset="-78"/>
              </a:rPr>
              <a:t>میگردند.ارسطو </a:t>
            </a:r>
            <a:r>
              <a:rPr lang="fa-IR" sz="2400" dirty="0">
                <a:latin typeface="Calibri" panose="020F0502020204030204" pitchFamily="34" charset="0"/>
                <a:ea typeface="Calibri" panose="020F0502020204030204" pitchFamily="34" charset="0"/>
                <a:cs typeface="B Yas" panose="00000400000000000000" pitchFamily="2" charset="-78"/>
              </a:rPr>
              <a:t>نخستین کسی بود که حواس را تقسیم بندی نمود و آن را به صورت پنج حس بیان کرد: بینایی،شنوایی،بویایی،چشایی و لامسه. امروزه حواس دیگری نیز شناخته شده اند به طور مثال درد،حرارت و جهت یابی.</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Rectangle 2"/>
          <p:cNvSpPr/>
          <p:nvPr/>
        </p:nvSpPr>
        <p:spPr>
          <a:xfrm>
            <a:off x="553792" y="2646367"/>
            <a:ext cx="11217498" cy="2273379"/>
          </a:xfrm>
          <a:prstGeom prst="rect">
            <a:avLst/>
          </a:prstGeom>
        </p:spPr>
        <p:txBody>
          <a:bodyPr wrap="square">
            <a:spAutoFit/>
          </a:bodyPr>
          <a:lstStyle/>
          <a:p>
            <a:pPr algn="r" rtl="1">
              <a:lnSpc>
                <a:spcPct val="107000"/>
              </a:lnSpc>
              <a:spcAft>
                <a:spcPts val="800"/>
              </a:spcAft>
            </a:pPr>
            <a:r>
              <a:rPr lang="fa-IR" sz="2400" dirty="0" smtClean="0">
                <a:latin typeface="Calibri" panose="020F0502020204030204" pitchFamily="34" charset="0"/>
                <a:ea typeface="Calibri" panose="020F0502020204030204" pitchFamily="34" charset="0"/>
                <a:cs typeface="B Yas" panose="00000400000000000000" pitchFamily="2" charset="-78"/>
              </a:rPr>
              <a:t>1-بینایی</a:t>
            </a:r>
            <a:r>
              <a:rPr lang="fa-IR" sz="2400" dirty="0">
                <a:latin typeface="Calibri" panose="020F0502020204030204" pitchFamily="34" charset="0"/>
                <a:ea typeface="Calibri" panose="020F0502020204030204" pitchFamily="34" charset="0"/>
                <a:cs typeface="B Yas" panose="00000400000000000000" pitchFamily="2" charset="-78"/>
              </a:rPr>
              <a:t>: مهم‌ترین حس از حواس پنجگانه است که در معماری و طراحی شهری دارای نقش ویژه‌ای می باشد.نمی توان بینایی را معادل عکاسی در نظر گرفت زیرا که در فرایند دیدن،اطلاعات دریافت شده تجزیه و تحلیل می‌شوند.قبل از بررسی نحوه دید انسان بایستی به بررسی حوزه‌های توان بینایی پرداخت:</a:t>
            </a:r>
            <a:endParaRPr lang="en-US" sz="240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-میدان دید مشخص: وسعتی‌ست که می‌توان با صورت ثابت دید</a:t>
            </a:r>
            <a:r>
              <a:rPr lang="fa-IR" sz="2400" dirty="0" smtClean="0">
                <a:latin typeface="Calibri" panose="020F0502020204030204" pitchFamily="34" charset="0"/>
                <a:ea typeface="Calibri" panose="020F0502020204030204" pitchFamily="34" charset="0"/>
                <a:cs typeface="B Yas" panose="00000400000000000000" pitchFamily="2" charset="-78"/>
              </a:rPr>
              <a:t>.</a:t>
            </a:r>
          </a:p>
          <a:p>
            <a:pPr algn="r" rtl="1">
              <a:lnSpc>
                <a:spcPct val="107000"/>
              </a:lnSpc>
              <a:spcAft>
                <a:spcPts val="800"/>
              </a:spcAft>
            </a:pPr>
            <a:r>
              <a:rPr lang="fa-IR" sz="2400" dirty="0" smtClean="0">
                <a:latin typeface="Calibri" panose="020F0502020204030204" pitchFamily="34" charset="0"/>
                <a:ea typeface="Calibri" panose="020F0502020204030204" pitchFamily="34" charset="0"/>
                <a:cs typeface="B Yas" panose="00000400000000000000" pitchFamily="2" charset="-78"/>
              </a:rPr>
              <a:t> </a:t>
            </a:r>
            <a:r>
              <a:rPr lang="fa-IR" sz="2400" dirty="0">
                <a:latin typeface="Calibri" panose="020F0502020204030204" pitchFamily="34" charset="0"/>
                <a:ea typeface="Calibri" panose="020F0502020204030204" pitchFamily="34" charset="0"/>
                <a:cs typeface="B Yas" panose="00000400000000000000" pitchFamily="2" charset="-78"/>
              </a:rPr>
              <a:t>(54 درجه افقی و 37 درجه عمودی.نویفرت:21)</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374" y="3692919"/>
            <a:ext cx="5479167" cy="2602605"/>
          </a:xfrm>
          <a:prstGeom prst="rect">
            <a:avLst/>
          </a:prstGeom>
        </p:spPr>
      </p:pic>
    </p:spTree>
    <p:extLst>
      <p:ext uri="{BB962C8B-B14F-4D97-AF65-F5344CB8AC3E}">
        <p14:creationId xmlns:p14="http://schemas.microsoft.com/office/powerpoint/2010/main" val="4216923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22812" y="553667"/>
            <a:ext cx="8637494" cy="3416320"/>
          </a:xfrm>
          <a:prstGeom prst="rect">
            <a:avLst/>
          </a:prstGeom>
        </p:spPr>
        <p:txBody>
          <a:bodyPr wrap="square">
            <a:spAutoFit/>
          </a:bodyPr>
          <a:lstStyle/>
          <a:p>
            <a:pPr algn="r" rtl="1"/>
            <a:r>
              <a:rPr lang="fa-IR" dirty="0"/>
              <a:t>_برداشت های مبتنی بر مشاهده ،اختلال کمتری در رونده طبیعی رفتار ها الزامی است</a:t>
            </a:r>
          </a:p>
          <a:p>
            <a:pPr algn="r" rtl="1"/>
            <a:r>
              <a:rPr lang="fa-IR" dirty="0"/>
              <a:t>_پنهان ماندن مشاهده گر برای به حداقل رساندن میزان اخلال در جریان طبیعی رفتار ها الزامی است</a:t>
            </a:r>
          </a:p>
          <a:p>
            <a:pPr algn="r" rtl="1"/>
            <a:r>
              <a:rPr lang="fa-IR" dirty="0"/>
              <a:t>_ثبت مشاهدات به وش نقشه،کروکی،فرم،تشریح مکتوب،عکس برداری وفیلم برداری صورت میگیرد</a:t>
            </a:r>
          </a:p>
          <a:p>
            <a:pPr algn="r" rtl="1"/>
            <a:r>
              <a:rPr lang="fa-IR" dirty="0"/>
              <a:t>_انالیز اطلاعات بدست امده بر اساس نیاز های پروژه و ذوش های ثبت اطلاعاتی صورت میگیرد</a:t>
            </a:r>
          </a:p>
          <a:p>
            <a:pPr algn="r" rtl="1"/>
            <a:r>
              <a:rPr lang="fa-IR" dirty="0"/>
              <a:t>_کاربردی کردن نتایج انالیز یعنی بتوان نتایج انالیز را با فضا مذکور تطبیق داد و از ان ها برای ایجاد یا تغییر در فضا استفاده کرد</a:t>
            </a:r>
          </a:p>
          <a:p>
            <a:pPr algn="r" rtl="1"/>
            <a:r>
              <a:rPr lang="fa-IR" dirty="0"/>
              <a:t>_رفتار ها به دو شیوه دراز مدت و کوتاه مدت برداشت میشوند</a:t>
            </a:r>
          </a:p>
          <a:p>
            <a:pPr algn="r" rtl="1"/>
            <a:r>
              <a:rPr lang="fa-IR" dirty="0"/>
              <a:t>_در برداشت رفتار ها در دراز مدت خطاهای ناشی از مشاهده گر به حداقل میرسد زیرا فرصت اشنایی با دستگاه های ارزشی ،توقعات اجتماعی،الگوهای رفتاری مورد مطالعه هستو به دلیل مدت طولانی برخورد مشاهده گر با رفتارها خواه  یا ناخواه خطاهای ناشی از بیدقتی تقلیل میابد</a:t>
            </a:r>
          </a:p>
          <a:p>
            <a:pPr algn="r" rtl="1"/>
            <a:r>
              <a:rPr lang="fa-IR" dirty="0"/>
              <a:t>_در روش برداشت کوتاه مدت مشاهده گر از خارج به مشهده جامعه مورد مطالعه می پردازد بدون ان که با ان ها اختلاط یابد</a:t>
            </a:r>
            <a:endParaRPr lang="fa-IR" sz="2800" dirty="0"/>
          </a:p>
        </p:txBody>
      </p:sp>
    </p:spTree>
    <p:extLst>
      <p:ext uri="{BB962C8B-B14F-4D97-AF65-F5344CB8AC3E}">
        <p14:creationId xmlns:p14="http://schemas.microsoft.com/office/powerpoint/2010/main" val="17098285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928834" y="823834"/>
            <a:ext cx="4906850" cy="1323439"/>
          </a:xfrm>
          <a:prstGeom prst="rect">
            <a:avLst/>
          </a:prstGeom>
          <a:noFill/>
        </p:spPr>
        <p:txBody>
          <a:bodyPr wrap="square" rtlCol="0">
            <a:spAutoFit/>
          </a:bodyPr>
          <a:lstStyle/>
          <a:p>
            <a:pPr algn="r" rtl="1"/>
            <a:r>
              <a:rPr lang="fa-IR" sz="4000" b="1" i="1" dirty="0">
                <a:ln w="6600">
                  <a:solidFill>
                    <a:schemeClr val="accent2"/>
                  </a:solidFill>
                  <a:prstDash val="solid"/>
                </a:ln>
                <a:effectLst>
                  <a:outerShdw blurRad="38100" dist="38100" dir="2700000" algn="tl">
                    <a:srgbClr val="000000">
                      <a:alpha val="43137"/>
                    </a:srgbClr>
                  </a:outerShdw>
                </a:effectLst>
                <a:latin typeface="IranNastaliq" panose="02020505000000020003" pitchFamily="18" charset="0"/>
                <a:cs typeface="B Nazanin" pitchFamily="2" charset="-78"/>
              </a:rPr>
              <a:t>فصل </a:t>
            </a:r>
            <a:r>
              <a:rPr lang="fa-IR" sz="4000" b="1" i="1" dirty="0" smtClean="0">
                <a:ln w="6600">
                  <a:solidFill>
                    <a:schemeClr val="accent2"/>
                  </a:solidFill>
                  <a:prstDash val="solid"/>
                </a:ln>
                <a:effectLst>
                  <a:outerShdw blurRad="38100" dist="38100" dir="2700000" algn="tl">
                    <a:srgbClr val="000000">
                      <a:alpha val="43137"/>
                    </a:srgbClr>
                  </a:outerShdw>
                </a:effectLst>
                <a:latin typeface="IranNastaliq" panose="02020505000000020003" pitchFamily="18" charset="0"/>
                <a:cs typeface="B Nazanin" pitchFamily="2" charset="-78"/>
              </a:rPr>
              <a:t>سوم</a:t>
            </a:r>
          </a:p>
          <a:p>
            <a:pPr algn="r" rtl="1"/>
            <a:r>
              <a:rPr lang="fa-IR" sz="4000" b="1" i="1" dirty="0" smtClean="0">
                <a:ln w="6600">
                  <a:solidFill>
                    <a:schemeClr val="accent2"/>
                  </a:solidFill>
                  <a:prstDash val="solid"/>
                </a:ln>
                <a:effectLst>
                  <a:outerShdw blurRad="38100" dist="38100" dir="2700000" algn="tl">
                    <a:srgbClr val="000000">
                      <a:alpha val="43137"/>
                    </a:srgbClr>
                  </a:outerShdw>
                </a:effectLst>
                <a:latin typeface="IranNastaliq" panose="02020505000000020003" pitchFamily="18" charset="0"/>
                <a:cs typeface="B Nazanin" pitchFamily="2" charset="-78"/>
              </a:rPr>
              <a:t>تصویر ذهنی و سیمای شهر</a:t>
            </a:r>
            <a:endParaRPr lang="en-US" sz="4000" b="1" i="1" dirty="0">
              <a:ln w="6600">
                <a:solidFill>
                  <a:schemeClr val="accent2"/>
                </a:solidFill>
                <a:prstDash val="solid"/>
              </a:ln>
              <a:effectLst>
                <a:outerShdw blurRad="38100" dist="38100" dir="2700000" algn="tl">
                  <a:srgbClr val="000000">
                    <a:alpha val="43137"/>
                  </a:srgbClr>
                </a:outerShdw>
              </a:effectLst>
              <a:latin typeface="IranNastaliq" panose="02020505000000020003" pitchFamily="18" charset="0"/>
              <a:cs typeface="B Nazanin" pitchFamily="2" charset="-78"/>
            </a:endParaRPr>
          </a:p>
        </p:txBody>
      </p:sp>
    </p:spTree>
    <p:extLst>
      <p:ext uri="{BB962C8B-B14F-4D97-AF65-F5344CB8AC3E}">
        <p14:creationId xmlns:p14="http://schemas.microsoft.com/office/powerpoint/2010/main" val="1224895116"/>
      </p:ext>
    </p:extLst>
  </p:cSld>
  <p:clrMapOvr>
    <a:masterClrMapping/>
  </p:clrMapOvr>
  <p:transition spd="slow">
    <p:randomBar dir="vert"/>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997780" y="1430747"/>
            <a:ext cx="2897746" cy="400110"/>
          </a:xfrm>
          <a:prstGeom prst="rect">
            <a:avLst/>
          </a:prstGeom>
          <a:noFill/>
        </p:spPr>
        <p:txBody>
          <a:bodyPr wrap="square" rtlCol="0">
            <a:spAutoFit/>
          </a:bodyPr>
          <a:lstStyle/>
          <a:p>
            <a:pPr algn="r"/>
            <a:r>
              <a:rPr lang="fa-IR" sz="2000" b="1" dirty="0" smtClean="0">
                <a:ln w="6600">
                  <a:solidFill>
                    <a:schemeClr val="accent2"/>
                  </a:solidFill>
                  <a:prstDash val="solid"/>
                </a:ln>
                <a:solidFill>
                  <a:srgbClr val="FFFFFF"/>
                </a:solidFill>
                <a:effectLst>
                  <a:outerShdw dist="38100" dir="2700000" algn="tl" rotWithShape="0">
                    <a:schemeClr val="accent2"/>
                  </a:outerShdw>
                </a:effectLst>
                <a:cs typeface="B Nazanin" panose="00000400000000000000" pitchFamily="2" charset="-78"/>
              </a:rPr>
              <a:t>دید ومنظر</a:t>
            </a:r>
            <a:endParaRPr lang="en-US" sz="2000" b="1" dirty="0">
              <a:ln w="6600">
                <a:solidFill>
                  <a:schemeClr val="accent2"/>
                </a:solidFill>
                <a:prstDash val="solid"/>
              </a:ln>
              <a:solidFill>
                <a:srgbClr val="FFFFFF"/>
              </a:solidFill>
              <a:effectLst>
                <a:outerShdw dist="38100" dir="2700000" algn="tl" rotWithShape="0">
                  <a:schemeClr val="accent2"/>
                </a:outerShdw>
              </a:effectLst>
              <a:cs typeface="B Nazanin" panose="00000400000000000000" pitchFamily="2" charset="-78"/>
            </a:endParaRPr>
          </a:p>
        </p:txBody>
      </p:sp>
      <p:sp>
        <p:nvSpPr>
          <p:cNvPr id="5" name="TextBox 4"/>
          <p:cNvSpPr txBox="1"/>
          <p:nvPr/>
        </p:nvSpPr>
        <p:spPr>
          <a:xfrm>
            <a:off x="1287886" y="2180088"/>
            <a:ext cx="9672034" cy="2031325"/>
          </a:xfrm>
          <a:prstGeom prst="rect">
            <a:avLst/>
          </a:prstGeom>
          <a:noFill/>
        </p:spPr>
        <p:txBody>
          <a:bodyPr wrap="square" rtlCol="0">
            <a:spAutoFit/>
          </a:bodyPr>
          <a:lstStyle/>
          <a:p>
            <a:pPr algn="just" rtl="1"/>
            <a:r>
              <a:rPr lang="fa-IR" dirty="0" smtClean="0">
                <a:solidFill>
                  <a:schemeClr val="bg1"/>
                </a:solidFill>
                <a:cs typeface="B Nazanin" panose="00000400000000000000" pitchFamily="2" charset="-78"/>
              </a:rPr>
              <a:t>   محیط وسیله ارتباط اجتماعی است و از این طریق است که انسان اطلاعات ، ارزش ها ، احساسات ورفتار های مطلوب را به دیگران منتقل می کند . به این ترتیب ظاهر ، بو و صدای آن بافت جامعه را مورد حمایت قرار می دهد . شواهدی وجود دارد که نشان می دهد شکل محیط می تواند بر رشد افراد به صورت مثبت یا منفی اثر بگذارد . ولی مشکل تهیه و به کار گیری معیار های مشخص برای این منظور است .</a:t>
            </a:r>
          </a:p>
          <a:p>
            <a:pPr algn="just" rtl="1"/>
            <a:r>
              <a:rPr lang="fa-IR" dirty="0">
                <a:solidFill>
                  <a:schemeClr val="bg1"/>
                </a:solidFill>
                <a:cs typeface="B Nazanin" panose="00000400000000000000" pitchFamily="2" charset="-78"/>
              </a:rPr>
              <a:t> </a:t>
            </a:r>
            <a:r>
              <a:rPr lang="fa-IR" dirty="0" smtClean="0">
                <a:solidFill>
                  <a:schemeClr val="bg1"/>
                </a:solidFill>
                <a:cs typeface="B Nazanin" panose="00000400000000000000" pitchFamily="2" charset="-78"/>
              </a:rPr>
              <a:t> درک محیط نه تنها  به شکل ظاهری و ماهیت عینی آن ارتباط دارد بلکه با خصوصیات فردی ، سابقه ، نیازها ، اهداف و محیط اجتماعی او نیز در ارتباط است . یک عنصر خاص را ممکن است  دو نفر از دو طبقه اجتماعی و یا با دو حس بصری مختلف به طور کاملا متفاوت ببینند. بنابراین طبیعی است بهترین منبع برای ارزیابی کیفیت محیط را خود استفاده کننده از محیط بدانیم.  </a:t>
            </a:r>
            <a:endParaRPr lang="en-US" dirty="0">
              <a:solidFill>
                <a:schemeClr val="bg1"/>
              </a:solidFill>
              <a:cs typeface="B Nazanin" panose="00000400000000000000" pitchFamily="2" charset="-78"/>
            </a:endParaRPr>
          </a:p>
        </p:txBody>
      </p:sp>
      <p:sp>
        <p:nvSpPr>
          <p:cNvPr id="7" name="TextBox 6"/>
          <p:cNvSpPr txBox="1"/>
          <p:nvPr/>
        </p:nvSpPr>
        <p:spPr>
          <a:xfrm>
            <a:off x="9105363" y="4314423"/>
            <a:ext cx="1880316" cy="400110"/>
          </a:xfrm>
          <a:prstGeom prst="rect">
            <a:avLst/>
          </a:prstGeom>
          <a:noFill/>
        </p:spPr>
        <p:txBody>
          <a:bodyPr wrap="square" rtlCol="0">
            <a:spAutoFit/>
          </a:bodyPr>
          <a:lstStyle/>
          <a:p>
            <a:pPr algn="r" rtl="1"/>
            <a:r>
              <a:rPr lang="fa-IR" sz="2000" b="1" dirty="0" smtClean="0">
                <a:ln w="6600">
                  <a:solidFill>
                    <a:schemeClr val="accent2"/>
                  </a:solidFill>
                  <a:prstDash val="solid"/>
                </a:ln>
                <a:solidFill>
                  <a:srgbClr val="FFFFFF"/>
                </a:solidFill>
                <a:effectLst>
                  <a:outerShdw dist="38100" dir="2700000" algn="tl" rotWithShape="0">
                    <a:schemeClr val="accent2"/>
                  </a:outerShdw>
                </a:effectLst>
                <a:cs typeface="B Nazanin" panose="00000400000000000000" pitchFamily="2" charset="-78"/>
              </a:rPr>
              <a:t>محور های دید</a:t>
            </a:r>
            <a:endParaRPr lang="en-US" sz="2000" b="1" dirty="0">
              <a:ln w="6600">
                <a:solidFill>
                  <a:schemeClr val="accent2"/>
                </a:solidFill>
                <a:prstDash val="solid"/>
              </a:ln>
              <a:solidFill>
                <a:srgbClr val="FFFFFF"/>
              </a:solidFill>
              <a:effectLst>
                <a:outerShdw dist="38100" dir="2700000" algn="tl" rotWithShape="0">
                  <a:schemeClr val="accent2"/>
                </a:outerShdw>
              </a:effectLst>
              <a:cs typeface="B Nazanin" panose="00000400000000000000" pitchFamily="2" charset="-78"/>
            </a:endParaRPr>
          </a:p>
        </p:txBody>
      </p:sp>
      <p:sp>
        <p:nvSpPr>
          <p:cNvPr id="8" name="TextBox 7"/>
          <p:cNvSpPr txBox="1"/>
          <p:nvPr/>
        </p:nvSpPr>
        <p:spPr>
          <a:xfrm>
            <a:off x="1609859" y="5066131"/>
            <a:ext cx="9350061" cy="923330"/>
          </a:xfrm>
          <a:prstGeom prst="rect">
            <a:avLst/>
          </a:prstGeom>
          <a:noFill/>
        </p:spPr>
        <p:txBody>
          <a:bodyPr wrap="square" rtlCol="0">
            <a:spAutoFit/>
          </a:bodyPr>
          <a:lstStyle/>
          <a:p>
            <a:pPr algn="just" rtl="1"/>
            <a:r>
              <a:rPr lang="fa-IR" dirty="0" smtClean="0">
                <a:solidFill>
                  <a:schemeClr val="bg1"/>
                </a:solidFill>
                <a:cs typeface="B Nazanin" panose="00000400000000000000" pitchFamily="2" charset="-78"/>
              </a:rPr>
              <a:t>محورهای دید خطوط مستقیمی هستند که ارتباط بصری را بین دو نقطه ی دور از طریق یک کانال ارتباط بصری و حداقل یک عنصر برجسته برقرار می سازند . این شکل اولین بار به عنوان  روشی جهت باز کردن محورهای دید در جنگل به منظور تامین دسترسی سریع شکارچیان به شکار مورد استفاده قرار گرفت.</a:t>
            </a:r>
            <a:endParaRPr lang="en-US" dirty="0">
              <a:solidFill>
                <a:schemeClr val="bg1"/>
              </a:solidFill>
              <a:cs typeface="B Nazanin" panose="00000400000000000000" pitchFamily="2" charset="-78"/>
            </a:endParaRPr>
          </a:p>
        </p:txBody>
      </p:sp>
      <p:sp>
        <p:nvSpPr>
          <p:cNvPr id="2" name="Left Arrow 1"/>
          <p:cNvSpPr/>
          <p:nvPr/>
        </p:nvSpPr>
        <p:spPr>
          <a:xfrm>
            <a:off x="10985679" y="1465229"/>
            <a:ext cx="463641" cy="3348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Left Arrow 8"/>
          <p:cNvSpPr/>
          <p:nvPr/>
        </p:nvSpPr>
        <p:spPr>
          <a:xfrm>
            <a:off x="10985678" y="4372668"/>
            <a:ext cx="463641" cy="3348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47311809"/>
      </p:ext>
    </p:extLst>
  </p:cSld>
  <p:clrMapOvr>
    <a:masterClrMapping/>
  </p:clrMapOvr>
  <p:transition spd="slow">
    <p:randomBar dir="vert"/>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326524" y="1442433"/>
            <a:ext cx="9736428" cy="1200329"/>
          </a:xfrm>
          <a:prstGeom prst="rect">
            <a:avLst/>
          </a:prstGeom>
          <a:noFill/>
        </p:spPr>
        <p:txBody>
          <a:bodyPr wrap="square" rtlCol="0">
            <a:spAutoFit/>
          </a:bodyPr>
          <a:lstStyle/>
          <a:p>
            <a:pPr algn="r" rtl="1"/>
            <a:r>
              <a:rPr lang="fa-IR" dirty="0" smtClean="0">
                <a:solidFill>
                  <a:schemeClr val="bg1"/>
                </a:solidFill>
                <a:cs typeface="B Nazanin" panose="00000400000000000000" pitchFamily="2" charset="-78"/>
              </a:rPr>
              <a:t>سپس در قرن شانزدهم در رم جهت تسهیل حرکت انبوه زائرین به کار گرفته شد و از آن زمان تاکنون به صورت مختلف در طراحی شهرها مورد استفاده قرار گرفته است .</a:t>
            </a:r>
          </a:p>
          <a:p>
            <a:pPr algn="r" rtl="1"/>
            <a:r>
              <a:rPr lang="fa-IR" dirty="0">
                <a:solidFill>
                  <a:schemeClr val="bg1"/>
                </a:solidFill>
                <a:cs typeface="B Nazanin" panose="00000400000000000000" pitchFamily="2" charset="-78"/>
              </a:rPr>
              <a:t> </a:t>
            </a:r>
            <a:r>
              <a:rPr lang="fa-IR" dirty="0" smtClean="0">
                <a:solidFill>
                  <a:schemeClr val="bg1"/>
                </a:solidFill>
                <a:cs typeface="B Nazanin" panose="00000400000000000000" pitchFamily="2" charset="-78"/>
              </a:rPr>
              <a:t>   این محورها  چارچوبی برای پایه گذاری یک شهر بخاطر سپردنی و تاریخی فراهم می کند و به خوبی می تواند در سرزمین های نا هموار عمل کرده و حتی از عوارض طبیعی نیز به طرز شگفت انگیزی بهره جوید.</a:t>
            </a:r>
            <a:endParaRPr lang="en-US" dirty="0">
              <a:solidFill>
                <a:schemeClr val="bg1"/>
              </a:solidFill>
              <a:cs typeface="B Nazanin" panose="00000400000000000000" pitchFamily="2" charset="-78"/>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2428" y="2991118"/>
            <a:ext cx="5331854" cy="2908284"/>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0972" y="2991119"/>
            <a:ext cx="4943480" cy="2908284"/>
          </a:xfrm>
          <a:prstGeom prst="rect">
            <a:avLst/>
          </a:prstGeom>
        </p:spPr>
      </p:pic>
    </p:spTree>
    <p:extLst>
      <p:ext uri="{BB962C8B-B14F-4D97-AF65-F5344CB8AC3E}">
        <p14:creationId xmlns:p14="http://schemas.microsoft.com/office/powerpoint/2010/main" val="2423081144"/>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93949" y="1532586"/>
            <a:ext cx="9234152" cy="3693319"/>
          </a:xfrm>
          <a:prstGeom prst="rect">
            <a:avLst/>
          </a:prstGeom>
          <a:noFill/>
        </p:spPr>
        <p:txBody>
          <a:bodyPr wrap="square" rtlCol="0">
            <a:spAutoFit/>
          </a:bodyPr>
          <a:lstStyle/>
          <a:p>
            <a:pPr algn="just" rtl="1"/>
            <a:r>
              <a:rPr lang="fa-IR" dirty="0" smtClean="0">
                <a:solidFill>
                  <a:schemeClr val="bg1"/>
                </a:solidFill>
                <a:cs typeface="B Nazanin" panose="00000400000000000000" pitchFamily="2" charset="-78"/>
              </a:rPr>
              <a:t>استفاده از این محورها در دوره باروک به صورت شبکه های به هم پیوسته ای به شکل شهر انسجام و یکپارچگی می بخشید. به این ترتیب که هر دو نقطه ای از شهر به وسیله یک محور ارتباطی اصلی به یکدیگر وصل شده و به عنوان یک محور بصری  برای مراکز شهری و همچنین به عنوان ایجاد تداوم و هماهنگی بر روی  زمین و نمای ساختمانها عمل می کرد . محورهای دید ممکن است در مقیاس های مختلف و برای مقاصد گوناگون عملکردی یا شکلی مورد استفاده طراحی شهری قرار بگیرد. سه نوع از این محور ها را می توان بر حسب مبدا و مقصد آن مشخص کرد : </a:t>
            </a:r>
          </a:p>
          <a:p>
            <a:pPr algn="just" rtl="1"/>
            <a:r>
              <a:rPr lang="fa-IR" dirty="0">
                <a:solidFill>
                  <a:schemeClr val="bg1"/>
                </a:solidFill>
                <a:cs typeface="B Nazanin" panose="00000400000000000000" pitchFamily="2" charset="-78"/>
              </a:rPr>
              <a:t> </a:t>
            </a:r>
            <a:r>
              <a:rPr lang="fa-IR" dirty="0" smtClean="0">
                <a:solidFill>
                  <a:schemeClr val="bg1"/>
                </a:solidFill>
                <a:cs typeface="B Nazanin" panose="00000400000000000000" pitchFamily="2" charset="-78"/>
              </a:rPr>
              <a:t>  1_ محورهای درون شهری </a:t>
            </a:r>
          </a:p>
          <a:p>
            <a:pPr algn="just" rtl="1"/>
            <a:r>
              <a:rPr lang="fa-IR" dirty="0">
                <a:solidFill>
                  <a:schemeClr val="bg1"/>
                </a:solidFill>
                <a:cs typeface="B Nazanin" panose="00000400000000000000" pitchFamily="2" charset="-78"/>
              </a:rPr>
              <a:t> </a:t>
            </a:r>
            <a:r>
              <a:rPr lang="fa-IR" dirty="0" smtClean="0">
                <a:solidFill>
                  <a:schemeClr val="bg1"/>
                </a:solidFill>
                <a:cs typeface="B Nazanin" panose="00000400000000000000" pitchFamily="2" charset="-78"/>
              </a:rPr>
              <a:t>  محور هایی که نقطه ای در داخل شهر  را به نقطه  دیگر ی در داخل شهر و به طور معمول با استفاده از عناصر برجسته کالبدی نظیر ساختمان ، مجسمه ، فواره و نظایر آن به هم متصل می سازند .اغلب محور های دید موجود در شهر ها از این نوع هستند.</a:t>
            </a:r>
          </a:p>
          <a:p>
            <a:pPr algn="just" rtl="1"/>
            <a:r>
              <a:rPr lang="fa-IR" dirty="0" smtClean="0">
                <a:solidFill>
                  <a:schemeClr val="bg1"/>
                </a:solidFill>
                <a:cs typeface="B Nazanin" panose="00000400000000000000" pitchFamily="2" charset="-78"/>
              </a:rPr>
              <a:t>   2_ محورهایی که یک نقطه شهری را به نقطه دور دست خارج از شهر  ، به طور معمول یک منظر طبیعی نظیر قله ، کوه ، جنگل ، دریاچه و امثال آن متصل می سازند.</a:t>
            </a:r>
          </a:p>
          <a:p>
            <a:pPr algn="just" rtl="1"/>
            <a:r>
              <a:rPr lang="fa-IR" dirty="0">
                <a:solidFill>
                  <a:schemeClr val="bg1"/>
                </a:solidFill>
                <a:cs typeface="B Nazanin" panose="00000400000000000000" pitchFamily="2" charset="-78"/>
              </a:rPr>
              <a:t> </a:t>
            </a:r>
            <a:r>
              <a:rPr lang="fa-IR" dirty="0" smtClean="0">
                <a:solidFill>
                  <a:schemeClr val="bg1"/>
                </a:solidFill>
                <a:cs typeface="B Nazanin" panose="00000400000000000000" pitchFamily="2" charset="-78"/>
              </a:rPr>
              <a:t>   3_ محورهایی که نقاط خارج از شهر را به نقاط مرکزی شهر متصل میکنند. </a:t>
            </a:r>
          </a:p>
          <a:p>
            <a:pPr algn="just" rtl="1"/>
            <a:r>
              <a:rPr lang="fa-IR" dirty="0" smtClean="0">
                <a:solidFill>
                  <a:schemeClr val="bg1"/>
                </a:solidFill>
                <a:cs typeface="B Nazanin" panose="00000400000000000000" pitchFamily="2" charset="-78"/>
              </a:rPr>
              <a:t>هر سه نوع می توانند به صورت قرینه ای عمل کنند یعنی از هر دو طرف محور دید قرار می گیرند.</a:t>
            </a:r>
          </a:p>
          <a:p>
            <a:pPr algn="just" rtl="1"/>
            <a:endParaRPr lang="en-US" dirty="0">
              <a:solidFill>
                <a:schemeClr val="bg1"/>
              </a:solidFill>
              <a:cs typeface="B Nazanin" panose="00000400000000000000" pitchFamily="2" charset="-78"/>
            </a:endParaRPr>
          </a:p>
        </p:txBody>
      </p:sp>
    </p:spTree>
    <p:extLst>
      <p:ext uri="{BB962C8B-B14F-4D97-AF65-F5344CB8AC3E}">
        <p14:creationId xmlns:p14="http://schemas.microsoft.com/office/powerpoint/2010/main" val="877975050"/>
      </p:ext>
    </p:extLst>
  </p:cSld>
  <p:clrMapOvr>
    <a:masterClrMapping/>
  </p:clrMapOvr>
  <p:transition spd="slow">
    <p:randomBar dir="vert"/>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922775" y="1406813"/>
            <a:ext cx="4708187" cy="400110"/>
          </a:xfrm>
          <a:prstGeom prst="rect">
            <a:avLst/>
          </a:prstGeom>
          <a:noFill/>
        </p:spPr>
        <p:txBody>
          <a:bodyPr wrap="square" rtlCol="0">
            <a:spAutoFit/>
          </a:bodyPr>
          <a:lstStyle/>
          <a:p>
            <a:pPr algn="r" rtl="1"/>
            <a:r>
              <a:rPr lang="fa-IR" sz="2000" b="1" dirty="0" smtClean="0">
                <a:ln w="6600">
                  <a:solidFill>
                    <a:schemeClr val="accent2"/>
                  </a:solidFill>
                  <a:prstDash val="solid"/>
                </a:ln>
                <a:solidFill>
                  <a:srgbClr val="FFFFFF"/>
                </a:solidFill>
                <a:effectLst>
                  <a:outerShdw dist="38100" dir="2700000" algn="tl" rotWithShape="0">
                    <a:schemeClr val="accent2"/>
                  </a:outerShdw>
                </a:effectLst>
                <a:cs typeface="B Nazanin" panose="00000400000000000000" pitchFamily="2" charset="-78"/>
              </a:rPr>
              <a:t>زبان تصویر</a:t>
            </a:r>
            <a:endParaRPr lang="en-US" sz="2000" b="1" dirty="0">
              <a:ln w="6600">
                <a:solidFill>
                  <a:schemeClr val="accent2"/>
                </a:solidFill>
                <a:prstDash val="solid"/>
              </a:ln>
              <a:solidFill>
                <a:srgbClr val="FFFFFF"/>
              </a:solidFill>
              <a:effectLst>
                <a:outerShdw dist="38100" dir="2700000" algn="tl" rotWithShape="0">
                  <a:schemeClr val="accent2"/>
                </a:outerShdw>
              </a:effectLst>
              <a:cs typeface="B Nazanin" panose="00000400000000000000" pitchFamily="2" charset="-78"/>
            </a:endParaRPr>
          </a:p>
        </p:txBody>
      </p:sp>
      <p:sp>
        <p:nvSpPr>
          <p:cNvPr id="6" name="TextBox 5"/>
          <p:cNvSpPr txBox="1"/>
          <p:nvPr/>
        </p:nvSpPr>
        <p:spPr>
          <a:xfrm>
            <a:off x="1474357" y="1874287"/>
            <a:ext cx="9309371" cy="3416320"/>
          </a:xfrm>
          <a:prstGeom prst="rect">
            <a:avLst/>
          </a:prstGeom>
          <a:noFill/>
        </p:spPr>
        <p:txBody>
          <a:bodyPr wrap="square" rtlCol="0">
            <a:spAutoFit/>
          </a:bodyPr>
          <a:lstStyle/>
          <a:p>
            <a:pPr algn="just" rtl="1"/>
            <a:r>
              <a:rPr lang="fa-IR" dirty="0" smtClean="0">
                <a:solidFill>
                  <a:schemeClr val="bg1"/>
                </a:solidFill>
                <a:cs typeface="B Nazanin" panose="00000400000000000000" pitchFamily="2" charset="-78"/>
              </a:rPr>
              <a:t>  گئورگی کپس در کتاب زبان تصویر ، به عنوان یک نقاش ، طراح و نظریه پرداز ، به آنالیز تاثیر زبان بصری برساختار هوشیاری انسان پرداخت . او کوشید ضمن باز آموزی زبان بصری ،با نشان دادن انحراف شیوه های نگرشی  که به او ارث رسیده ، به ما نشان دهد  که چه عواملی در تجربه ی تصویر دخالت دارند .  کپس با پرداختن به (( دستور زبان )) و (( ترکیب )) تصویر کوشید تا انسان را از اندیشه ساده نگر تمام قالب های  پیش ساخته و کلیشه ای زیبا شناختی رها ساخته و او را وا دارد تا تصویر را به عنوان (( تصویر )) درک کند.</a:t>
            </a:r>
          </a:p>
          <a:p>
            <a:pPr algn="just" rtl="1"/>
            <a:r>
              <a:rPr lang="fa-IR" dirty="0" smtClean="0">
                <a:solidFill>
                  <a:schemeClr val="bg1"/>
                </a:solidFill>
                <a:cs typeface="B Nazanin" panose="00000400000000000000" pitchFamily="2" charset="-78"/>
              </a:rPr>
              <a:t>   او می گوید : زبان تصویر قادر است موثرتر از هر وسیله ای ، دانش را نشر دهد ، زبان تصویر این امکان را به انسان می دهد تا تجربه کند و تجربیاتش را در شکلی قابل مشاهده ، مستند سازد.</a:t>
            </a:r>
          </a:p>
          <a:p>
            <a:pPr algn="just" rtl="1"/>
            <a:r>
              <a:rPr lang="fa-IR" dirty="0">
                <a:solidFill>
                  <a:schemeClr val="bg1"/>
                </a:solidFill>
                <a:cs typeface="B Nazanin" panose="00000400000000000000" pitchFamily="2" charset="-78"/>
              </a:rPr>
              <a:t> </a:t>
            </a:r>
            <a:r>
              <a:rPr lang="fa-IR" dirty="0" smtClean="0">
                <a:solidFill>
                  <a:schemeClr val="bg1"/>
                </a:solidFill>
                <a:cs typeface="B Nazanin" panose="00000400000000000000" pitchFamily="2" charset="-78"/>
              </a:rPr>
              <a:t>  کپس بر این باور بود که ((دیدن )) در وهله نخست ، مبنای جهت یابی ، ارزیابی و سازماندهی وقایع است و هر محیط تازه بصری ، یک جهت یابی دوباره و ابزاری تازه برای ارزیابی  می خواهد . او نوشت </a:t>
            </a:r>
            <a:r>
              <a:rPr lang="fa-IR" dirty="0" smtClean="0">
                <a:solidFill>
                  <a:schemeClr val="bg1"/>
                </a:solidFill>
                <a:cs typeface="B Nazanin" panose="00000400000000000000" pitchFamily="2" charset="-78"/>
                <a:sym typeface="Wingdings" panose="05000000000000000000" pitchFamily="2" charset="2"/>
              </a:rPr>
              <a:t>: (( شناخت روابط فضایی و جهت یابی در شهرهای صنعتی امروزی ، در تله ی  خیابان ها و آسمان خراش ها و راهرو های زیر زمینی و هوایی ، دیدن به روشی نو را می طلبد . شکل تصویر شده امروز ، باید حساب همه ی این ها را داشته باشد ، باید زبان فضایی ، متناسب با معیار های  جدید تجربه را رشد دهد تا بتواند حساسیت انسان را برای درک آن ارتباطات فضایی_زمانی که پیش از آن ناشناخته بودند ، بر انگیزاند.</a:t>
            </a:r>
            <a:endParaRPr lang="en-US" dirty="0">
              <a:solidFill>
                <a:schemeClr val="bg1"/>
              </a:solidFill>
              <a:cs typeface="B Nazanin" panose="00000400000000000000" pitchFamily="2" charset="-78"/>
            </a:endParaRPr>
          </a:p>
        </p:txBody>
      </p:sp>
      <p:sp>
        <p:nvSpPr>
          <p:cNvPr id="5" name="Left Arrow 4"/>
          <p:cNvSpPr/>
          <p:nvPr/>
        </p:nvSpPr>
        <p:spPr>
          <a:xfrm>
            <a:off x="10783728" y="1441295"/>
            <a:ext cx="463641" cy="3348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16693408"/>
      </p:ext>
    </p:extLst>
  </p:cSld>
  <p:clrMapOvr>
    <a:masterClrMapping/>
  </p:clrMapOvr>
  <p:transition spd="slow">
    <p:randomBar dir="vert"/>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92382" y="1627797"/>
            <a:ext cx="9133114" cy="923330"/>
          </a:xfrm>
          <a:prstGeom prst="rect">
            <a:avLst/>
          </a:prstGeom>
          <a:noFill/>
        </p:spPr>
        <p:txBody>
          <a:bodyPr wrap="square" rtlCol="0">
            <a:spAutoFit/>
          </a:bodyPr>
          <a:lstStyle/>
          <a:p>
            <a:pPr algn="just" rtl="1"/>
            <a:r>
              <a:rPr lang="fa-IR" dirty="0" smtClean="0">
                <a:solidFill>
                  <a:schemeClr val="bg1"/>
                </a:solidFill>
                <a:cs typeface="B Nazanin" panose="00000400000000000000" pitchFamily="2" charset="-78"/>
              </a:rPr>
              <a:t>دل مشغولی اصلی کپس یافتن رابطه ای میان هنر وعلم بود. به باور او در دنیای مدرن میان این دو جدایی افتاده است  زیرا بیشتر مردم توانایی خود در فهم رابطه میان  زمینه های متناقص را از دست داده اند . او پیامد چنین چیزی را برای انسان مدرن  احساس منزوی شدن  و بی ریشگی در دنیای سرد و بی روح میدانست. </a:t>
            </a:r>
            <a:endParaRPr lang="en-US" dirty="0">
              <a:solidFill>
                <a:schemeClr val="bg1"/>
              </a:solidFill>
              <a:cs typeface="B Nazanin" panose="00000400000000000000" pitchFamily="2" charset="-78"/>
            </a:endParaRPr>
          </a:p>
        </p:txBody>
      </p:sp>
      <p:sp>
        <p:nvSpPr>
          <p:cNvPr id="3" name="TextBox 2"/>
          <p:cNvSpPr txBox="1"/>
          <p:nvPr/>
        </p:nvSpPr>
        <p:spPr>
          <a:xfrm>
            <a:off x="1592382" y="3026535"/>
            <a:ext cx="9133114" cy="2616101"/>
          </a:xfrm>
          <a:prstGeom prst="rect">
            <a:avLst/>
          </a:prstGeom>
          <a:noFill/>
        </p:spPr>
        <p:txBody>
          <a:bodyPr wrap="square" rtlCol="0">
            <a:spAutoFit/>
          </a:bodyPr>
          <a:lstStyle/>
          <a:p>
            <a:pPr algn="just" rtl="1"/>
            <a:r>
              <a:rPr lang="fa-IR" dirty="0" smtClean="0">
                <a:solidFill>
                  <a:schemeClr val="bg1"/>
                </a:solidFill>
                <a:cs typeface="B Nazanin" panose="00000400000000000000" pitchFamily="2" charset="-78"/>
              </a:rPr>
              <a:t>   </a:t>
            </a:r>
            <a:r>
              <a:rPr lang="fa-IR" sz="2000" b="1" dirty="0" smtClean="0">
                <a:ln w="6600">
                  <a:solidFill>
                    <a:schemeClr val="accent2"/>
                  </a:solidFill>
                  <a:prstDash val="solid"/>
                </a:ln>
                <a:solidFill>
                  <a:srgbClr val="FFFFFF"/>
                </a:solidFill>
                <a:effectLst>
                  <a:outerShdw dist="38100" dir="2700000" algn="tl" rotWithShape="0">
                    <a:schemeClr val="accent2"/>
                  </a:outerShdw>
                </a:effectLst>
                <a:cs typeface="B Nazanin" panose="00000400000000000000" pitchFamily="2" charset="-78"/>
              </a:rPr>
              <a:t>سیمای شهر</a:t>
            </a:r>
          </a:p>
          <a:p>
            <a:pPr algn="just" rtl="1"/>
            <a:r>
              <a:rPr lang="fa-IR" dirty="0" smtClean="0">
                <a:solidFill>
                  <a:schemeClr val="bg1"/>
                </a:solidFill>
                <a:cs typeface="B Nazanin" panose="00000400000000000000" pitchFamily="2" charset="-78"/>
              </a:rPr>
              <a:t>  </a:t>
            </a:r>
          </a:p>
          <a:p>
            <a:pPr algn="just" rtl="1"/>
            <a:r>
              <a:rPr lang="fa-IR" dirty="0" smtClean="0">
                <a:solidFill>
                  <a:schemeClr val="bg1"/>
                </a:solidFill>
                <a:cs typeface="B Nazanin" panose="00000400000000000000" pitchFamily="2" charset="-78"/>
              </a:rPr>
              <a:t> کوین لینچ معمار و شهرساز آمریکایی  در کتاب سیمای شهر به طور اساسی به تعریف و تبیین مفهوم تصویر ذهنی و تشریح عناصر خوانایی آن پرداخته است .</a:t>
            </a:r>
          </a:p>
          <a:p>
            <a:pPr algn="just" rtl="1"/>
            <a:r>
              <a:rPr lang="fa-IR" dirty="0">
                <a:solidFill>
                  <a:schemeClr val="bg1"/>
                </a:solidFill>
                <a:cs typeface="B Nazanin" panose="00000400000000000000" pitchFamily="2" charset="-78"/>
              </a:rPr>
              <a:t> </a:t>
            </a:r>
            <a:r>
              <a:rPr lang="fa-IR" dirty="0" smtClean="0">
                <a:solidFill>
                  <a:schemeClr val="bg1"/>
                </a:solidFill>
                <a:cs typeface="B Nazanin" panose="00000400000000000000" pitchFamily="2" charset="-78"/>
              </a:rPr>
              <a:t> به نظر می رسد برای هر شهری تصویر و سیمای کلی موجود باشد  که با تصویری که اشخاص مختلف دیگر از آن در ذهن دارند به طور کامل مطابقت نکند یا شاید بتوان گفت چندین تصویر کلی از هر شهر موجود است که هرکدام از آن ها در ذهن شمار زیادی از ساکنین آن به وجود آمده است.اگر شخص بخواهد در محیط خود با موفقیت کار و زندگی کند  و از تعاون همشهریان خود برخوردار گردد، وجود چنین تصاویری لازم است. تصویری که هر فرد  از سیمای شهر دارد ، منحصر به فرد است  و پاره ای  از قسمت های آن  هرگز و یا به ندرت به دیگران القا گشته است. </a:t>
            </a:r>
          </a:p>
        </p:txBody>
      </p:sp>
      <p:sp>
        <p:nvSpPr>
          <p:cNvPr id="5" name="Left Arrow 4"/>
          <p:cNvSpPr/>
          <p:nvPr/>
        </p:nvSpPr>
        <p:spPr>
          <a:xfrm>
            <a:off x="10725496" y="3026535"/>
            <a:ext cx="463641" cy="3348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1231372"/>
      </p:ext>
    </p:extLst>
  </p:cSld>
  <p:clrMapOvr>
    <a:masterClrMapping/>
  </p:clrMapOvr>
  <p:transition spd="slow">
    <p:randomBar dir="vert"/>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68192" y="1609859"/>
            <a:ext cx="9350062" cy="3970318"/>
          </a:xfrm>
          <a:prstGeom prst="rect">
            <a:avLst/>
          </a:prstGeom>
          <a:noFill/>
        </p:spPr>
        <p:txBody>
          <a:bodyPr wrap="square" rtlCol="0">
            <a:spAutoFit/>
          </a:bodyPr>
          <a:lstStyle/>
          <a:p>
            <a:pPr algn="just" rtl="1"/>
            <a:r>
              <a:rPr lang="fa-IR" dirty="0" smtClean="0">
                <a:solidFill>
                  <a:schemeClr val="bg1"/>
                </a:solidFill>
                <a:cs typeface="B Nazanin" panose="00000400000000000000" pitchFamily="2" charset="-78"/>
              </a:rPr>
              <a:t>   فصل دوم کتاب لینچ گزارشی است از بررسی تصویر ذهنی شهروندان آمریکایی باستن ، لس آنجلس و جرسی سیتی و ارائه روش این به گفته لینچ منظور از تصویر ذهنی (سیما ) همه برداشت ها ،دانسته ها ، باور ها ، حدس ها وچشمداشت هایی است که فرد از محیط پیرامون خود دارد و ارزش ها ، کیفیت ها ، کارکردها و اولویت های متفاوتی را را در ذهن وی پدید می آورد . این ذهنیت ها پیروی از همه ی دانسته ها یی که فرد تا آن برهه از زمان دریافت کرده و در ذهن خود انباشته است.</a:t>
            </a:r>
          </a:p>
          <a:p>
            <a:pPr algn="just" rtl="1"/>
            <a:r>
              <a:rPr lang="fa-IR" dirty="0">
                <a:solidFill>
                  <a:schemeClr val="bg1"/>
                </a:solidFill>
                <a:cs typeface="B Nazanin" panose="00000400000000000000" pitchFamily="2" charset="-78"/>
              </a:rPr>
              <a:t> </a:t>
            </a:r>
            <a:r>
              <a:rPr lang="fa-IR" dirty="0" smtClean="0">
                <a:solidFill>
                  <a:schemeClr val="bg1"/>
                </a:solidFill>
                <a:cs typeface="B Nazanin" panose="00000400000000000000" pitchFamily="2" charset="-78"/>
              </a:rPr>
              <a:t>  میتوان گفت سیما یا تصویرذ ذهنی طرح واره ای ارزش گذاری شده در ذهن فرد از منظر شهری است .سیمای شهر آن تصویر ذهنی ای است که انسان در چارچوب ساختار شخصیتی اش ، به صورت آگاهانه یا نا آگاهانه و در ارتباط با جنبه های  خاص واقعیت فیزیکی موجود ،تجربه کرده است .</a:t>
            </a:r>
          </a:p>
          <a:p>
            <a:pPr algn="just" rtl="1"/>
            <a:r>
              <a:rPr lang="fa-IR" dirty="0">
                <a:solidFill>
                  <a:schemeClr val="bg1"/>
                </a:solidFill>
                <a:cs typeface="B Nazanin" panose="00000400000000000000" pitchFamily="2" charset="-78"/>
              </a:rPr>
              <a:t> </a:t>
            </a:r>
            <a:r>
              <a:rPr lang="fa-IR" dirty="0" smtClean="0">
                <a:solidFill>
                  <a:schemeClr val="bg1"/>
                </a:solidFill>
                <a:cs typeface="B Nazanin" panose="00000400000000000000" pitchFamily="2" charset="-78"/>
              </a:rPr>
              <a:t>  لینچ با کتاب سیمای شهر در واقع نخستین گام را در شناخت شهر و فراتر از مفاهیم دو بعدی آن برداشت . کار او آغازی برای دگرگون ساختن  مفهوم شهر ، از پدیده ی دو بعدی  و روی نقشه (مرسوم شهرسازان آن زمان )  به پدیده ی چند بعدی ،که بیان گر زندگی شهری و  شهروندان آن است.</a:t>
            </a:r>
          </a:p>
          <a:p>
            <a:pPr algn="just" rtl="1"/>
            <a:r>
              <a:rPr lang="fa-IR" dirty="0">
                <a:solidFill>
                  <a:schemeClr val="bg1"/>
                </a:solidFill>
                <a:cs typeface="B Nazanin" panose="00000400000000000000" pitchFamily="2" charset="-78"/>
              </a:rPr>
              <a:t> </a:t>
            </a:r>
            <a:r>
              <a:rPr lang="fa-IR" dirty="0" smtClean="0">
                <a:solidFill>
                  <a:schemeClr val="bg1"/>
                </a:solidFill>
                <a:cs typeface="B Nazanin" panose="00000400000000000000" pitchFamily="2" charset="-78"/>
              </a:rPr>
              <a:t>  بیشترین توجه لینچ به کشف و درک تصویر ذهنی شهروندان و بینندگان از شهرهایشان بود ؛ به باور او هر فرد ، واجد آشنایی دیرین با پاره ای از قسمت های شهر  محل سکونت خود است و تصویری که وی از این شهر  دارد همراه با معانی و خاطرات بسیار برای اوست و آدمیان نه تنها ناظر مناظر شهرند بلکه خود نیز جزیی از آن هستند ، او می گفت : بیشتر اوقات تصورآدمیان از شهر پیوسته نبوده ، بلکه بریده ، مقطع و آمیخته با علائق و سوابق ذهنی دیگر است . </a:t>
            </a:r>
          </a:p>
        </p:txBody>
      </p:sp>
    </p:spTree>
    <p:extLst>
      <p:ext uri="{BB962C8B-B14F-4D97-AF65-F5344CB8AC3E}">
        <p14:creationId xmlns:p14="http://schemas.microsoft.com/office/powerpoint/2010/main" val="2319243440"/>
      </p:ext>
    </p:extLst>
  </p:cSld>
  <p:clrMapOvr>
    <a:masterClrMapping/>
  </p:clrMapOvr>
  <p:transition spd="slow">
    <p:randomBar dir="vert"/>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68192" y="1532586"/>
            <a:ext cx="9350062" cy="1754326"/>
          </a:xfrm>
          <a:prstGeom prst="rect">
            <a:avLst/>
          </a:prstGeom>
          <a:noFill/>
        </p:spPr>
        <p:txBody>
          <a:bodyPr wrap="square" rtlCol="0">
            <a:spAutoFit/>
          </a:bodyPr>
          <a:lstStyle/>
          <a:p>
            <a:pPr algn="just" rtl="1"/>
            <a:r>
              <a:rPr lang="fa-IR" dirty="0" smtClean="0">
                <a:solidFill>
                  <a:schemeClr val="bg1"/>
                </a:solidFill>
                <a:cs typeface="B Nazanin" panose="00000400000000000000" pitchFamily="2" charset="-78"/>
              </a:rPr>
              <a:t>   به باور کوین ،در حال حاضر شهری که محیطش زیبا  و دلنواز باشد نادر است و یا حتی به گمان برخی در اصل وجود ندارد ، حتی یک شهر کوچک و بزرگ ، موجود نیست که تمام مظاهرش نیکو باشد وتنها پاره ای از شهراجزایی خوش دارند . بسیاری از شهروندان ، زشتی شهری را که در آن ساکن هستند برایشان آشکار است و از تراکم ، کثافت و دود ، آشفتگی و یکنواختی بسیار آن شاکی هستند ، اما از ارزش بالقوه ای که در محیطی متوازن موجود است بی خبرند ؛ آنان از یک صحنه دلپذیر شهر ومعنای آن در ایجاد تنوع برای زندگی روزانه بسیار اندک است ،احساسی که شاید آن تکیه گاه و لنگری برای زندگی آنان به وجود آورد یا معنا و غنای جهان را تغییر دهد. </a:t>
            </a:r>
            <a:endParaRPr lang="en-US" dirty="0">
              <a:solidFill>
                <a:schemeClr val="bg1"/>
              </a:solidFill>
              <a:cs typeface="B Nazanin" panose="00000400000000000000" pitchFamily="2" charset="-78"/>
            </a:endParaRPr>
          </a:p>
        </p:txBody>
      </p:sp>
      <p:sp>
        <p:nvSpPr>
          <p:cNvPr id="5" name="TextBox 4"/>
          <p:cNvSpPr txBox="1"/>
          <p:nvPr/>
        </p:nvSpPr>
        <p:spPr>
          <a:xfrm>
            <a:off x="8628845" y="3644721"/>
            <a:ext cx="2099256" cy="400110"/>
          </a:xfrm>
          <a:prstGeom prst="rect">
            <a:avLst/>
          </a:prstGeom>
          <a:noFill/>
        </p:spPr>
        <p:txBody>
          <a:bodyPr wrap="square" rtlCol="0">
            <a:spAutoFit/>
          </a:bodyPr>
          <a:lstStyle/>
          <a:p>
            <a:pPr algn="r" rtl="1"/>
            <a:r>
              <a:rPr lang="fa-IR" sz="2000" b="1" dirty="0" smtClean="0">
                <a:ln w="6600">
                  <a:solidFill>
                    <a:schemeClr val="accent2"/>
                  </a:solidFill>
                  <a:prstDash val="solid"/>
                </a:ln>
                <a:solidFill>
                  <a:srgbClr val="FFFFFF"/>
                </a:solidFill>
                <a:effectLst>
                  <a:outerShdw dist="38100" dir="2700000" algn="tl" rotWithShape="0">
                    <a:schemeClr val="accent2"/>
                  </a:outerShdw>
                </a:effectLst>
                <a:cs typeface="B Nazanin" panose="00000400000000000000" pitchFamily="2" charset="-78"/>
              </a:rPr>
              <a:t>  سه شهر مورد مطالعه</a:t>
            </a:r>
            <a:endParaRPr lang="en-US" sz="2000" b="1" dirty="0">
              <a:ln w="6600">
                <a:solidFill>
                  <a:schemeClr val="accent2"/>
                </a:solidFill>
                <a:prstDash val="solid"/>
              </a:ln>
              <a:solidFill>
                <a:srgbClr val="FFFFFF"/>
              </a:solidFill>
              <a:effectLst>
                <a:outerShdw dist="38100" dir="2700000" algn="tl" rotWithShape="0">
                  <a:schemeClr val="accent2"/>
                </a:outerShdw>
              </a:effectLst>
              <a:cs typeface="B Nazanin" panose="00000400000000000000" pitchFamily="2" charset="-78"/>
            </a:endParaRPr>
          </a:p>
        </p:txBody>
      </p:sp>
      <p:sp>
        <p:nvSpPr>
          <p:cNvPr id="6" name="TextBox 5"/>
          <p:cNvSpPr txBox="1"/>
          <p:nvPr/>
        </p:nvSpPr>
        <p:spPr>
          <a:xfrm>
            <a:off x="1468192" y="4371862"/>
            <a:ext cx="9259909" cy="1477328"/>
          </a:xfrm>
          <a:prstGeom prst="rect">
            <a:avLst/>
          </a:prstGeom>
          <a:noFill/>
        </p:spPr>
        <p:txBody>
          <a:bodyPr wrap="square" rtlCol="0">
            <a:spAutoFit/>
          </a:bodyPr>
          <a:lstStyle/>
          <a:p>
            <a:pPr algn="just" rtl="1"/>
            <a:r>
              <a:rPr lang="fa-IR" dirty="0" smtClean="0">
                <a:solidFill>
                  <a:schemeClr val="bg1"/>
                </a:solidFill>
                <a:cs typeface="B Nazanin" panose="00000400000000000000" pitchFamily="2" charset="-78"/>
              </a:rPr>
              <a:t>لینچ به منظور بررسی ودرک اهمیت تصویر شهر در ذهن ساکنین آن ، ایده ی خوانایی سیمای شهر را در سه شهر مشخص نمود ؛  به گفته او ، پایه این پژوهش ، بر این باور نهاده شده که  تجزیه وتحلیل فرم های موجود شهرها  و تاثیر آن بر ساکنان شهر عاملی اساسی در طرح شهرها می باشد . این پژوهش در دو بخش کلی انجام شد:</a:t>
            </a:r>
          </a:p>
          <a:p>
            <a:pPr algn="just" rtl="1"/>
            <a:r>
              <a:rPr lang="fa-IR" dirty="0">
                <a:solidFill>
                  <a:schemeClr val="bg1"/>
                </a:solidFill>
                <a:cs typeface="B Nazanin" panose="00000400000000000000" pitchFamily="2" charset="-78"/>
              </a:rPr>
              <a:t> </a:t>
            </a:r>
            <a:r>
              <a:rPr lang="fa-IR" dirty="0" smtClean="0">
                <a:solidFill>
                  <a:schemeClr val="bg1"/>
                </a:solidFill>
                <a:cs typeface="B Nazanin" panose="00000400000000000000" pitchFamily="2" charset="-78"/>
              </a:rPr>
              <a:t> الف : برداشت دقیق منظر عینی بخش های گزیده ای از شهر توسط ناظری که از پیش </a:t>
            </a:r>
            <a:r>
              <a:rPr lang="fa-IR" dirty="0">
                <a:solidFill>
                  <a:schemeClr val="bg1"/>
                </a:solidFill>
                <a:cs typeface="B Nazanin" panose="00000400000000000000" pitchFamily="2" charset="-78"/>
              </a:rPr>
              <a:t>آ</a:t>
            </a:r>
            <a:r>
              <a:rPr lang="fa-IR" dirty="0" smtClean="0">
                <a:solidFill>
                  <a:schemeClr val="bg1"/>
                </a:solidFill>
                <a:cs typeface="B Nazanin" panose="00000400000000000000" pitchFamily="2" charset="-78"/>
              </a:rPr>
              <a:t>موزش دیده. </a:t>
            </a:r>
          </a:p>
          <a:p>
            <a:pPr algn="just" rtl="1"/>
            <a:r>
              <a:rPr lang="fa-IR" dirty="0">
                <a:solidFill>
                  <a:schemeClr val="bg1"/>
                </a:solidFill>
                <a:cs typeface="B Nazanin" panose="00000400000000000000" pitchFamily="2" charset="-78"/>
              </a:rPr>
              <a:t> </a:t>
            </a:r>
            <a:r>
              <a:rPr lang="fa-IR" dirty="0" smtClean="0">
                <a:solidFill>
                  <a:schemeClr val="bg1"/>
                </a:solidFill>
                <a:cs typeface="B Nazanin" panose="00000400000000000000" pitchFamily="2" charset="-78"/>
              </a:rPr>
              <a:t> ب : مصاحبه ای طولانی با گروهی کوچک و منتخب از ساکنین شهر</a:t>
            </a:r>
            <a:endParaRPr lang="en-US" dirty="0">
              <a:solidFill>
                <a:schemeClr val="bg1"/>
              </a:solidFill>
              <a:cs typeface="B Nazanin" panose="00000400000000000000" pitchFamily="2" charset="-78"/>
            </a:endParaRPr>
          </a:p>
        </p:txBody>
      </p:sp>
      <p:sp>
        <p:nvSpPr>
          <p:cNvPr id="7" name="Left Arrow 6"/>
          <p:cNvSpPr/>
          <p:nvPr/>
        </p:nvSpPr>
        <p:spPr>
          <a:xfrm>
            <a:off x="10818254" y="3679203"/>
            <a:ext cx="463641" cy="3348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52184827"/>
      </p:ext>
    </p:extLst>
  </p:cSld>
  <p:clrMapOvr>
    <a:masterClrMapping/>
  </p:clrMapOvr>
  <p:transition spd="slow">
    <p:randomBar dir="vert"/>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22017" y="1545465"/>
            <a:ext cx="3618963" cy="369332"/>
          </a:xfrm>
          <a:prstGeom prst="rect">
            <a:avLst/>
          </a:prstGeom>
          <a:noFill/>
        </p:spPr>
        <p:txBody>
          <a:bodyPr wrap="square" rtlCol="0">
            <a:spAutoFit/>
          </a:bodyPr>
          <a:lstStyle/>
          <a:p>
            <a:pPr algn="r" rtl="1"/>
            <a:r>
              <a:rPr lang="en-US" dirty="0" smtClean="0">
                <a:cs typeface="B Nazanin" panose="00000400000000000000" pitchFamily="2" charset="-78"/>
              </a:rPr>
              <a:t>   </a:t>
            </a:r>
            <a:endParaRPr lang="en-US" dirty="0">
              <a:cs typeface="B Nazanin" panose="00000400000000000000" pitchFamily="2" charset="-78"/>
            </a:endParaRPr>
          </a:p>
        </p:txBody>
      </p:sp>
      <p:sp>
        <p:nvSpPr>
          <p:cNvPr id="5" name="TextBox 4"/>
          <p:cNvSpPr txBox="1"/>
          <p:nvPr/>
        </p:nvSpPr>
        <p:spPr>
          <a:xfrm>
            <a:off x="7057623" y="1390918"/>
            <a:ext cx="3683357" cy="3416320"/>
          </a:xfrm>
          <a:prstGeom prst="rect">
            <a:avLst/>
          </a:prstGeom>
          <a:noFill/>
        </p:spPr>
        <p:txBody>
          <a:bodyPr wrap="square" rtlCol="0">
            <a:spAutoFit/>
          </a:bodyPr>
          <a:lstStyle/>
          <a:p>
            <a:pPr algn="just" rtl="1"/>
            <a:r>
              <a:rPr lang="fa-IR" dirty="0" smtClean="0">
                <a:solidFill>
                  <a:schemeClr val="bg1"/>
                </a:solidFill>
                <a:cs typeface="B Nazanin" panose="00000400000000000000" pitchFamily="2" charset="-78"/>
              </a:rPr>
              <a:t>   این سه شهر عبارتند از :</a:t>
            </a:r>
          </a:p>
          <a:p>
            <a:pPr algn="just" rtl="1"/>
            <a:endParaRPr lang="fa-IR" dirty="0">
              <a:solidFill>
                <a:schemeClr val="bg1"/>
              </a:solidFill>
              <a:cs typeface="B Nazanin" panose="00000400000000000000" pitchFamily="2" charset="-78"/>
            </a:endParaRPr>
          </a:p>
          <a:p>
            <a:pPr algn="just" rtl="1"/>
            <a:r>
              <a:rPr lang="fa-IR" dirty="0">
                <a:solidFill>
                  <a:schemeClr val="bg1"/>
                </a:solidFill>
                <a:cs typeface="B Nazanin" panose="00000400000000000000" pitchFamily="2" charset="-78"/>
              </a:rPr>
              <a:t> </a:t>
            </a:r>
            <a:r>
              <a:rPr lang="fa-IR" dirty="0" smtClean="0">
                <a:solidFill>
                  <a:schemeClr val="bg1"/>
                </a:solidFill>
                <a:cs typeface="B Nazanin" panose="00000400000000000000" pitchFamily="2" charset="-78"/>
              </a:rPr>
              <a:t>  </a:t>
            </a:r>
            <a:r>
              <a:rPr lang="fa-IR" sz="2000" b="1" dirty="0" smtClean="0">
                <a:ln w="6600">
                  <a:solidFill>
                    <a:schemeClr val="accent2"/>
                  </a:solidFill>
                  <a:prstDash val="solid"/>
                </a:ln>
                <a:solidFill>
                  <a:srgbClr val="FFFFFF"/>
                </a:solidFill>
                <a:effectLst>
                  <a:outerShdw dist="38100" dir="2700000" algn="tl" rotWithShape="0">
                    <a:schemeClr val="accent2"/>
                  </a:outerShdw>
                </a:effectLst>
                <a:cs typeface="B Nazanin" panose="00000400000000000000" pitchFamily="2" charset="-78"/>
              </a:rPr>
              <a:t>1_«باستن» واقع در ایالت ماساچوست</a:t>
            </a:r>
            <a:endParaRPr lang="fa-IR" sz="2000" b="1" dirty="0" smtClean="0">
              <a:solidFill>
                <a:schemeClr val="bg1"/>
              </a:solidFill>
              <a:cs typeface="B Nazanin" panose="00000400000000000000" pitchFamily="2" charset="-78"/>
            </a:endParaRPr>
          </a:p>
          <a:p>
            <a:pPr algn="just" rtl="1"/>
            <a:endParaRPr lang="fa-IR" dirty="0" smtClean="0">
              <a:solidFill>
                <a:schemeClr val="bg1"/>
              </a:solidFill>
              <a:cs typeface="B Nazanin" panose="00000400000000000000" pitchFamily="2" charset="-78"/>
            </a:endParaRPr>
          </a:p>
          <a:p>
            <a:pPr algn="just" rtl="1"/>
            <a:r>
              <a:rPr lang="fa-IR" dirty="0">
                <a:solidFill>
                  <a:schemeClr val="bg1"/>
                </a:solidFill>
                <a:cs typeface="B Nazanin" panose="00000400000000000000" pitchFamily="2" charset="-78"/>
              </a:rPr>
              <a:t> </a:t>
            </a:r>
            <a:r>
              <a:rPr lang="fa-IR" dirty="0" smtClean="0">
                <a:solidFill>
                  <a:schemeClr val="bg1"/>
                </a:solidFill>
                <a:cs typeface="B Nazanin" panose="00000400000000000000" pitchFamily="2" charset="-78"/>
              </a:rPr>
              <a:t>  شهری که لینچ به طور مستقیم در اختیار داشت و در میان شهرهای آمریکایی ، خصوصیاتی بی نظیر دارد ؛ زیرا هم فرمی روشن و زنده دارد و هم آن که تعیین محل نقاط مختلف آن خالی از اشکال نبود و این خود مطالعه را جالب تر می کرد. لینچ ناحیه ای از باستن را انتخاب کرد ،قسمتی که جز شبه جزیره ی مرکزی باستن بود و خیابان «ماساچوست»  هم درون این ناحیه قرار داشت .</a:t>
            </a:r>
            <a:endParaRPr lang="fa-IR" dirty="0">
              <a:solidFill>
                <a:schemeClr val="bg1"/>
              </a:solidFill>
              <a:cs typeface="B Nazanin" panose="00000400000000000000" pitchFamily="2" charset="-78"/>
            </a:endParaRPr>
          </a:p>
        </p:txBody>
      </p:sp>
      <p:sp>
        <p:nvSpPr>
          <p:cNvPr id="6" name="Left Arrow 5"/>
          <p:cNvSpPr/>
          <p:nvPr/>
        </p:nvSpPr>
        <p:spPr>
          <a:xfrm>
            <a:off x="10740980" y="1914797"/>
            <a:ext cx="463641" cy="3348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8185" y="1914797"/>
            <a:ext cx="6439438" cy="3157976"/>
          </a:xfrm>
          <a:prstGeom prst="rect">
            <a:avLst/>
          </a:prstGeom>
        </p:spPr>
      </p:pic>
    </p:spTree>
    <p:extLst>
      <p:ext uri="{BB962C8B-B14F-4D97-AF65-F5344CB8AC3E}">
        <p14:creationId xmlns:p14="http://schemas.microsoft.com/office/powerpoint/2010/main" val="1889080414"/>
      </p:ext>
    </p:extLst>
  </p:cSld>
  <p:clrMapOvr>
    <a:masterClrMapping/>
  </p:clrMapOvr>
  <p:transition spd="slow">
    <p:randomBar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11369" y="864931"/>
            <a:ext cx="10882648" cy="2668551"/>
          </a:xfrm>
          <a:prstGeom prst="rect">
            <a:avLst/>
          </a:prstGeom>
        </p:spPr>
        <p:txBody>
          <a:bodyPr wrap="square">
            <a:spAutoFit/>
          </a:bodyPr>
          <a:lstStyle/>
          <a:p>
            <a:pPr algn="r" rtl="1">
              <a:lnSpc>
                <a:spcPct val="107000"/>
              </a:lnSpc>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-میدان دید:عرصه ای که با صورت ثابت و چشمان متحرک می‌توان در نظر داشت.(180 درجه)</a:t>
            </a:r>
            <a:endParaRPr lang="en-US" sz="240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-نقطه دید: فرد چنان نگاه می‌کند که تصویر آنچه قصد دیدنش را دارد به طور دقیق در حساس ترین قسمت شبکیه ایجاد می‌شود.این قسمت کوچک از شبکیه زاویه ای بین 2تا5 درجه از میدان دید مشخص را تشکیل میدهد.</a:t>
            </a:r>
            <a:endParaRPr lang="en-US" sz="240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نحوه دید: توانایی چشم بر اساس پراکندگی غیرمنظم تعداد سلول‌های حساس از انواع متفاوت در نقاط مختلف شبکیه در نور روز و نور غروب متفاوت است،هنگام غروب دید در کناره های (میدان) بیشتر و در میانه به نسبت کم‌تر است در حالی که نور روز،وضع درست برعکس می‌باشد.</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33489" y="3206839"/>
            <a:ext cx="4038408" cy="3109715"/>
          </a:xfrm>
          <a:prstGeom prst="rect">
            <a:avLst/>
          </a:prstGeom>
        </p:spPr>
      </p:pic>
    </p:spTree>
    <p:extLst>
      <p:ext uri="{BB962C8B-B14F-4D97-AF65-F5344CB8AC3E}">
        <p14:creationId xmlns:p14="http://schemas.microsoft.com/office/powerpoint/2010/main" val="3830475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555346" y="1584103"/>
            <a:ext cx="4494726" cy="3139321"/>
          </a:xfrm>
          <a:prstGeom prst="rect">
            <a:avLst/>
          </a:prstGeom>
          <a:noFill/>
        </p:spPr>
        <p:txBody>
          <a:bodyPr wrap="square" rtlCol="0">
            <a:spAutoFit/>
          </a:bodyPr>
          <a:lstStyle/>
          <a:p>
            <a:pPr algn="just" rtl="1"/>
            <a:r>
              <a:rPr lang="fa-IR" dirty="0" smtClean="0">
                <a:solidFill>
                  <a:schemeClr val="bg1"/>
                </a:solidFill>
                <a:cs typeface="B Nazanin" panose="00000400000000000000" pitchFamily="2" charset="-78"/>
              </a:rPr>
              <a:t>   تصویر1 نقشه ای است که حدود آن را مشخص می سازد و تصویر 2 تمام عوامل بصری مهم که در بازدید از ناحیه به دید آمده ، مصور گردیده است . </a:t>
            </a:r>
          </a:p>
          <a:p>
            <a:pPr algn="just" rtl="1"/>
            <a:r>
              <a:rPr lang="fa-IR" dirty="0" smtClean="0">
                <a:solidFill>
                  <a:schemeClr val="bg1"/>
                </a:solidFill>
                <a:cs typeface="B Nazanin" panose="00000400000000000000" pitchFamily="2" charset="-78"/>
              </a:rPr>
              <a:t>  به طور تقریب تمام اشخاصی که با آنان مصاحبه شد، این قسمت از باستن را با محله هایی به طور کامل مشخص  و راه های پیچ درپیچ و آشفته در ذهن داشتند ، بیشتر مصاحبه شوندگان  اضافه کردند که این قسمت شهر ، قدیمی و تاریخی است وبسیاری از ساختمان ها کهنه اند و خیابانهای تنگ آن مملو از جمعیت و اتومبیل هاست ،جایی برای پارک اتومبیل موجود  نیست و تضاد خیره کننده ای  بین خیابان های اصلی که بسیار </a:t>
            </a:r>
            <a:r>
              <a:rPr lang="fa-IR" dirty="0">
                <a:solidFill>
                  <a:schemeClr val="bg1"/>
                </a:solidFill>
                <a:cs typeface="B Nazanin" panose="00000400000000000000" pitchFamily="2" charset="-78"/>
              </a:rPr>
              <a:t>ع</a:t>
            </a:r>
            <a:r>
              <a:rPr lang="fa-IR" dirty="0" smtClean="0">
                <a:solidFill>
                  <a:schemeClr val="bg1"/>
                </a:solidFill>
                <a:cs typeface="B Nazanin" panose="00000400000000000000" pitchFamily="2" charset="-78"/>
              </a:rPr>
              <a:t>ریض اند و خیابان های فرعی تنگ به دید می آید.</a:t>
            </a:r>
            <a:endParaRPr lang="en-US" dirty="0">
              <a:solidFill>
                <a:schemeClr val="bg1"/>
              </a:solidFill>
              <a:cs typeface="B Nazanin" panose="00000400000000000000" pitchFamily="2"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8581" y="1210124"/>
            <a:ext cx="5492068" cy="4797870"/>
          </a:xfrm>
          <a:prstGeom prst="rect">
            <a:avLst/>
          </a:prstGeom>
        </p:spPr>
      </p:pic>
    </p:spTree>
    <p:extLst>
      <p:ext uri="{BB962C8B-B14F-4D97-AF65-F5344CB8AC3E}">
        <p14:creationId xmlns:p14="http://schemas.microsoft.com/office/powerpoint/2010/main" val="95942875"/>
      </p:ext>
    </p:extLst>
  </p:cSld>
  <p:clrMapOvr>
    <a:masterClrMapping/>
  </p:clrMapOvr>
  <p:transition spd="slow">
    <p:randomBar dir="vert"/>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9548" y="1566152"/>
            <a:ext cx="5543577" cy="3767726"/>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9036" y="1566151"/>
            <a:ext cx="5313314" cy="3767726"/>
          </a:xfrm>
          <a:prstGeom prst="rect">
            <a:avLst/>
          </a:prstGeom>
        </p:spPr>
      </p:pic>
    </p:spTree>
    <p:extLst>
      <p:ext uri="{BB962C8B-B14F-4D97-AF65-F5344CB8AC3E}">
        <p14:creationId xmlns:p14="http://schemas.microsoft.com/office/powerpoint/2010/main" val="3487464207"/>
      </p:ext>
    </p:extLst>
  </p:cSld>
  <p:clrMapOvr>
    <a:masterClrMapping/>
  </p:clrMapOvr>
  <p:transition spd="slow">
    <p:randomBar dir="vert"/>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58344" y="1481070"/>
            <a:ext cx="9144000" cy="923330"/>
          </a:xfrm>
          <a:prstGeom prst="rect">
            <a:avLst/>
          </a:prstGeom>
          <a:noFill/>
        </p:spPr>
        <p:txBody>
          <a:bodyPr wrap="square" rtlCol="0">
            <a:spAutoFit/>
          </a:bodyPr>
          <a:lstStyle/>
          <a:p>
            <a:pPr algn="just" rtl="1"/>
            <a:r>
              <a:rPr lang="fa-IR" dirty="0" smtClean="0">
                <a:solidFill>
                  <a:schemeClr val="bg1"/>
                </a:solidFill>
                <a:cs typeface="B Nazanin" panose="00000400000000000000" pitchFamily="2" charset="-78"/>
              </a:rPr>
              <a:t>مصاحبه  شدگان اغلب منظره شهر را از جانب رودخانه چارلز یادآور می شدند ، منظره دیگر که اغلب مورد توجه بود ،منظره شب شهر از دور یا نزدیک بود اگر بخواهیم نتایجی را که لینچ از نمونه برداری خود به دست آورده بود را تعمیم بدهیم ، باید گفت به طور تقریب تمام اهالی باستن تا میزانی که در سطور بالا ذکر کردیم ، می توانند شهر را توصیف کنند.</a:t>
            </a:r>
            <a:endParaRPr lang="en-US" dirty="0">
              <a:solidFill>
                <a:schemeClr val="bg1"/>
              </a:solidFill>
              <a:cs typeface="B Nazanin" panose="00000400000000000000" pitchFamily="2" charset="-78"/>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4233927" y="1097926"/>
            <a:ext cx="3702679" cy="6503831"/>
          </a:xfrm>
          <a:prstGeom prst="rect">
            <a:avLst/>
          </a:prstGeom>
        </p:spPr>
      </p:pic>
    </p:spTree>
    <p:extLst>
      <p:ext uri="{BB962C8B-B14F-4D97-AF65-F5344CB8AC3E}">
        <p14:creationId xmlns:p14="http://schemas.microsoft.com/office/powerpoint/2010/main" val="3091566928"/>
      </p:ext>
    </p:extLst>
  </p:cSld>
  <p:clrMapOvr>
    <a:masterClrMapping/>
  </p:clrMapOvr>
  <p:transition spd="slow">
    <p:randomBar dir="vert"/>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25770" y="1506827"/>
            <a:ext cx="9092483" cy="4247317"/>
          </a:xfrm>
          <a:prstGeom prst="rect">
            <a:avLst/>
          </a:prstGeom>
          <a:noFill/>
        </p:spPr>
        <p:txBody>
          <a:bodyPr wrap="square" rtlCol="0">
            <a:spAutoFit/>
          </a:bodyPr>
          <a:lstStyle/>
          <a:p>
            <a:pPr algn="r" rtl="1"/>
            <a:r>
              <a:rPr lang="fa-IR" dirty="0" smtClean="0">
                <a:solidFill>
                  <a:schemeClr val="bg1"/>
                </a:solidFill>
                <a:cs typeface="B Nazanin" panose="00000400000000000000" pitchFamily="2" charset="-78"/>
              </a:rPr>
              <a:t>   </a:t>
            </a:r>
            <a:r>
              <a:rPr lang="fa-IR" sz="2000" b="1" dirty="0" smtClean="0">
                <a:ln w="6600">
                  <a:solidFill>
                    <a:schemeClr val="accent2"/>
                  </a:solidFill>
                  <a:prstDash val="solid"/>
                </a:ln>
                <a:solidFill>
                  <a:srgbClr val="FFFFFF"/>
                </a:solidFill>
                <a:effectLst>
                  <a:outerShdw dist="38100" dir="2700000" algn="tl" rotWithShape="0">
                    <a:schemeClr val="accent2"/>
                  </a:outerShdw>
                </a:effectLst>
                <a:cs typeface="B Nazanin" panose="00000400000000000000" pitchFamily="2" charset="-78"/>
              </a:rPr>
              <a:t>2_«جرزی سیتی»  واقع در ایالت نیوجرسی</a:t>
            </a:r>
          </a:p>
          <a:p>
            <a:pPr algn="r" rtl="1"/>
            <a:endParaRPr lang="fa-IR" dirty="0">
              <a:solidFill>
                <a:schemeClr val="bg1"/>
              </a:solidFill>
              <a:cs typeface="B Nazanin" panose="00000400000000000000" pitchFamily="2" charset="-78"/>
            </a:endParaRPr>
          </a:p>
          <a:p>
            <a:pPr algn="r" rtl="1"/>
            <a:r>
              <a:rPr lang="fa-IR" dirty="0" smtClean="0">
                <a:solidFill>
                  <a:schemeClr val="bg1"/>
                </a:solidFill>
                <a:cs typeface="B Nazanin" panose="00000400000000000000" pitchFamily="2" charset="-78"/>
              </a:rPr>
              <a:t>   جرزی سیتی را بخاطر بی شکلی آشکارش برای مطالعه انتخاب کرد ؛ زیرا با همان مطالعات مقدماتی  معلوم گشت که «نمایانی» سیمای آن بسیار ضعیف است بین نوارک و شهر نیویورک قرار دارد و چون تمرکز فعالیت ها در آن اندک است ، تابعی از این دو شهر است . از این شهر خطوط راه آهن و شاه راههای هوایی متعدی می گذرد و بدین سبب  جایی به نظر می رسد  که باید ازآن عبور کرد  تا شهری که انسان را به سکونت در خود بخواند در جرسی سیتی آشفتگی کامل و بی ارتباطی سیستم خیابان بندی نیز دیده می شود ،کهنگی و فرسودگی ،کثافت و بوی ناخوشایند شهر به احساس می آید.</a:t>
            </a:r>
          </a:p>
          <a:p>
            <a:pPr algn="r" rtl="1"/>
            <a:r>
              <a:rPr lang="fa-IR" dirty="0">
                <a:solidFill>
                  <a:schemeClr val="bg1"/>
                </a:solidFill>
                <a:cs typeface="B Nazanin" panose="00000400000000000000" pitchFamily="2" charset="-78"/>
              </a:rPr>
              <a:t> </a:t>
            </a:r>
            <a:r>
              <a:rPr lang="fa-IR" dirty="0" smtClean="0">
                <a:solidFill>
                  <a:schemeClr val="bg1"/>
                </a:solidFill>
                <a:cs typeface="B Nazanin" panose="00000400000000000000" pitchFamily="2" charset="-78"/>
              </a:rPr>
              <a:t>  لینچ می گوید : </a:t>
            </a:r>
          </a:p>
          <a:p>
            <a:pPr algn="r" rtl="1"/>
            <a:r>
              <a:rPr lang="fa-IR" dirty="0">
                <a:solidFill>
                  <a:schemeClr val="bg1"/>
                </a:solidFill>
                <a:cs typeface="B Nazanin" panose="00000400000000000000" pitchFamily="2" charset="-78"/>
              </a:rPr>
              <a:t> </a:t>
            </a:r>
            <a:r>
              <a:rPr lang="fa-IR" dirty="0" smtClean="0">
                <a:solidFill>
                  <a:schemeClr val="bg1"/>
                </a:solidFill>
                <a:cs typeface="B Nazanin" panose="00000400000000000000" pitchFamily="2" charset="-78"/>
              </a:rPr>
              <a:t>  حقیقیت آن است که بی شکل و بی سامانی این شهر، اندکی  کمتر از آن است که در نگاه نخست ممکن است به دیده شخص تازه وارد به شهر آید،چنان که در غیر این صورت  شهر به طور کلی غیر قابل سکونت است .</a:t>
            </a:r>
          </a:p>
          <a:p>
            <a:pPr algn="r" rtl="1"/>
            <a:r>
              <a:rPr lang="fa-IR" dirty="0">
                <a:solidFill>
                  <a:schemeClr val="bg1"/>
                </a:solidFill>
                <a:cs typeface="B Nazanin" panose="00000400000000000000" pitchFamily="2" charset="-78"/>
              </a:rPr>
              <a:t> </a:t>
            </a:r>
            <a:r>
              <a:rPr lang="fa-IR" dirty="0" smtClean="0">
                <a:solidFill>
                  <a:schemeClr val="bg1"/>
                </a:solidFill>
                <a:cs typeface="B Nazanin" panose="00000400000000000000" pitchFamily="2" charset="-78"/>
              </a:rPr>
              <a:t>  وقتی از مصاحبه شدگان سوال می شد خصوصیات کلی و عمومی شهر چیست ، بیشتر جواب ها این بود که اجزا شهر با یکدیگر پیوستگی ندارند ؛ در شهر مرکزی وجود ندارد و شهر از ساختمان های محقر تشکیل شده است . بیشتر مصاحبه شدگان  در مقابل سوال ، وقتی نام (( جرزی سیتی )) را می شنوید چه چیزی به ذهن شما می آید ؟عاجز می می ماندند.</a:t>
            </a:r>
          </a:p>
          <a:p>
            <a:pPr algn="r" rtl="1"/>
            <a:r>
              <a:rPr lang="fa-IR" dirty="0">
                <a:solidFill>
                  <a:schemeClr val="bg1"/>
                </a:solidFill>
                <a:cs typeface="B Nazanin" panose="00000400000000000000" pitchFamily="2" charset="-78"/>
              </a:rPr>
              <a:t> </a:t>
            </a:r>
            <a:r>
              <a:rPr lang="fa-IR" dirty="0" smtClean="0">
                <a:solidFill>
                  <a:schemeClr val="bg1"/>
                </a:solidFill>
                <a:cs typeface="B Nazanin" panose="00000400000000000000" pitchFamily="2" charset="-78"/>
              </a:rPr>
              <a:t>  نکاتی که مصاحبه شدگان  به آن ها اشاره داشتند :</a:t>
            </a:r>
          </a:p>
          <a:p>
            <a:pPr algn="r" rtl="1"/>
            <a:r>
              <a:rPr lang="fa-IR" dirty="0">
                <a:solidFill>
                  <a:schemeClr val="bg1"/>
                </a:solidFill>
                <a:cs typeface="B Nazanin" panose="00000400000000000000" pitchFamily="2" charset="-78"/>
              </a:rPr>
              <a:t> </a:t>
            </a:r>
            <a:r>
              <a:rPr lang="fa-IR" dirty="0" smtClean="0">
                <a:solidFill>
                  <a:schemeClr val="bg1"/>
                </a:solidFill>
                <a:cs typeface="B Nazanin" panose="00000400000000000000" pitchFamily="2" charset="-78"/>
              </a:rPr>
              <a:t>  (( همه ی قسمت های شهر شبیه ویکنواخت است ... به نظر من همه چیز مبتذل می رسید .... بعضی وقت ها در اصل نمی توان </a:t>
            </a:r>
          </a:p>
        </p:txBody>
      </p:sp>
      <p:sp>
        <p:nvSpPr>
          <p:cNvPr id="3" name="Left Arrow 2"/>
          <p:cNvSpPr/>
          <p:nvPr/>
        </p:nvSpPr>
        <p:spPr>
          <a:xfrm>
            <a:off x="10818253" y="1506827"/>
            <a:ext cx="463641" cy="3348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07008942"/>
      </p:ext>
    </p:extLst>
  </p:cSld>
  <p:clrMapOvr>
    <a:masterClrMapping/>
  </p:clrMapOvr>
  <p:transition spd="slow">
    <p:randomBar dir="vert"/>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71223" y="1609859"/>
            <a:ext cx="9208394" cy="1200329"/>
          </a:xfrm>
          <a:prstGeom prst="rect">
            <a:avLst/>
          </a:prstGeom>
          <a:noFill/>
        </p:spPr>
        <p:txBody>
          <a:bodyPr wrap="square" rtlCol="0">
            <a:spAutoFit/>
          </a:bodyPr>
          <a:lstStyle/>
          <a:p>
            <a:pPr algn="just" rtl="1"/>
            <a:r>
              <a:rPr lang="fa-IR" dirty="0" smtClean="0">
                <a:solidFill>
                  <a:schemeClr val="bg1"/>
                </a:solidFill>
                <a:cs typeface="B Nazanin" panose="00000400000000000000" pitchFamily="2" charset="-78"/>
              </a:rPr>
              <a:t>تصمیم گرفت باید وارد کدام خیابان شد زیرا همه شبیه هم هستند .... تنها وسیله ای که خیابان ها را از هم تشخیص می دهد اسامی آن ها هستند .... هیچ چیز دیگر را نمی توان یافت که سیمای مشخصی داشته باشد .... سیستم خیابان ها گیج کننده است....  اتلاف زمان در یافتن یک محل ... نشانه ها فقط پلاک نام خیابان ها و تابلوهای تبلیغاتی  میدان جنرال است .... محیط آشفته و کم رنگ دیده می شودو ... .</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28552" y="2810188"/>
            <a:ext cx="4714381" cy="3460512"/>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58843" y="2810188"/>
            <a:ext cx="4836684" cy="3460512"/>
          </a:xfrm>
          <a:prstGeom prst="rect">
            <a:avLst/>
          </a:prstGeom>
        </p:spPr>
      </p:pic>
    </p:spTree>
    <p:extLst>
      <p:ext uri="{BB962C8B-B14F-4D97-AF65-F5344CB8AC3E}">
        <p14:creationId xmlns:p14="http://schemas.microsoft.com/office/powerpoint/2010/main" val="360658059"/>
      </p:ext>
    </p:extLst>
  </p:cSld>
  <p:clrMapOvr>
    <a:masterClrMapping/>
  </p:clrMapOvr>
  <p:transition spd="slow">
    <p:randomBar dir="vert"/>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00800" y="1339403"/>
            <a:ext cx="4417456" cy="4801314"/>
          </a:xfrm>
          <a:prstGeom prst="rect">
            <a:avLst/>
          </a:prstGeom>
          <a:noFill/>
        </p:spPr>
        <p:txBody>
          <a:bodyPr wrap="square" rtlCol="0">
            <a:spAutoFit/>
          </a:bodyPr>
          <a:lstStyle/>
          <a:p>
            <a:pPr algn="just" rtl="1"/>
            <a:r>
              <a:rPr lang="fa-IR" b="1" dirty="0">
                <a:ln w="6600">
                  <a:solidFill>
                    <a:schemeClr val="accent2"/>
                  </a:solidFill>
                  <a:prstDash val="solid"/>
                </a:ln>
                <a:solidFill>
                  <a:srgbClr val="FFFFFF"/>
                </a:solidFill>
                <a:effectLst>
                  <a:outerShdw dist="38100" dir="2700000" algn="tl" rotWithShape="0">
                    <a:schemeClr val="accent2"/>
                  </a:outerShdw>
                </a:effectLst>
                <a:cs typeface="B Nazanin" panose="00000400000000000000" pitchFamily="2" charset="-78"/>
              </a:rPr>
              <a:t> 3_ «لس آنجلس» واقع در ایالت </a:t>
            </a:r>
            <a:r>
              <a:rPr lang="fa-IR" b="1" dirty="0" smtClean="0">
                <a:ln w="6600">
                  <a:solidFill>
                    <a:schemeClr val="accent2"/>
                  </a:solidFill>
                  <a:prstDash val="solid"/>
                </a:ln>
                <a:solidFill>
                  <a:srgbClr val="FFFFFF"/>
                </a:solidFill>
                <a:effectLst>
                  <a:outerShdw dist="38100" dir="2700000" algn="tl" rotWithShape="0">
                    <a:schemeClr val="accent2"/>
                  </a:outerShdw>
                </a:effectLst>
                <a:cs typeface="B Nazanin" panose="00000400000000000000" pitchFamily="2" charset="-78"/>
              </a:rPr>
              <a:t>کالیفرنیا</a:t>
            </a:r>
            <a:endParaRPr lang="en-US" b="1" dirty="0" smtClean="0">
              <a:ln w="6600">
                <a:solidFill>
                  <a:schemeClr val="accent2"/>
                </a:solidFill>
                <a:prstDash val="solid"/>
              </a:ln>
              <a:solidFill>
                <a:srgbClr val="FFFFFF"/>
              </a:solidFill>
              <a:effectLst>
                <a:outerShdw dist="38100" dir="2700000" algn="tl" rotWithShape="0">
                  <a:schemeClr val="accent2"/>
                </a:outerShdw>
              </a:effectLst>
              <a:cs typeface="B Nazanin" panose="00000400000000000000" pitchFamily="2" charset="-78"/>
            </a:endParaRPr>
          </a:p>
          <a:p>
            <a:pPr algn="just" rtl="1"/>
            <a:endParaRPr lang="fa-IR" dirty="0">
              <a:solidFill>
                <a:schemeClr val="bg1"/>
              </a:solidFill>
              <a:cs typeface="B Nazanin" panose="00000400000000000000" pitchFamily="2" charset="-78"/>
            </a:endParaRPr>
          </a:p>
          <a:p>
            <a:pPr algn="just" rtl="1"/>
            <a:r>
              <a:rPr lang="fa-IR" dirty="0">
                <a:solidFill>
                  <a:schemeClr val="bg1"/>
                </a:solidFill>
                <a:cs typeface="B Nazanin" panose="00000400000000000000" pitchFamily="2" charset="-78"/>
              </a:rPr>
              <a:t> کوین ، لس آنجلس را به سبب این که  قسمت مرکزی اش نقشه شطرنجی دارد و برخلاف دو شهر دیگر ،شهری تازه است و مقیاسی به طور کامل متفاوت با آن ها دارد را انتخاب کرد . کسانی که با آنان مصاحبه به عمل آمد گذشته از سکونت در این قسمت، محل کارشان نیز در این قسمت بود.</a:t>
            </a:r>
          </a:p>
          <a:p>
            <a:pPr algn="just" rtl="1"/>
            <a:r>
              <a:rPr lang="fa-IR" dirty="0">
                <a:solidFill>
                  <a:schemeClr val="bg1"/>
                </a:solidFill>
                <a:cs typeface="B Nazanin" panose="00000400000000000000" pitchFamily="2" charset="-78"/>
              </a:rPr>
              <a:t>   از خصوصیات این شهر یکی عدم تراکم در مرکز شهر است، آمریکاییان </a:t>
            </a:r>
            <a:r>
              <a:rPr lang="fa-IR" dirty="0" smtClean="0">
                <a:solidFill>
                  <a:schemeClr val="bg1"/>
                </a:solidFill>
                <a:cs typeface="B Nazanin" panose="00000400000000000000" pitchFamily="2" charset="-78"/>
              </a:rPr>
              <a:t>اصطلاح «</a:t>
            </a:r>
            <a:r>
              <a:rPr lang="fa-IR" dirty="0">
                <a:solidFill>
                  <a:schemeClr val="bg1"/>
                </a:solidFill>
                <a:cs typeface="B Nazanin" panose="00000400000000000000" pitchFamily="2" charset="-78"/>
              </a:rPr>
              <a:t>دان تان » را برای مرکز شهر به کار می </a:t>
            </a:r>
            <a:r>
              <a:rPr lang="fa-IR" dirty="0" smtClean="0">
                <a:solidFill>
                  <a:schemeClr val="bg1"/>
                </a:solidFill>
                <a:cs typeface="B Nazanin" panose="00000400000000000000" pitchFamily="2" charset="-78"/>
              </a:rPr>
              <a:t>برند و </a:t>
            </a:r>
            <a:r>
              <a:rPr lang="fa-IR" dirty="0">
                <a:solidFill>
                  <a:schemeClr val="bg1"/>
                </a:solidFill>
                <a:cs typeface="B Nazanin" panose="00000400000000000000" pitchFamily="2" charset="-78"/>
              </a:rPr>
              <a:t>این لغت تنها وجود یک مرکز را به ذهن می آورد . دومی سیستم شطرنجی خیابانهای این قسمت عاملی است که یکنواختی  سیمای آن را باعث می شود و به یاد آوردن تمام نقاط آن را مشکل می کند.</a:t>
            </a:r>
          </a:p>
          <a:p>
            <a:pPr algn="just" rtl="1"/>
            <a:r>
              <a:rPr lang="fa-IR" dirty="0">
                <a:solidFill>
                  <a:schemeClr val="bg1"/>
                </a:solidFill>
                <a:cs typeface="B Nazanin" panose="00000400000000000000" pitchFamily="2" charset="-78"/>
              </a:rPr>
              <a:t>   ناحیه مرکزی لس آنجلس که( </a:t>
            </a:r>
            <a:r>
              <a:rPr lang="en-US" dirty="0">
                <a:solidFill>
                  <a:schemeClr val="bg1"/>
                </a:solidFill>
                <a:cs typeface="B Nazanin" panose="00000400000000000000" pitchFamily="2" charset="-78"/>
              </a:rPr>
              <a:t>L</a:t>
            </a:r>
            <a:r>
              <a:rPr lang="fa-IR" dirty="0">
                <a:solidFill>
                  <a:schemeClr val="bg1"/>
                </a:solidFill>
                <a:cs typeface="B Nazanin" panose="00000400000000000000" pitchFamily="2" charset="-78"/>
              </a:rPr>
              <a:t> ) شکل است ، انگار که در خلا واقع شده و از اطراف خود جداست و مملو از ساختمان هایی  است که هر کدام  در ذهن تاثیری دیر می گذارند.</a:t>
            </a:r>
          </a:p>
          <a:p>
            <a:pPr algn="r" rtl="1"/>
            <a:endParaRPr lang="en-US" dirty="0">
              <a:cs typeface="B Nazanin" panose="00000400000000000000" pitchFamily="2" charset="-78"/>
            </a:endParaRPr>
          </a:p>
        </p:txBody>
      </p:sp>
      <p:sp>
        <p:nvSpPr>
          <p:cNvPr id="5" name="Left Arrow 4"/>
          <p:cNvSpPr/>
          <p:nvPr/>
        </p:nvSpPr>
        <p:spPr>
          <a:xfrm>
            <a:off x="10818256" y="1339403"/>
            <a:ext cx="463641" cy="3348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6706" y="2074033"/>
            <a:ext cx="5804094" cy="3332054"/>
          </a:xfrm>
          <a:prstGeom prst="rect">
            <a:avLst/>
          </a:prstGeom>
        </p:spPr>
      </p:pic>
    </p:spTree>
    <p:extLst>
      <p:ext uri="{BB962C8B-B14F-4D97-AF65-F5344CB8AC3E}">
        <p14:creationId xmlns:p14="http://schemas.microsoft.com/office/powerpoint/2010/main" val="3133761292"/>
      </p:ext>
    </p:extLst>
  </p:cSld>
  <p:clrMapOvr>
    <a:masterClrMapping/>
  </p:clrMapOvr>
  <p:transition spd="slow">
    <p:randomBar dir="vert"/>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35650" y="3047344"/>
            <a:ext cx="4778061" cy="3083272"/>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8795" y="3047344"/>
            <a:ext cx="5009882" cy="3083272"/>
          </a:xfrm>
          <a:prstGeom prst="rect">
            <a:avLst/>
          </a:prstGeom>
        </p:spPr>
      </p:pic>
      <p:sp>
        <p:nvSpPr>
          <p:cNvPr id="4" name="Left Arrow 3"/>
          <p:cNvSpPr/>
          <p:nvPr/>
        </p:nvSpPr>
        <p:spPr>
          <a:xfrm>
            <a:off x="5988677" y="5550794"/>
            <a:ext cx="708337" cy="476519"/>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1661375" y="1442434"/>
            <a:ext cx="9105363" cy="1477328"/>
          </a:xfrm>
          <a:prstGeom prst="rect">
            <a:avLst/>
          </a:prstGeom>
          <a:noFill/>
        </p:spPr>
        <p:txBody>
          <a:bodyPr wrap="square" rtlCol="0">
            <a:spAutoFit/>
          </a:bodyPr>
          <a:lstStyle/>
          <a:p>
            <a:pPr algn="just" rtl="1"/>
            <a:r>
              <a:rPr lang="fa-IR">
                <a:solidFill>
                  <a:schemeClr val="bg1"/>
                </a:solidFill>
                <a:cs typeface="B Nazanin" panose="00000400000000000000" pitchFamily="2" charset="-78"/>
              </a:rPr>
              <a:t>از میان این ساختمان ها مصاحبه شدگان دو ساختمان را به دقت مورد مطالعه قرار داده اند  : یکی بنای زشت و طلایی رنگ ریچلفیلد و دیگری بنای شهرداری که راس آن مانند هرمی ساخته شده بود.</a:t>
            </a:r>
          </a:p>
          <a:p>
            <a:pPr algn="just" rtl="1"/>
            <a:r>
              <a:rPr lang="fa-IR">
                <a:solidFill>
                  <a:schemeClr val="bg1"/>
                </a:solidFill>
                <a:cs typeface="B Nazanin" panose="00000400000000000000" pitchFamily="2" charset="-78"/>
              </a:rPr>
              <a:t>   میدان پرشینگ فضایی باز بود که به صورتی کم نظیر به سبزه و گیاه آراسته شده و چون به عنوان خانه ای گشوده برای بحث های سیاسی و ملاقات های اجتماعی و استراحت سالخوردگان مورد استفاده قرار می گرفت ، عاملی بود که از جانب  مصاحبه شدگان به دقت توصیف شده بود.</a:t>
            </a:r>
            <a:endParaRPr lang="en-US" dirty="0">
              <a:solidFill>
                <a:schemeClr val="bg1"/>
              </a:solidFill>
              <a:cs typeface="B Nazanin" panose="00000400000000000000" pitchFamily="2" charset="-78"/>
            </a:endParaRPr>
          </a:p>
        </p:txBody>
      </p:sp>
    </p:spTree>
    <p:extLst>
      <p:ext uri="{BB962C8B-B14F-4D97-AF65-F5344CB8AC3E}">
        <p14:creationId xmlns:p14="http://schemas.microsoft.com/office/powerpoint/2010/main" val="29074755"/>
      </p:ext>
    </p:extLst>
  </p:cSld>
  <p:clrMapOvr>
    <a:masterClrMapping/>
  </p:clrMapOvr>
  <p:transition spd="slow">
    <p:randomBar dir="vert"/>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61374" y="1455313"/>
            <a:ext cx="8989454" cy="3139321"/>
          </a:xfrm>
          <a:prstGeom prst="rect">
            <a:avLst/>
          </a:prstGeom>
          <a:noFill/>
        </p:spPr>
        <p:txBody>
          <a:bodyPr wrap="square" rtlCol="0">
            <a:spAutoFit/>
          </a:bodyPr>
          <a:lstStyle/>
          <a:p>
            <a:pPr algn="just" rtl="1"/>
            <a:r>
              <a:rPr lang="fa-IR" dirty="0" smtClean="0">
                <a:solidFill>
                  <a:schemeClr val="bg1"/>
                </a:solidFill>
                <a:cs typeface="B Nazanin" panose="00000400000000000000" pitchFamily="2" charset="-78"/>
              </a:rPr>
              <a:t>از مصاحبه شدگان کمتر کسی از آنان دریافتن جهت در این قسمت از شهر دچار مشکل می شدند ،دلیل این امر یکی وجود عاملی چشم گیر در انتهای هر خیابان که دور نمای خیابان  به آن ختم می شد و دیگری ،تفاوت در میزان استفاده از  پیاده رو ها  بود.</a:t>
            </a:r>
          </a:p>
          <a:p>
            <a:pPr algn="just" rtl="1"/>
            <a:r>
              <a:rPr lang="fa-IR" dirty="0">
                <a:solidFill>
                  <a:schemeClr val="bg1"/>
                </a:solidFill>
                <a:cs typeface="B Nazanin" panose="00000400000000000000" pitchFamily="2" charset="-78"/>
              </a:rPr>
              <a:t> </a:t>
            </a:r>
            <a:r>
              <a:rPr lang="fa-IR" dirty="0" smtClean="0">
                <a:solidFill>
                  <a:schemeClr val="bg1"/>
                </a:solidFill>
                <a:cs typeface="B Nazanin" panose="00000400000000000000" pitchFamily="2" charset="-78"/>
              </a:rPr>
              <a:t>  وقتی از مصاحبه شوندگان  خواستند با یک کلام شهر را وصف کنند ، چنین جواب دادند :</a:t>
            </a:r>
          </a:p>
          <a:p>
            <a:pPr algn="just" rtl="1"/>
            <a:r>
              <a:rPr lang="fa-IR" dirty="0">
                <a:solidFill>
                  <a:schemeClr val="bg1"/>
                </a:solidFill>
                <a:cs typeface="B Nazanin" panose="00000400000000000000" pitchFamily="2" charset="-78"/>
              </a:rPr>
              <a:t> </a:t>
            </a:r>
            <a:r>
              <a:rPr lang="fa-IR" dirty="0" smtClean="0">
                <a:solidFill>
                  <a:schemeClr val="bg1"/>
                </a:solidFill>
                <a:cs typeface="B Nazanin" panose="00000400000000000000" pitchFamily="2" charset="-78"/>
              </a:rPr>
              <a:t>  گسترده و پراکنده ... جادار و وسیع ... بی شکل و فاقد مرکز ... وقتی به آن می رسید با آن همه اشتیاق ، هبچ چیز جالبی وجود ندارد ... موجب خستگی و ملال خاطر است.</a:t>
            </a:r>
          </a:p>
          <a:p>
            <a:pPr algn="just" rtl="1"/>
            <a:r>
              <a:rPr lang="fa-IR" dirty="0">
                <a:solidFill>
                  <a:schemeClr val="bg1"/>
                </a:solidFill>
                <a:cs typeface="B Nazanin" panose="00000400000000000000" pitchFamily="2" charset="-78"/>
              </a:rPr>
              <a:t> </a:t>
            </a:r>
            <a:r>
              <a:rPr lang="fa-IR" dirty="0" smtClean="0">
                <a:solidFill>
                  <a:schemeClr val="bg1"/>
                </a:solidFill>
                <a:cs typeface="B Nazanin" panose="00000400000000000000" pitchFamily="2" charset="-78"/>
              </a:rPr>
              <a:t>  اغلب مصاحبه شوندگان از وجود مه ،دود ، و گرد وغبار در هوا شاکی بودند . ،وجود این عوامل باعث می شد رنگ کلی شهر را مصاحبه شوندگان به رنگ زرد گونه یا خاکستری بیان کنند. عبور و مرور اتومبیل وسیستم  شاه راهی از مهم ترین موضوعی بود که در مصاحبات مطرح گردیده بود و به زعم بعضی ها رانندگی به سمت مرکز شهر  ، هر روز تجربه ای تازه را به وجود می آورد ، جنگی تازه که برخی اوقات  مهیج اما به طور معمول خسته کننده و توان فرسا است و اغلب آن ها از چراغ ها و علائم راهنمایی  و وجود تقاطع های زیاد شکایت می کردند.</a:t>
            </a:r>
            <a:endParaRPr lang="en-US" dirty="0">
              <a:solidFill>
                <a:schemeClr val="bg1"/>
              </a:solidFill>
              <a:cs typeface="B Nazanin" panose="00000400000000000000" pitchFamily="2" charset="-78"/>
            </a:endParaRPr>
          </a:p>
        </p:txBody>
      </p:sp>
    </p:spTree>
    <p:extLst>
      <p:ext uri="{BB962C8B-B14F-4D97-AF65-F5344CB8AC3E}">
        <p14:creationId xmlns:p14="http://schemas.microsoft.com/office/powerpoint/2010/main" val="296356950"/>
      </p:ext>
    </p:extLst>
  </p:cSld>
  <p:clrMapOvr>
    <a:masterClrMapping/>
  </p:clrMapOvr>
  <p:transition spd="slow">
    <p:randomBar dir="vert"/>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88387"/>
            <a:ext cx="10972800" cy="1143000"/>
          </a:xfrm>
        </p:spPr>
        <p:txBody>
          <a:bodyPr>
            <a:normAutofit fontScale="90000"/>
          </a:bodyPr>
          <a:lstStyle/>
          <a:p>
            <a:pPr algn="ctr"/>
            <a:r>
              <a:rPr lang="fa-IR" sz="4000" b="1" dirty="0">
                <a:solidFill>
                  <a:schemeClr val="accent5">
                    <a:lumMod val="75000"/>
                  </a:schemeClr>
                </a:solidFill>
                <a:cs typeface="B Nazanin" pitchFamily="2" charset="-78"/>
              </a:rPr>
              <a:t>سیمای شهر و عوامل سازنده آن</a:t>
            </a:r>
            <a:br>
              <a:rPr lang="fa-IR" sz="4000" b="1" dirty="0">
                <a:solidFill>
                  <a:schemeClr val="accent5">
                    <a:lumMod val="75000"/>
                  </a:schemeClr>
                </a:solidFill>
                <a:cs typeface="B Nazanin" pitchFamily="2" charset="-78"/>
              </a:rPr>
            </a:br>
            <a:endParaRPr lang="fa-IR" sz="4000" b="1" dirty="0">
              <a:solidFill>
                <a:schemeClr val="accent5">
                  <a:lumMod val="75000"/>
                </a:schemeClr>
              </a:solidFill>
            </a:endParaRPr>
          </a:p>
        </p:txBody>
      </p:sp>
      <p:sp>
        <p:nvSpPr>
          <p:cNvPr id="5" name="Title 1"/>
          <p:cNvSpPr txBox="1">
            <a:spLocks/>
          </p:cNvSpPr>
          <p:nvPr/>
        </p:nvSpPr>
        <p:spPr>
          <a:xfrm>
            <a:off x="1931830" y="1846604"/>
            <a:ext cx="8253941" cy="2808312"/>
          </a:xfrm>
          <a:prstGeom prst="rect">
            <a:avLst/>
          </a:prstGeom>
        </p:spPr>
        <p:txBody>
          <a:bodyPr rIns="91440" anchor="b">
            <a:normAutofit fontScale="97500" lnSpcReduction="10000"/>
            <a:scene3d>
              <a:camera prst="orthographicFront"/>
              <a:lightRig rig="soft" dir="t">
                <a:rot lat="0" lon="0" rev="2400000"/>
              </a:lightRig>
            </a:scene3d>
            <a:sp3d>
              <a:bevelT w="19050" h="12700"/>
            </a:sp3d>
          </a:bodyPr>
          <a:lst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a:lstStyle>
          <a:p>
            <a:pPr algn="ctr"/>
            <a:r>
              <a:rPr lang="fa-IR" sz="2400" smtClean="0">
                <a:solidFill>
                  <a:srgbClr val="FF0000"/>
                </a:solidFill>
                <a:cs typeface="B Nazanin" pitchFamily="2" charset="-78"/>
              </a:rPr>
              <a:t>   </a:t>
            </a:r>
            <a:br>
              <a:rPr lang="fa-IR" sz="2400" smtClean="0">
                <a:solidFill>
                  <a:srgbClr val="FF0000"/>
                </a:solidFill>
                <a:cs typeface="B Nazanin" pitchFamily="2" charset="-78"/>
              </a:rPr>
            </a:br>
            <a:r>
              <a:rPr lang="fa-IR" sz="1800" smtClean="0">
                <a:cs typeface="B Nazanin" pitchFamily="2" charset="-78"/>
              </a:rPr>
              <a:t/>
            </a:r>
            <a:br>
              <a:rPr lang="fa-IR" sz="1800" smtClean="0">
                <a:cs typeface="B Nazanin" pitchFamily="2" charset="-78"/>
              </a:rPr>
            </a:br>
            <a:r>
              <a:rPr lang="fa-IR" sz="1800" smtClean="0">
                <a:cs typeface="B Nazanin" pitchFamily="2" charset="-78"/>
              </a:rPr>
              <a:t/>
            </a:r>
            <a:br>
              <a:rPr lang="fa-IR" sz="1800" smtClean="0">
                <a:cs typeface="B Nazanin" pitchFamily="2" charset="-78"/>
              </a:rPr>
            </a:br>
            <a:r>
              <a:rPr lang="fa-IR" sz="2000" smtClean="0">
                <a:cs typeface="B Nazanin" pitchFamily="2" charset="-78"/>
              </a:rPr>
              <a:t>لینچ بر مبنای مطالعات خود،عوامل جسمی شهر را بر پنج عامل استوار دانست</a:t>
            </a:r>
            <a:r>
              <a:rPr lang="fa-IR" sz="1800" smtClean="0">
                <a:cs typeface="B Nazanin" pitchFamily="2" charset="-78"/>
              </a:rPr>
              <a:t>: </a:t>
            </a:r>
            <a:br>
              <a:rPr lang="fa-IR" sz="1800" smtClean="0">
                <a:cs typeface="B Nazanin" pitchFamily="2" charset="-78"/>
              </a:rPr>
            </a:br>
            <a:r>
              <a:rPr lang="fa-IR" sz="1800" smtClean="0">
                <a:cs typeface="B Nazanin" pitchFamily="2" charset="-78"/>
              </a:rPr>
              <a:t/>
            </a:r>
            <a:br>
              <a:rPr lang="fa-IR" sz="1800" smtClean="0">
                <a:cs typeface="B Nazanin" pitchFamily="2" charset="-78"/>
              </a:rPr>
            </a:br>
            <a:r>
              <a:rPr lang="fa-IR" sz="1800" smtClean="0">
                <a:cs typeface="B Nazanin" pitchFamily="2" charset="-78"/>
              </a:rPr>
              <a:t/>
            </a:r>
            <a:br>
              <a:rPr lang="fa-IR" sz="1800" smtClean="0">
                <a:cs typeface="B Nazanin" pitchFamily="2" charset="-78"/>
              </a:rPr>
            </a:br>
            <a:r>
              <a:rPr lang="fa-IR" sz="2700" smtClean="0">
                <a:solidFill>
                  <a:srgbClr val="0070C0"/>
                </a:solidFill>
                <a:cs typeface="B Nazanin" pitchFamily="2" charset="-78"/>
              </a:rPr>
              <a:t>1.راه   2.لبه    3.حوزه    4.گره    5.نشانه</a:t>
            </a:r>
            <a:r>
              <a:rPr lang="fa-IR" sz="1800" smtClean="0">
                <a:cs typeface="B Nazanin" pitchFamily="2" charset="-78"/>
              </a:rPr>
              <a:t/>
            </a:r>
            <a:br>
              <a:rPr lang="fa-IR" sz="1800" smtClean="0">
                <a:cs typeface="B Nazanin" pitchFamily="2" charset="-78"/>
              </a:rPr>
            </a:br>
            <a:r>
              <a:rPr lang="fa-IR" sz="1800" smtClean="0">
                <a:cs typeface="B Nazanin" pitchFamily="2" charset="-78"/>
              </a:rPr>
              <a:t/>
            </a:r>
            <a:br>
              <a:rPr lang="fa-IR" sz="1800" smtClean="0">
                <a:cs typeface="B Nazanin" pitchFamily="2" charset="-78"/>
              </a:rPr>
            </a:br>
            <a:r>
              <a:rPr lang="fa-IR" sz="1800" smtClean="0">
                <a:cs typeface="B Nazanin" pitchFamily="2" charset="-78"/>
              </a:rPr>
              <a:t/>
            </a:r>
            <a:br>
              <a:rPr lang="fa-IR" sz="1800" smtClean="0">
                <a:cs typeface="B Nazanin" pitchFamily="2" charset="-78"/>
              </a:rPr>
            </a:br>
            <a:endParaRPr lang="en-US" sz="1800" dirty="0">
              <a:cs typeface="B Nazanin" pitchFamily="2" charset="-78"/>
            </a:endParaRPr>
          </a:p>
        </p:txBody>
      </p:sp>
    </p:spTree>
    <p:extLst>
      <p:ext uri="{BB962C8B-B14F-4D97-AF65-F5344CB8AC3E}">
        <p14:creationId xmlns:p14="http://schemas.microsoft.com/office/powerpoint/2010/main" val="1909082884"/>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35361" y="188640"/>
            <a:ext cx="7921968" cy="5616624"/>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descr="112"/>
          <p:cNvPicPr>
            <a:picLocks noChangeAspect="1" noChangeArrowheads="1"/>
          </p:cNvPicPr>
          <p:nvPr/>
        </p:nvPicPr>
        <p:blipFill>
          <a:blip r:embed="rId3" cstate="print">
            <a:extLst>
              <a:ext uri="{BEBA8EAE-BF5A-486C-A8C5-ECC9F3942E4B}">
                <a14:imgProps xmlns:a14="http://schemas.microsoft.com/office/drawing/2010/main">
                  <a14:imgLayer r:embed="rId4">
                    <a14:imgEffect>
                      <a14:artisticCutout/>
                    </a14:imgEffect>
                  </a14:imgLayer>
                </a14:imgProps>
              </a:ext>
              <a:ext uri="{28A0092B-C50C-407E-A947-70E740481C1C}">
                <a14:useLocalDpi xmlns:a14="http://schemas.microsoft.com/office/drawing/2010/main" val="0"/>
              </a:ext>
            </a:extLst>
          </a:blip>
          <a:srcRect/>
          <a:stretch>
            <a:fillRect/>
          </a:stretch>
        </p:blipFill>
        <p:spPr bwMode="auto">
          <a:xfrm>
            <a:off x="8496267" y="60789"/>
            <a:ext cx="3695733" cy="6536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29920188"/>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9093" y="729409"/>
            <a:ext cx="11256135" cy="2565959"/>
          </a:xfrm>
          <a:prstGeom prst="rect">
            <a:avLst/>
          </a:prstGeom>
        </p:spPr>
        <p:txBody>
          <a:bodyPr wrap="square">
            <a:spAutoFit/>
          </a:bodyPr>
          <a:lstStyle/>
          <a:p>
            <a:pPr algn="r" rtl="1">
              <a:lnSpc>
                <a:spcPct val="107000"/>
              </a:lnSpc>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2-شنوایی: این حس در طاحی شهری و معماری دارای اهمیت زیادی است.از راه شنوایی میتوان جهت و فاصله منبع صوتی را تشخیص داد.انسان قادر است دو منبع صوتی را که زاویه بین امواجشان به گوش حتی کم‌تر از 10 درجه باشد از یکدیگر تمیز دهد.</a:t>
            </a:r>
            <a:endParaRPr lang="en-US" sz="240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3-بویایی: نسبت به بینایی و صدا محفوظات عمیق‌تری را انتقال میدهد. این حس از ابتدایی ترین و اساسی‌ترین روش‌های ارتباطی است.بو علاوه بر تمیز افراد از هم، امکان تعیین نمودن حالات عاطفی و حسی سایر موجودات زنده را نیز می دهد.امروزه شهرهای ما عاری از هرگونه تنوع مربوط به حس بویایی می باشند اما افرادی که در خیابانهای روستا قدم میزنند،متوجه میشوند که چه چیزهایی در اطرافشان وجود دارد.</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Rectangle 2"/>
          <p:cNvSpPr/>
          <p:nvPr/>
        </p:nvSpPr>
        <p:spPr>
          <a:xfrm>
            <a:off x="5151549" y="3295368"/>
            <a:ext cx="6413679" cy="1673022"/>
          </a:xfrm>
          <a:prstGeom prst="rect">
            <a:avLst/>
          </a:prstGeom>
        </p:spPr>
        <p:txBody>
          <a:bodyPr wrap="square">
            <a:spAutoFit/>
          </a:bodyPr>
          <a:lstStyle/>
          <a:p>
            <a:pPr algn="r" rtl="1">
              <a:lnSpc>
                <a:spcPct val="107000"/>
              </a:lnSpc>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4-لامسه: دریافت های فضایی مربوط به حواس بینایی و لامسه با هم گره خورده‌اند،به گونه ای که در تفسیر ادراک فض هنرمندی به نام "براک" تمایز بین فضای بینایی و لامسه را چنین بیان میکند: "فضای لامسه ناظر را از اشیاء جدا میکند،در حالیکه فضای بینایی اشیاء را </a:t>
            </a:r>
            <a:r>
              <a:rPr lang="fa-IR" sz="2400" dirty="0" smtClean="0">
                <a:latin typeface="Calibri" panose="020F0502020204030204" pitchFamily="34" charset="0"/>
                <a:ea typeface="Calibri" panose="020F0502020204030204" pitchFamily="34" charset="0"/>
                <a:cs typeface="B Yas" panose="00000400000000000000" pitchFamily="2" charset="-78"/>
              </a:rPr>
              <a:t> از </a:t>
            </a:r>
            <a:r>
              <a:rPr lang="fa-IR" sz="2400" dirty="0">
                <a:latin typeface="Calibri" panose="020F0502020204030204" pitchFamily="34" charset="0"/>
                <a:ea typeface="Calibri" panose="020F0502020204030204" pitchFamily="34" charset="0"/>
                <a:cs typeface="B Yas" panose="00000400000000000000" pitchFamily="2" charset="-78"/>
              </a:rPr>
              <a:t>یکدیگر جدا میکند.</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5611" y="3029302"/>
            <a:ext cx="4095482" cy="3460589"/>
          </a:xfrm>
          <a:prstGeom prst="rect">
            <a:avLst/>
          </a:prstGeom>
        </p:spPr>
      </p:pic>
    </p:spTree>
    <p:extLst>
      <p:ext uri="{BB962C8B-B14F-4D97-AF65-F5344CB8AC3E}">
        <p14:creationId xmlns:p14="http://schemas.microsoft.com/office/powerpoint/2010/main" val="3643267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11425238" cy="1557338"/>
          </a:xfrm>
        </p:spPr>
        <p:txBody>
          <a:bodyPr>
            <a:noAutofit/>
          </a:bodyPr>
          <a:lstStyle/>
          <a:p>
            <a:pPr algn="r"/>
            <a:r>
              <a:rPr lang="fa-IR" sz="2000" dirty="0" smtClean="0">
                <a:solidFill>
                  <a:schemeClr val="tx1"/>
                </a:solidFill>
                <a:cs typeface="B Nazanin" pitchFamily="2" charset="-78"/>
              </a:rPr>
              <a:t>1.راه</a:t>
            </a:r>
            <a:br>
              <a:rPr lang="fa-IR" sz="2000" dirty="0" smtClean="0">
                <a:solidFill>
                  <a:schemeClr val="tx1"/>
                </a:solidFill>
                <a:cs typeface="B Nazanin" pitchFamily="2" charset="-78"/>
              </a:rPr>
            </a:br>
            <a:r>
              <a:rPr lang="fa-IR" sz="2000" dirty="0" smtClean="0">
                <a:solidFill>
                  <a:schemeClr val="tx1"/>
                </a:solidFill>
                <a:cs typeface="B Nazanin" pitchFamily="2" charset="-78"/>
              </a:rPr>
              <a:t>راه تصویر ذهنی است که شهروندان از شبکه حرکتی و امدوشد شهر خود دارند</a:t>
            </a:r>
            <a:br>
              <a:rPr lang="fa-IR" sz="2000" dirty="0" smtClean="0">
                <a:solidFill>
                  <a:schemeClr val="tx1"/>
                </a:solidFill>
                <a:cs typeface="B Nazanin" pitchFamily="2" charset="-78"/>
              </a:rPr>
            </a:br>
            <a:r>
              <a:rPr lang="fa-IR" sz="2000" dirty="0" smtClean="0">
                <a:solidFill>
                  <a:schemeClr val="tx1"/>
                </a:solidFill>
                <a:cs typeface="B Nazanin" pitchFamily="2" charset="-78"/>
              </a:rPr>
              <a:t> وبه نظر لینچ شاخص ترین و مهم ترین عناصر در تصویر ذهنی شهروندان</a:t>
            </a:r>
            <a:r>
              <a:rPr lang="en-US" sz="2000" dirty="0" smtClean="0">
                <a:solidFill>
                  <a:schemeClr val="tx1"/>
                </a:solidFill>
                <a:cs typeface="B Nazanin" pitchFamily="2" charset="-78"/>
              </a:rPr>
              <a:t/>
            </a:r>
            <a:br>
              <a:rPr lang="en-US" sz="2000" dirty="0" smtClean="0">
                <a:solidFill>
                  <a:schemeClr val="tx1"/>
                </a:solidFill>
                <a:cs typeface="B Nazanin" pitchFamily="2" charset="-78"/>
              </a:rPr>
            </a:br>
            <a:r>
              <a:rPr lang="fa-IR" sz="2000" dirty="0" smtClean="0">
                <a:solidFill>
                  <a:schemeClr val="tx1"/>
                </a:solidFill>
                <a:cs typeface="B Nazanin" pitchFamily="2" charset="-78"/>
              </a:rPr>
              <a:t>میباشد. راه ممکن است خیابان ،پیاده رو، خطوط راه اهن و... باشد</a:t>
            </a:r>
            <a:endParaRPr lang="en-US" sz="2000" dirty="0">
              <a:solidFill>
                <a:schemeClr val="tx1"/>
              </a:solidFill>
              <a:cs typeface="B Nazanin" pitchFamily="2" charset="-78"/>
            </a:endParaRPr>
          </a:p>
        </p:txBody>
      </p:sp>
      <p:pic>
        <p:nvPicPr>
          <p:cNvPr id="5" name="Picture 4" descr="thumb_shanz-elize-izprevari-5-aveniu_0.jpg"/>
          <p:cNvPicPr>
            <a:picLocks noChangeAspect="1"/>
          </p:cNvPicPr>
          <p:nvPr/>
        </p:nvPicPr>
        <p:blipFill>
          <a:blip r:embed="rId2"/>
          <a:srcRect t="7219" b="-691"/>
          <a:stretch>
            <a:fillRect/>
          </a:stretch>
        </p:blipFill>
        <p:spPr>
          <a:xfrm>
            <a:off x="0" y="1556792"/>
            <a:ext cx="5501653" cy="5264632"/>
          </a:xfrm>
          <a:prstGeom prst="rect">
            <a:avLst/>
          </a:prstGeom>
          <a:ln>
            <a:solidFill>
              <a:srgbClr val="FFFF00"/>
            </a:solidFill>
          </a:ln>
          <a:effectLst>
            <a:outerShdw blurRad="292100" dist="139700" dir="2700000" algn="tl" rotWithShape="0">
              <a:srgbClr val="333333">
                <a:alpha val="65000"/>
              </a:srgbClr>
            </a:outerShdw>
          </a:effectLst>
        </p:spPr>
      </p:pic>
      <p:pic>
        <p:nvPicPr>
          <p:cNvPr id="1027" name="Picture 3" descr="IMG_005"/>
          <p:cNvPicPr>
            <a:picLocks noChangeAspect="1" noChangeArrowheads="1"/>
          </p:cNvPicPr>
          <p:nvPr/>
        </p:nvPicPr>
        <p:blipFill>
          <a:blip r:embed="rId3" cstate="print">
            <a:lum bright="24000" contrast="12000"/>
            <a:extLst>
              <a:ext uri="{28A0092B-C50C-407E-A947-70E740481C1C}">
                <a14:useLocalDpi xmlns:a14="http://schemas.microsoft.com/office/drawing/2010/main" val="0"/>
              </a:ext>
            </a:extLst>
          </a:blip>
          <a:srcRect/>
          <a:stretch>
            <a:fillRect/>
          </a:stretch>
        </p:blipFill>
        <p:spPr bwMode="auto">
          <a:xfrm>
            <a:off x="5711957" y="2708920"/>
            <a:ext cx="6480043" cy="4013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6864743" y="1582923"/>
            <a:ext cx="2751074" cy="369332"/>
          </a:xfrm>
          <a:prstGeom prst="rect">
            <a:avLst/>
          </a:prstGeom>
        </p:spPr>
        <p:style>
          <a:lnRef idx="2">
            <a:schemeClr val="accent5"/>
          </a:lnRef>
          <a:fillRef idx="1">
            <a:schemeClr val="lt1"/>
          </a:fillRef>
          <a:effectRef idx="0">
            <a:schemeClr val="accent5"/>
          </a:effectRef>
          <a:fontRef idx="minor">
            <a:schemeClr val="dk1"/>
          </a:fontRef>
        </p:style>
        <p:txBody>
          <a:bodyPr wrap="none">
            <a:spAutoFit/>
          </a:bodyPr>
          <a:lstStyle/>
          <a:p>
            <a:r>
              <a:rPr lang="fa-IR" b="1" dirty="0"/>
              <a:t> خیابان شانزه لیزه در شهر پاریس</a:t>
            </a:r>
            <a:endParaRPr lang="en-US" dirty="0"/>
          </a:p>
        </p:txBody>
      </p:sp>
      <p:sp>
        <p:nvSpPr>
          <p:cNvPr id="3" name="Down Arrow 2"/>
          <p:cNvSpPr/>
          <p:nvPr/>
        </p:nvSpPr>
        <p:spPr>
          <a:xfrm>
            <a:off x="8832304" y="1952256"/>
            <a:ext cx="240027" cy="54064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9972654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15160" y="155575"/>
            <a:ext cx="10972800" cy="1473200"/>
          </a:xfrm>
        </p:spPr>
        <p:txBody>
          <a:bodyPr>
            <a:noAutofit/>
          </a:bodyPr>
          <a:lstStyle/>
          <a:p>
            <a:pPr algn="r"/>
            <a:r>
              <a:rPr lang="fa-IR" sz="2000" dirty="0" smtClean="0">
                <a:solidFill>
                  <a:schemeClr val="tx1"/>
                </a:solidFill>
                <a:cs typeface="B Nazanin" pitchFamily="2" charset="-78"/>
              </a:rPr>
              <a:t>2.لبه</a:t>
            </a:r>
            <a:br>
              <a:rPr lang="fa-IR" sz="2000" dirty="0" smtClean="0">
                <a:solidFill>
                  <a:schemeClr val="tx1"/>
                </a:solidFill>
                <a:cs typeface="B Nazanin" pitchFamily="2" charset="-78"/>
              </a:rPr>
            </a:br>
            <a:r>
              <a:rPr lang="fa-IR" sz="2000" dirty="0" smtClean="0">
                <a:solidFill>
                  <a:schemeClr val="tx1"/>
                </a:solidFill>
                <a:cs typeface="B Nazanin" pitchFamily="2" charset="-78"/>
              </a:rPr>
              <a:t> لبه عامل خطی است که به دید ناظر با راه تفاوت دارد .مرز بین دو قسمت، بریدگی که خطوط راه اهن بوجود میاورد و رودخانه در شهرا عمومآ مثال هایی از لبه هستند</a:t>
            </a:r>
            <a:br>
              <a:rPr lang="fa-IR" sz="2000" dirty="0" smtClean="0">
                <a:solidFill>
                  <a:schemeClr val="tx1"/>
                </a:solidFill>
                <a:cs typeface="B Nazanin" pitchFamily="2" charset="-78"/>
              </a:rPr>
            </a:br>
            <a:endParaRPr lang="en-US" sz="2000" dirty="0">
              <a:solidFill>
                <a:schemeClr val="tx1"/>
              </a:solidFill>
              <a:cs typeface="B Nazanin" pitchFamily="2" charset="-78"/>
            </a:endParaRPr>
          </a:p>
        </p:txBody>
      </p:sp>
      <p:pic>
        <p:nvPicPr>
          <p:cNvPr id="3074" name="Picture 2" descr="canad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9351" y="2348880"/>
            <a:ext cx="11640544" cy="4325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4355543" y="1936875"/>
            <a:ext cx="3139215" cy="400110"/>
          </a:xfrm>
          <a:prstGeom prst="rect">
            <a:avLst/>
          </a:prstGeom>
        </p:spPr>
        <p:txBody>
          <a:bodyPr wrap="square">
            <a:spAutoFit/>
          </a:bodyPr>
          <a:lstStyle/>
          <a:p>
            <a:pPr algn="ctr"/>
            <a:r>
              <a:rPr lang="fa-IR" sz="2000" dirty="0">
                <a:solidFill>
                  <a:srgbClr val="00B050"/>
                </a:solidFill>
              </a:rPr>
              <a:t>لبه: كانادا</a:t>
            </a:r>
            <a:endParaRPr lang="en-US" sz="2000" dirty="0">
              <a:solidFill>
                <a:srgbClr val="00B050"/>
              </a:solidFill>
            </a:endParaRPr>
          </a:p>
        </p:txBody>
      </p:sp>
    </p:spTree>
    <p:extLst>
      <p:ext uri="{BB962C8B-B14F-4D97-AF65-F5344CB8AC3E}">
        <p14:creationId xmlns:p14="http://schemas.microsoft.com/office/powerpoint/2010/main" val="303241913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781314" y="1412875"/>
            <a:ext cx="10972800" cy="2087563"/>
          </a:xfrm>
        </p:spPr>
        <p:txBody>
          <a:bodyPr>
            <a:noAutofit/>
          </a:bodyPr>
          <a:lstStyle/>
          <a:p>
            <a:pPr rtl="1"/>
            <a:r>
              <a:rPr lang="fa-IR" sz="2000" dirty="0" smtClean="0">
                <a:solidFill>
                  <a:schemeClr val="tx1"/>
                </a:solidFill>
                <a:cs typeface="B Nazanin" pitchFamily="2" charset="-78"/>
              </a:rPr>
              <a:t>3.حوزه</a:t>
            </a:r>
            <a:br>
              <a:rPr lang="fa-IR" sz="2000" dirty="0" smtClean="0">
                <a:solidFill>
                  <a:schemeClr val="tx1"/>
                </a:solidFill>
                <a:cs typeface="B Nazanin" pitchFamily="2" charset="-78"/>
              </a:rPr>
            </a:br>
            <a:r>
              <a:rPr lang="fa-IR" sz="2000" dirty="0" smtClean="0">
                <a:solidFill>
                  <a:schemeClr val="tx1"/>
                </a:solidFill>
                <a:cs typeface="B Nazanin" pitchFamily="2" charset="-78"/>
              </a:rPr>
              <a:t>منظور از حوزه تصویری است که شهرندان از ظاهر، کارکرد ویا معنای یک مجموعه ی فضایی در ذهن خود میسازند</a:t>
            </a:r>
            <a:br>
              <a:rPr lang="fa-IR" sz="2000" dirty="0" smtClean="0">
                <a:solidFill>
                  <a:schemeClr val="tx1"/>
                </a:solidFill>
                <a:cs typeface="B Nazanin" pitchFamily="2" charset="-78"/>
              </a:rPr>
            </a:br>
            <a:r>
              <a:rPr lang="fa-IR" sz="2000" dirty="0" smtClean="0">
                <a:solidFill>
                  <a:schemeClr val="tx1"/>
                </a:solidFill>
                <a:cs typeface="B Nazanin" pitchFamily="2" charset="-78"/>
              </a:rPr>
              <a:t>ودارای ویژیگی مختص به خود است بدین ترتیب حوزه نه تنها محله به معنای متداول ان، بلکه مجموعه هایی چون بازار،منطقه صنعتی، پادگان،فرودگاه و ... را نیز در بر میگیرد(</a:t>
            </a:r>
            <a:r>
              <a:rPr lang="ar-SA" sz="1600" b="1" dirty="0">
                <a:solidFill>
                  <a:srgbClr val="FFFF00"/>
                </a:solidFill>
              </a:rPr>
              <a:t>حوزه ها </a:t>
            </a:r>
            <a:r>
              <a:rPr lang="fa-IR" sz="1600" b="1" dirty="0">
                <a:solidFill>
                  <a:srgbClr val="FFFF00"/>
                </a:solidFill>
              </a:rPr>
              <a:t>،</a:t>
            </a:r>
            <a:r>
              <a:rPr lang="ar-SA" sz="1600" b="1" dirty="0" smtClean="0">
                <a:solidFill>
                  <a:srgbClr val="FFFF00"/>
                </a:solidFill>
              </a:rPr>
              <a:t> </a:t>
            </a:r>
            <a:r>
              <a:rPr lang="ar-SA" sz="1600" b="1" dirty="0">
                <a:solidFill>
                  <a:srgbClr val="FFFF00"/>
                </a:solidFill>
              </a:rPr>
              <a:t>بخش ها يا قطعات متوسط </a:t>
            </a:r>
            <a:r>
              <a:rPr lang="ar-SA" sz="1600" b="1" dirty="0" smtClean="0">
                <a:solidFill>
                  <a:srgbClr val="FFFF00"/>
                </a:solidFill>
              </a:rPr>
              <a:t>تا </a:t>
            </a:r>
            <a:r>
              <a:rPr lang="ar-SA" sz="1600" b="1" dirty="0">
                <a:solidFill>
                  <a:srgbClr val="FFFF00"/>
                </a:solidFill>
              </a:rPr>
              <a:t>بزرگي از شهر هستند كه با داشتن شخصيت قابل شناسايي خاص از همديگر تميز داده مي </a:t>
            </a:r>
            <a:r>
              <a:rPr lang="ar-SA" sz="1600" b="1" dirty="0" smtClean="0">
                <a:solidFill>
                  <a:srgbClr val="FFFF00"/>
                </a:solidFill>
              </a:rPr>
              <a:t>شون</a:t>
            </a:r>
            <a:r>
              <a:rPr lang="fa-IR" sz="1600" b="1" dirty="0" smtClean="0">
                <a:solidFill>
                  <a:srgbClr val="FFFF00"/>
                </a:solidFill>
              </a:rPr>
              <a:t>د</a:t>
            </a:r>
            <a:r>
              <a:rPr lang="fa-IR" sz="2000" dirty="0" smtClean="0"/>
              <a:t>)</a:t>
            </a:r>
            <a:r>
              <a:rPr lang="en-US" sz="2000" dirty="0"/>
              <a:t/>
            </a:r>
            <a:br>
              <a:rPr lang="en-US" sz="2000" dirty="0"/>
            </a:br>
            <a:r>
              <a:rPr lang="fa-IR" sz="2000" dirty="0" smtClean="0">
                <a:cs typeface="B Nazanin" pitchFamily="2" charset="-78"/>
              </a:rPr>
              <a:t/>
            </a:r>
            <a:br>
              <a:rPr lang="fa-IR" sz="2000" dirty="0" smtClean="0">
                <a:cs typeface="B Nazanin" pitchFamily="2" charset="-78"/>
              </a:rPr>
            </a:br>
            <a:endParaRPr lang="en-US" sz="2000" dirty="0">
              <a:cs typeface="B Nazanin" pitchFamily="2" charset="-78"/>
            </a:endParaRPr>
          </a:p>
        </p:txBody>
      </p:sp>
      <p:pic>
        <p:nvPicPr>
          <p:cNvPr id="4098" name="Picture 2" descr="p (5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987" y="3212976"/>
            <a:ext cx="8850324" cy="3528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10453207" y="4293096"/>
            <a:ext cx="1266004" cy="1015663"/>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rtl="1"/>
            <a:r>
              <a:rPr lang="fa-IR" sz="2000" b="1" dirty="0">
                <a:ln w="18000">
                  <a:solidFill>
                    <a:schemeClr val="accent2">
                      <a:satMod val="140000"/>
                    </a:schemeClr>
                  </a:solidFill>
                  <a:prstDash val="solid"/>
                  <a:miter lim="800000"/>
                </a:ln>
                <a:noFill/>
                <a:effectLst>
                  <a:outerShdw blurRad="25500" dist="23000" dir="7020000" algn="tl">
                    <a:srgbClr val="000000">
                      <a:alpha val="50000"/>
                    </a:srgbClr>
                  </a:outerShdw>
                </a:effectLst>
              </a:rPr>
              <a:t>بخشي از محلات شهر بستن</a:t>
            </a:r>
            <a:endParaRPr lang="en-US" sz="20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5" name="Right Arrow 4"/>
          <p:cNvSpPr/>
          <p:nvPr/>
        </p:nvSpPr>
        <p:spPr>
          <a:xfrm rot="10800000">
            <a:off x="9168340" y="4977172"/>
            <a:ext cx="1248139" cy="216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2896206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wipe(down)">
                                      <p:cBhvr>
                                        <p:cTn id="7"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95466" y="274638"/>
            <a:ext cx="10972800" cy="1714500"/>
          </a:xfrm>
        </p:spPr>
        <p:txBody>
          <a:bodyPr>
            <a:normAutofit/>
          </a:bodyPr>
          <a:lstStyle/>
          <a:p>
            <a:pPr rtl="1"/>
            <a:r>
              <a:rPr lang="fa-IR" sz="2000" dirty="0" smtClean="0">
                <a:cs typeface="B Nazanin" pitchFamily="2" charset="-78"/>
              </a:rPr>
              <a:t>4.گره</a:t>
            </a:r>
            <a:r>
              <a:rPr lang="fa-IR" sz="2000" dirty="0" smtClean="0">
                <a:solidFill>
                  <a:schemeClr val="tx1"/>
                </a:solidFill>
                <a:cs typeface="B Nazanin" pitchFamily="2" charset="-78"/>
              </a:rPr>
              <a:t/>
            </a:r>
            <a:br>
              <a:rPr lang="fa-IR" sz="2000" dirty="0" smtClean="0">
                <a:solidFill>
                  <a:schemeClr val="tx1"/>
                </a:solidFill>
                <a:cs typeface="B Nazanin" pitchFamily="2" charset="-78"/>
              </a:rPr>
            </a:br>
            <a:r>
              <a:rPr lang="fa-IR" sz="2000" dirty="0" smtClean="0">
                <a:solidFill>
                  <a:schemeClr val="tx1"/>
                </a:solidFill>
                <a:cs typeface="B Nazanin" pitchFamily="2" charset="-78"/>
              </a:rPr>
              <a:t> گره ها نقاط حساسی در شهر هستند که ناظر میتواند به درون آن ها وارد شود و کانون هایی هستند که مبدأ و مقصد حرکت او را بوجود می اورند. ممکن است محل تقاطع دو خیابان،دو جاده، ویا محل تمرکز باشد(میادین و فلکه </a:t>
            </a:r>
            <a:br>
              <a:rPr lang="fa-IR" sz="2000" dirty="0" smtClean="0">
                <a:solidFill>
                  <a:schemeClr val="tx1"/>
                </a:solidFill>
                <a:cs typeface="B Nazanin" pitchFamily="2" charset="-78"/>
              </a:rPr>
            </a:br>
            <a:r>
              <a:rPr lang="fa-IR" sz="2000" dirty="0" smtClean="0">
                <a:solidFill>
                  <a:schemeClr val="tx1"/>
                </a:solidFill>
                <a:cs typeface="B Nazanin" pitchFamily="2" charset="-78"/>
              </a:rPr>
              <a:t>ها).  در پاره ای از موارد تأثیر گره ممکن است بیش از تأثیر سایر عوامل در سیمای شهر باشد</a:t>
            </a:r>
            <a:r>
              <a:rPr lang="fa-IR" sz="2000" dirty="0" smtClean="0">
                <a:cs typeface="B Nazanin" pitchFamily="2" charset="-78"/>
              </a:rPr>
              <a:t>(</a:t>
            </a:r>
            <a:r>
              <a:rPr lang="ar-SA" sz="2000" b="1" dirty="0" smtClean="0">
                <a:solidFill>
                  <a:srgbClr val="0070C0"/>
                </a:solidFill>
              </a:rPr>
              <a:t>اگر </a:t>
            </a:r>
            <a:r>
              <a:rPr lang="ar-SA" sz="2000" b="1" dirty="0">
                <a:solidFill>
                  <a:srgbClr val="0070C0"/>
                </a:solidFill>
              </a:rPr>
              <a:t>مقياس ما يك كشور يا </a:t>
            </a:r>
            <a:r>
              <a:rPr lang="ar-SA" sz="2000" b="1" dirty="0" smtClean="0">
                <a:solidFill>
                  <a:srgbClr val="0070C0"/>
                </a:solidFill>
              </a:rPr>
              <a:t>يك مجموعه </a:t>
            </a:r>
            <a:r>
              <a:rPr lang="ar-SA" sz="2000" b="1" dirty="0">
                <a:solidFill>
                  <a:srgbClr val="0070C0"/>
                </a:solidFill>
              </a:rPr>
              <a:t>چندين كشور باشد، تمام يك شهر را نيز ممكن است بصورت گره‌اي فرض </a:t>
            </a:r>
            <a:r>
              <a:rPr lang="ar-SA" sz="2000" b="1" dirty="0" smtClean="0">
                <a:solidFill>
                  <a:srgbClr val="0070C0"/>
                </a:solidFill>
              </a:rPr>
              <a:t>كرد</a:t>
            </a:r>
            <a:r>
              <a:rPr lang="fa-IR" sz="1800" dirty="0" smtClean="0"/>
              <a:t>)</a:t>
            </a:r>
            <a:endParaRPr lang="en-US" sz="2000" dirty="0">
              <a:cs typeface="B Nazanin" pitchFamily="2" charset="-78"/>
            </a:endParaRPr>
          </a:p>
        </p:txBody>
      </p:sp>
      <p:pic>
        <p:nvPicPr>
          <p:cNvPr id="5122" name="Picture 2" descr="238-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362" y="2204864"/>
            <a:ext cx="11617289" cy="444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86282738"/>
      </p:ext>
    </p:extLst>
  </p:cSld>
  <p:clrMapOvr>
    <a:masterClrMapping/>
  </p:clrMapOvr>
  <p:transition spd="slow">
    <p:wipe/>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IMG_130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99989" y="908721"/>
            <a:ext cx="6096000" cy="5474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7440149" y="395374"/>
            <a:ext cx="3744416" cy="369332"/>
          </a:xfrm>
          <a:prstGeom prst="rect">
            <a:avLst/>
          </a:prstGeom>
        </p:spPr>
        <p:txBody>
          <a:bodyPr wrap="square">
            <a:spAutoFit/>
          </a:bodyPr>
          <a:lstStyle/>
          <a:p>
            <a:r>
              <a:rPr lang="fa-I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میدان کاتالونیا در بارسلون</a:t>
            </a:r>
            <a:endPar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5" name="Rectangle 4"/>
          <p:cNvSpPr/>
          <p:nvPr/>
        </p:nvSpPr>
        <p:spPr>
          <a:xfrm>
            <a:off x="6384034" y="6456217"/>
            <a:ext cx="2010487" cy="369332"/>
          </a:xfrm>
          <a:prstGeom prst="rect">
            <a:avLst/>
          </a:prstGeom>
        </p:spPr>
        <p:txBody>
          <a:bodyPr wrap="none">
            <a:spAutoFit/>
          </a:bodyPr>
          <a:lstStyle/>
          <a:p>
            <a:r>
              <a:rPr lang="en-US" dirty="0" smtClean="0"/>
              <a:t>Google Earth</a:t>
            </a:r>
            <a:r>
              <a:rPr lang="fa-IR" dirty="0" smtClean="0"/>
              <a:t>مآخذ: </a:t>
            </a:r>
            <a:endParaRPr lang="en-US" dirty="0"/>
          </a:p>
        </p:txBody>
      </p:sp>
      <p:pic>
        <p:nvPicPr>
          <p:cNvPr id="6147" name="Picture 3" descr="IMG_150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9350" y="764706"/>
            <a:ext cx="5601461" cy="5691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8928496"/>
      </p:ext>
    </p:extLst>
  </p:cSld>
  <p:clrMapOvr>
    <a:masterClrMapping/>
  </p:clrMapOvr>
  <p:transition spd="slow">
    <p:wipe/>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31071" y="274638"/>
            <a:ext cx="10972800" cy="2217737"/>
          </a:xfrm>
        </p:spPr>
        <p:txBody>
          <a:bodyPr>
            <a:normAutofit fontScale="90000"/>
          </a:bodyPr>
          <a:lstStyle/>
          <a:p>
            <a:pPr algn="r"/>
            <a:r>
              <a:rPr lang="en-US" sz="2000" dirty="0" smtClean="0">
                <a:solidFill>
                  <a:schemeClr val="tx1"/>
                </a:solidFill>
                <a:cs typeface="B Nazanin" pitchFamily="2" charset="-78"/>
              </a:rPr>
              <a:t> </a:t>
            </a:r>
            <a:r>
              <a:rPr lang="fa-IR" sz="2000" dirty="0" smtClean="0">
                <a:solidFill>
                  <a:schemeClr val="tx1"/>
                </a:solidFill>
                <a:cs typeface="B Nazanin" pitchFamily="2" charset="-78"/>
              </a:rPr>
              <a:t>5.نشانه </a:t>
            </a:r>
            <a:br>
              <a:rPr lang="fa-IR" sz="2000" dirty="0" smtClean="0">
                <a:solidFill>
                  <a:schemeClr val="tx1"/>
                </a:solidFill>
                <a:cs typeface="B Nazanin" pitchFamily="2" charset="-78"/>
              </a:rPr>
            </a:br>
            <a:r>
              <a:rPr lang="fa-IR" sz="2000" dirty="0" smtClean="0">
                <a:solidFill>
                  <a:schemeClr val="tx1"/>
                </a:solidFill>
                <a:cs typeface="B Nazanin" pitchFamily="2" charset="-78"/>
              </a:rPr>
              <a:t>نشانه نقطه ی عطف ذهنی در سیمای شهر است که به خاطر ظاهر،کارکرد،یا معنای ویژه ان به عنوان نقاط پایه در جهت یابی استفاده میشوند.به طور معمول اشیایی که ظاهری مشخص دارند:مانند ساختمان ها ،فروشگاه ها، یا حتی یک کوه میتوانند نشانه باشند.خصوصیات نشانه باید چنان باشد که بتوان ان را از عوامل بسیار باز شناخت.ممکن است نشانه ها در داخل شهر باشند یا خارج شهر که مدام جهت خاصی را مشخص میکنند.</a:t>
            </a:r>
            <a:br>
              <a:rPr lang="fa-IR" sz="2000" dirty="0" smtClean="0">
                <a:solidFill>
                  <a:schemeClr val="tx1"/>
                </a:solidFill>
                <a:cs typeface="B Nazanin" pitchFamily="2" charset="-78"/>
              </a:rPr>
            </a:br>
            <a:r>
              <a:rPr lang="fa-IR" sz="2000" dirty="0">
                <a:solidFill>
                  <a:schemeClr val="tx1"/>
                </a:solidFill>
                <a:cs typeface="B Nazanin" pitchFamily="2" charset="-78"/>
              </a:rPr>
              <a:t/>
            </a:r>
            <a:br>
              <a:rPr lang="fa-IR" sz="2000" dirty="0">
                <a:solidFill>
                  <a:schemeClr val="tx1"/>
                </a:solidFill>
                <a:cs typeface="B Nazanin" pitchFamily="2" charset="-78"/>
              </a:rPr>
            </a:br>
            <a:endParaRPr lang="en-US" sz="2000" dirty="0">
              <a:solidFill>
                <a:schemeClr val="tx1"/>
              </a:solidFill>
              <a:cs typeface="B Nazanin" pitchFamily="2" charset="-78"/>
            </a:endParaRPr>
          </a:p>
        </p:txBody>
      </p:sp>
      <p:pic>
        <p:nvPicPr>
          <p:cNvPr id="1026" name="Picture 2" descr="IMG_00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16833"/>
            <a:ext cx="12192000" cy="4933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81225373"/>
      </p:ext>
    </p:extLst>
  </p:cSld>
  <p:clrMapOvr>
    <a:masterClrMapping/>
  </p:clrMapOvr>
  <p:transition spd="slow">
    <p:wipe/>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6106690"/>
          </a:xfrm>
        </p:spPr>
        <p:txBody>
          <a:bodyPr/>
          <a:lstStyle/>
          <a:p>
            <a:endParaRPr lang="en-US" dirty="0"/>
          </a:p>
        </p:txBody>
      </p:sp>
      <p:pic>
        <p:nvPicPr>
          <p:cNvPr id="2050" name="Picture 2" descr="p (7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9349" y="188641"/>
            <a:ext cx="11617291" cy="640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57862556"/>
      </p:ext>
    </p:extLst>
  </p:cSld>
  <p:clrMapOvr>
    <a:masterClrMapping/>
  </p:clrMapOvr>
  <p:transition spd="slow">
    <p:wipe/>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392" y="1556792"/>
            <a:ext cx="10972800" cy="2074242"/>
          </a:xfrm>
        </p:spPr>
        <p:txBody>
          <a:bodyPr>
            <a:normAutofit/>
          </a:bodyPr>
          <a:lstStyle/>
          <a:p>
            <a:pPr algn="r"/>
            <a:r>
              <a:rPr lang="fa-IR" sz="2000" dirty="0" smtClean="0">
                <a:solidFill>
                  <a:schemeClr val="tx1"/>
                </a:solidFill>
              </a:rPr>
              <a:t> </a:t>
            </a:r>
            <a:r>
              <a:rPr lang="fa-IR" sz="2400" b="1" dirty="0" smtClean="0">
                <a:solidFill>
                  <a:schemeClr val="tx1"/>
                </a:solidFill>
              </a:rPr>
              <a:t>نکته: سیمای هر قسمت از جسم شهر ممکن است گاه بسته به انکه به چه ترتیب مورد استفاده قرار میگیرد،تغییر یابد از اینرو یک جاده ممکن است برای شخصی که در اتومبیل می راند یک راه باشد و برای شخصی که پیاده طی طریق میکند یک لبه باشد.</a:t>
            </a:r>
            <a:endParaRPr lang="en-US" sz="2400" b="1" dirty="0">
              <a:solidFill>
                <a:schemeClr val="tx1"/>
              </a:solidFill>
            </a:endParaRPr>
          </a:p>
        </p:txBody>
      </p:sp>
      <p:sp>
        <p:nvSpPr>
          <p:cNvPr id="3" name="5-Point Star 2"/>
          <p:cNvSpPr/>
          <p:nvPr/>
        </p:nvSpPr>
        <p:spPr>
          <a:xfrm>
            <a:off x="11472598" y="2204864"/>
            <a:ext cx="496821" cy="216024"/>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48095076"/>
      </p:ext>
    </p:extLst>
  </p:cSld>
  <p:clrMapOvr>
    <a:masterClrMapping/>
  </p:clrMapOvr>
  <p:transition spd="slow">
    <p:wipe/>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759861" y="274638"/>
            <a:ext cx="10972800" cy="2217737"/>
          </a:xfrm>
        </p:spPr>
        <p:txBody>
          <a:bodyPr>
            <a:normAutofit/>
          </a:bodyPr>
          <a:lstStyle/>
          <a:p>
            <a:pPr rtl="1"/>
            <a:r>
              <a:rPr lang="fa-IR" sz="2000" dirty="0" smtClean="0">
                <a:solidFill>
                  <a:schemeClr val="tx1"/>
                </a:solidFill>
                <a:cs typeface="B Nazanin" pitchFamily="2" charset="-78"/>
              </a:rPr>
              <a:t>تصویر ذهنی و نحوه ی شکل گیری </a:t>
            </a:r>
            <a:r>
              <a:rPr lang="fa-IR" sz="2000" dirty="0">
                <a:solidFill>
                  <a:schemeClr val="tx1"/>
                </a:solidFill>
                <a:cs typeface="B Nazanin" pitchFamily="2" charset="-78"/>
              </a:rPr>
              <a:t>آ</a:t>
            </a:r>
            <a:r>
              <a:rPr lang="fa-IR" sz="2000" dirty="0" smtClean="0">
                <a:solidFill>
                  <a:schemeClr val="tx1"/>
                </a:solidFill>
                <a:cs typeface="B Nazanin" pitchFamily="2" charset="-78"/>
              </a:rPr>
              <a:t>ن: </a:t>
            </a:r>
            <a:br>
              <a:rPr lang="fa-IR" sz="2000" dirty="0" smtClean="0">
                <a:solidFill>
                  <a:schemeClr val="tx1"/>
                </a:solidFill>
                <a:cs typeface="B Nazanin" pitchFamily="2" charset="-78"/>
              </a:rPr>
            </a:br>
            <a:r>
              <a:rPr lang="fa-IR" sz="2000" dirty="0" smtClean="0">
                <a:solidFill>
                  <a:schemeClr val="tx1"/>
                </a:solidFill>
                <a:cs typeface="B Nazanin" pitchFamily="2" charset="-78"/>
              </a:rPr>
              <a:t> بشر به عنوان گیرنده،اطلاعات را از طریق حواس دریافت کرده ودر مغز خود به تجزیه و تحلیل ان میپردازد و ان ها را با معنی ذهنی خود تطبیق میدهد در این تجزیه و تحلیل شخصیت فردی و تجارب فردی و جمعی نقش اساسی دارد و منجر به تصویر ذهنی از واقعیت میشود. بنابراین اطلاعات پردازش شده در ذهن را سیما یا تصویر ذهنی می گویند این اصطلاح از واژه  image در کتاب سیمای شهر لینچ   گرفته شده است ونباید با منظر اشتباه گرفته شود.</a:t>
            </a:r>
            <a:endParaRPr lang="en-US" sz="2000" dirty="0">
              <a:solidFill>
                <a:schemeClr val="tx1"/>
              </a:solidFill>
              <a:cs typeface="B Nazanin" pitchFamily="2" charset="-78"/>
            </a:endParaRPr>
          </a:p>
        </p:txBody>
      </p:sp>
      <p:sp>
        <p:nvSpPr>
          <p:cNvPr id="3" name="Content Placeholder 2"/>
          <p:cNvSpPr>
            <a:spLocks noGrp="1"/>
          </p:cNvSpPr>
          <p:nvPr>
            <p:ph idx="4294967295"/>
          </p:nvPr>
        </p:nvSpPr>
        <p:spPr>
          <a:xfrm>
            <a:off x="759861" y="2708275"/>
            <a:ext cx="10972800" cy="3417888"/>
          </a:xfrm>
        </p:spPr>
        <p:txBody>
          <a:bodyPr>
            <a:normAutofit/>
          </a:bodyPr>
          <a:lstStyle/>
          <a:p>
            <a:pPr algn="r" rtl="1"/>
            <a:r>
              <a:rPr lang="fa-IR" sz="2000" dirty="0" smtClean="0"/>
              <a:t> به گفته لینچ عوامل بسیاری وجود دارند که به شناخت و دریافت محیط یاری میرسانند مثل: رنگ ها، تحرک و تنوع نور،بو،صدا، که منجر به افرینش تصویری از محیط در ذهن بیننده میشوند که هر چه کیفیت این تصویر روشن ترو واضح تر باشد به این معنی است که ذهن فرد شهر را خواناتر دریافت کرده است.</a:t>
            </a:r>
          </a:p>
          <a:p>
            <a:pPr algn="r" rtl="1"/>
            <a:r>
              <a:rPr lang="fa-IR" sz="2000" dirty="0" smtClean="0"/>
              <a:t>به گفته او تصویر ذهنی برایند جریانی دو سویه میان بیننده و محیط است،محیط با نمودهای ویژه خود جلوه گر میشود ودر ذهن او رابطه ای میان تجربه های بیننده و محیط پدید می اورد. میشایل تریب در شکل گیری تصویر ذهنی چنین مینویسد: فردی در طول یک مسیر مانند خیابان در حرکت است،این حرکت فرد را با داده های زیادی روبرو میکند که در پایان به احساس و تصور تبدیل میشود،به باور وی با انکه در مسیر حس بینایی نقش مهمی را بازی میکند اما هر گونه تغییر در دما،سروصدا،بو،بافت و حتی نوع ادم ها   درشکل گیری پیوند عاطفی انسان با محیط تآثیرگذار است. </a:t>
            </a:r>
            <a:endParaRPr lang="en-US" sz="2000" dirty="0"/>
          </a:p>
        </p:txBody>
      </p:sp>
    </p:spTree>
    <p:extLst>
      <p:ext uri="{BB962C8B-B14F-4D97-AF65-F5344CB8AC3E}">
        <p14:creationId xmlns:p14="http://schemas.microsoft.com/office/powerpoint/2010/main" val="977241832"/>
      </p:ext>
    </p:extLst>
  </p:cSld>
  <p:clrMapOvr>
    <a:masterClrMapping/>
  </p:clrMapOvr>
  <p:transition spd="slow">
    <p:wipe/>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12128" y="455613"/>
            <a:ext cx="10972800" cy="1138237"/>
          </a:xfrm>
        </p:spPr>
        <p:txBody>
          <a:bodyPr>
            <a:normAutofit fontScale="90000"/>
          </a:bodyPr>
          <a:lstStyle/>
          <a:p>
            <a:pPr rtl="1"/>
            <a:r>
              <a:rPr lang="fa-IR" sz="2000" dirty="0" smtClean="0">
                <a:solidFill>
                  <a:schemeClr val="tx1"/>
                </a:solidFill>
              </a:rPr>
              <a:t>عوامل موثر در شکل گیری فضای شهری</a:t>
            </a:r>
            <a:br>
              <a:rPr lang="fa-IR" sz="2000" dirty="0" smtClean="0">
                <a:solidFill>
                  <a:schemeClr val="tx1"/>
                </a:solidFill>
              </a:rPr>
            </a:br>
            <a:r>
              <a:rPr lang="fa-IR" sz="2000" dirty="0" smtClean="0">
                <a:solidFill>
                  <a:schemeClr val="tx1"/>
                </a:solidFill>
              </a:rPr>
              <a:t>1.فرم شهر :فضای شهری به مثابه حوزه ی رویدادهایی است که حاوی اطلاعات مختلفی است،این اطلاعات مربوط به واقعیت های موجود در محیط است،این اطلاعات در طراحی شهری به فرم شهر معروفند.</a:t>
            </a:r>
            <a:br>
              <a:rPr lang="fa-IR" sz="2000" dirty="0" smtClean="0">
                <a:solidFill>
                  <a:schemeClr val="tx1"/>
                </a:solidFill>
              </a:rPr>
            </a:br>
            <a:r>
              <a:rPr lang="fa-IR" sz="2000" dirty="0" smtClean="0">
                <a:solidFill>
                  <a:schemeClr val="tx1"/>
                </a:solidFill>
              </a:rPr>
              <a:t> </a:t>
            </a:r>
            <a:endParaRPr lang="en-US" sz="2000" dirty="0">
              <a:solidFill>
                <a:schemeClr val="tx1"/>
              </a:solidFill>
            </a:endParaRPr>
          </a:p>
        </p:txBody>
      </p:sp>
      <p:sp>
        <p:nvSpPr>
          <p:cNvPr id="3" name="Content Placeholder 2"/>
          <p:cNvSpPr>
            <a:spLocks noGrp="1"/>
          </p:cNvSpPr>
          <p:nvPr>
            <p:ph idx="4294967295"/>
          </p:nvPr>
        </p:nvSpPr>
        <p:spPr>
          <a:xfrm>
            <a:off x="412128" y="2025650"/>
            <a:ext cx="10972800" cy="4281488"/>
          </a:xfrm>
        </p:spPr>
        <p:txBody>
          <a:bodyPr>
            <a:normAutofit/>
          </a:bodyPr>
          <a:lstStyle/>
          <a:p>
            <a:pPr marL="0" indent="0" algn="r" rtl="1">
              <a:buNone/>
            </a:pPr>
            <a:r>
              <a:rPr lang="fa-IR" sz="2000" dirty="0" smtClean="0"/>
              <a:t>کلیه ی اطلاعات واقعی در محیط شهر، فرم شهر نامیده میشود</a:t>
            </a:r>
          </a:p>
          <a:p>
            <a:pPr marL="0" indent="0" algn="r" rtl="1">
              <a:buNone/>
            </a:pPr>
            <a:r>
              <a:rPr lang="fa-IR" sz="2000" dirty="0" smtClean="0"/>
              <a:t>فرم شهر نه فقط ظاهر یا کالبد یک فضا بلکه معنا،فعالیت ها و غیره را نیز شامل میشود</a:t>
            </a:r>
          </a:p>
          <a:p>
            <a:pPr marL="0" indent="0" algn="r" rtl="1">
              <a:buNone/>
            </a:pPr>
            <a:r>
              <a:rPr lang="fa-IR" sz="2000" dirty="0" smtClean="0"/>
              <a:t>کار طراحی شهری تعییت فرم مطلوب برای شهر است و مواد خامی که طراح شهر از ان ها به منظور فرم دادن به شهر استفاده می کند عبارت انداز: </a:t>
            </a:r>
          </a:p>
          <a:p>
            <a:pPr marL="0" indent="0" algn="r" rtl="1">
              <a:buNone/>
            </a:pPr>
            <a:r>
              <a:rPr lang="fa-IR" sz="2000" dirty="0" smtClean="0"/>
              <a:t>فضا:نظیر خیابان ها،میدان ها،پارک ها</a:t>
            </a:r>
          </a:p>
          <a:p>
            <a:pPr marL="0" indent="0" algn="r" rtl="1">
              <a:buNone/>
            </a:pPr>
            <a:r>
              <a:rPr lang="fa-IR" sz="2000" dirty="0" smtClean="0"/>
              <a:t>عناصرطبیعی:سنگ،خاک،رودخانه،</a:t>
            </a:r>
          </a:p>
          <a:p>
            <a:pPr marL="0" indent="0" algn="r" rtl="1">
              <a:buNone/>
            </a:pPr>
            <a:r>
              <a:rPr lang="fa-IR" sz="2000" dirty="0" smtClean="0"/>
              <a:t>مبلمان شهری:سطل اشغال،چراغ روشنایی،اطاقک تلفن</a:t>
            </a:r>
          </a:p>
          <a:p>
            <a:pPr marL="0" indent="0" algn="r" rtl="1">
              <a:buNone/>
            </a:pPr>
            <a:r>
              <a:rPr lang="fa-IR" sz="2000" dirty="0" smtClean="0"/>
              <a:t>سطوح: سقف ها، کف ها</a:t>
            </a:r>
          </a:p>
          <a:p>
            <a:pPr marL="0" indent="0" algn="r" rtl="1">
              <a:buNone/>
            </a:pPr>
            <a:r>
              <a:rPr lang="fa-IR" sz="2000" dirty="0" smtClean="0"/>
              <a:t> گیاهان و درختان: که یکی از اجزای اصلی تشکیل دهنده و فرم دهنده محیط اند</a:t>
            </a:r>
          </a:p>
          <a:p>
            <a:pPr marL="0" indent="0" algn="r" rtl="1">
              <a:buNone/>
            </a:pPr>
            <a:endParaRPr lang="en-US" sz="2000" dirty="0"/>
          </a:p>
        </p:txBody>
      </p:sp>
    </p:spTree>
    <p:extLst>
      <p:ext uri="{BB962C8B-B14F-4D97-AF65-F5344CB8AC3E}">
        <p14:creationId xmlns:p14="http://schemas.microsoft.com/office/powerpoint/2010/main" val="3836286150"/>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3792" y="929686"/>
            <a:ext cx="11037195" cy="4762201"/>
          </a:xfrm>
          <a:prstGeom prst="rect">
            <a:avLst/>
          </a:prstGeom>
        </p:spPr>
        <p:txBody>
          <a:bodyPr wrap="square">
            <a:spAutoFit/>
          </a:bodyPr>
          <a:lstStyle/>
          <a:p>
            <a:pPr algn="r" rtl="1">
              <a:lnSpc>
                <a:spcPct val="107000"/>
              </a:lnSpc>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5-جهت یابی: انسان برای تعیین جهت در فضا به دو سیستم مختلف ادراکی متکی است: الف) قیاس بصری ب)حس جنبشی.</a:t>
            </a:r>
            <a:endParaRPr lang="en-US" sz="240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از آنجا که انسان همواره تحت اثر جاذبه است،در هر وضعی که بدنش قرار گیرد می تواند بالا و پایین،جلو و عقب و چپ و راست را تشخیص دهد.اما در شرایط بی وزنی قادر به ادراک چیزی نیست و قثط به قیاس بصری وابسته است که در این صورت نیازمند یک مبدأ قیاس است که یک فضای آشنا مبدأ مناسبی میباشد</a:t>
            </a:r>
            <a:r>
              <a:rPr lang="fa-IR" sz="2400" dirty="0" smtClean="0">
                <a:latin typeface="Calibri" panose="020F0502020204030204" pitchFamily="34" charset="0"/>
                <a:ea typeface="Calibri" panose="020F0502020204030204" pitchFamily="34" charset="0"/>
                <a:cs typeface="B Yas" panose="00000400000000000000" pitchFamily="2" charset="-78"/>
              </a:rPr>
              <a:t>.</a:t>
            </a:r>
          </a:p>
          <a:p>
            <a:pPr algn="r" rtl="1">
              <a:lnSpc>
                <a:spcPct val="107000"/>
              </a:lnSpc>
              <a:spcAft>
                <a:spcPts val="800"/>
              </a:spcAft>
            </a:pPr>
            <a:endParaRPr lang="en-US" sz="240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اندام‌های حسی به 2 گروه کلی " گیرنده‌های با فاصله" و "گیرنده‌های بلافاصله" تقسیم </a:t>
            </a:r>
            <a:r>
              <a:rPr lang="fa-IR" sz="2400" dirty="0" smtClean="0">
                <a:latin typeface="Calibri" panose="020F0502020204030204" pitchFamily="34" charset="0"/>
                <a:ea typeface="Calibri" panose="020F0502020204030204" pitchFamily="34" charset="0"/>
                <a:cs typeface="B Yas" panose="00000400000000000000" pitchFamily="2" charset="-78"/>
              </a:rPr>
              <a:t>می‌شوند:</a:t>
            </a:r>
            <a:endParaRPr lang="en-US" sz="240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-گیرنده‌های بافاصله برای درک اشیاء دور استفاده میشوند مانند چشم ها،گوش‌ها،بینی</a:t>
            </a:r>
            <a:endParaRPr lang="en-US" sz="240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-گیرنده‌های بلافاصله برای درک اشاء نزدیک استفاده میشوند مانند لامسه و چشایی</a:t>
            </a:r>
            <a:r>
              <a:rPr lang="fa-IR" sz="2400" dirty="0" smtClean="0">
                <a:latin typeface="Calibri" panose="020F0502020204030204" pitchFamily="34" charset="0"/>
                <a:ea typeface="Calibri" panose="020F0502020204030204" pitchFamily="34" charset="0"/>
                <a:cs typeface="B Yas" panose="00000400000000000000" pitchFamily="2" charset="-78"/>
              </a:rPr>
              <a:t>.</a:t>
            </a:r>
          </a:p>
          <a:p>
            <a:pPr algn="r" rtl="1">
              <a:lnSpc>
                <a:spcPct val="107000"/>
              </a:lnSpc>
              <a:spcAft>
                <a:spcPts val="800"/>
              </a:spcAft>
            </a:pPr>
            <a:endParaRPr lang="en-US" sz="240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حواس انسان بندرت به طور جداگانه و منفک از یکدیگر مورد استفاده قرار میگیرند؛زیرا اغلب در ارتباط با یکدیگرند.</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108214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73491" y="254000"/>
            <a:ext cx="10972800" cy="1143000"/>
          </a:xfrm>
        </p:spPr>
        <p:txBody>
          <a:bodyPr>
            <a:normAutofit/>
          </a:bodyPr>
          <a:lstStyle/>
          <a:p>
            <a:pPr algn="r"/>
            <a:r>
              <a:rPr lang="fa-IR" sz="2000" dirty="0" smtClean="0">
                <a:solidFill>
                  <a:schemeClr val="tx1"/>
                </a:solidFill>
                <a:latin typeface="BNA"/>
              </a:rPr>
              <a:t>معیارهای ارزیابی فرم خوب شهر:سرزندگی،معنی،تناسب،دسترسی،کنترل،کارایی،عدالت</a:t>
            </a:r>
            <a:endParaRPr lang="en-US" sz="2000" dirty="0">
              <a:solidFill>
                <a:schemeClr val="tx1"/>
              </a:solidFill>
              <a:latin typeface="BNA"/>
            </a:endParaRPr>
          </a:p>
        </p:txBody>
      </p:sp>
      <p:sp>
        <p:nvSpPr>
          <p:cNvPr id="3" name="Content Placeholder 2"/>
          <p:cNvSpPr>
            <a:spLocks noGrp="1"/>
          </p:cNvSpPr>
          <p:nvPr>
            <p:ph idx="4294967295"/>
          </p:nvPr>
        </p:nvSpPr>
        <p:spPr>
          <a:xfrm>
            <a:off x="373491" y="1646238"/>
            <a:ext cx="10972800" cy="4525962"/>
          </a:xfrm>
        </p:spPr>
        <p:txBody>
          <a:bodyPr>
            <a:normAutofit/>
          </a:bodyPr>
          <a:lstStyle/>
          <a:p>
            <a:pPr marL="0" indent="0" algn="r">
              <a:buNone/>
            </a:pPr>
            <a:r>
              <a:rPr lang="fa-IR" sz="2000" dirty="0" smtClean="0">
                <a:cs typeface="B Nazanin" pitchFamily="2" charset="-78"/>
              </a:rPr>
              <a:t>2.منظر</a:t>
            </a:r>
          </a:p>
          <a:p>
            <a:pPr marL="0" indent="0" algn="r">
              <a:buNone/>
            </a:pPr>
            <a:r>
              <a:rPr lang="fa-IR" sz="2000" dirty="0" smtClean="0">
                <a:cs typeface="B Nazanin" pitchFamily="2" charset="-78"/>
              </a:rPr>
              <a:t>منظر شهری جنبه عینی یا قابل ادراک محیط است.</a:t>
            </a:r>
          </a:p>
          <a:p>
            <a:pPr marL="0" indent="0" algn="r">
              <a:buNone/>
            </a:pPr>
            <a:r>
              <a:rPr lang="fa-IR" sz="2000" dirty="0" smtClean="0">
                <a:cs typeface="B Nazanin" pitchFamily="2" charset="-78"/>
              </a:rPr>
              <a:t>ان بخش از شهر است که بر روی کنش و واکنش شخص و نتایج اعمال وی موثر است</a:t>
            </a:r>
          </a:p>
          <a:p>
            <a:pPr marL="0" indent="0" algn="r">
              <a:buNone/>
            </a:pPr>
            <a:r>
              <a:rPr lang="fa-IR" sz="2000" dirty="0" smtClean="0">
                <a:cs typeface="B Nazanin" pitchFamily="2" charset="-78"/>
              </a:rPr>
              <a:t>3.تصویر ذهنی یا سیما</a:t>
            </a:r>
          </a:p>
          <a:p>
            <a:pPr marL="0" indent="0" algn="r">
              <a:buNone/>
            </a:pPr>
            <a:r>
              <a:rPr lang="fa-IR" sz="2000" dirty="0" smtClean="0">
                <a:cs typeface="B Nazanin" pitchFamily="2" charset="-78"/>
              </a:rPr>
              <a:t>اطلاعات پردازش شده در ذهن را سیما یا تصویر ذهنی گویند</a:t>
            </a:r>
          </a:p>
          <a:p>
            <a:pPr marL="0" indent="0" algn="r">
              <a:buNone/>
            </a:pPr>
            <a:endParaRPr lang="fa-IR" sz="2000" dirty="0">
              <a:cs typeface="B Nazanin" pitchFamily="2" charset="-78"/>
            </a:endParaRPr>
          </a:p>
          <a:p>
            <a:pPr marL="0" indent="0" algn="r">
              <a:buNone/>
            </a:pPr>
            <a:r>
              <a:rPr lang="fa-IR" sz="2000" dirty="0" smtClean="0">
                <a:cs typeface="B Nazanin" pitchFamily="2" charset="-78"/>
              </a:rPr>
              <a:t>خوانایی شهر:منظور این است که به اسانی بتوان اجزای شهر راه شناخت وبتوان ان ها را در ذهن ،در قالبی به هم پیوسته به یکدیگر ارتباط داد.</a:t>
            </a:r>
          </a:p>
          <a:p>
            <a:pPr marL="0" indent="0" algn="r">
              <a:buNone/>
            </a:pPr>
            <a:r>
              <a:rPr lang="fa-IR" sz="2000" dirty="0" smtClean="0">
                <a:cs typeface="B Nazanin" pitchFamily="2" charset="-78"/>
              </a:rPr>
              <a:t>ویژگی شهر خوانا از دیدگاه لینچ:</a:t>
            </a:r>
          </a:p>
          <a:p>
            <a:pPr marL="0" indent="0" algn="r">
              <a:buNone/>
            </a:pPr>
            <a:r>
              <a:rPr lang="fa-IR" sz="2000" dirty="0" smtClean="0">
                <a:cs typeface="B Nazanin" pitchFamily="2" charset="-78"/>
              </a:rPr>
              <a:t>1.تمایز یا وضوح نقش:وضوح محدوده ی عوامل شهر،محصوریت،تضاد در نما</a:t>
            </a:r>
          </a:p>
          <a:p>
            <a:pPr marL="0" indent="0" algn="r">
              <a:buNone/>
            </a:pPr>
            <a:endParaRPr lang="fa-IR" sz="2000" dirty="0" smtClean="0">
              <a:cs typeface="B Nazanin" pitchFamily="2" charset="-78"/>
            </a:endParaRPr>
          </a:p>
          <a:p>
            <a:pPr marL="0" indent="0" algn="r">
              <a:buNone/>
            </a:pPr>
            <a:endParaRPr lang="en-US" sz="2000" dirty="0">
              <a:cs typeface="B Nazanin" pitchFamily="2" charset="-78"/>
            </a:endParaRPr>
          </a:p>
        </p:txBody>
      </p:sp>
    </p:spTree>
    <p:extLst>
      <p:ext uri="{BB962C8B-B14F-4D97-AF65-F5344CB8AC3E}">
        <p14:creationId xmlns:p14="http://schemas.microsoft.com/office/powerpoint/2010/main" val="2393068465"/>
      </p:ext>
    </p:extLst>
  </p:cSld>
  <p:clrMapOvr>
    <a:masterClrMapping/>
  </p:clrMapOvr>
  <p:transition spd="slow">
    <p:wipe/>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4365625"/>
            <a:ext cx="10863263" cy="1760538"/>
          </a:xfrm>
        </p:spPr>
        <p:txBody>
          <a:bodyPr>
            <a:normAutofit/>
          </a:bodyPr>
          <a:lstStyle/>
          <a:p>
            <a:pPr marL="0" indent="0" algn="r">
              <a:buNone/>
            </a:pPr>
            <a:r>
              <a:rPr lang="fa-IR" sz="2000" dirty="0" smtClean="0"/>
              <a:t>سادگی فرم:روشنی و سادگی فرم،نزدیک بودن </a:t>
            </a:r>
            <a:r>
              <a:rPr lang="fa-IR" sz="2000" dirty="0"/>
              <a:t>آ</a:t>
            </a:r>
            <a:r>
              <a:rPr lang="fa-IR" sz="2000" dirty="0" smtClean="0"/>
              <a:t>ن به فرم های هندسی</a:t>
            </a:r>
          </a:p>
          <a:p>
            <a:pPr marL="0" indent="0" algn="r">
              <a:buNone/>
            </a:pPr>
            <a:endParaRPr lang="fa-IR" sz="2000" dirty="0" smtClean="0"/>
          </a:p>
          <a:p>
            <a:pPr marL="0" indent="0" algn="r">
              <a:buNone/>
            </a:pPr>
            <a:r>
              <a:rPr lang="fa-IR" sz="2000" dirty="0" smtClean="0"/>
              <a:t>پیوستگی:مداومت لبه یا نمای عنصر شهری،وجود ریتم و تکرار،هماهنگی در نما</a:t>
            </a:r>
            <a:endParaRPr lang="en-US" sz="2000" dirty="0"/>
          </a:p>
        </p:txBody>
      </p:sp>
      <p:pic>
        <p:nvPicPr>
          <p:cNvPr id="4" name="Picture 3" descr="San marco.jpg"/>
          <p:cNvPicPr>
            <a:picLocks noChangeAspect="1"/>
          </p:cNvPicPr>
          <p:nvPr/>
        </p:nvPicPr>
        <p:blipFill>
          <a:blip r:embed="rId2"/>
          <a:stretch>
            <a:fillRect/>
          </a:stretch>
        </p:blipFill>
        <p:spPr>
          <a:xfrm>
            <a:off x="3695733" y="188640"/>
            <a:ext cx="8198355" cy="3816424"/>
          </a:xfrm>
          <a:prstGeom prst="rect">
            <a:avLst/>
          </a:prstGeom>
        </p:spPr>
      </p:pic>
      <p:sp>
        <p:nvSpPr>
          <p:cNvPr id="5" name="Rectangle 4"/>
          <p:cNvSpPr/>
          <p:nvPr/>
        </p:nvSpPr>
        <p:spPr>
          <a:xfrm>
            <a:off x="239350" y="1396081"/>
            <a:ext cx="1989031" cy="400110"/>
          </a:xfrm>
          <a:prstGeom prst="rect">
            <a:avLst/>
          </a:prstGeom>
        </p:spPr>
        <p:txBody>
          <a:bodyPr wrap="square">
            <a:spAutoFit/>
          </a:bodyPr>
          <a:lstStyle/>
          <a:p>
            <a:pPr marL="342900" lvl="0" indent="-342900">
              <a:spcBef>
                <a:spcPct val="20000"/>
              </a:spcBef>
              <a:buFont typeface="Arial" pitchFamily="34" charset="0"/>
              <a:buChar char="•"/>
            </a:pPr>
            <a:r>
              <a:rPr lang="fa-IR" sz="2000" dirty="0">
                <a:solidFill>
                  <a:prstClr val="black"/>
                </a:solidFill>
              </a:rPr>
              <a:t>محصوریت</a:t>
            </a:r>
            <a:endParaRPr lang="en-US" sz="2000" dirty="0">
              <a:solidFill>
                <a:prstClr val="black"/>
              </a:solidFill>
            </a:endParaRPr>
          </a:p>
        </p:txBody>
      </p:sp>
      <p:sp>
        <p:nvSpPr>
          <p:cNvPr id="6" name="Right Arrow 5"/>
          <p:cNvSpPr/>
          <p:nvPr/>
        </p:nvSpPr>
        <p:spPr>
          <a:xfrm>
            <a:off x="2228379" y="1496109"/>
            <a:ext cx="1275332" cy="20005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38145527"/>
      </p:ext>
    </p:extLst>
  </p:cSld>
  <p:clrMapOvr>
    <a:masterClrMapping/>
  </p:clrMapOvr>
  <p:transition spd="slow">
    <p:wipe/>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susan\Desktop\facade_evaluation_scale.jpg"/>
          <p:cNvPicPr>
            <a:picLocks noGrp="1" noChangeAspect="1" noChangeArrowheads="1"/>
          </p:cNvPicPr>
          <p:nvPr>
            <p:ph idx="4294967295"/>
          </p:nvPr>
        </p:nvPicPr>
        <p:blipFill>
          <a:blip r:embed="rId2"/>
          <a:srcRect l="7529" t="61773" b="20374"/>
          <a:stretch>
            <a:fillRect/>
          </a:stretch>
        </p:blipFill>
        <p:spPr bwMode="auto">
          <a:xfrm>
            <a:off x="5135893" y="188094"/>
            <a:ext cx="6362700" cy="2736850"/>
          </a:xfrm>
          <a:prstGeom prst="rect">
            <a:avLst/>
          </a:prstGeom>
          <a:noFill/>
        </p:spPr>
      </p:pic>
      <p:pic>
        <p:nvPicPr>
          <p:cNvPr id="5" name="Picture 4" descr="3353993-St-Peter-s-square-columns-0.jpg"/>
          <p:cNvPicPr>
            <a:picLocks noChangeAspect="1"/>
          </p:cNvPicPr>
          <p:nvPr/>
        </p:nvPicPr>
        <p:blipFill>
          <a:blip r:embed="rId3"/>
          <a:stretch>
            <a:fillRect/>
          </a:stretch>
        </p:blipFill>
        <p:spPr>
          <a:xfrm>
            <a:off x="5135893" y="3212976"/>
            <a:ext cx="6268707" cy="3276600"/>
          </a:xfrm>
          <a:prstGeom prst="rect">
            <a:avLst/>
          </a:prstGeom>
        </p:spPr>
      </p:pic>
      <p:pic>
        <p:nvPicPr>
          <p:cNvPr id="7" name="Picture 6" descr="urban_tree.jpg"/>
          <p:cNvPicPr>
            <a:picLocks noChangeAspect="1"/>
          </p:cNvPicPr>
          <p:nvPr/>
        </p:nvPicPr>
        <p:blipFill>
          <a:blip r:embed="rId4"/>
          <a:srcRect l="3291" t="2326" r="4563" b="2326"/>
          <a:stretch>
            <a:fillRect/>
          </a:stretch>
        </p:blipFill>
        <p:spPr>
          <a:xfrm>
            <a:off x="335360" y="2924944"/>
            <a:ext cx="4608512" cy="3852664"/>
          </a:xfrm>
          <a:prstGeom prst="rect">
            <a:avLst/>
          </a:prstGeom>
        </p:spPr>
      </p:pic>
      <p:sp>
        <p:nvSpPr>
          <p:cNvPr id="9" name="Rectangle 8"/>
          <p:cNvSpPr/>
          <p:nvPr/>
        </p:nvSpPr>
        <p:spPr>
          <a:xfrm>
            <a:off x="2197058" y="797997"/>
            <a:ext cx="814647" cy="523220"/>
          </a:xfrm>
          <a:prstGeom prst="rect">
            <a:avLst/>
          </a:prstGeom>
        </p:spPr>
        <p:txBody>
          <a:bodyPr wrap="none">
            <a:spAutoFit/>
          </a:bodyPr>
          <a:lstStyle/>
          <a:p>
            <a:pPr lvl="0"/>
            <a:r>
              <a:rPr lang="fa-IR" sz="2800" dirty="0">
                <a:solidFill>
                  <a:srgbClr val="FFC000"/>
                </a:solidFill>
                <a:latin typeface="Aharoni" pitchFamily="2" charset="-79"/>
                <a:cs typeface="B Homa" pitchFamily="2" charset="-78"/>
              </a:rPr>
              <a:t>ريتم:</a:t>
            </a:r>
            <a:endParaRPr lang="en-US" sz="2800" dirty="0">
              <a:solidFill>
                <a:prstClr val="black"/>
              </a:solidFill>
            </a:endParaRPr>
          </a:p>
        </p:txBody>
      </p:sp>
      <p:cxnSp>
        <p:nvCxnSpPr>
          <p:cNvPr id="11" name="Straight Arrow Connector 10"/>
          <p:cNvCxnSpPr>
            <a:stCxn id="9" idx="3"/>
          </p:cNvCxnSpPr>
          <p:nvPr/>
        </p:nvCxnSpPr>
        <p:spPr>
          <a:xfrm>
            <a:off x="3011705" y="1059607"/>
            <a:ext cx="1260092" cy="20915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2986163" y="1268760"/>
            <a:ext cx="1285635" cy="9361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9" idx="2"/>
          </p:cNvCxnSpPr>
          <p:nvPr/>
        </p:nvCxnSpPr>
        <p:spPr>
          <a:xfrm>
            <a:off x="2604382" y="1321217"/>
            <a:ext cx="35235" cy="8836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9937616"/>
      </p:ext>
    </p:extLst>
  </p:cSld>
  <p:clrMapOvr>
    <a:masterClrMapping/>
  </p:clrMapOvr>
  <p:transition spd="slow">
    <p:wipe/>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89402" y="254000"/>
            <a:ext cx="10972800" cy="1143000"/>
          </a:xfrm>
        </p:spPr>
        <p:txBody>
          <a:bodyPr>
            <a:normAutofit/>
          </a:bodyPr>
          <a:lstStyle/>
          <a:p>
            <a:pPr rtl="1"/>
            <a:r>
              <a:rPr lang="fa-IR" sz="2000" dirty="0" smtClean="0">
                <a:solidFill>
                  <a:schemeClr val="tx1"/>
                </a:solidFill>
              </a:rPr>
              <a:t>تسلط و برتری:چیرگی وتسلط یک جزء بر اجزاء دیگر به سبب اندازه یا شدت استفاده از آن</a:t>
            </a:r>
            <a:br>
              <a:rPr lang="fa-IR" sz="2000" dirty="0" smtClean="0">
                <a:solidFill>
                  <a:schemeClr val="tx1"/>
                </a:solidFill>
              </a:rPr>
            </a:br>
            <a:r>
              <a:rPr lang="fa-IR" sz="2000" dirty="0" smtClean="0">
                <a:solidFill>
                  <a:schemeClr val="tx1"/>
                </a:solidFill>
              </a:rPr>
              <a:t>وضوح مفصل ها: مفصل ها و مرزها باید به خوبی قابل دید باشند تا درک ساده ای از محیط را پدید اورند.</a:t>
            </a:r>
            <a:br>
              <a:rPr lang="fa-IR" sz="2000" dirty="0" smtClean="0">
                <a:solidFill>
                  <a:schemeClr val="tx1"/>
                </a:solidFill>
              </a:rPr>
            </a:br>
            <a:r>
              <a:rPr lang="fa-IR" sz="2000" dirty="0" smtClean="0">
                <a:solidFill>
                  <a:schemeClr val="tx1"/>
                </a:solidFill>
              </a:rPr>
              <a:t>وجود تنوعی که جهتی خاص را  تعریف کند</a:t>
            </a:r>
            <a:endParaRPr lang="en-US" sz="2000" dirty="0">
              <a:solidFill>
                <a:schemeClr val="tx1"/>
              </a:solidFill>
            </a:endParaRPr>
          </a:p>
        </p:txBody>
      </p:sp>
      <p:sp>
        <p:nvSpPr>
          <p:cNvPr id="3" name="Content Placeholder 2"/>
          <p:cNvSpPr>
            <a:spLocks noGrp="1"/>
          </p:cNvSpPr>
          <p:nvPr>
            <p:ph idx="4294967295"/>
          </p:nvPr>
        </p:nvSpPr>
        <p:spPr>
          <a:xfrm>
            <a:off x="489402" y="1646238"/>
            <a:ext cx="10972800" cy="4525962"/>
          </a:xfrm>
        </p:spPr>
        <p:txBody>
          <a:bodyPr>
            <a:normAutofit/>
          </a:bodyPr>
          <a:lstStyle/>
          <a:p>
            <a:pPr algn="r" rtl="1"/>
            <a:r>
              <a:rPr lang="fa-IR" sz="2000" dirty="0" smtClean="0">
                <a:solidFill>
                  <a:schemeClr val="tx1"/>
                </a:solidFill>
                <a:cs typeface="B Nazanin"/>
              </a:rPr>
              <a:t>دامنه دید:کیفیت هایی که دامنه وتآثیر ونفوذ دید را به طور مستقیم ویا به وسیله ی پاره ای از نمادها افزایش میدهد مانند:درون نمایی(مثل نمای شیشه)ناهمپوشی محدوده ساختمان ها(عقب نشینی ها)</a:t>
            </a:r>
          </a:p>
          <a:p>
            <a:pPr algn="r" rtl="1"/>
            <a:r>
              <a:rPr lang="fa-IR" sz="2000" dirty="0" smtClean="0">
                <a:solidFill>
                  <a:schemeClr val="tx1"/>
                </a:solidFill>
                <a:cs typeface="B Nazanin"/>
              </a:rPr>
              <a:t>اگاهی به حرکت:کیفیتی که حرکت بالفعل و بالقوه بیننده را به احساس خود وی اورد مانند شیب ها،منحنی ها، و یا نفوذ یافتن فرم ها در یکدیگر.</a:t>
            </a:r>
          </a:p>
          <a:p>
            <a:pPr algn="r" rtl="1"/>
            <a:r>
              <a:rPr lang="fa-IR" sz="2000" dirty="0" smtClean="0">
                <a:solidFill>
                  <a:schemeClr val="tx1"/>
                </a:solidFill>
                <a:cs typeface="B Nazanin"/>
              </a:rPr>
              <a:t>تسلسل:عواملی که در طول زمان و گام به گام به احساس می ایند وبه عوامل پیشین و پسین بافته شده اند.</a:t>
            </a:r>
            <a:endParaRPr lang="en-US" sz="2000" dirty="0">
              <a:solidFill>
                <a:schemeClr val="tx1"/>
              </a:solidFill>
              <a:cs typeface="B Nazanin"/>
            </a:endParaRPr>
          </a:p>
        </p:txBody>
      </p:sp>
    </p:spTree>
    <p:extLst>
      <p:ext uri="{BB962C8B-B14F-4D97-AF65-F5344CB8AC3E}">
        <p14:creationId xmlns:p14="http://schemas.microsoft.com/office/powerpoint/2010/main" val="2550830867"/>
      </p:ext>
    </p:extLst>
  </p:cSld>
  <p:clrMapOvr>
    <a:masterClrMapping/>
  </p:clrMapOvr>
  <p:transition spd="slow">
    <p:wipe/>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02281" y="254000"/>
            <a:ext cx="10972800" cy="1143000"/>
          </a:xfrm>
        </p:spPr>
        <p:txBody>
          <a:bodyPr>
            <a:normAutofit/>
          </a:bodyPr>
          <a:lstStyle/>
          <a:p>
            <a:pPr rtl="1"/>
            <a:r>
              <a:rPr lang="fa-IR" sz="2400" dirty="0" smtClean="0">
                <a:solidFill>
                  <a:schemeClr val="tx1"/>
                </a:solidFill>
              </a:rPr>
              <a:t>اپلیارد در کتاب برنامه ریزی شهر کثرت گرا سه روش اصلی در ساختار دهی ذهنی به شهر وبرقراری پیوند میان اجزای ان را مشخص کرد:</a:t>
            </a:r>
            <a:endParaRPr lang="en-US" sz="2400" dirty="0">
              <a:solidFill>
                <a:schemeClr val="tx1"/>
              </a:solidFill>
            </a:endParaRPr>
          </a:p>
        </p:txBody>
      </p:sp>
      <p:sp>
        <p:nvSpPr>
          <p:cNvPr id="3" name="Content Placeholder 2"/>
          <p:cNvSpPr>
            <a:spLocks noGrp="1"/>
          </p:cNvSpPr>
          <p:nvPr>
            <p:ph idx="4294967295"/>
          </p:nvPr>
        </p:nvSpPr>
        <p:spPr>
          <a:xfrm>
            <a:off x="502281" y="1646238"/>
            <a:ext cx="10972800" cy="4525962"/>
          </a:xfrm>
        </p:spPr>
        <p:txBody>
          <a:bodyPr>
            <a:normAutofit/>
          </a:bodyPr>
          <a:lstStyle/>
          <a:p>
            <a:pPr algn="r" rtl="1"/>
            <a:r>
              <a:rPr lang="fa-IR" sz="2000" dirty="0" smtClean="0"/>
              <a:t>1.شیوه ی تداعی گرایانه: به توانایی فرد در تفاوت گذاری میان اجزای شهر و سازمان دهی کردن ان ها در گروهها والگو های گوناگون بستگی دارد .این اجزا میتوانند عناصر سکانسی یا فضایی باشند که بر پایه ی معیار هایی چون ویژگی های فیزیکی،گونه های کارکردی،ویا گروهای اجتماعی از هم بازشناخته شود.</a:t>
            </a:r>
          </a:p>
          <a:p>
            <a:pPr algn="r" rtl="1"/>
            <a:r>
              <a:rPr lang="fa-IR" sz="2000" dirty="0" smtClean="0"/>
              <a:t>2.شیوه ی موضع شناختی:تجسم شهر یکسره بوجود(تداوم) میان عناصر و اجزای ان بستگی دارد،یعنی پیوستگی در سازمان عناصر سکانسی در فرم و همچنین حرکت و وجود سیستم های پیوسته ای از نمادها و نقاط اتصال قابل دید.هر گونه شکست یا ناهمسویی در پیوستگی و تداوم، به اختلال این گونه ساختار می انجامد.</a:t>
            </a:r>
          </a:p>
          <a:p>
            <a:pPr algn="r" rtl="1"/>
            <a:r>
              <a:rPr lang="fa-IR" sz="2000" dirty="0" smtClean="0"/>
              <a:t>3.شیوه ی موقعیت شناختی:این شیوه بر پایه احساس فرد از(فاصله)و (جهتی) که با عناصر و اجزای اصلی شهر دارد شکل میگیرد،چنین ساختاری عناصری را در بر میگیرد که نسبت به هم جهت گیری واضحی دارند و بیشتر به فاکتورهای محیطی وابسته اند مانند:ثبات وضوح، تغییر جهت ها،قابلیت رویت زیاد.</a:t>
            </a:r>
          </a:p>
          <a:p>
            <a:pPr algn="r" rtl="1"/>
            <a:endParaRPr lang="fa-IR" sz="2000" dirty="0" smtClean="0"/>
          </a:p>
          <a:p>
            <a:pPr algn="r" rtl="1"/>
            <a:endParaRPr lang="fa-IR" sz="2000" dirty="0"/>
          </a:p>
          <a:p>
            <a:pPr algn="r" rtl="1"/>
            <a:endParaRPr lang="fa-IR" sz="2000" dirty="0" smtClean="0"/>
          </a:p>
          <a:p>
            <a:pPr algn="r" rtl="1"/>
            <a:endParaRPr lang="fa-IR" sz="2000" dirty="0"/>
          </a:p>
          <a:p>
            <a:pPr algn="r" rtl="1"/>
            <a:endParaRPr lang="fa-IR" sz="2000" dirty="0" smtClean="0"/>
          </a:p>
          <a:p>
            <a:pPr algn="r" rtl="1"/>
            <a:endParaRPr lang="fa-IR" sz="2000" dirty="0"/>
          </a:p>
          <a:p>
            <a:pPr algn="r" rtl="1"/>
            <a:endParaRPr lang="fa-IR" sz="2000" dirty="0" smtClean="0"/>
          </a:p>
          <a:p>
            <a:pPr algn="r" rtl="1"/>
            <a:endParaRPr lang="fa-IR" sz="2000" dirty="0"/>
          </a:p>
          <a:p>
            <a:pPr algn="r" rtl="1"/>
            <a:endParaRPr lang="fa-IR" sz="2000" dirty="0" smtClean="0"/>
          </a:p>
          <a:p>
            <a:pPr marL="0" indent="0" algn="r" rtl="1">
              <a:buNone/>
            </a:pPr>
            <a:endParaRPr lang="en-US" sz="2000" dirty="0"/>
          </a:p>
        </p:txBody>
      </p:sp>
    </p:spTree>
    <p:extLst>
      <p:ext uri="{BB962C8B-B14F-4D97-AF65-F5344CB8AC3E}">
        <p14:creationId xmlns:p14="http://schemas.microsoft.com/office/powerpoint/2010/main" val="2494014788"/>
      </p:ext>
    </p:extLst>
  </p:cSld>
  <p:clrMapOvr>
    <a:masterClrMapping/>
  </p:clrMapOvr>
  <p:transition spd="slow">
    <p:wipe/>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643950" y="1646238"/>
            <a:ext cx="10972800" cy="4525962"/>
          </a:xfrm>
        </p:spPr>
        <p:txBody>
          <a:bodyPr>
            <a:normAutofit/>
          </a:bodyPr>
          <a:lstStyle/>
          <a:p>
            <a:pPr algn="r" rtl="1"/>
            <a:r>
              <a:rPr lang="fa-IR" sz="2000" smtClean="0">
                <a:latin typeface="Adobe Caslon Pro" pitchFamily="18" charset="0"/>
              </a:rPr>
              <a:t>او بر این پایه،شهر هایی که خیابان هایی به هم پیوسته دارند اما بدون دید به هم هستند را دارای موضع شناختی میدانست.شهر هایی که دارای ساختار شبکه ای(شطرنجی)هستند را موقعیت شناختی و شهر های ناپیوسته اما دارای بخش های متفاوت و قابل تمایز را تداعی گرایانه می خواند.</a:t>
            </a:r>
            <a:endParaRPr lang="en-US" sz="2000">
              <a:latin typeface="Adobe Caslon Pro" pitchFamily="18" charset="0"/>
            </a:endParaRPr>
          </a:p>
        </p:txBody>
      </p:sp>
    </p:spTree>
    <p:extLst>
      <p:ext uri="{BB962C8B-B14F-4D97-AF65-F5344CB8AC3E}">
        <p14:creationId xmlns:p14="http://schemas.microsoft.com/office/powerpoint/2010/main" val="1365964272"/>
      </p:ext>
    </p:extLst>
  </p:cSld>
  <p:clrMapOvr>
    <a:masterClrMapping/>
  </p:clrMapOvr>
  <p:transition spd="slow">
    <p:wipe/>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09" y="357166"/>
            <a:ext cx="11620539" cy="5386090"/>
          </a:xfrm>
          <a:prstGeom prst="rect">
            <a:avLst/>
          </a:prstGeom>
          <a:noFill/>
          <a:ln>
            <a:noFill/>
          </a:ln>
        </p:spPr>
        <p:txBody>
          <a:bodyPr wrap="square" rtlCol="1">
            <a:spAutoFit/>
          </a:bodyPr>
          <a:lstStyle/>
          <a:p>
            <a:pPr algn="r" rtl="1"/>
            <a:r>
              <a:rPr lang="fa-IR" sz="2400" dirty="0" smtClean="0"/>
              <a:t>شکل شهر</a:t>
            </a:r>
          </a:p>
          <a:p>
            <a:pPr algn="r" rtl="1"/>
            <a:r>
              <a:rPr lang="fa-IR" dirty="0" smtClean="0"/>
              <a:t>اهمیت دادن به شکل شهر به خاطر نقشی است که شکل شهر میتواند در تحققاهداف یک شهر داشته باشد.</a:t>
            </a:r>
          </a:p>
          <a:p>
            <a:pPr algn="r" rtl="1"/>
            <a:r>
              <a:rPr lang="fa-IR" dirty="0" smtClean="0"/>
              <a:t>ارتباط بعضی از اهذاف شهر با شکل شهر از گذشته برای ما روشن است.نیاز به امنیت و دفاع از شهر در تعیین </a:t>
            </a:r>
          </a:p>
          <a:p>
            <a:pPr algn="r" rtl="1"/>
            <a:r>
              <a:rPr lang="fa-IR" dirty="0" smtClean="0"/>
              <a:t>مکان ،اندازه و شکل جزییات آن اثر تعیین کننده ای داشته است.اما امروز با گستردگی و پیجیدگی شهرها ، به طور</a:t>
            </a:r>
          </a:p>
          <a:p>
            <a:pPr algn="r" rtl="1"/>
            <a:r>
              <a:rPr lang="fa-IR" dirty="0" smtClean="0"/>
              <a:t>طبع اهداف به مراتب بیشتری برای شهرها در نظر گرفته میشود.اهدافی همچون مسائل زیست محیطی ،رفتاری ،هویت و محدودیت های مختلف فضایی، طبیعی،اجتماعی و فرهنگی عئاملی هستند که باید در فرایند شکل دهی به</a:t>
            </a:r>
          </a:p>
          <a:p>
            <a:pPr algn="r" rtl="1"/>
            <a:r>
              <a:rPr lang="fa-IR" dirty="0" smtClean="0"/>
              <a:t>محیط مورد توجه قرار گیرند.</a:t>
            </a:r>
          </a:p>
          <a:p>
            <a:pPr algn="r" rtl="1"/>
            <a:r>
              <a:rPr lang="fa-IR" sz="2000" dirty="0" smtClean="0"/>
              <a:t>تعریف شکل</a:t>
            </a:r>
          </a:p>
          <a:p>
            <a:pPr algn="r" rtl="1"/>
            <a:r>
              <a:rPr lang="fa-IR" dirty="0" smtClean="0"/>
              <a:t>شخصیت خارجی یک تصویر سطح مشخصی از فرم که برای دسته بندی فرم به کار میرود.</a:t>
            </a:r>
          </a:p>
          <a:p>
            <a:pPr algn="r" rtl="1"/>
            <a:r>
              <a:rPr lang="fa-IR" dirty="0" smtClean="0"/>
              <a:t>یا به عبارتی ارجاعی است به حدود هویتی تصویری مسطح یا پیکره بندی سطحی یک فرم حجمی</a:t>
            </a:r>
          </a:p>
          <a:p>
            <a:pPr algn="r" rtl="1"/>
            <a:r>
              <a:rPr lang="fa-IR" sz="2000" dirty="0" smtClean="0"/>
              <a:t>تعریف شکل شهر</a:t>
            </a:r>
            <a:endParaRPr lang="fa-IR" dirty="0" smtClean="0"/>
          </a:p>
          <a:p>
            <a:pPr algn="r" rtl="1"/>
            <a:r>
              <a:rPr lang="fa-IR" sz="2000" dirty="0" smtClean="0"/>
              <a:t>*کوانزن میگوید:</a:t>
            </a:r>
            <a:r>
              <a:rPr lang="fa-IR" dirty="0" smtClean="0"/>
              <a:t>کاربری زمین ،الگوی ساخت وسازها درون قطعات،الگوی قطعات،الگوی خیابان ها شکل شهر را تشکیل میدهند.</a:t>
            </a:r>
            <a:endParaRPr lang="fa-IR" sz="2000" dirty="0" smtClean="0"/>
          </a:p>
          <a:p>
            <a:pPr algn="r" rtl="1"/>
            <a:r>
              <a:rPr lang="fa-IR" sz="2000" dirty="0" smtClean="0"/>
              <a:t>*هربرت و توماس،</a:t>
            </a:r>
            <a:r>
              <a:rPr lang="fa-IR" dirty="0" smtClean="0"/>
              <a:t>3مولفه عمده شکل شهر را نقشه خیابان، سبک معماری ساختمان ها و طراحی شان و کاربری زمین عنوان میکنند.</a:t>
            </a:r>
          </a:p>
          <a:p>
            <a:pPr algn="r" rtl="1"/>
            <a:r>
              <a:rPr lang="fa-IR" sz="2000" dirty="0" smtClean="0"/>
              <a:t>شیروانی </a:t>
            </a:r>
            <a:r>
              <a:rPr lang="fa-IR" dirty="0" smtClean="0"/>
              <a:t>درجست و جوی دامنه طراحی شهری ،عناصر فیزیکی شکل شهر را به اینها میشناسد:کاربری زمین،توده گذاری شکل ساختمان،سیرکولاسیون وپارکینگ،فضای باز،راه های پیاده رو،حمایت از فعالیت ها و نشانه گذاری ها.</a:t>
            </a:r>
          </a:p>
          <a:p>
            <a:pPr algn="r" rtl="1"/>
            <a:r>
              <a:rPr lang="fa-IR" sz="2000" dirty="0" smtClean="0"/>
              <a:t>بروتچی</a:t>
            </a:r>
            <a:r>
              <a:rPr lang="fa-IR" dirty="0" smtClean="0"/>
              <a:t> شکل شهر الگوی فعالیت های شهری مسکونی و غیر مسکون است.</a:t>
            </a:r>
          </a:p>
          <a:p>
            <a:pPr algn="r" rtl="1"/>
            <a:r>
              <a:rPr lang="fa-IR" sz="2000" dirty="0" smtClean="0"/>
              <a:t>بورن </a:t>
            </a:r>
            <a:r>
              <a:rPr lang="fa-IR" dirty="0" smtClean="0"/>
              <a:t>به اتکای نظریه سیستم ها، شکل شهر را به الگوی مکانی  یا چیدمان عناصر مفرد درون یک نظام شهری تعریف میکند. این عناصر شامل محیط مصنوع،گروه های اجتماعی و موسسات عمومی میشود.</a:t>
            </a:r>
            <a:endParaRPr lang="fa-IR" sz="2000" dirty="0"/>
          </a:p>
        </p:txBody>
      </p:sp>
    </p:spTree>
    <p:extLst>
      <p:ext uri="{BB962C8B-B14F-4D97-AF65-F5344CB8AC3E}">
        <p14:creationId xmlns:p14="http://schemas.microsoft.com/office/powerpoint/2010/main" val="1275295774"/>
      </p:ext>
    </p:extLst>
  </p:cSld>
  <p:clrMapOvr>
    <a:masterClrMapping/>
  </p:clrMapOvr>
  <p:transition>
    <p:split orient="vert" dir="in"/>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09096" y="283338"/>
            <a:ext cx="12192000" cy="6063198"/>
          </a:xfrm>
          <a:prstGeom prst="rect">
            <a:avLst/>
          </a:prstGeom>
          <a:noFill/>
          <a:ln>
            <a:noFill/>
          </a:ln>
        </p:spPr>
        <p:txBody>
          <a:bodyPr wrap="square" rtlCol="1">
            <a:spAutoFit/>
          </a:bodyPr>
          <a:lstStyle/>
          <a:p>
            <a:pPr algn="r" rtl="1"/>
            <a:r>
              <a:rPr lang="fa-IR" dirty="0" smtClean="0"/>
              <a:t>شکل شهر را میتوان به صورت زیر تقسیم کرد:</a:t>
            </a:r>
          </a:p>
          <a:p>
            <a:pPr algn="r" rtl="1"/>
            <a:r>
              <a:rPr lang="fa-IR" sz="2000" dirty="0" smtClean="0"/>
              <a:t>الف:از دید شکل کلی شهر</a:t>
            </a:r>
          </a:p>
          <a:p>
            <a:pPr algn="r" rtl="1"/>
            <a:r>
              <a:rPr lang="fa-IR" sz="2000" dirty="0" smtClean="0"/>
              <a:t>1-ستاره ای(شعایی)</a:t>
            </a:r>
          </a:p>
          <a:p>
            <a:pPr algn="r" rtl="1"/>
            <a:r>
              <a:rPr lang="fa-IR" sz="2000" dirty="0" smtClean="0"/>
              <a:t>*</a:t>
            </a:r>
            <a:r>
              <a:rPr lang="fa-IR" dirty="0" smtClean="0"/>
              <a:t>وجود شبکه راه های اصلی و پر رفت و امد که در مسیرشان به طور معمول فعالیت های مختلف شهری به وجود می آید و از طرفی وجود موانع و محدودیت های فیزیکی ممکن است که به شهر شرایطی را تحمیل کند که بافتی ستاره ای (در طول شبکه راه های اصلی) به خود بگیرند</a:t>
            </a:r>
          </a:p>
          <a:p>
            <a:pPr algn="r" rtl="1"/>
            <a:r>
              <a:rPr lang="fa-IR" dirty="0" smtClean="0"/>
              <a:t>در طرح ستاره ای،شهر دارای یک مرکز اصلی بوده و مراکز فرعی در طول شعاع های منشعب از مرکز شهر پخش میگردند</a:t>
            </a:r>
          </a:p>
          <a:p>
            <a:pPr algn="r" rtl="1"/>
            <a:r>
              <a:rPr lang="fa-IR" dirty="0" smtClean="0"/>
              <a:t>مدل ستاره ای،بیشتر الگویی جهت شهر های متوسط تا بزرگ است و نتیجه منطقی گسترش شهر های متمرکز میباشد.</a:t>
            </a:r>
          </a:p>
          <a:p>
            <a:pPr algn="r" rtl="1"/>
            <a:r>
              <a:rPr lang="fa-IR" sz="2000" dirty="0" smtClean="0"/>
              <a:t>مزایای مدل ستاره ای</a:t>
            </a:r>
          </a:p>
          <a:p>
            <a:pPr algn="r" rtl="1"/>
            <a:r>
              <a:rPr lang="fa-IR" dirty="0" smtClean="0"/>
              <a:t>-تمام شهر و مردم شهر به مرکز شهر دسترسی دارند.</a:t>
            </a:r>
          </a:p>
          <a:p>
            <a:pPr algn="r" rtl="1"/>
            <a:r>
              <a:rPr lang="fa-IR" dirty="0" smtClean="0"/>
              <a:t>-به وجود آمدن یک مرکز عمده متراکم و فعال شهری.</a:t>
            </a:r>
          </a:p>
          <a:p>
            <a:pPr algn="r" rtl="1"/>
            <a:r>
              <a:rPr lang="fa-IR" dirty="0" smtClean="0"/>
              <a:t>-امکان توسعه بر اساس یک شبکه حمل نقل عموعی. </a:t>
            </a:r>
          </a:p>
          <a:p>
            <a:pPr algn="r" rtl="1"/>
            <a:r>
              <a:rPr lang="fa-IR" dirty="0" smtClean="0"/>
              <a:t>وجود فضاهای سبز و ایجاد محیطی برای پیاده روی،</a:t>
            </a:r>
          </a:p>
          <a:p>
            <a:pPr algn="r" rtl="1"/>
            <a:r>
              <a:rPr lang="fa-IR" dirty="0" smtClean="0"/>
              <a:t>دوچرخه سواری و گردش را میسر میسازد.</a:t>
            </a:r>
          </a:p>
          <a:p>
            <a:pPr algn="r" rtl="1"/>
            <a:r>
              <a:rPr lang="fa-IR" dirty="0" smtClean="0"/>
              <a:t>-مشکل تمرکز و استقرار جمعیت،کالا ها و خدمات را </a:t>
            </a:r>
          </a:p>
          <a:p>
            <a:pPr algn="r" rtl="1"/>
            <a:r>
              <a:rPr lang="fa-IR" dirty="0" smtClean="0"/>
              <a:t>در مرکز شهر کاهش میدهد.</a:t>
            </a:r>
          </a:p>
          <a:p>
            <a:pPr algn="r" rtl="1"/>
            <a:r>
              <a:rPr lang="fa-IR" sz="2000" dirty="0" smtClean="0"/>
              <a:t>معایب این مدل </a:t>
            </a:r>
          </a:p>
          <a:p>
            <a:pPr algn="r" rtl="1"/>
            <a:r>
              <a:rPr lang="fa-IR" dirty="0" smtClean="0"/>
              <a:t>-تثبیت این مدل به ندرت امکان پذیر است.</a:t>
            </a:r>
          </a:p>
          <a:p>
            <a:pPr algn="r" rtl="1"/>
            <a:r>
              <a:rPr lang="fa-IR" dirty="0" smtClean="0"/>
              <a:t>-با توسعه شهر ، شعاع های شهری از یک دیگر فاصله میگیرند.</a:t>
            </a:r>
          </a:p>
          <a:p>
            <a:pPr algn="r" rtl="1"/>
            <a:r>
              <a:rPr lang="fa-IR" dirty="0" smtClean="0"/>
              <a:t>-قابلیت اجرایی این طرح کم است و کنترل فضای سبز در آن بسیار مشکل است.</a:t>
            </a:r>
          </a:p>
          <a:p>
            <a:pPr algn="r" rtl="1"/>
            <a:r>
              <a:rPr lang="fa-IR" dirty="0" smtClean="0"/>
              <a:t>نمونه شهرهای با شکل ستاره ای یا شعاعی: مسکو،واشنگتن،کپنهاگ و در ایران مشهد ،همدان و شهرهای تبریز و خرمشهر نیز دارای سیستم نیمه شعاعی میباشند.</a:t>
            </a:r>
          </a:p>
          <a:p>
            <a:pPr algn="r" rtl="1"/>
            <a:endParaRPr lang="fa-IR" dirty="0"/>
          </a:p>
        </p:txBody>
      </p:sp>
      <p:pic>
        <p:nvPicPr>
          <p:cNvPr id="13" name="Picture 12" descr="ghj 002.jpg"/>
          <p:cNvPicPr>
            <a:picLocks noChangeAspect="1"/>
          </p:cNvPicPr>
          <p:nvPr/>
        </p:nvPicPr>
        <p:blipFill>
          <a:blip r:embed="rId2"/>
          <a:stretch>
            <a:fillRect/>
          </a:stretch>
        </p:blipFill>
        <p:spPr>
          <a:xfrm>
            <a:off x="476211" y="2857496"/>
            <a:ext cx="4390459" cy="278608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56627864"/>
      </p:ext>
    </p:extLst>
  </p:cSld>
  <p:clrMapOvr>
    <a:masterClrMapping/>
  </p:clrMapOvr>
  <p:transition>
    <p:randomBar/>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6211" y="214291"/>
            <a:ext cx="11049077" cy="5539978"/>
          </a:xfrm>
          <a:prstGeom prst="rect">
            <a:avLst/>
          </a:prstGeom>
          <a:noFill/>
          <a:ln>
            <a:noFill/>
          </a:ln>
        </p:spPr>
        <p:txBody>
          <a:bodyPr wrap="square" rtlCol="1">
            <a:spAutoFit/>
          </a:bodyPr>
          <a:lstStyle/>
          <a:p>
            <a:pPr algn="r" rtl="1"/>
            <a:r>
              <a:rPr lang="fa-IR" sz="2000" dirty="0" smtClean="0"/>
              <a:t>2-شکل خطی</a:t>
            </a:r>
          </a:p>
          <a:p>
            <a:pPr algn="r" rtl="1"/>
            <a:r>
              <a:rPr lang="fa-IR" sz="2000" dirty="0" smtClean="0"/>
              <a:t>*</a:t>
            </a:r>
            <a:r>
              <a:rPr lang="fa-IR" dirty="0" smtClean="0"/>
              <a:t>اساس این طرح به وسیله آدتور سویا ای ماتا اسپانیایی مطرح شده است.این مدل توسعه شهر را به تبعیت از راه آهن،شاه راه ها ،شبکه عمده ارتباطی ،رودها و کانال های آبی به صورت خطی و در نواحی اطراف این مسیر ها میکشاند.اساس طرح خطی بیشتر برای راه های است که از آن ها راه های فرعی دیگری منشعب شده و به قسمت های مختلف شهر منتهی میشوند، می باشد.</a:t>
            </a:r>
          </a:p>
          <a:p>
            <a:pPr algn="r" rtl="1"/>
            <a:r>
              <a:rPr lang="fa-IR" dirty="0" smtClean="0"/>
              <a:t>مشکل ترافیک برای ماتا بیش از هر موضوع دیگری جلب توجه میکرد.به زعم او ،نخستین و مهمترین اصل این است که همه ی مشکلات شهر سازی از ترافیک سر چشمه میگیرد و بهترین و مطلوبترین شکل برای یکشهر آن ایت که رفت و آمد ساکنانش میان نقاط مختلف شهر،در کمتررین زمان امکان پذیر باشد.</a:t>
            </a:r>
          </a:p>
          <a:p>
            <a:pPr algn="r" rtl="1"/>
            <a:r>
              <a:rPr lang="fa-IR" dirty="0" smtClean="0"/>
              <a:t>محور اصلی طرح ماتا را بلواری پر درخت میسازد که به راه سواره،پیاده و خط تراموا یا راه آهن برقی تقسیم شده است. به گفته ماتا شهرهای خطی برای پوشاندن سطح کره ی زمین کمال مطلوب را دارند و باغ شهر ها را شکلی ناقص و موقتی برای قطعات کوچک و اختصاصی میدانست.</a:t>
            </a:r>
          </a:p>
          <a:p>
            <a:pPr algn="r" rtl="1"/>
            <a:r>
              <a:rPr lang="fa-IR" sz="2000" dirty="0" smtClean="0"/>
              <a:t>مزایای شکل خطی</a:t>
            </a:r>
          </a:p>
          <a:p>
            <a:pPr algn="r" rtl="1"/>
            <a:r>
              <a:rPr lang="fa-IR" sz="2000" dirty="0" smtClean="0"/>
              <a:t>1-</a:t>
            </a:r>
            <a:r>
              <a:rPr lang="fa-IR" dirty="0" smtClean="0"/>
              <a:t>توسعه این شکل نه تنها ،فضاهای سبز ،باغها ،مزارع و پارک ها را از بین نبرده،بلکه به مسئولین شهر امکان بست و توسعه شهری را نیز میدهند</a:t>
            </a:r>
          </a:p>
          <a:p>
            <a:pPr marL="342900" indent="-342900" algn="r" rtl="1"/>
            <a:r>
              <a:rPr lang="fa-IR" dirty="0" smtClean="0"/>
              <a:t>2-در هیچ جای شهر ، امکان ایجاد مراکز عمده ای که تراکم زا باشند،را نمیدهد.</a:t>
            </a:r>
          </a:p>
          <a:p>
            <a:pPr marL="342900" indent="-342900" algn="r" rtl="1"/>
            <a:r>
              <a:rPr lang="fa-IR" dirty="0" smtClean="0"/>
              <a:t>3-همه ی ساکنین شهر به نسبت مساوی به خدمات ، مشاغل و زمین باز دسترسی دارند.</a:t>
            </a:r>
          </a:p>
          <a:p>
            <a:pPr marL="342900" indent="-342900" algn="r" rtl="1"/>
            <a:r>
              <a:rPr lang="fa-IR" dirty="0" smtClean="0"/>
              <a:t>4-مشکل ترافیک را تا حدودی بر طرف میسازد.</a:t>
            </a:r>
          </a:p>
          <a:p>
            <a:pPr marL="342900" indent="-342900" algn="r" rtl="1"/>
            <a:r>
              <a:rPr lang="fa-IR" sz="2000" dirty="0" smtClean="0"/>
              <a:t>معایب شکل خطی</a:t>
            </a:r>
          </a:p>
          <a:p>
            <a:pPr marL="342900" indent="-342900" algn="r" rtl="1"/>
            <a:r>
              <a:rPr lang="fa-IR" sz="2000" dirty="0" smtClean="0"/>
              <a:t>1-</a:t>
            </a:r>
            <a:r>
              <a:rPr lang="fa-IR" dirty="0" smtClean="0"/>
              <a:t>مخارج ایجاد تاسیسات زیر بنایی را فوق العاده سنگین می نماید.</a:t>
            </a:r>
          </a:p>
          <a:p>
            <a:pPr marL="342900" indent="-342900" algn="r" rtl="1"/>
            <a:r>
              <a:rPr lang="fa-IR" dirty="0" smtClean="0"/>
              <a:t>2-توسعه شهر باعث فاصله گرفتن نواحی مختلف ان از مرکز شهر میشود.</a:t>
            </a:r>
          </a:p>
          <a:p>
            <a:pPr marL="342900" indent="-342900" algn="r" rtl="1"/>
            <a:r>
              <a:rPr lang="fa-IR" dirty="0" smtClean="0"/>
              <a:t>3-میزان جمعیت پذیری شهر را با مشکل مواجه میسازد.</a:t>
            </a:r>
          </a:p>
          <a:p>
            <a:pPr marL="342900" indent="-342900" algn="r" rtl="1"/>
            <a:r>
              <a:rPr lang="fa-IR" dirty="0" smtClean="0"/>
              <a:t>4-عدم کاربرد در مقیاس کوچک</a:t>
            </a:r>
          </a:p>
        </p:txBody>
      </p:sp>
      <p:pic>
        <p:nvPicPr>
          <p:cNvPr id="3" name="Picture 2" descr="ghj 003.jpg"/>
          <p:cNvPicPr>
            <a:picLocks noChangeAspect="1"/>
          </p:cNvPicPr>
          <p:nvPr/>
        </p:nvPicPr>
        <p:blipFill>
          <a:blip r:embed="rId2"/>
          <a:stretch>
            <a:fillRect/>
          </a:stretch>
        </p:blipFill>
        <p:spPr>
          <a:xfrm>
            <a:off x="761963" y="4786322"/>
            <a:ext cx="3238523" cy="164307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374167965"/>
      </p:ext>
    </p:extLst>
  </p:cSld>
  <p:clrMapOvr>
    <a:masterClrMapping/>
  </p:clrMapOvr>
  <p:transition>
    <p:strips dir="ru"/>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5710" y="275212"/>
            <a:ext cx="11480537" cy="5355312"/>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1">
            <a:spAutoFit/>
          </a:bodyPr>
          <a:lstStyle/>
          <a:p>
            <a:pPr algn="r" rtl="1"/>
            <a:r>
              <a:rPr lang="fa-IR" dirty="0" smtClean="0">
                <a:solidFill>
                  <a:schemeClr val="tx1"/>
                </a:solidFill>
              </a:rPr>
              <a:t>5-فقدان مراکز متراکم</a:t>
            </a:r>
          </a:p>
          <a:p>
            <a:pPr algn="r" rtl="1"/>
            <a:r>
              <a:rPr lang="fa-IR" dirty="0">
                <a:solidFill>
                  <a:schemeClr val="tx1"/>
                </a:solidFill>
              </a:rPr>
              <a:t>ق</a:t>
            </a:r>
            <a:r>
              <a:rPr lang="fa-IR" dirty="0" smtClean="0">
                <a:solidFill>
                  <a:schemeClr val="tx1"/>
                </a:solidFill>
              </a:rPr>
              <a:t>ابلیت تصور برای شهر خطی نیز یک امر غیر واقعی است؛زیرا امکان تغییر بدون جابجایی،تنها میتوانددر منتهی الیه دو طرف محور اصلی و یا عمود بر آن به وقوع بپیوندد که در این صورت خطی بودن آن </a:t>
            </a:r>
            <a:r>
              <a:rPr lang="fa-IR"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را</a:t>
            </a:r>
            <a:r>
              <a:rPr lang="fa-IR" dirty="0" smtClean="0">
                <a:solidFill>
                  <a:schemeClr val="tx1"/>
                </a:solidFill>
              </a:rPr>
              <a:t> از بین میبرد.</a:t>
            </a:r>
          </a:p>
          <a:p>
            <a:pPr algn="r" rtl="1"/>
            <a:r>
              <a:rPr lang="fa-IR" dirty="0" smtClean="0">
                <a:solidFill>
                  <a:schemeClr val="tx1"/>
                </a:solidFill>
              </a:rPr>
              <a:t>نمونه شهرهای با شکل خطی:استالینگراد،نوگورود. خرم آباد و مسجد سلیمان (در امتداد دره ها )از نمونه شهر های خطی در ایران میباشند.</a:t>
            </a:r>
          </a:p>
          <a:p>
            <a:pPr algn="r" rtl="1"/>
            <a:r>
              <a:rPr lang="fa-IR" sz="2000" dirty="0" smtClean="0">
                <a:solidFill>
                  <a:schemeClr val="tx1"/>
                </a:solidFill>
              </a:rPr>
              <a:t>3-شطرنجی (شهر گسترده)</a:t>
            </a:r>
          </a:p>
          <a:p>
            <a:pPr algn="r" rtl="1"/>
            <a:r>
              <a:rPr lang="fa-IR" dirty="0" smtClean="0">
                <a:solidFill>
                  <a:schemeClr val="tx1"/>
                </a:solidFill>
              </a:rPr>
              <a:t>*از قدیمی ترین انواع نقشه های شهر ی می باشد.در حالت ایده آل </a:t>
            </a:r>
          </a:p>
          <a:p>
            <a:pPr algn="r" rtl="1"/>
            <a:r>
              <a:rPr lang="fa-IR" dirty="0" smtClean="0">
                <a:solidFill>
                  <a:schemeClr val="tx1"/>
                </a:solidFill>
              </a:rPr>
              <a:t>شکل شهر نه حدود و ثغوری نیاز دارد و نه نقاط مرکزی،هر کاربری</a:t>
            </a:r>
          </a:p>
          <a:p>
            <a:pPr algn="r" rtl="1"/>
            <a:r>
              <a:rPr lang="fa-IR" dirty="0" smtClean="0">
                <a:solidFill>
                  <a:schemeClr val="tx1"/>
                </a:solidFill>
              </a:rPr>
              <a:t> میتواند در هر نقطه از شهر قرار گیرد زیرا کلیه نقاط دارای دسترسی</a:t>
            </a:r>
          </a:p>
          <a:p>
            <a:pPr algn="r" rtl="1"/>
            <a:r>
              <a:rPr lang="fa-IR" dirty="0" smtClean="0">
                <a:solidFill>
                  <a:schemeClr val="tx1"/>
                </a:solidFill>
              </a:rPr>
              <a:t> های برابر بوده و کلیه قطعات زمین نیز هم شکل میباشند.شهر </a:t>
            </a:r>
          </a:p>
          <a:p>
            <a:pPr algn="r" rtl="1"/>
            <a:r>
              <a:rPr lang="fa-IR" dirty="0" smtClean="0">
                <a:solidFill>
                  <a:schemeClr val="tx1"/>
                </a:solidFill>
              </a:rPr>
              <a:t>شطرنجی به خاطر 2هدف به طور کامل متضاد مورد توجه قرار گرفته:</a:t>
            </a:r>
          </a:p>
          <a:p>
            <a:pPr algn="r" rtl="1"/>
            <a:r>
              <a:rPr lang="fa-IR" dirty="0" smtClean="0">
                <a:solidFill>
                  <a:schemeClr val="tx1"/>
                </a:solidFill>
              </a:rPr>
              <a:t>الف:به منظور اطمینان از کنترل مرکزی و بیان کمال افسانه ای شهر</a:t>
            </a:r>
          </a:p>
          <a:p>
            <a:pPr algn="r" rtl="1"/>
            <a:r>
              <a:rPr lang="fa-IR" dirty="0" smtClean="0">
                <a:solidFill>
                  <a:schemeClr val="tx1"/>
                </a:solidFill>
              </a:rPr>
              <a:t>ب:تحقق جامعه ای که افراد آن دارای حقوق فردی برابر باشند.</a:t>
            </a:r>
          </a:p>
          <a:p>
            <a:pPr algn="r" rtl="1"/>
            <a:r>
              <a:rPr lang="fa-IR" dirty="0" smtClean="0">
                <a:solidFill>
                  <a:schemeClr val="tx1"/>
                </a:solidFill>
              </a:rPr>
              <a:t>-از فرانک لوید رایت به عنوان واضع این طرح سخن به میان می آید . وی در سال 1932دیدگاه هایش را در طرح شهر پهندشتی بیان میکند و به ارائه ی مدلی از یک اجتماع غیر متمرکز بر پایه استفاده از خودروی شخصی میپردازد.رایت مدل شهر پهندشتی را برای اولین بار در نیویورک به نمایش گذاشت، به هر شهروند آمریکایی دست کم یک آکر(4050متر مربع) زمین میرسد و خانه های تک خانواری در میان مزارع قرار میگیرد.</a:t>
            </a:r>
          </a:p>
          <a:p>
            <a:pPr algn="r" rtl="1"/>
            <a:r>
              <a:rPr lang="fa-IR" sz="2000" dirty="0" smtClean="0">
                <a:solidFill>
                  <a:schemeClr val="tx1"/>
                </a:solidFill>
              </a:rPr>
              <a:t>4-شکل شطرنجی نامنظم</a:t>
            </a:r>
          </a:p>
          <a:p>
            <a:pPr algn="r" rtl="1"/>
            <a:r>
              <a:rPr lang="fa-IR" dirty="0" smtClean="0">
                <a:solidFill>
                  <a:schemeClr val="tx1"/>
                </a:solidFill>
              </a:rPr>
              <a:t>*یکی دیگر از انواع شکل شطرنجی میباشد که توسط کریستوفر ارائه گردید،این الگو گرچه از نظر مفاهیم هندسی شبکه های غیر مستطیل شکل،جالب به نطر میرسند،اما موجب به وجود آمدن تقاطع های ناجور و قطعات اراضی های نامناسب و قیاس میشوند از این نمونه به ندرت استفاده میشود مثال:دهلی نو</a:t>
            </a:r>
            <a:endParaRPr lang="fa-IR" sz="1400" dirty="0" smtClean="0">
              <a:solidFill>
                <a:schemeClr val="tx1"/>
              </a:solidFill>
            </a:endParaRPr>
          </a:p>
          <a:p>
            <a:pPr algn="r" rtl="1"/>
            <a:endParaRPr lang="fa-IR" sz="1400" dirty="0">
              <a:solidFill>
                <a:schemeClr val="tx1"/>
              </a:solidFill>
            </a:endParaRPr>
          </a:p>
        </p:txBody>
      </p:sp>
      <p:pic>
        <p:nvPicPr>
          <p:cNvPr id="7" name="Picture 6" descr="ghj 004.jpg"/>
          <p:cNvPicPr>
            <a:picLocks noChangeAspect="1"/>
          </p:cNvPicPr>
          <p:nvPr/>
        </p:nvPicPr>
        <p:blipFill>
          <a:blip r:embed="rId3"/>
          <a:stretch>
            <a:fillRect/>
          </a:stretch>
        </p:blipFill>
        <p:spPr>
          <a:xfrm>
            <a:off x="571461" y="1481072"/>
            <a:ext cx="3722535" cy="209664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544469744"/>
      </p:ext>
    </p:extLst>
  </p:cSld>
  <p:clrMapOvr>
    <a:masterClrMapping/>
  </p:clrMapOvr>
  <p:transition>
    <p:wheel spokes="2"/>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9701" y="515045"/>
            <a:ext cx="10921285" cy="6145337"/>
          </a:xfrm>
          <a:prstGeom prst="rect">
            <a:avLst/>
          </a:prstGeom>
        </p:spPr>
        <p:txBody>
          <a:bodyPr wrap="square">
            <a:spAutoFit/>
          </a:bodyPr>
          <a:lstStyle/>
          <a:p>
            <a:pPr algn="r" rtl="1">
              <a:lnSpc>
                <a:spcPct val="107000"/>
              </a:lnSpc>
              <a:spcAft>
                <a:spcPts val="800"/>
              </a:spcAft>
            </a:pPr>
            <a:r>
              <a:rPr lang="fa-IR" sz="3600" b="1" dirty="0">
                <a:latin typeface="Calibri" panose="020F0502020204030204" pitchFamily="34" charset="0"/>
                <a:ea typeface="Calibri" panose="020F0502020204030204" pitchFamily="34" charset="0"/>
                <a:cs typeface="B Yas" panose="00000400000000000000" pitchFamily="2" charset="-78"/>
              </a:rPr>
              <a:t>ادراک </a:t>
            </a:r>
            <a:r>
              <a:rPr lang="fa-IR" sz="3600" b="1" dirty="0" smtClean="0">
                <a:latin typeface="Calibri" panose="020F0502020204030204" pitchFamily="34" charset="0"/>
                <a:ea typeface="Calibri" panose="020F0502020204030204" pitchFamily="34" charset="0"/>
                <a:cs typeface="B Yas" panose="00000400000000000000" pitchFamily="2" charset="-78"/>
              </a:rPr>
              <a:t>فاصله</a:t>
            </a:r>
          </a:p>
          <a:p>
            <a:pPr algn="r" rtl="1">
              <a:lnSpc>
                <a:spcPct val="107000"/>
              </a:lnSpc>
              <a:spcAft>
                <a:spcPts val="800"/>
              </a:spcAft>
            </a:pPr>
            <a:r>
              <a:rPr lang="fa-IR" sz="2400" dirty="0" smtClean="0">
                <a:latin typeface="Calibri" panose="020F0502020204030204" pitchFamily="34" charset="0"/>
                <a:ea typeface="Calibri" panose="020F0502020204030204" pitchFamily="34" charset="0"/>
                <a:cs typeface="B Yas" panose="00000400000000000000" pitchFamily="2" charset="-78"/>
              </a:rPr>
              <a:t>به </a:t>
            </a:r>
            <a:r>
              <a:rPr lang="fa-IR" sz="2400" dirty="0">
                <a:latin typeface="Calibri" panose="020F0502020204030204" pitchFamily="34" charset="0"/>
                <a:ea typeface="Calibri" panose="020F0502020204030204" pitchFamily="34" charset="0"/>
                <a:cs typeface="B Yas" panose="00000400000000000000" pitchFamily="2" charset="-78"/>
              </a:rPr>
              <a:t>کمک ساختار چشمی آدمی،تصویری که روی شبکیه تشکیل می شود مسطح است،بنابراین باید با کمک نشانه‌های دو بعدی یا نشانه های عمق،در جهانی سه بعدی،فاصله را استنباط </a:t>
            </a:r>
            <a:r>
              <a:rPr lang="fa-IR" sz="2400" dirty="0" smtClean="0">
                <a:latin typeface="Calibri" panose="020F0502020204030204" pitchFamily="34" charset="0"/>
                <a:ea typeface="Calibri" panose="020F0502020204030204" pitchFamily="34" charset="0"/>
                <a:cs typeface="B Yas" panose="00000400000000000000" pitchFamily="2" charset="-78"/>
              </a:rPr>
              <a:t>میکنیم:</a:t>
            </a:r>
            <a:endParaRPr lang="fa-IR" sz="1400" dirty="0" smtClean="0">
              <a:latin typeface="Calibri" panose="020F0502020204030204" pitchFamily="34" charset="0"/>
              <a:ea typeface="Calibri" panose="020F0502020204030204" pitchFamily="34" charset="0"/>
              <a:cs typeface="B Yas" panose="00000400000000000000" pitchFamily="2" charset="-78"/>
            </a:endParaRPr>
          </a:p>
          <a:p>
            <a:pPr algn="r" rtl="1">
              <a:lnSpc>
                <a:spcPct val="107000"/>
              </a:lnSpc>
              <a:spcAft>
                <a:spcPts val="800"/>
              </a:spcAft>
            </a:pPr>
            <a:endParaRPr lang="en-US" sz="110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fa-IR" sz="2400" b="1" dirty="0">
                <a:latin typeface="Calibri" panose="020F0502020204030204" pitchFamily="34" charset="0"/>
                <a:ea typeface="Calibri" panose="020F0502020204030204" pitchFamily="34" charset="0"/>
                <a:cs typeface="B Yas" panose="00000400000000000000" pitchFamily="2" charset="-78"/>
              </a:rPr>
              <a:t>نشانه اول</a:t>
            </a:r>
            <a:r>
              <a:rPr lang="fa-IR" sz="2400" dirty="0">
                <a:latin typeface="Calibri" panose="020F0502020204030204" pitchFamily="34" charset="0"/>
                <a:ea typeface="Calibri" panose="020F0502020204030204" pitchFamily="34" charset="0"/>
                <a:cs typeface="B Yas" panose="00000400000000000000" pitchFamily="2" charset="-78"/>
              </a:rPr>
              <a:t>: اندازه نسبی.وقتی به تصویر ردیفی از اشیاء  همانند اما متفاوت از لحاظ اندازه نگاه میکنیم،اشیاء کوچکتر در فاصله‌ی دورتری به نطر می آیند.</a:t>
            </a:r>
            <a:endParaRPr lang="en-US" sz="240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fa-IR" sz="2400" b="1" dirty="0">
                <a:latin typeface="Calibri" panose="020F0502020204030204" pitchFamily="34" charset="0"/>
                <a:ea typeface="Calibri" panose="020F0502020204030204" pitchFamily="34" charset="0"/>
                <a:cs typeface="B Yas" panose="00000400000000000000" pitchFamily="2" charset="-78"/>
              </a:rPr>
              <a:t>نشانه دوم</a:t>
            </a:r>
            <a:r>
              <a:rPr lang="fa-IR" sz="2400" dirty="0">
                <a:latin typeface="Calibri" panose="020F0502020204030204" pitchFamily="34" charset="0"/>
                <a:ea typeface="Calibri" panose="020F0502020204030204" pitchFamily="34" charset="0"/>
                <a:cs typeface="B Yas" panose="00000400000000000000" pitchFamily="2" charset="-78"/>
              </a:rPr>
              <a:t>: پوشانندگی. اگر شئ طوری در تصویر قرار گرفته باشد که مانع دیده شدن شئ دیگری شود،شئ پوشاننده نزدیک‌تر به نظر می‌آید.</a:t>
            </a:r>
            <a:endParaRPr lang="en-US" sz="240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fa-IR" sz="2400" b="1" dirty="0">
                <a:latin typeface="Calibri" panose="020F0502020204030204" pitchFamily="34" charset="0"/>
                <a:ea typeface="Calibri" panose="020F0502020204030204" pitchFamily="34" charset="0"/>
                <a:cs typeface="B Yas" panose="00000400000000000000" pitchFamily="2" charset="-78"/>
              </a:rPr>
              <a:t>نشانه سوم</a:t>
            </a:r>
            <a:r>
              <a:rPr lang="fa-IR" sz="2400" dirty="0" smtClean="0">
                <a:latin typeface="Calibri" panose="020F0502020204030204" pitchFamily="34" charset="0"/>
                <a:ea typeface="Calibri" panose="020F0502020204030204" pitchFamily="34" charset="0"/>
                <a:cs typeface="B Yas" panose="00000400000000000000" pitchFamily="2" charset="-78"/>
              </a:rPr>
              <a:t>: ارتفاع </a:t>
            </a:r>
            <a:r>
              <a:rPr lang="fa-IR" sz="2400" dirty="0">
                <a:latin typeface="Calibri" panose="020F0502020204030204" pitchFamily="34" charset="0"/>
                <a:ea typeface="Calibri" panose="020F0502020204030204" pitchFamily="34" charset="0"/>
                <a:cs typeface="B Yas" panose="00000400000000000000" pitchFamily="2" charset="-78"/>
              </a:rPr>
              <a:t>نسبی.از میان اشیاء همانند،آنهایی که نزدیک‌تر به خط افق باشند دورتر ادراک می‌شوند.</a:t>
            </a:r>
            <a:endParaRPr lang="en-US" sz="240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fa-IR" sz="2400" b="1" dirty="0">
                <a:latin typeface="Calibri" panose="020F0502020204030204" pitchFamily="34" charset="0"/>
                <a:ea typeface="Calibri" panose="020F0502020204030204" pitchFamily="34" charset="0"/>
                <a:cs typeface="B Yas" panose="00000400000000000000" pitchFamily="2" charset="-78"/>
              </a:rPr>
              <a:t>نشانه چهارم</a:t>
            </a:r>
            <a:r>
              <a:rPr lang="fa-IR" sz="2400" dirty="0">
                <a:latin typeface="Calibri" panose="020F0502020204030204" pitchFamily="34" charset="0"/>
                <a:ea typeface="Calibri" panose="020F0502020204030204" pitchFamily="34" charset="0"/>
                <a:cs typeface="B Yas" panose="00000400000000000000" pitchFamily="2" charset="-78"/>
              </a:rPr>
              <a:t>: عمق نمایی خطی.هنگامی که خطوط موازی همگرا به نظر می‌آیند،طوری ادراک می‌شوند که گویی در دور دست ناپدید می‌گردند.</a:t>
            </a:r>
            <a:endParaRPr lang="en-US" sz="240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fa-IR" sz="2400" b="1" dirty="0">
                <a:latin typeface="Calibri" panose="020F0502020204030204" pitchFamily="34" charset="0"/>
                <a:ea typeface="Calibri" panose="020F0502020204030204" pitchFamily="34" charset="0"/>
                <a:cs typeface="B Yas" panose="00000400000000000000" pitchFamily="2" charset="-78"/>
              </a:rPr>
              <a:t>نشانه پنجم: </a:t>
            </a:r>
            <a:r>
              <a:rPr lang="fa-IR" sz="2400" dirty="0">
                <a:latin typeface="Calibri" panose="020F0502020204030204" pitchFamily="34" charset="0"/>
                <a:ea typeface="Calibri" panose="020F0502020204030204" pitchFamily="34" charset="0"/>
                <a:cs typeface="B Yas" panose="00000400000000000000" pitchFamily="2" charset="-78"/>
              </a:rPr>
              <a:t>سایه و تیرگی. هرگاه جلوی تابش نور مستقیم بر سطحی گرفته شود،سایه پدید می‌آید و نشانه مهمی برای ادراک فاصله یا عمق است و اطلاعاتی درباره‌ی شکل شئ،فاصله بین اشیاء و محل منبع تور در صحنه میدهد.</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938644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76211" y="357166"/>
            <a:ext cx="11239579" cy="5878532"/>
          </a:xfrm>
          <a:prstGeom prst="rect">
            <a:avLst/>
          </a:prstGeom>
          <a:noFill/>
          <a:ln>
            <a:noFill/>
          </a:ln>
        </p:spPr>
        <p:txBody>
          <a:bodyPr wrap="square" rtlCol="1">
            <a:spAutoFit/>
          </a:bodyPr>
          <a:lstStyle/>
          <a:p>
            <a:pPr algn="r" rtl="1"/>
            <a:r>
              <a:rPr lang="fa-IR" dirty="0" smtClean="0"/>
              <a:t>مزایای طرح شطرنجی</a:t>
            </a:r>
            <a:endParaRPr lang="fa-IR" sz="1600" dirty="0" smtClean="0"/>
          </a:p>
          <a:p>
            <a:pPr algn="r" rtl="1"/>
            <a:r>
              <a:rPr lang="fa-IR" sz="1600" dirty="0" smtClean="0"/>
              <a:t>1-هر کاربری میتواند در هر نقطه ای از شهر قرار بگیرد زیرا دسترسی ها برابر میباشد</a:t>
            </a:r>
          </a:p>
          <a:p>
            <a:pPr algn="r" rtl="1"/>
            <a:r>
              <a:rPr lang="fa-IR" sz="1600" dirty="0" smtClean="0"/>
              <a:t>2-کلیه قطعات هم شکل میباشند.</a:t>
            </a:r>
          </a:p>
          <a:p>
            <a:pPr algn="r" rtl="1"/>
            <a:r>
              <a:rPr lang="fa-IR" sz="1600" dirty="0" smtClean="0"/>
              <a:t>3-امکان رعایت سلسله مراتب راه ها</a:t>
            </a:r>
          </a:p>
          <a:p>
            <a:pPr algn="r" rtl="1"/>
            <a:r>
              <a:rPr lang="fa-IR" sz="1600" dirty="0" smtClean="0"/>
              <a:t>4-اطمینان از کنترل مرکزی و تحقق جامعه ای که افراد آن دارای حقوق فردی برابر باشند</a:t>
            </a:r>
          </a:p>
          <a:p>
            <a:pPr algn="r" rtl="1"/>
            <a:r>
              <a:rPr lang="fa-IR" sz="1600" dirty="0" smtClean="0"/>
              <a:t>5-دارای توسعه نامحدود میباشد</a:t>
            </a:r>
          </a:p>
          <a:p>
            <a:pPr algn="r" rtl="1"/>
            <a:r>
              <a:rPr lang="fa-IR" dirty="0" smtClean="0"/>
              <a:t>معایب طرح شطرنجی</a:t>
            </a:r>
          </a:p>
          <a:p>
            <a:pPr algn="r" rtl="1"/>
            <a:r>
              <a:rPr lang="fa-IR" dirty="0" smtClean="0"/>
              <a:t>1-</a:t>
            </a:r>
            <a:r>
              <a:rPr lang="fa-IR" sz="1600" dirty="0" smtClean="0"/>
              <a:t>پس از توسعه شهر جهت رسیدن از نقطه ای به نقطه ای دیگر،مدت زمان زیادی را صرف خود خواهد کرد</a:t>
            </a:r>
          </a:p>
          <a:p>
            <a:pPr algn="r" rtl="1"/>
            <a:r>
              <a:rPr lang="fa-IR" sz="1600" dirty="0" smtClean="0"/>
              <a:t>2-وجود فاصله های زیاد بین نقاط مختلف شهر </a:t>
            </a:r>
          </a:p>
          <a:p>
            <a:pPr algn="r" rtl="1"/>
            <a:r>
              <a:rPr lang="fa-IR" sz="1600" dirty="0" smtClean="0"/>
              <a:t>3-عدم وجود سیمای شهری در مرکز شهر</a:t>
            </a:r>
          </a:p>
          <a:p>
            <a:pPr algn="r" rtl="1"/>
            <a:r>
              <a:rPr lang="fa-IR" sz="1600" dirty="0" smtClean="0"/>
              <a:t>4-یکنواختی بصری و فقدان نقاط مرکزی </a:t>
            </a:r>
          </a:p>
          <a:p>
            <a:pPr algn="r" rtl="1"/>
            <a:r>
              <a:rPr lang="fa-IR" sz="1600" dirty="0" smtClean="0"/>
              <a:t>5-هنگامی که خیابان ها متکی به استاندارد های واحد باشند منجر به اتلاف فضا میشود و همچنین رفت و آمد های غیر معقولی به وجود می آید</a:t>
            </a:r>
          </a:p>
          <a:p>
            <a:pPr algn="r" rtl="1"/>
            <a:r>
              <a:rPr lang="fa-IR" sz="1600" dirty="0" smtClean="0"/>
              <a:t>6-نسبت به دیگر اشکال در اجرا هزینه بر میباشد.</a:t>
            </a:r>
          </a:p>
          <a:p>
            <a:pPr algn="r" rtl="1"/>
            <a:r>
              <a:rPr lang="fa-IR" sz="1600" dirty="0" smtClean="0"/>
              <a:t>نمونه هایی از شهر های شطرنجی:لس آنجلس،دنور،سانفرانسیسکو،شیکاگوفیلادلفیا،اسلو،منهایم،برلین،وین،تورین</a:t>
            </a:r>
          </a:p>
          <a:p>
            <a:pPr algn="r" rtl="1"/>
            <a:r>
              <a:rPr lang="fa-IR" sz="1600" dirty="0" smtClean="0"/>
              <a:t>در ایران:شهر سلماس،فریمان،شهرکرد و ایلام</a:t>
            </a:r>
          </a:p>
          <a:p>
            <a:pPr algn="r" rtl="1"/>
            <a:r>
              <a:rPr lang="fa-IR" dirty="0" smtClean="0"/>
              <a:t>5-شهر در مدل کهکشان</a:t>
            </a:r>
          </a:p>
          <a:p>
            <a:pPr algn="r" rtl="1"/>
            <a:r>
              <a:rPr lang="fa-IR" sz="1600" dirty="0" smtClean="0"/>
              <a:t>این در حقیقت طرحی بینابین از طرح های گسترده و متمرکز است </a:t>
            </a:r>
          </a:p>
          <a:p>
            <a:pPr algn="r" rtl="1"/>
            <a:r>
              <a:rPr lang="fa-IR" sz="1600" dirty="0" smtClean="0"/>
              <a:t>از نظر شبکه های ارتباطی،راه ها میتوانند به صورت عمود بر هم </a:t>
            </a:r>
          </a:p>
          <a:p>
            <a:pPr algn="r" rtl="1"/>
            <a:r>
              <a:rPr lang="fa-IR" sz="1600" dirty="0" smtClean="0"/>
              <a:t>و یا به طور مورب ایجاد شوند و چنانچه طرح کهکشان با شبکه های</a:t>
            </a:r>
          </a:p>
          <a:p>
            <a:pPr algn="r" rtl="1"/>
            <a:r>
              <a:rPr lang="fa-IR" sz="1600" dirty="0" smtClean="0"/>
              <a:t> مورب ایجاد شود،فاصله ها را کاهش خواهد داد.</a:t>
            </a:r>
          </a:p>
          <a:p>
            <a:pPr algn="r" rtl="1"/>
            <a:r>
              <a:rPr lang="fa-IR" sz="1600" dirty="0" smtClean="0"/>
              <a:t>در این طرح کمربند سبز به نحوی دز محلات مسکونی به وجود می آید</a:t>
            </a:r>
          </a:p>
          <a:p>
            <a:pPr algn="r" rtl="1"/>
            <a:r>
              <a:rPr lang="fa-IR" sz="1600" dirty="0" smtClean="0"/>
              <a:t> که توسعه فیزیکی آنها را محدود میسازد(مبتکر این طرح ابنزر هاوارد میباشد)</a:t>
            </a:r>
          </a:p>
          <a:p>
            <a:pPr algn="r" rtl="1"/>
            <a:endParaRPr lang="fa-IR" sz="1600" dirty="0"/>
          </a:p>
        </p:txBody>
      </p:sp>
      <p:pic>
        <p:nvPicPr>
          <p:cNvPr id="3" name="Picture 2" descr="ghj 005.jpg"/>
          <p:cNvPicPr>
            <a:picLocks noChangeAspect="1"/>
          </p:cNvPicPr>
          <p:nvPr/>
        </p:nvPicPr>
        <p:blipFill>
          <a:blip r:embed="rId2"/>
          <a:stretch>
            <a:fillRect/>
          </a:stretch>
        </p:blipFill>
        <p:spPr>
          <a:xfrm>
            <a:off x="666712" y="354250"/>
            <a:ext cx="2952771" cy="186030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descr="ghj.jpg"/>
          <p:cNvPicPr>
            <a:picLocks noChangeAspect="1"/>
          </p:cNvPicPr>
          <p:nvPr/>
        </p:nvPicPr>
        <p:blipFill>
          <a:blip r:embed="rId3"/>
          <a:stretch>
            <a:fillRect/>
          </a:stretch>
        </p:blipFill>
        <p:spPr>
          <a:xfrm>
            <a:off x="761964" y="4357694"/>
            <a:ext cx="3555937" cy="194519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110735017"/>
      </p:ext>
    </p:extLst>
  </p:cSld>
  <p:clrMapOvr>
    <a:masterClrMapping/>
  </p:clrMapOvr>
  <p:transition>
    <p:plus/>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38217" y="714357"/>
            <a:ext cx="10477572" cy="4093428"/>
          </a:xfrm>
          <a:prstGeom prst="rect">
            <a:avLst/>
          </a:prstGeom>
          <a:noFill/>
          <a:ln>
            <a:noFill/>
          </a:ln>
        </p:spPr>
        <p:txBody>
          <a:bodyPr wrap="square" rtlCol="1">
            <a:spAutoFit/>
          </a:bodyPr>
          <a:lstStyle/>
          <a:p>
            <a:pPr algn="r" rtl="1"/>
            <a:r>
              <a:rPr lang="fa-IR" dirty="0" smtClean="0"/>
              <a:t>6-طرح مکمل مدل کهکشان</a:t>
            </a:r>
          </a:p>
          <a:p>
            <a:pPr algn="r" rtl="1"/>
            <a:r>
              <a:rPr lang="fa-IR" sz="1600" dirty="0" smtClean="0"/>
              <a:t>این طرح که اساس نظر ویکتور گروئن را تشکیل میدهد،بیشتردر شهر های بزرگ کاربرد دارد.شهر از مراکز متعددی شکل یافته است که هر کدام واحد های دیگری را به وجود آورده و به وسیله ی شبکه های ارتباطی به یکدیگر پیوند میابند.در این طرح خدمات مرکزی در وسط بافت این شبکه کهکشانی پیش بینی شده که یک واحد مرکزی شهررا به وجود میآورند،جایگاه صنایع در نواحی اطراف شهر و در خارج از بافت اصلی پیش بینی گردیده است.</a:t>
            </a:r>
          </a:p>
          <a:p>
            <a:pPr algn="r" rtl="1"/>
            <a:r>
              <a:rPr lang="fa-IR" dirty="0" smtClean="0"/>
              <a:t>7-شبکه محور باروکی</a:t>
            </a:r>
          </a:p>
          <a:p>
            <a:pPr algn="r" rtl="1"/>
            <a:r>
              <a:rPr lang="fa-IR" sz="1600" dirty="0" smtClean="0"/>
              <a:t>این مدل بدبن نحو شکل خواهد گرفت که نقاط مسلط در یک پهنه شهر را تشکیل داده و ساختمان های نمادی مهم را در آن نقاط قرار میدهد.این کانون توسط خیابان های اصلی که برای ترافیک عمده ی شهر مناسب است، به یکدیگر متصل میگردند و به نحوی آنرا طراحی میکنند که از نظر بعدی نیز کانون ها یا گره ها را به یکدیگر اتصال دهند لازم به ذکر است که خیابان ها وساختمان های میانی نبایستی کانون های اصلی را تحت شعاع قرار دهند.</a:t>
            </a:r>
          </a:p>
          <a:p>
            <a:pPr algn="r" rtl="1"/>
            <a:r>
              <a:rPr lang="fa-IR" sz="1600" dirty="0"/>
              <a:t>این مدل قسمت های داخلی بلوک ها به طور کامل قابل انعطاف بوده و همچنین به بعضی از عملکرد ها اهمیت بیشتری میدهد به طور مثال ساختمان های عمودی شهر یا فعالیت هایی که در حاشیه خیابان های اصلی قرار می گیرند.</a:t>
            </a:r>
            <a:endParaRPr lang="en-US" sz="1600" dirty="0"/>
          </a:p>
          <a:p>
            <a:pPr algn="r" rtl="1"/>
            <a:r>
              <a:rPr lang="fa-IR" sz="1600" dirty="0"/>
              <a:t>روی هم رفته از این مدل برای موارد خاص می توان استفاده کرد و جنبه ی اجرایی یک الگوی کامل را نداردو از نظر تاریخی این مدل روشی است برای بیان قدرت مرکزی و استراتژی هایی برای به دست آوردن عظمت بصری و قدرت کنترل شهر استفاده می شود که نمونه آن ها را می توان در اقدامات هاسمان برای شهر پاریس و یا در واشنگتن و رم مشاهده نمود.</a:t>
            </a:r>
            <a:endParaRPr lang="en-US" sz="1600" dirty="0"/>
          </a:p>
          <a:p>
            <a:pPr algn="r" rtl="1"/>
            <a:r>
              <a:rPr lang="fa-IR" sz="1600" dirty="0"/>
              <a:t>این مدل برای شهر های بزرگ چندان مناسب نمی باشد چون سمبل های بزرگ یا معدود هستند یا در برابر عظمت شهر ناچیزند ولی در شهرهای میان اندام قابلیت اجرایی بهتری دارند.</a:t>
            </a:r>
            <a:endParaRPr lang="fa-IR" sz="1600" dirty="0" smtClean="0"/>
          </a:p>
          <a:p>
            <a:pPr algn="r" rtl="1"/>
            <a:endParaRPr lang="fa-IR" sz="1600" dirty="0"/>
          </a:p>
        </p:txBody>
      </p:sp>
    </p:spTree>
    <p:extLst>
      <p:ext uri="{BB962C8B-B14F-4D97-AF65-F5344CB8AC3E}">
        <p14:creationId xmlns:p14="http://schemas.microsoft.com/office/powerpoint/2010/main" val="1651436900"/>
      </p:ext>
    </p:extLst>
  </p:cSld>
  <p:clrMapOvr>
    <a:masterClrMapping/>
  </p:clrMapOvr>
  <p:transition>
    <p:pull dir="d"/>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93185" y="254000"/>
            <a:ext cx="10972800" cy="1143000"/>
          </a:xfrm>
        </p:spPr>
        <p:txBody>
          <a:bodyPr>
            <a:normAutofit/>
          </a:bodyPr>
          <a:lstStyle/>
          <a:p>
            <a:r>
              <a:rPr lang="en-US" dirty="0"/>
              <a:t> </a:t>
            </a:r>
            <a:br>
              <a:rPr lang="en-US" dirty="0"/>
            </a:br>
            <a:endParaRPr lang="fa-IR" sz="1800" dirty="0"/>
          </a:p>
        </p:txBody>
      </p:sp>
      <p:sp>
        <p:nvSpPr>
          <p:cNvPr id="3" name="Content Placeholder 2"/>
          <p:cNvSpPr>
            <a:spLocks noGrp="1"/>
          </p:cNvSpPr>
          <p:nvPr>
            <p:ph idx="4294967295"/>
          </p:nvPr>
        </p:nvSpPr>
        <p:spPr>
          <a:xfrm>
            <a:off x="797415" y="714375"/>
            <a:ext cx="11201400" cy="5929313"/>
          </a:xfrm>
          <a:noFill/>
          <a:ln>
            <a:noFill/>
          </a:ln>
        </p:spPr>
        <p:txBody>
          <a:bodyPr>
            <a:normAutofit fontScale="55000" lnSpcReduction="20000"/>
          </a:bodyPr>
          <a:lstStyle/>
          <a:p>
            <a:pPr algn="r" rtl="1"/>
            <a:r>
              <a:rPr lang="fa-IR" sz="3800" dirty="0" smtClean="0"/>
              <a:t>8. شهر در مدل متمرکز</a:t>
            </a:r>
            <a:r>
              <a:rPr lang="en-US" dirty="0" smtClean="0"/>
              <a:t/>
            </a:r>
            <a:br>
              <a:rPr lang="en-US" dirty="0" smtClean="0"/>
            </a:br>
            <a:r>
              <a:rPr lang="fa-IR" sz="3400" dirty="0" smtClean="0"/>
              <a:t>در حقیقت بافت های متمرکز و گسترده در یک نوع تضاد و رقابت با یکدیگر هستند. در طرح متمرکز، سیستم حمل و نقل شهری عمودی خواهد بود، این به معنای تمرکز در یک نقطه ی خاص است، که درست بر خلاف بافت گسترده می باشد. بارزترین مثال مدل متمرکز را می توان در آثار معمار بزرگ اروپایی لوکوربوزیه مشاهده نمود.</a:t>
            </a:r>
            <a:r>
              <a:rPr lang="en-US" sz="3400" dirty="0" smtClean="0"/>
              <a:t/>
            </a:r>
            <a:br>
              <a:rPr lang="en-US" sz="3400" dirty="0" smtClean="0"/>
            </a:br>
            <a:r>
              <a:rPr lang="fa-IR" sz="3400" dirty="0" smtClean="0"/>
              <a:t>لوکوربوزیه ی انسانگرا، حاکمیت ماشین بر انسان را نمی پذیرفت بلکه به دنبال خدمتگزاری ماشین برای انسان بود. وی در سال 1922 اولین طرح شهر بزرگ را نشان داد، طرح او برای 3 میلیون سکنه تهیه شده بود و نام آن را شهر درخشان گذاشته بود.</a:t>
            </a:r>
            <a:r>
              <a:rPr lang="en-US" sz="3400" dirty="0" smtClean="0"/>
              <a:t/>
            </a:r>
            <a:br>
              <a:rPr lang="en-US" sz="3400" dirty="0" smtClean="0"/>
            </a:br>
            <a:r>
              <a:rPr lang="fa-IR" sz="3400" dirty="0" smtClean="0"/>
              <a:t>در طرح لوکوربوزیه، بخش مرکزی شهر پاسخگوی مناسبی جهت تراکم ترافیک شهر بشمار می رود و جا به جایی مردم را میسر می سازد که در آن فضای سبز و فضای باز به اندازه ی کافی موجود است. در این طرح به سبب نیاز فراوان به هوای تازه، فضای باز به میزان کافی تعبیه شده است و توسعه شهر نیز در قسمتی از آن دارای اهمیت خاصی میباشد.</a:t>
            </a:r>
            <a:r>
              <a:rPr lang="en-US" sz="3400" dirty="0" smtClean="0"/>
              <a:t/>
            </a:r>
            <a:br>
              <a:rPr lang="en-US" sz="3400" dirty="0" smtClean="0"/>
            </a:br>
            <a:r>
              <a:rPr lang="fa-IR" sz="3400" dirty="0" smtClean="0"/>
              <a:t>در طرح وی، تراکم جمعیت در قسمت های مسکونی3000 نفر در هکتار در نظر گرفته شده که فقط 5 درصد از سطح کل زمین ناحیه ای را که در میان فضای باز طراحی شده، اشغال مینماید.طرح لوکوربوزیه ترکیبی بود دو شاخه:</a:t>
            </a:r>
            <a:r>
              <a:rPr lang="en-US" sz="3400" dirty="0" smtClean="0"/>
              <a:t/>
            </a:r>
            <a:br>
              <a:rPr lang="en-US" sz="3400" dirty="0" smtClean="0"/>
            </a:br>
            <a:r>
              <a:rPr lang="fa-IR" sz="3400" dirty="0" smtClean="0"/>
              <a:t>الف:ایده باغ شهر و تاکید آن بر فضای باز و رها شدگی بافت شهر</a:t>
            </a:r>
            <a:r>
              <a:rPr lang="en-US" sz="3400" dirty="0" smtClean="0"/>
              <a:t/>
            </a:r>
            <a:br>
              <a:rPr lang="en-US" sz="3400" dirty="0" smtClean="0"/>
            </a:br>
            <a:r>
              <a:rPr lang="fa-IR" sz="3400" dirty="0" smtClean="0"/>
              <a:t>ب:ایده های سنت الیا، تونی گارنیه و آینده گرایان با آن اشتیاق شان برای سرعت، مکانیزاسیون و فناوری.</a:t>
            </a:r>
            <a:r>
              <a:rPr lang="en-US" dirty="0" smtClean="0"/>
              <a:t/>
            </a:r>
            <a:br>
              <a:rPr lang="en-US" dirty="0" smtClean="0"/>
            </a:br>
            <a:r>
              <a:rPr lang="fa-IR" sz="3800" dirty="0" smtClean="0"/>
              <a:t>9.شهر درون گرا</a:t>
            </a:r>
            <a:r>
              <a:rPr lang="en-US" dirty="0" smtClean="0"/>
              <a:t/>
            </a:r>
            <a:br>
              <a:rPr lang="en-US" dirty="0" smtClean="0"/>
            </a:br>
            <a:r>
              <a:rPr lang="fa-IR" sz="3400" dirty="0" smtClean="0"/>
              <a:t>شهرهای بسته و به طور کامل خصوصی دوره ی اسلامی هستند هنوز هم در بعضی نقاط سنتی دیده می شوند، در این مدل هر چیز از خود شهر گرفته تا محلات، خیابان ها و خانه ها و...همه باید محصور بوده ودارایدر و دروازه باشند.این شهر ها جاذبیت های غیر قابل انکاری را دارا میباشند اما در برخورد با موضوع حمل و نقل با مشکل مواجه میشوند.</a:t>
            </a:r>
            <a:r>
              <a:rPr lang="en-US" dirty="0" smtClean="0"/>
              <a:t/>
            </a:r>
            <a:br>
              <a:rPr lang="en-US" dirty="0" smtClean="0"/>
            </a:br>
            <a:r>
              <a:rPr lang="fa-IR" sz="3800" dirty="0" smtClean="0"/>
              <a:t>10.شهر آشیانه ای</a:t>
            </a:r>
            <a:r>
              <a:rPr lang="en-US" dirty="0" smtClean="0"/>
              <a:t/>
            </a:r>
            <a:br>
              <a:rPr lang="en-US" dirty="0" smtClean="0"/>
            </a:br>
            <a:r>
              <a:rPr lang="fa-IR" sz="3400" dirty="0" smtClean="0"/>
              <a:t>مفهوم شهر آشیانه ای که از مبانی نظری هندی گرفته شده است، یک الگوی نظری به طور کامل پیشرفته است و بر اساس طرح سلسله مراتب هندی، چینی و ژاپنی می باشد. در این مدل شهر شبیه حلقه ای است در حلقه ی دیگرو یا جعبه ای در جعبه دیگر، که هر جعبه به یک گروه شغلی و یک پیشوای مذهبی اختصاص داده شده است. خیابان های مهم بر خلاف رسم معمول شعاعی نبوده بلکه محیطی است.</a:t>
            </a:r>
            <a:r>
              <a:rPr lang="en-US" dirty="0" smtClean="0"/>
              <a:t/>
            </a:r>
            <a:br>
              <a:rPr lang="en-US" dirty="0" smtClean="0"/>
            </a:br>
            <a:r>
              <a:rPr lang="fa-IR" sz="3800" dirty="0" smtClean="0"/>
              <a:t>11.شکل های نو آورانه                                                                                                       </a:t>
            </a:r>
            <a:r>
              <a:rPr lang="fa-IR" sz="3400" dirty="0" smtClean="0"/>
              <a:t>نظیر کلان شهر مگافرم که شهر را یک ساخت واحد شامل کلیه عناصر تشکیل دهنده آن دانسته و به عنوان یک مجموعه واحد با تراکم زیاد آن را جواب گوی نیاز های زیستی قرن اخیر میداند. کارهای فولر و لوکوربوزیه نیز هز این نوع اند.</a:t>
            </a:r>
          </a:p>
          <a:p>
            <a:pPr algn="r" rtl="1"/>
            <a:endParaRPr lang="fa-IR" dirty="0"/>
          </a:p>
        </p:txBody>
      </p:sp>
    </p:spTree>
    <p:extLst>
      <p:ext uri="{BB962C8B-B14F-4D97-AF65-F5344CB8AC3E}">
        <p14:creationId xmlns:p14="http://schemas.microsoft.com/office/powerpoint/2010/main" val="1552644632"/>
      </p:ext>
    </p:extLst>
  </p:cSld>
  <p:clrMapOvr>
    <a:masterClrMapping/>
  </p:clrMapOvr>
  <p:transition>
    <p:zoom/>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99249" y="274638"/>
            <a:ext cx="10972800" cy="5797550"/>
          </a:xfrm>
          <a:noFill/>
          <a:ln>
            <a:noFill/>
          </a:ln>
        </p:spPr>
        <p:txBody>
          <a:bodyPr>
            <a:noAutofit/>
          </a:bodyPr>
          <a:lstStyle/>
          <a:p>
            <a:pPr rtl="1"/>
            <a:r>
              <a:rPr lang="fa-IR" sz="1800" dirty="0">
                <a:solidFill>
                  <a:schemeClr val="tx1"/>
                </a:solidFill>
              </a:rPr>
              <a:t>الگوهایی که ذکر شد مربوط به شکل کلی شهر بود. الگوهای دیگری نیز وجود دارند که به ترکیب و سازمان مکان های مرکزی مربوط میشوند:</a:t>
            </a:r>
            <a:r>
              <a:rPr lang="en-US" sz="1800" dirty="0">
                <a:solidFill>
                  <a:schemeClr val="tx1"/>
                </a:solidFill>
              </a:rPr>
              <a:t/>
            </a:r>
            <a:br>
              <a:rPr lang="en-US" sz="1800" dirty="0">
                <a:solidFill>
                  <a:schemeClr val="tx1"/>
                </a:solidFill>
              </a:rPr>
            </a:br>
            <a:r>
              <a:rPr lang="fa-IR" sz="1800" dirty="0">
                <a:solidFill>
                  <a:schemeClr val="tx1"/>
                </a:solidFill>
              </a:rPr>
              <a:t>1.الگوی مرکزی</a:t>
            </a:r>
            <a:r>
              <a:rPr lang="en-US" sz="1800" dirty="0">
                <a:solidFill>
                  <a:schemeClr val="tx1"/>
                </a:solidFill>
              </a:rPr>
              <a:t/>
            </a:r>
            <a:br>
              <a:rPr lang="en-US" sz="1800" dirty="0">
                <a:solidFill>
                  <a:schemeClr val="tx1"/>
                </a:solidFill>
              </a:rPr>
            </a:br>
            <a:r>
              <a:rPr lang="fa-IR" sz="1800" dirty="0">
                <a:solidFill>
                  <a:schemeClr val="tx1"/>
                </a:solidFill>
              </a:rPr>
              <a:t>اصل سلسله مراتب و کاربرد آندر تمام جوانب.</a:t>
            </a:r>
            <a:r>
              <a:rPr lang="en-US" sz="1800" dirty="0">
                <a:solidFill>
                  <a:schemeClr val="tx1"/>
                </a:solidFill>
              </a:rPr>
              <a:t/>
            </a:r>
            <a:br>
              <a:rPr lang="en-US" sz="1800" dirty="0">
                <a:solidFill>
                  <a:schemeClr val="tx1"/>
                </a:solidFill>
              </a:rPr>
            </a:br>
            <a:r>
              <a:rPr lang="fa-IR" sz="1800" dirty="0">
                <a:solidFill>
                  <a:schemeClr val="tx1"/>
                </a:solidFill>
              </a:rPr>
              <a:t>سازمان فضایی هر منطقه از سه عنصر اساسی، مکان مرکز، منطقه پیرامونی و کنش کنش متقابل و روابط فضایی تشکیل می شود. از افرادی که در این زمینه صاحب نظر می باشند، میتوان فن تونن،آگوست لوش، والتر کریستالر، آلفرد وبر و گالپین را نام برد.</a:t>
            </a:r>
            <a:r>
              <a:rPr lang="en-US" sz="1800" dirty="0">
                <a:solidFill>
                  <a:schemeClr val="tx1"/>
                </a:solidFill>
              </a:rPr>
              <a:t/>
            </a:r>
            <a:br>
              <a:rPr lang="en-US" sz="1800" dirty="0">
                <a:solidFill>
                  <a:schemeClr val="tx1"/>
                </a:solidFill>
              </a:rPr>
            </a:br>
            <a:r>
              <a:rPr lang="fa-IR" sz="1800" dirty="0">
                <a:solidFill>
                  <a:schemeClr val="tx1"/>
                </a:solidFill>
              </a:rPr>
              <a:t>2مراکز تخصصی و چند منظوری</a:t>
            </a:r>
            <a:r>
              <a:rPr lang="en-US" sz="1800" dirty="0">
                <a:solidFill>
                  <a:schemeClr val="tx1"/>
                </a:solidFill>
              </a:rPr>
              <a:t/>
            </a:r>
            <a:br>
              <a:rPr lang="en-US" sz="1800" dirty="0">
                <a:solidFill>
                  <a:schemeClr val="tx1"/>
                </a:solidFill>
              </a:rPr>
            </a:br>
            <a:r>
              <a:rPr lang="fa-IR" sz="1800" dirty="0">
                <a:solidFill>
                  <a:schemeClr val="tx1"/>
                </a:solidFill>
              </a:rPr>
              <a:t>بهترین مرکز، مرکزی است که از نظر فعالیت ها به طور کامل مختلط بوده و ترجیحا از تراکم بالایی برخوردار باشد. </a:t>
            </a:r>
            <a:r>
              <a:rPr lang="en-US" sz="1800" dirty="0">
                <a:solidFill>
                  <a:schemeClr val="tx1"/>
                </a:solidFill>
              </a:rPr>
              <a:t/>
            </a:r>
            <a:br>
              <a:rPr lang="en-US" sz="1800" dirty="0">
                <a:solidFill>
                  <a:schemeClr val="tx1"/>
                </a:solidFill>
              </a:rPr>
            </a:br>
            <a:r>
              <a:rPr lang="fa-IR" sz="1800" dirty="0">
                <a:solidFill>
                  <a:schemeClr val="tx1"/>
                </a:solidFill>
              </a:rPr>
              <a:t>3.مراکز خطی</a:t>
            </a:r>
            <a:r>
              <a:rPr lang="en-US" sz="1800" dirty="0">
                <a:solidFill>
                  <a:schemeClr val="tx1"/>
                </a:solidFill>
              </a:rPr>
              <a:t/>
            </a:r>
            <a:br>
              <a:rPr lang="en-US" sz="1800" dirty="0">
                <a:solidFill>
                  <a:schemeClr val="tx1"/>
                </a:solidFill>
              </a:rPr>
            </a:br>
            <a:r>
              <a:rPr lang="fa-IR" sz="1800" dirty="0">
                <a:solidFill>
                  <a:schemeClr val="tx1"/>
                </a:solidFill>
              </a:rPr>
              <a:t>بسیاری از کاربری هایی که پیش از این در مراکز شهر ها دیده میشدند، امروز در امتداد شاه راه های منطقه ای قرار گرفته و تشکیل محور تجاری داده اند که از مشخصات خاص و برجسته ی شهرهای آمریکایی است.</a:t>
            </a:r>
            <a:r>
              <a:rPr lang="en-US" sz="1800" dirty="0">
                <a:solidFill>
                  <a:schemeClr val="tx1"/>
                </a:solidFill>
              </a:rPr>
              <a:t/>
            </a:r>
            <a:br>
              <a:rPr lang="en-US" sz="1800" dirty="0">
                <a:solidFill>
                  <a:schemeClr val="tx1"/>
                </a:solidFill>
              </a:rPr>
            </a:br>
            <a:r>
              <a:rPr lang="fa-IR" sz="1800" dirty="0">
                <a:solidFill>
                  <a:schemeClr val="tx1"/>
                </a:solidFill>
              </a:rPr>
              <a:t>4.مراکز محله ای</a:t>
            </a:r>
            <a:r>
              <a:rPr lang="en-US" sz="1800" dirty="0">
                <a:solidFill>
                  <a:schemeClr val="tx1"/>
                </a:solidFill>
              </a:rPr>
              <a:t/>
            </a:r>
            <a:br>
              <a:rPr lang="en-US" sz="1800" dirty="0">
                <a:solidFill>
                  <a:schemeClr val="tx1"/>
                </a:solidFill>
              </a:rPr>
            </a:br>
            <a:r>
              <a:rPr lang="fa-IR" sz="1800" dirty="0">
                <a:solidFill>
                  <a:schemeClr val="tx1"/>
                </a:solidFill>
              </a:rPr>
              <a:t>مرکز محله با امکانات لازم نظیر مدرسه،فروشگاه،مسجد،کلیسا و مراکز فرهنگی دیگر.</a:t>
            </a:r>
            <a:r>
              <a:rPr lang="en-US" sz="1800" dirty="0">
                <a:solidFill>
                  <a:schemeClr val="tx1"/>
                </a:solidFill>
              </a:rPr>
              <a:t/>
            </a:r>
            <a:br>
              <a:rPr lang="en-US" sz="1800" dirty="0">
                <a:solidFill>
                  <a:schemeClr val="tx1"/>
                </a:solidFill>
              </a:rPr>
            </a:br>
            <a:r>
              <a:rPr lang="fa-IR" sz="1800" dirty="0">
                <a:solidFill>
                  <a:schemeClr val="tx1"/>
                </a:solidFill>
              </a:rPr>
              <a:t>5.مراکز خرید</a:t>
            </a:r>
            <a:r>
              <a:rPr lang="en-US" sz="1800" dirty="0">
                <a:solidFill>
                  <a:schemeClr val="tx1"/>
                </a:solidFill>
              </a:rPr>
              <a:t/>
            </a:r>
            <a:br>
              <a:rPr lang="en-US" sz="1800" dirty="0">
                <a:solidFill>
                  <a:schemeClr val="tx1"/>
                </a:solidFill>
              </a:rPr>
            </a:br>
            <a:r>
              <a:rPr lang="fa-IR" sz="1800" dirty="0">
                <a:solidFill>
                  <a:schemeClr val="tx1"/>
                </a:solidFill>
              </a:rPr>
              <a:t>این مدل مجموعه متشکلی از مغازه ها در یک ساختمان واحد و طراحی شده که به وسیله پارکینگ محاصره شده و فروشگاه ها در اطراف یک راهروی پیاده که به طور معمول محصور است قرار گرفته اند. </a:t>
            </a:r>
            <a:r>
              <a:rPr lang="en-US" sz="1800" dirty="0">
                <a:solidFill>
                  <a:schemeClr val="tx1"/>
                </a:solidFill>
              </a:rPr>
              <a:t/>
            </a:r>
            <a:br>
              <a:rPr lang="en-US" sz="1800" dirty="0">
                <a:solidFill>
                  <a:schemeClr val="tx1"/>
                </a:solidFill>
              </a:rPr>
            </a:br>
            <a:r>
              <a:rPr lang="fa-IR" sz="1800" dirty="0">
                <a:solidFill>
                  <a:schemeClr val="tx1"/>
                </a:solidFill>
              </a:rPr>
              <a:t>این مراکز در میان مناطق میانی نواحی شهری و در نقطه ای که حداکثر دسترسی به شاهراه وجود داشته و همچنین از فعالیت های اطراف به طور کامل جدا باشد، ساخته میشوند.</a:t>
            </a:r>
            <a:endParaRPr lang="en-US" sz="1800" dirty="0">
              <a:solidFill>
                <a:schemeClr val="tx1"/>
              </a:solidFill>
            </a:endParaRPr>
          </a:p>
        </p:txBody>
      </p:sp>
    </p:spTree>
    <p:extLst>
      <p:ext uri="{BB962C8B-B14F-4D97-AF65-F5344CB8AC3E}">
        <p14:creationId xmlns:p14="http://schemas.microsoft.com/office/powerpoint/2010/main" val="355514653"/>
      </p:ext>
    </p:extLst>
  </p:cSld>
  <p:clrMapOvr>
    <a:masterClrMapping/>
  </p:clrMapOvr>
  <p:transition>
    <p:checker dir="vert"/>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682587" y="285750"/>
            <a:ext cx="10972800" cy="6143625"/>
          </a:xfrm>
          <a:noFill/>
          <a:ln>
            <a:noFill/>
          </a:ln>
        </p:spPr>
        <p:txBody>
          <a:bodyPr>
            <a:normAutofit fontScale="47500" lnSpcReduction="20000"/>
          </a:bodyPr>
          <a:lstStyle/>
          <a:p>
            <a:pPr algn="r" rtl="1"/>
            <a:r>
              <a:rPr lang="fa-IR" sz="4500" dirty="0" smtClean="0"/>
              <a:t>6.مراکز متحرک</a:t>
            </a:r>
            <a:endParaRPr lang="en-US" sz="4500" dirty="0" smtClean="0"/>
          </a:p>
          <a:p>
            <a:pPr algn="r" rtl="1"/>
            <a:r>
              <a:rPr lang="fa-IR" sz="4000" dirty="0" smtClean="0"/>
              <a:t>به مفهوم انتقال و استقرار مراکز خدماتی به محل مورد نیاز استفاده کننده، نظیر کتابخانه، نمایشگاه، بیمارستان و حتی مسکن نیز میباشد.</a:t>
            </a:r>
            <a:endParaRPr lang="en-US" sz="4000" dirty="0" smtClean="0"/>
          </a:p>
          <a:p>
            <a:pPr algn="r" rtl="1"/>
            <a:r>
              <a:rPr lang="fa-IR" sz="4000" dirty="0" smtClean="0"/>
              <a:t>از دید بافت و ساخت شهر:</a:t>
            </a:r>
            <a:endParaRPr lang="en-US" sz="4000" dirty="0" smtClean="0"/>
          </a:p>
          <a:p>
            <a:pPr algn="r" rtl="1"/>
            <a:r>
              <a:rPr lang="fa-IR" sz="4000" dirty="0" smtClean="0"/>
              <a:t>1.سلول های شهری</a:t>
            </a:r>
            <a:endParaRPr lang="en-US" sz="4000" dirty="0" smtClean="0"/>
          </a:p>
          <a:p>
            <a:pPr algn="r" rtl="1"/>
            <a:r>
              <a:rPr lang="fa-IR" sz="4000" dirty="0" smtClean="0"/>
              <a:t>به عنوان سلول های یک موجود زنده(شهر)</a:t>
            </a:r>
            <a:endParaRPr lang="en-US" sz="4000" dirty="0" smtClean="0"/>
          </a:p>
          <a:p>
            <a:pPr algn="r" rtl="1"/>
            <a:r>
              <a:rPr lang="fa-IR" sz="4000" dirty="0" smtClean="0"/>
              <a:t>2.گستردگی و فشردگی</a:t>
            </a:r>
            <a:endParaRPr lang="en-US" sz="4000" dirty="0" smtClean="0"/>
          </a:p>
          <a:p>
            <a:pPr algn="r" rtl="1"/>
            <a:r>
              <a:rPr lang="fa-IR" sz="4000" dirty="0" smtClean="0"/>
              <a:t>پراکندگی و تمرکز</a:t>
            </a:r>
            <a:endParaRPr lang="en-US" sz="4000" dirty="0" smtClean="0"/>
          </a:p>
          <a:p>
            <a:pPr algn="r" rtl="1"/>
            <a:r>
              <a:rPr lang="fa-IR" sz="4000" dirty="0" smtClean="0"/>
              <a:t>3.جدا یا مخلوط</a:t>
            </a:r>
            <a:endParaRPr lang="en-US" sz="4000" dirty="0" smtClean="0"/>
          </a:p>
          <a:p>
            <a:pPr algn="r" rtl="1"/>
            <a:r>
              <a:rPr lang="fa-IR" sz="4000" dirty="0" smtClean="0"/>
              <a:t>از نظر کالبدی، اجتماعی و فعالیت های مختلف</a:t>
            </a:r>
            <a:endParaRPr lang="en-US" sz="4000" dirty="0" smtClean="0"/>
          </a:p>
          <a:p>
            <a:pPr algn="r" rtl="1"/>
            <a:r>
              <a:rPr lang="fa-IR" sz="4000" dirty="0" smtClean="0"/>
              <a:t>4.گونه های مسکن</a:t>
            </a:r>
            <a:endParaRPr lang="en-US" sz="4000" dirty="0" smtClean="0"/>
          </a:p>
          <a:p>
            <a:pPr algn="r" rtl="1"/>
            <a:r>
              <a:rPr lang="fa-IR" sz="4000" dirty="0" smtClean="0"/>
              <a:t>چون مسکن بخش عمده فضای یک شهر را تشکیل میدهد، بنابراین توجه به گونه های مختلف آن از نظر نقش آن ها در شکل شهر اهمیت دارد.</a:t>
            </a:r>
            <a:endParaRPr lang="en-US" sz="4000" dirty="0" smtClean="0"/>
          </a:p>
          <a:p>
            <a:pPr algn="r" rtl="1"/>
            <a:r>
              <a:rPr lang="fa-IR" sz="4000" dirty="0" smtClean="0"/>
              <a:t>5.بافت و ترکیب کلی شهر</a:t>
            </a:r>
            <a:endParaRPr lang="en-US" sz="4000" dirty="0" smtClean="0"/>
          </a:p>
          <a:p>
            <a:pPr algn="r" rtl="1"/>
            <a:r>
              <a:rPr lang="fa-IR" sz="4000" dirty="0" smtClean="0"/>
              <a:t>به طور مثال یک شهر اروپایی را از یک شهر ایرانی متمایز میسازد!</a:t>
            </a:r>
            <a:endParaRPr lang="en-US" sz="4000" dirty="0" smtClean="0"/>
          </a:p>
          <a:p>
            <a:pPr algn="r" rtl="1"/>
            <a:r>
              <a:rPr lang="fa-IR" sz="3400" dirty="0" smtClean="0"/>
              <a:t> </a:t>
            </a:r>
            <a:endParaRPr lang="en-US" sz="3400" dirty="0" smtClean="0"/>
          </a:p>
          <a:p>
            <a:pPr algn="r" rtl="1"/>
            <a:r>
              <a:rPr lang="fa-IR" sz="4000" dirty="0" smtClean="0"/>
              <a:t>از دید نوع شبکه های اتباطی:</a:t>
            </a:r>
            <a:endParaRPr lang="en-US" sz="4000" dirty="0" smtClean="0"/>
          </a:p>
          <a:p>
            <a:pPr algn="r" rtl="1"/>
            <a:r>
              <a:rPr lang="fa-IR" sz="4000" dirty="0" smtClean="0"/>
              <a:t>1.وسیله نقلیه</a:t>
            </a:r>
            <a:endParaRPr lang="en-US" sz="4000" dirty="0" smtClean="0"/>
          </a:p>
          <a:p>
            <a:pPr algn="r" rtl="1"/>
            <a:r>
              <a:rPr lang="fa-IR" sz="4000" dirty="0" smtClean="0"/>
              <a:t>نظیر اتومبیل،اتوبوس و...</a:t>
            </a:r>
            <a:endParaRPr lang="en-US" sz="4000" dirty="0" smtClean="0"/>
          </a:p>
          <a:p>
            <a:pPr algn="r" rtl="1"/>
            <a:r>
              <a:rPr lang="fa-IR" sz="4000" dirty="0" smtClean="0"/>
              <a:t>2.الگوی ارتباطی</a:t>
            </a:r>
            <a:endParaRPr lang="en-US" sz="4000" dirty="0" smtClean="0"/>
          </a:p>
          <a:p>
            <a:pPr algn="r" rtl="1"/>
            <a:r>
              <a:rPr lang="fa-IR" sz="4000" dirty="0" smtClean="0"/>
              <a:t>سلسله مراتب،شطرنجی،شبکه محوری و کنترل پذیری.</a:t>
            </a:r>
            <a:endParaRPr lang="en-US" sz="4000" dirty="0" smtClean="0"/>
          </a:p>
          <a:p>
            <a:pPr algn="r" rtl="1"/>
            <a:r>
              <a:rPr lang="fa-IR" sz="4000" dirty="0" smtClean="0"/>
              <a:t>3.تفکیک وسایل حمل و نقل </a:t>
            </a:r>
            <a:endParaRPr lang="en-US" sz="4000" dirty="0" smtClean="0"/>
          </a:p>
          <a:p>
            <a:pPr algn="r" rtl="1"/>
            <a:r>
              <a:rPr lang="fa-IR" sz="4000" dirty="0" smtClean="0"/>
              <a:t>بر اساس سرعت،عملکرد،عمومی و خصوصی</a:t>
            </a:r>
            <a:endParaRPr lang="en-US" sz="4000" dirty="0" smtClean="0"/>
          </a:p>
          <a:p>
            <a:pPr algn="r" rtl="1"/>
            <a:endParaRPr lang="fa-IR" sz="1600" dirty="0"/>
          </a:p>
        </p:txBody>
      </p:sp>
    </p:spTree>
    <p:extLst>
      <p:ext uri="{BB962C8B-B14F-4D97-AF65-F5344CB8AC3E}">
        <p14:creationId xmlns:p14="http://schemas.microsoft.com/office/powerpoint/2010/main" val="3203357525"/>
      </p:ext>
    </p:extLst>
  </p:cSld>
  <p:clrMapOvr>
    <a:masterClrMapping/>
  </p:clrMapOvr>
  <p:transition>
    <p:newsflash/>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515160" y="500063"/>
            <a:ext cx="10972800" cy="5626100"/>
          </a:xfrm>
          <a:noFill/>
          <a:ln>
            <a:noFill/>
          </a:ln>
        </p:spPr>
        <p:txBody>
          <a:bodyPr>
            <a:normAutofit/>
          </a:bodyPr>
          <a:lstStyle/>
          <a:p>
            <a:pPr algn="r" rtl="1"/>
            <a:r>
              <a:rPr lang="fa-IR" sz="1600" dirty="0" smtClean="0"/>
              <a:t>4.تغییر در فاصله رفت و آمد ها</a:t>
            </a:r>
            <a:endParaRPr lang="en-US" sz="1600" dirty="0" smtClean="0"/>
          </a:p>
          <a:p>
            <a:pPr algn="r" rtl="1"/>
            <a:r>
              <a:rPr lang="fa-IR" sz="1600" dirty="0" smtClean="0"/>
              <a:t>محل کار-سکونت و ...</a:t>
            </a:r>
            <a:endParaRPr lang="en-US" sz="1600" dirty="0" smtClean="0"/>
          </a:p>
          <a:p>
            <a:pPr algn="r" rtl="1"/>
            <a:r>
              <a:rPr lang="fa-IR" sz="1600" dirty="0" smtClean="0"/>
              <a:t>5.طراحی یک محور اصلی مهم مثل بزرگراه خیابان تجاری </a:t>
            </a:r>
            <a:endParaRPr lang="en-US" sz="1600" dirty="0" smtClean="0"/>
          </a:p>
          <a:p>
            <a:pPr algn="r" rtl="1"/>
            <a:endParaRPr lang="en-US" sz="1600" dirty="0" smtClean="0"/>
          </a:p>
          <a:p>
            <a:pPr algn="r" rtl="1"/>
            <a:r>
              <a:rPr lang="fa-IR" sz="1600" dirty="0" smtClean="0"/>
              <a:t>از نظر فضاهای باز عمومی:</a:t>
            </a:r>
            <a:endParaRPr lang="en-US" sz="1600" dirty="0" smtClean="0"/>
          </a:p>
          <a:p>
            <a:pPr algn="r" rtl="1"/>
            <a:r>
              <a:rPr lang="fa-IR" sz="1600" dirty="0" smtClean="0"/>
              <a:t>1-توزیع فضاهای باز به صورت متمرکز و غیر متمرکز.</a:t>
            </a:r>
            <a:endParaRPr lang="en-US" sz="1600" dirty="0" smtClean="0"/>
          </a:p>
          <a:p>
            <a:pPr algn="r" rtl="1"/>
            <a:r>
              <a:rPr lang="fa-IR" sz="1600" dirty="0" smtClean="0"/>
              <a:t>2-شکل نقشه به صورت کمربند سبز،قطعه ای و شبکه ای.</a:t>
            </a:r>
            <a:endParaRPr lang="en-US" sz="1600" dirty="0" smtClean="0"/>
          </a:p>
          <a:p>
            <a:pPr algn="r" rtl="1"/>
            <a:r>
              <a:rPr lang="fa-IR" sz="1600" dirty="0" smtClean="0"/>
              <a:t>3-طبقه بندی فضاهای باز</a:t>
            </a:r>
            <a:endParaRPr lang="en-US" sz="1600" dirty="0" smtClean="0"/>
          </a:p>
          <a:p>
            <a:pPr algn="r" rtl="1"/>
            <a:r>
              <a:rPr lang="fa-IR" sz="1600" dirty="0" smtClean="0"/>
              <a:t>پارک منطقه ای،پارک شهری،میدان،پارک های خطی و...</a:t>
            </a:r>
            <a:endParaRPr lang="en-US" sz="1600" dirty="0" smtClean="0"/>
          </a:p>
          <a:p>
            <a:pPr algn="r" rtl="1"/>
            <a:r>
              <a:rPr lang="fa-IR" sz="1600" dirty="0" smtClean="0"/>
              <a:t> </a:t>
            </a:r>
            <a:endParaRPr lang="en-US" sz="1600" dirty="0" smtClean="0"/>
          </a:p>
          <a:p>
            <a:pPr algn="r" rtl="1"/>
            <a:r>
              <a:rPr lang="fa-IR" sz="1600" dirty="0" smtClean="0"/>
              <a:t>از نظر سازمان زمانی(و نه فضایی)شهر:</a:t>
            </a:r>
            <a:endParaRPr lang="en-US" sz="1600" dirty="0" smtClean="0"/>
          </a:p>
          <a:p>
            <a:pPr algn="r" rtl="1"/>
            <a:r>
              <a:rPr lang="fa-IR" sz="1600" dirty="0" smtClean="0"/>
              <a:t>1-اداره و کنترل رشد</a:t>
            </a:r>
            <a:endParaRPr lang="en-US" sz="1600" dirty="0" smtClean="0"/>
          </a:p>
          <a:p>
            <a:pPr algn="r" rtl="1"/>
            <a:r>
              <a:rPr lang="fa-IR" sz="1600" dirty="0" smtClean="0"/>
              <a:t>به طور مثال چه اندازه ای برای شهر مطلوب است.</a:t>
            </a:r>
            <a:endParaRPr lang="en-US" sz="1600" dirty="0" smtClean="0"/>
          </a:p>
          <a:p>
            <a:pPr algn="r" rtl="1"/>
            <a:r>
              <a:rPr lang="fa-IR" sz="1600" dirty="0" smtClean="0"/>
              <a:t>2-استراتژی عمران و نوسازی</a:t>
            </a:r>
            <a:endParaRPr lang="en-US" sz="1600" dirty="0" smtClean="0"/>
          </a:p>
          <a:p>
            <a:pPr algn="r" rtl="1"/>
            <a:r>
              <a:rPr lang="fa-IR" sz="1600" dirty="0" smtClean="0"/>
              <a:t>نوسازی مراکز مهم شهری</a:t>
            </a:r>
            <a:endParaRPr lang="en-US" sz="1600" dirty="0" smtClean="0"/>
          </a:p>
          <a:p>
            <a:pPr algn="r" rtl="1"/>
            <a:r>
              <a:rPr lang="fa-IR" sz="1600" dirty="0" smtClean="0"/>
              <a:t>3-تداوم و ثبات:حفظ بنا های تاریخی</a:t>
            </a:r>
            <a:endParaRPr lang="en-US" sz="1600" dirty="0" smtClean="0"/>
          </a:p>
          <a:p>
            <a:pPr algn="r" rtl="1"/>
            <a:r>
              <a:rPr lang="fa-IR" sz="1600" dirty="0" smtClean="0"/>
              <a:t>4- زمان بندی و تفکیک زمانی استفاده از فضاها.</a:t>
            </a:r>
            <a:endParaRPr lang="en-US" sz="1600" dirty="0" smtClean="0"/>
          </a:p>
          <a:p>
            <a:pPr algn="r" rtl="1"/>
            <a:endParaRPr lang="fa-IR" dirty="0"/>
          </a:p>
        </p:txBody>
      </p:sp>
    </p:spTree>
    <p:extLst>
      <p:ext uri="{BB962C8B-B14F-4D97-AF65-F5344CB8AC3E}">
        <p14:creationId xmlns:p14="http://schemas.microsoft.com/office/powerpoint/2010/main" val="1141726921"/>
      </p:ext>
    </p:extLst>
  </p:cSld>
  <p:clrMapOvr>
    <a:masterClrMapping/>
  </p:clrMapOvr>
  <p:transition>
    <p:randomBar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7730" y="581595"/>
            <a:ext cx="11410681" cy="2405146"/>
          </a:xfrm>
          <a:prstGeom prst="rect">
            <a:avLst/>
          </a:prstGeom>
        </p:spPr>
        <p:txBody>
          <a:bodyPr wrap="square">
            <a:spAutoFit/>
          </a:bodyPr>
          <a:lstStyle/>
          <a:p>
            <a:pPr algn="r" rtl="1">
              <a:lnSpc>
                <a:spcPct val="107000"/>
              </a:lnSpc>
              <a:spcAft>
                <a:spcPts val="800"/>
              </a:spcAft>
            </a:pPr>
            <a:r>
              <a:rPr lang="fa-IR" sz="3200" dirty="0">
                <a:latin typeface="Calibri" panose="020F0502020204030204" pitchFamily="34" charset="0"/>
                <a:ea typeface="Calibri" panose="020F0502020204030204" pitchFamily="34" charset="0"/>
                <a:cs typeface="B Yas" panose="00000400000000000000" pitchFamily="2" charset="-78"/>
              </a:rPr>
              <a:t>ادراک حرکت:</a:t>
            </a:r>
            <a:endParaRPr lang="en-US" sz="320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ساده ترین پاسخ برای درک حرکت این است که هنگامی می توان حرکت شئ را درک کرد که تصویرش بر روی شبکیه جا‌به‌جا شود.</a:t>
            </a:r>
            <a:endParaRPr lang="en-US" sz="240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این پدیده را ورتایمر در سال1912 در بررسی حرکت استروبوسکوپی به اثبات رساند. به این این ترتیب که وقتی که در تاریکی دو لامپ کنار هم   را به فاصله‌ی چند هزارم ثانیه به ترتیب روشن و خاموش کنیم چنین به نظر می‌آید که لامپ واحدی از جایی به جای دیگر حرکت کرده.در نمایش فیلم‌ها از این خاصیت استفاده می‌شود.</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3419" y="3245431"/>
            <a:ext cx="8899301" cy="3186170"/>
          </a:xfrm>
          <a:prstGeom prst="rect">
            <a:avLst/>
          </a:prstGeom>
        </p:spPr>
      </p:pic>
    </p:spTree>
    <p:extLst>
      <p:ext uri="{BB962C8B-B14F-4D97-AF65-F5344CB8AC3E}">
        <p14:creationId xmlns:p14="http://schemas.microsoft.com/office/powerpoint/2010/main" val="316829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7730" y="868671"/>
            <a:ext cx="11281893" cy="4893968"/>
          </a:xfrm>
          <a:prstGeom prst="rect">
            <a:avLst/>
          </a:prstGeom>
        </p:spPr>
        <p:txBody>
          <a:bodyPr wrap="square">
            <a:spAutoFit/>
          </a:bodyPr>
          <a:lstStyle/>
          <a:p>
            <a:pPr algn="r" rtl="1">
              <a:lnSpc>
                <a:spcPct val="107000"/>
              </a:lnSpc>
              <a:spcAft>
                <a:spcPts val="800"/>
              </a:spcAft>
            </a:pPr>
            <a:r>
              <a:rPr lang="fa-IR" sz="3200" dirty="0">
                <a:latin typeface="Calibri" panose="020F0502020204030204" pitchFamily="34" charset="0"/>
                <a:ea typeface="Calibri" panose="020F0502020204030204" pitchFamily="34" charset="0"/>
                <a:cs typeface="B Yas" panose="00000400000000000000" pitchFamily="2" charset="-78"/>
              </a:rPr>
              <a:t>تعریف توجه:</a:t>
            </a:r>
            <a:endParaRPr lang="en-US" sz="320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توجه بر سه قسم است و البته باید در نظر داشت که خط فاصل میان این سه قسم را همیشه نمیتوان به روشنی ترسیم کرد.این سه قسم ،توجه غیر ارادی،ارادی و عادی است</a:t>
            </a:r>
            <a:r>
              <a:rPr lang="fa-IR" sz="2400" dirty="0" smtClean="0">
                <a:latin typeface="Calibri" panose="020F0502020204030204" pitchFamily="34" charset="0"/>
                <a:ea typeface="Calibri" panose="020F0502020204030204" pitchFamily="34" charset="0"/>
                <a:cs typeface="B Yas" panose="00000400000000000000" pitchFamily="2" charset="-78"/>
              </a:rPr>
              <a:t>.</a:t>
            </a:r>
          </a:p>
          <a:p>
            <a:pPr algn="r" rtl="1">
              <a:lnSpc>
                <a:spcPct val="107000"/>
              </a:lnSpc>
              <a:spcAft>
                <a:spcPts val="800"/>
              </a:spcAft>
            </a:pPr>
            <a:endParaRPr lang="en-US" sz="240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fa-IR" sz="2400" b="1" dirty="0">
                <a:latin typeface="Calibri" panose="020F0502020204030204" pitchFamily="34" charset="0"/>
                <a:ea typeface="Calibri" panose="020F0502020204030204" pitchFamily="34" charset="0"/>
                <a:cs typeface="B Yas" panose="00000400000000000000" pitchFamily="2" charset="-78"/>
              </a:rPr>
              <a:t>توجه غیرارادی: </a:t>
            </a:r>
            <a:r>
              <a:rPr lang="fa-IR" sz="2400" dirty="0">
                <a:latin typeface="Calibri" panose="020F0502020204030204" pitchFamily="34" charset="0"/>
                <a:ea typeface="Calibri" panose="020F0502020204030204" pitchFamily="34" charset="0"/>
                <a:cs typeface="B Yas" panose="00000400000000000000" pitchFamily="2" charset="-78"/>
              </a:rPr>
              <a:t>عامل شدید و موثری در محیط ما یا در خود ما بدون آن که بخواهیم موضوع توجه و ادراک ما واقع شود از قبیل صدای بلند ،توجه ما را بدان سو بکشد</a:t>
            </a:r>
            <a:r>
              <a:rPr lang="fa-IR" sz="2400" dirty="0" smtClean="0">
                <a:latin typeface="Calibri" panose="020F0502020204030204" pitchFamily="34" charset="0"/>
                <a:ea typeface="Calibri" panose="020F0502020204030204" pitchFamily="34" charset="0"/>
                <a:cs typeface="B Yas" panose="00000400000000000000" pitchFamily="2" charset="-78"/>
              </a:rPr>
              <a:t>.</a:t>
            </a:r>
          </a:p>
          <a:p>
            <a:pPr algn="r" rtl="1">
              <a:lnSpc>
                <a:spcPct val="107000"/>
              </a:lnSpc>
              <a:spcAft>
                <a:spcPts val="800"/>
              </a:spcAft>
            </a:pPr>
            <a:endParaRPr lang="en-US" sz="240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fa-IR" sz="2400" b="1" dirty="0">
                <a:latin typeface="Calibri" panose="020F0502020204030204" pitchFamily="34" charset="0"/>
                <a:ea typeface="Calibri" panose="020F0502020204030204" pitchFamily="34" charset="0"/>
                <a:cs typeface="B Yas" panose="00000400000000000000" pitchFamily="2" charset="-78"/>
              </a:rPr>
              <a:t>توجه ارادی: </a:t>
            </a:r>
            <a:r>
              <a:rPr lang="fa-IR" sz="2400" dirty="0">
                <a:latin typeface="Calibri" panose="020F0502020204030204" pitchFamily="34" charset="0"/>
                <a:ea typeface="Calibri" panose="020F0502020204030204" pitchFamily="34" charset="0"/>
                <a:cs typeface="B Yas" panose="00000400000000000000" pitchFamily="2" charset="-78"/>
              </a:rPr>
              <a:t>وقتی به خواست خود به چیزی توجه می‌کنیم.برای مثال هنگامی که در قفسه کتاب دنبال کتاب خاصی می‌گردیم</a:t>
            </a:r>
            <a:r>
              <a:rPr lang="fa-IR" sz="2400" dirty="0" smtClean="0">
                <a:latin typeface="Calibri" panose="020F0502020204030204" pitchFamily="34" charset="0"/>
                <a:ea typeface="Calibri" panose="020F0502020204030204" pitchFamily="34" charset="0"/>
                <a:cs typeface="B Yas" panose="00000400000000000000" pitchFamily="2" charset="-78"/>
              </a:rPr>
              <a:t>.</a:t>
            </a:r>
          </a:p>
          <a:p>
            <a:pPr algn="r" rtl="1">
              <a:lnSpc>
                <a:spcPct val="107000"/>
              </a:lnSpc>
              <a:spcAft>
                <a:spcPts val="800"/>
              </a:spcAft>
            </a:pPr>
            <a:endParaRPr lang="en-US" sz="240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fa-IR" sz="2400" b="1" dirty="0">
                <a:latin typeface="Calibri" panose="020F0502020204030204" pitchFamily="34" charset="0"/>
                <a:ea typeface="Calibri" panose="020F0502020204030204" pitchFamily="34" charset="0"/>
                <a:cs typeface="B Yas" panose="00000400000000000000" pitchFamily="2" charset="-78"/>
              </a:rPr>
              <a:t>توجه عادی: </a:t>
            </a:r>
            <a:r>
              <a:rPr lang="fa-IR" sz="2400" dirty="0">
                <a:latin typeface="Calibri" panose="020F0502020204030204" pitchFamily="34" charset="0"/>
                <a:ea typeface="Calibri" panose="020F0502020204030204" pitchFamily="34" charset="0"/>
                <a:cs typeface="B Yas" panose="00000400000000000000" pitchFamily="2" charset="-78"/>
              </a:rPr>
              <a:t>علت این نوع توجه دوق و علاقه و شیوه‌ی تربیت و حرفه اشخاص است.</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1333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21217" y="801118"/>
            <a:ext cx="10934164" cy="4396203"/>
          </a:xfrm>
          <a:prstGeom prst="rect">
            <a:avLst/>
          </a:prstGeom>
        </p:spPr>
        <p:txBody>
          <a:bodyPr wrap="square">
            <a:spAutoFit/>
          </a:bodyPr>
          <a:lstStyle/>
          <a:p>
            <a:pPr algn="r" rtl="1">
              <a:lnSpc>
                <a:spcPct val="107000"/>
              </a:lnSpc>
              <a:spcAft>
                <a:spcPts val="800"/>
              </a:spcAft>
            </a:pPr>
            <a:r>
              <a:rPr lang="fa-IR" sz="3200" dirty="0">
                <a:latin typeface="Calibri" panose="020F0502020204030204" pitchFamily="34" charset="0"/>
                <a:ea typeface="Calibri" panose="020F0502020204030204" pitchFamily="34" charset="0"/>
                <a:cs typeface="B Yas" panose="00000400000000000000" pitchFamily="2" charset="-78"/>
              </a:rPr>
              <a:t>تعریف زبان</a:t>
            </a:r>
            <a:endParaRPr lang="en-US" sz="3200" dirty="0">
              <a:latin typeface="Calibri" panose="020F0502020204030204" pitchFamily="34" charset="0"/>
              <a:ea typeface="Calibri" panose="020F0502020204030204" pitchFamily="34" charset="0"/>
              <a:cs typeface="B Yas" panose="00000400000000000000" pitchFamily="2" charset="-78"/>
            </a:endParaRPr>
          </a:p>
          <a:p>
            <a:pPr algn="r" rtl="1">
              <a:lnSpc>
                <a:spcPct val="107000"/>
              </a:lnSpc>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زبان یک نظام یا سیستم بهم پیوسته است که مهمترین کاربرد آن ایجاد ارتباط بین انسانهاست.هر پدیده‌ای،از یک «ساختار» (ساختمان آن پدیده) و یک «کارکرد» (به چه دردی میخورد) تشکیل شده است و زبان هم که یک پدیده است از همین اصول پیروی میکند</a:t>
            </a:r>
            <a:r>
              <a:rPr lang="fa-IR" sz="2400" dirty="0" smtClean="0">
                <a:latin typeface="Calibri" panose="020F0502020204030204" pitchFamily="34" charset="0"/>
                <a:ea typeface="Calibri" panose="020F0502020204030204" pitchFamily="34" charset="0"/>
                <a:cs typeface="B Yas" panose="00000400000000000000" pitchFamily="2" charset="-78"/>
              </a:rPr>
              <a:t>:</a:t>
            </a:r>
            <a:endParaRPr lang="en-US" sz="2400" dirty="0">
              <a:latin typeface="Calibri" panose="020F0502020204030204" pitchFamily="34" charset="0"/>
              <a:ea typeface="Calibri" panose="020F0502020204030204" pitchFamily="34" charset="0"/>
              <a:cs typeface="B Yas" panose="00000400000000000000" pitchFamily="2" charset="-78"/>
            </a:endParaRPr>
          </a:p>
          <a:p>
            <a:pPr algn="r" rtl="1">
              <a:lnSpc>
                <a:spcPct val="107000"/>
              </a:lnSpc>
              <a:spcAft>
                <a:spcPts val="800"/>
              </a:spcAft>
            </a:pPr>
            <a:r>
              <a:rPr lang="fa-IR" sz="2400" b="1" dirty="0">
                <a:latin typeface="Calibri" panose="020F0502020204030204" pitchFamily="34" charset="0"/>
                <a:ea typeface="Calibri" panose="020F0502020204030204" pitchFamily="34" charset="0"/>
                <a:cs typeface="B Yas" panose="00000400000000000000" pitchFamily="2" charset="-78"/>
              </a:rPr>
              <a:t>الف)از دید ساختاری</a:t>
            </a:r>
            <a:endParaRPr lang="en-US" sz="2400" b="1" dirty="0">
              <a:latin typeface="Calibri" panose="020F0502020204030204" pitchFamily="34" charset="0"/>
              <a:ea typeface="Calibri" panose="020F0502020204030204" pitchFamily="34" charset="0"/>
              <a:cs typeface="B Yas" panose="00000400000000000000" pitchFamily="2" charset="-78"/>
            </a:endParaRPr>
          </a:p>
          <a:p>
            <a:pPr marR="0" lvl="0" algn="r" rtl="1">
              <a:lnSpc>
                <a:spcPct val="107000"/>
              </a:lnSpc>
              <a:spcBef>
                <a:spcPts val="0"/>
              </a:spcBef>
              <a:spcAft>
                <a:spcPts val="800"/>
              </a:spcAft>
            </a:pPr>
            <a:r>
              <a:rPr lang="fa-IR" sz="2400" dirty="0" smtClean="0">
                <a:latin typeface="Calibri" panose="020F0502020204030204" pitchFamily="34" charset="0"/>
                <a:ea typeface="Calibri" panose="020F0502020204030204" pitchFamily="34" charset="0"/>
                <a:cs typeface="B Yas" panose="00000400000000000000" pitchFamily="2" charset="-78"/>
              </a:rPr>
              <a:t>1. زبان </a:t>
            </a:r>
            <a:r>
              <a:rPr lang="fa-IR" sz="2400" dirty="0">
                <a:latin typeface="Calibri" panose="020F0502020204030204" pitchFamily="34" charset="0"/>
                <a:ea typeface="Calibri" panose="020F0502020204030204" pitchFamily="34" charset="0"/>
                <a:cs typeface="B Yas" panose="00000400000000000000" pitchFamily="2" charset="-78"/>
              </a:rPr>
              <a:t>یک نظام قاعده‌مند است.حتی شنیدن زبان هم قاعده دارد،پس مطالعات زبان‌شناسی باید «علمی» باشد.</a:t>
            </a:r>
            <a:endParaRPr lang="en-US" sz="2400" dirty="0">
              <a:latin typeface="Calibri" panose="020F0502020204030204" pitchFamily="34" charset="0"/>
              <a:ea typeface="Calibri" panose="020F0502020204030204" pitchFamily="34" charset="0"/>
              <a:cs typeface="B Yas" panose="00000400000000000000" pitchFamily="2" charset="-78"/>
            </a:endParaRPr>
          </a:p>
          <a:p>
            <a:pPr marR="0" lvl="0" algn="r" rtl="1">
              <a:lnSpc>
                <a:spcPct val="107000"/>
              </a:lnSpc>
              <a:spcBef>
                <a:spcPts val="0"/>
              </a:spcBef>
              <a:spcAft>
                <a:spcPts val="800"/>
              </a:spcAft>
            </a:pPr>
            <a:r>
              <a:rPr lang="fa-IR" sz="2400" dirty="0" smtClean="0">
                <a:latin typeface="Calibri" panose="020F0502020204030204" pitchFamily="34" charset="0"/>
                <a:ea typeface="Calibri" panose="020F0502020204030204" pitchFamily="34" charset="0"/>
                <a:cs typeface="B Yas" panose="00000400000000000000" pitchFamily="2" charset="-78"/>
              </a:rPr>
              <a:t>2. زبان </a:t>
            </a:r>
            <a:r>
              <a:rPr lang="fa-IR" sz="2400" dirty="0">
                <a:latin typeface="Calibri" panose="020F0502020204030204" pitchFamily="34" charset="0"/>
                <a:ea typeface="Calibri" panose="020F0502020204030204" pitchFamily="34" charset="0"/>
                <a:cs typeface="B Yas" panose="00000400000000000000" pitchFamily="2" charset="-78"/>
              </a:rPr>
              <a:t>از تعدادی آوا درست شده‌اند که به خودی خود معنا ندارند و در ترکیب با هم کلمه معنا‌دار میسازند.</a:t>
            </a:r>
            <a:endParaRPr lang="en-US" sz="2400" dirty="0">
              <a:latin typeface="Calibri" panose="020F0502020204030204" pitchFamily="34" charset="0"/>
              <a:ea typeface="Calibri" panose="020F0502020204030204" pitchFamily="34" charset="0"/>
              <a:cs typeface="B Yas" panose="00000400000000000000" pitchFamily="2" charset="-78"/>
            </a:endParaRPr>
          </a:p>
          <a:p>
            <a:pPr marR="0" lvl="0" algn="r" rtl="1">
              <a:lnSpc>
                <a:spcPct val="107000"/>
              </a:lnSpc>
              <a:spcBef>
                <a:spcPts val="0"/>
              </a:spcBef>
              <a:spcAft>
                <a:spcPts val="800"/>
              </a:spcAft>
            </a:pPr>
            <a:r>
              <a:rPr lang="fa-IR" sz="2400" dirty="0" smtClean="0">
                <a:latin typeface="Calibri" panose="020F0502020204030204" pitchFamily="34" charset="0"/>
                <a:ea typeface="Calibri" panose="020F0502020204030204" pitchFamily="34" charset="0"/>
                <a:cs typeface="B Yas" panose="00000400000000000000" pitchFamily="2" charset="-78"/>
              </a:rPr>
              <a:t>3. زبان </a:t>
            </a:r>
            <a:r>
              <a:rPr lang="fa-IR" sz="2400" dirty="0">
                <a:latin typeface="Calibri" panose="020F0502020204030204" pitchFamily="34" charset="0"/>
                <a:ea typeface="Calibri" panose="020F0502020204030204" pitchFamily="34" charset="0"/>
                <a:cs typeface="B Yas" panose="00000400000000000000" pitchFamily="2" charset="-78"/>
              </a:rPr>
              <a:t>در دوسطح قابل تجزیه است: الف)کلمه‌های معنی دار  ب)واج‌ها‌ی </a:t>
            </a:r>
            <a:r>
              <a:rPr lang="fa-IR" sz="2400" dirty="0" smtClean="0">
                <a:latin typeface="Calibri" panose="020F0502020204030204" pitchFamily="34" charset="0"/>
                <a:ea typeface="Calibri" panose="020F0502020204030204" pitchFamily="34" charset="0"/>
                <a:cs typeface="B Yas" panose="00000400000000000000" pitchFamily="2" charset="-78"/>
              </a:rPr>
              <a:t>بی‌معنی</a:t>
            </a:r>
          </a:p>
          <a:p>
            <a:pPr marR="0" lvl="0" algn="r" rtl="1">
              <a:lnSpc>
                <a:spcPct val="107000"/>
              </a:lnSpc>
              <a:spcBef>
                <a:spcPts val="0"/>
              </a:spcBef>
              <a:spcAft>
                <a:spcPts val="800"/>
              </a:spcAft>
            </a:pPr>
            <a:r>
              <a:rPr lang="fa-IR" sz="2400" dirty="0" smtClean="0">
                <a:latin typeface="Calibri" panose="020F0502020204030204" pitchFamily="34" charset="0"/>
                <a:ea typeface="Calibri" panose="020F0502020204030204" pitchFamily="34" charset="0"/>
                <a:cs typeface="B Yas" panose="00000400000000000000" pitchFamily="2" charset="-78"/>
              </a:rPr>
              <a:t>4. زبان </a:t>
            </a:r>
            <a:r>
              <a:rPr lang="fa-IR" sz="2400" dirty="0">
                <a:latin typeface="Calibri" panose="020F0502020204030204" pitchFamily="34" charset="0"/>
                <a:ea typeface="Calibri" panose="020F0502020204030204" pitchFamily="34" charset="0"/>
                <a:cs typeface="B Yas" panose="00000400000000000000" pitchFamily="2" charset="-78"/>
              </a:rPr>
              <a:t>در زمان است که آموخته و یادگرفته و یاد داده می‌شود.</a:t>
            </a:r>
            <a:endParaRPr lang="en-US" sz="2400" dirty="0">
              <a:effectLst/>
              <a:latin typeface="Calibri" panose="020F0502020204030204" pitchFamily="34" charset="0"/>
              <a:ea typeface="Calibri" panose="020F0502020204030204" pitchFamily="34" charset="0"/>
              <a:cs typeface="B Yas" panose="00000400000000000000" pitchFamily="2" charset="-78"/>
            </a:endParaRPr>
          </a:p>
        </p:txBody>
      </p:sp>
      <p:sp>
        <p:nvSpPr>
          <p:cNvPr id="3" name="Rectangle 2"/>
          <p:cNvSpPr/>
          <p:nvPr/>
        </p:nvSpPr>
        <p:spPr>
          <a:xfrm>
            <a:off x="719071" y="127054"/>
            <a:ext cx="10985680" cy="750975"/>
          </a:xfrm>
          <a:prstGeom prst="rect">
            <a:avLst/>
          </a:prstGeom>
        </p:spPr>
        <p:txBody>
          <a:bodyPr wrap="square">
            <a:spAutoFit/>
          </a:bodyPr>
          <a:lstStyle/>
          <a:p>
            <a:pPr algn="r" rtl="1">
              <a:lnSpc>
                <a:spcPct val="107000"/>
              </a:lnSpc>
              <a:spcAft>
                <a:spcPts val="800"/>
              </a:spcAft>
            </a:pPr>
            <a:r>
              <a:rPr lang="fa-IR" sz="4000" b="1" dirty="0" smtClean="0">
                <a:solidFill>
                  <a:srgbClr val="FFC000"/>
                </a:solidFill>
                <a:latin typeface="Calibri" panose="020F0502020204030204" pitchFamily="34" charset="0"/>
                <a:ea typeface="Calibri" panose="020F0502020204030204" pitchFamily="34" charset="0"/>
                <a:cs typeface="B Yas" panose="00000400000000000000" pitchFamily="2" charset="-78"/>
              </a:rPr>
              <a:t>بخش دوم </a:t>
            </a:r>
            <a:r>
              <a:rPr lang="fa-IR" sz="4000" b="1" dirty="0">
                <a:solidFill>
                  <a:srgbClr val="FFC000"/>
                </a:solidFill>
                <a:latin typeface="Calibri" panose="020F0502020204030204" pitchFamily="34" charset="0"/>
                <a:ea typeface="Calibri" panose="020F0502020204030204" pitchFamily="34" charset="0"/>
                <a:cs typeface="B Yas" panose="00000400000000000000" pitchFamily="2" charset="-78"/>
              </a:rPr>
              <a:t>:  زبان و انتقال مفاهيم، معني شناسي و </a:t>
            </a:r>
            <a:r>
              <a:rPr lang="fa-IR" sz="4000" b="1" dirty="0" smtClean="0">
                <a:solidFill>
                  <a:srgbClr val="FFC000"/>
                </a:solidFill>
                <a:latin typeface="Calibri" panose="020F0502020204030204" pitchFamily="34" charset="0"/>
                <a:ea typeface="Calibri" panose="020F0502020204030204" pitchFamily="34" charset="0"/>
                <a:cs typeface="B Yas" panose="00000400000000000000" pitchFamily="2" charset="-78"/>
              </a:rPr>
              <a:t>نظريه هاي </a:t>
            </a:r>
            <a:r>
              <a:rPr lang="fa-IR" sz="4000" b="1" dirty="0">
                <a:solidFill>
                  <a:srgbClr val="FFC000"/>
                </a:solidFill>
                <a:latin typeface="Calibri" panose="020F0502020204030204" pitchFamily="34" charset="0"/>
                <a:ea typeface="Calibri" panose="020F0502020204030204" pitchFamily="34" charset="0"/>
                <a:cs typeface="B Yas" panose="00000400000000000000" pitchFamily="2" charset="-78"/>
              </a:rPr>
              <a:t>زبان شناسي </a:t>
            </a:r>
            <a:endParaRPr lang="en-US" sz="1100" b="1"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36587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99256" y="633699"/>
            <a:ext cx="9826580" cy="2478564"/>
          </a:xfrm>
          <a:prstGeom prst="rect">
            <a:avLst/>
          </a:prstGeom>
        </p:spPr>
        <p:txBody>
          <a:bodyPr wrap="square">
            <a:spAutoFit/>
          </a:bodyPr>
          <a:lstStyle/>
          <a:p>
            <a:pPr marL="228600" marR="0" algn="r" rtl="1">
              <a:lnSpc>
                <a:spcPct val="107000"/>
              </a:lnSpc>
              <a:spcBef>
                <a:spcPts val="0"/>
              </a:spcBef>
              <a:spcAft>
                <a:spcPts val="800"/>
              </a:spcAft>
            </a:pPr>
            <a:r>
              <a:rPr lang="fa-IR" sz="2400" b="1" dirty="0">
                <a:latin typeface="Calibri" panose="020F0502020204030204" pitchFamily="34" charset="0"/>
                <a:ea typeface="Calibri" panose="020F0502020204030204" pitchFamily="34" charset="0"/>
                <a:cs typeface="B Yas" panose="00000400000000000000" pitchFamily="2" charset="-78"/>
              </a:rPr>
              <a:t>ب)از دید کارکردی</a:t>
            </a:r>
            <a:r>
              <a:rPr lang="fa-IR" sz="2400" b="1" dirty="0" smtClean="0">
                <a:latin typeface="Calibri" panose="020F0502020204030204" pitchFamily="34" charset="0"/>
                <a:ea typeface="Calibri" panose="020F0502020204030204" pitchFamily="34" charset="0"/>
                <a:cs typeface="B Yas" panose="00000400000000000000" pitchFamily="2" charset="-78"/>
              </a:rPr>
              <a:t>:</a:t>
            </a:r>
            <a:endParaRPr lang="en-US" sz="2400" b="1" dirty="0">
              <a:latin typeface="Calibri" panose="020F0502020204030204" pitchFamily="34" charset="0"/>
              <a:ea typeface="Calibri" panose="020F0502020204030204" pitchFamily="34" charset="0"/>
              <a:cs typeface="Arial" panose="020B0604020202020204" pitchFamily="34" charset="0"/>
            </a:endParaRPr>
          </a:p>
          <a:p>
            <a:pPr marL="228600" marR="0" algn="r" rtl="1">
              <a:lnSpc>
                <a:spcPct val="107000"/>
              </a:lnSpc>
              <a:spcBef>
                <a:spcPts val="0"/>
              </a:spcBef>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1</a:t>
            </a:r>
            <a:r>
              <a:rPr lang="fa-IR" sz="2400" dirty="0" smtClean="0">
                <a:latin typeface="Calibri" panose="020F0502020204030204" pitchFamily="34" charset="0"/>
                <a:ea typeface="Calibri" panose="020F0502020204030204" pitchFamily="34" charset="0"/>
                <a:cs typeface="B Yas" panose="00000400000000000000" pitchFamily="2" charset="-78"/>
              </a:rPr>
              <a:t>. زبان،ایجاد </a:t>
            </a:r>
            <a:r>
              <a:rPr lang="fa-IR" sz="2400" dirty="0">
                <a:latin typeface="Calibri" panose="020F0502020204030204" pitchFamily="34" charset="0"/>
                <a:ea typeface="Calibri" panose="020F0502020204030204" pitchFamily="34" charset="0"/>
                <a:cs typeface="B Yas" panose="00000400000000000000" pitchFamily="2" charset="-78"/>
              </a:rPr>
              <a:t>ارتباط بین انسانها می‌کند.</a:t>
            </a:r>
            <a:endParaRPr lang="en-US" sz="2400" dirty="0">
              <a:latin typeface="Calibri" panose="020F0502020204030204" pitchFamily="34" charset="0"/>
              <a:ea typeface="Calibri" panose="020F0502020204030204" pitchFamily="34" charset="0"/>
              <a:cs typeface="Arial" panose="020B0604020202020204" pitchFamily="34" charset="0"/>
            </a:endParaRPr>
          </a:p>
          <a:p>
            <a:pPr marL="228600" marR="0" algn="r" rtl="1">
              <a:lnSpc>
                <a:spcPct val="107000"/>
              </a:lnSpc>
              <a:spcBef>
                <a:spcPts val="0"/>
              </a:spcBef>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2</a:t>
            </a:r>
            <a:r>
              <a:rPr lang="fa-IR" sz="2400" dirty="0" smtClean="0">
                <a:latin typeface="Calibri" panose="020F0502020204030204" pitchFamily="34" charset="0"/>
                <a:ea typeface="Calibri" panose="020F0502020204030204" pitchFamily="34" charset="0"/>
                <a:cs typeface="B Yas" panose="00000400000000000000" pitchFamily="2" charset="-78"/>
              </a:rPr>
              <a:t>. به </a:t>
            </a:r>
            <a:r>
              <a:rPr lang="fa-IR" sz="2400" dirty="0">
                <a:latin typeface="Calibri" panose="020F0502020204030204" pitchFamily="34" charset="0"/>
                <a:ea typeface="Calibri" panose="020F0502020204030204" pitchFamily="34" charset="0"/>
                <a:cs typeface="B Yas" panose="00000400000000000000" pitchFamily="2" charset="-78"/>
              </a:rPr>
              <a:t>کمک کلمات می‌توانیم فکر کنیم و زبان وسیله بیان اندیشه‌هاست.</a:t>
            </a:r>
            <a:endParaRPr lang="en-US" sz="2400" dirty="0">
              <a:latin typeface="Calibri" panose="020F0502020204030204" pitchFamily="34" charset="0"/>
              <a:ea typeface="Calibri" panose="020F0502020204030204" pitchFamily="34" charset="0"/>
              <a:cs typeface="Arial" panose="020B0604020202020204" pitchFamily="34" charset="0"/>
            </a:endParaRPr>
          </a:p>
          <a:p>
            <a:pPr marL="228600" marR="0" algn="r" rtl="1">
              <a:lnSpc>
                <a:spcPct val="107000"/>
              </a:lnSpc>
              <a:spcBef>
                <a:spcPts val="0"/>
              </a:spcBef>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3</a:t>
            </a:r>
            <a:r>
              <a:rPr lang="fa-IR" sz="2400" dirty="0" smtClean="0">
                <a:latin typeface="Calibri" panose="020F0502020204030204" pitchFamily="34" charset="0"/>
                <a:ea typeface="Calibri" panose="020F0502020204030204" pitchFamily="34" charset="0"/>
                <a:cs typeface="B Yas" panose="00000400000000000000" pitchFamily="2" charset="-78"/>
              </a:rPr>
              <a:t>. به </a:t>
            </a:r>
            <a:r>
              <a:rPr lang="fa-IR" sz="2400" dirty="0">
                <a:latin typeface="Calibri" panose="020F0502020204030204" pitchFamily="34" charset="0"/>
                <a:ea typeface="Calibri" panose="020F0502020204030204" pitchFamily="34" charset="0"/>
                <a:cs typeface="B Yas" panose="00000400000000000000" pitchFamily="2" charset="-78"/>
              </a:rPr>
              <a:t>وسیله زبان،احساسات خود را ابراز می‌کنیم.</a:t>
            </a:r>
            <a:endParaRPr lang="en-US" sz="2400" dirty="0">
              <a:latin typeface="Calibri" panose="020F0502020204030204" pitchFamily="34" charset="0"/>
              <a:ea typeface="Calibri" panose="020F0502020204030204" pitchFamily="34" charset="0"/>
              <a:cs typeface="Arial" panose="020B0604020202020204" pitchFamily="34" charset="0"/>
            </a:endParaRPr>
          </a:p>
          <a:p>
            <a:pPr marL="228600" marR="0" algn="r" rtl="1">
              <a:lnSpc>
                <a:spcPct val="107000"/>
              </a:lnSpc>
              <a:spcBef>
                <a:spcPts val="0"/>
              </a:spcBef>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4</a:t>
            </a:r>
            <a:r>
              <a:rPr lang="fa-IR" sz="2400" dirty="0" smtClean="0">
                <a:latin typeface="Calibri" panose="020F0502020204030204" pitchFamily="34" charset="0"/>
                <a:ea typeface="Calibri" panose="020F0502020204030204" pitchFamily="34" charset="0"/>
                <a:cs typeface="B Yas" panose="00000400000000000000" pitchFamily="2" charset="-78"/>
              </a:rPr>
              <a:t>. زبان </a:t>
            </a:r>
            <a:r>
              <a:rPr lang="fa-IR" sz="2400" dirty="0">
                <a:latin typeface="Calibri" panose="020F0502020204030204" pitchFamily="34" charset="0"/>
                <a:ea typeface="Calibri" panose="020F0502020204030204" pitchFamily="34" charset="0"/>
                <a:cs typeface="B Yas" panose="00000400000000000000" pitchFamily="2" charset="-78"/>
              </a:rPr>
              <a:t>وسیله‌ای برای آفرینش خلاقیت‌های هنری است.همچون شعر و ادبیات.</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Rectangle 2"/>
          <p:cNvSpPr/>
          <p:nvPr/>
        </p:nvSpPr>
        <p:spPr>
          <a:xfrm>
            <a:off x="425002" y="3112263"/>
            <a:ext cx="11500834" cy="2112566"/>
          </a:xfrm>
          <a:prstGeom prst="rect">
            <a:avLst/>
          </a:prstGeom>
        </p:spPr>
        <p:txBody>
          <a:bodyPr wrap="square">
            <a:spAutoFit/>
          </a:bodyPr>
          <a:lstStyle/>
          <a:p>
            <a:pPr marL="228600" marR="0" algn="r" rtl="1">
              <a:lnSpc>
                <a:spcPct val="107000"/>
              </a:lnSpc>
              <a:spcBef>
                <a:spcPts val="0"/>
              </a:spcBef>
              <a:spcAft>
                <a:spcPts val="800"/>
              </a:spcAft>
            </a:pPr>
            <a:r>
              <a:rPr lang="fa-IR" sz="3200" b="1" dirty="0">
                <a:latin typeface="Calibri" panose="020F0502020204030204" pitchFamily="34" charset="0"/>
                <a:ea typeface="Calibri" panose="020F0502020204030204" pitchFamily="34" charset="0"/>
                <a:cs typeface="B Yas" panose="00000400000000000000" pitchFamily="2" charset="-78"/>
              </a:rPr>
              <a:t>تعریف‌های رایج در زبان شناسی</a:t>
            </a:r>
            <a:endParaRPr lang="en-US" sz="3200" b="1" dirty="0">
              <a:latin typeface="Calibri" panose="020F0502020204030204" pitchFamily="34" charset="0"/>
              <a:ea typeface="Calibri" panose="020F0502020204030204" pitchFamily="34" charset="0"/>
              <a:cs typeface="Arial" panose="020B0604020202020204" pitchFamily="34" charset="0"/>
            </a:endParaRPr>
          </a:p>
          <a:p>
            <a:pPr marL="228600" marR="0" algn="r" rtl="1">
              <a:lnSpc>
                <a:spcPct val="107000"/>
              </a:lnSpc>
              <a:spcBef>
                <a:spcPts val="0"/>
              </a:spcBef>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1.گروهی انرا علم لغت دانسته‌اند که نادرست است،چرا که این تعریف زیرمجموعه‌ای از زبان شناسی‌ست.</a:t>
            </a:r>
            <a:endParaRPr lang="en-US" sz="2400" dirty="0">
              <a:latin typeface="Calibri" panose="020F0502020204030204" pitchFamily="34" charset="0"/>
              <a:ea typeface="Calibri" panose="020F0502020204030204" pitchFamily="34" charset="0"/>
              <a:cs typeface="Arial" panose="020B0604020202020204" pitchFamily="34" charset="0"/>
            </a:endParaRPr>
          </a:p>
          <a:p>
            <a:pPr marL="228600" marR="0" algn="r" rtl="1">
              <a:lnSpc>
                <a:spcPct val="107000"/>
              </a:lnSpc>
              <a:spcBef>
                <a:spcPts val="0"/>
              </a:spcBef>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2.گروهی انرا دانستن چند زباد دانسته اند که نادرست است.زبان شناسی با چند زبانی تفاوت دارد.</a:t>
            </a:r>
            <a:endParaRPr lang="en-US" sz="2400" dirty="0">
              <a:latin typeface="Calibri" panose="020F0502020204030204" pitchFamily="34" charset="0"/>
              <a:ea typeface="Calibri" panose="020F0502020204030204" pitchFamily="34" charset="0"/>
              <a:cs typeface="Arial" panose="020B0604020202020204" pitchFamily="34" charset="0"/>
            </a:endParaRPr>
          </a:p>
          <a:p>
            <a:pPr marL="228600" marR="0" algn="r" rtl="1">
              <a:lnSpc>
                <a:spcPct val="107000"/>
              </a:lnSpc>
              <a:spcBef>
                <a:spcPts val="0"/>
              </a:spcBef>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3.گروهی معتقدند زبان شناسی کاربردی ندارد</a:t>
            </a:r>
            <a:r>
              <a:rPr lang="fa-IR" sz="2400" dirty="0" smtClean="0">
                <a:latin typeface="Calibri" panose="020F0502020204030204" pitchFamily="34" charset="0"/>
                <a:ea typeface="Calibri" panose="020F0502020204030204" pitchFamily="34" charset="0"/>
                <a:cs typeface="B Yas" panose="00000400000000000000" pitchFamily="2" charset="-78"/>
              </a:rPr>
              <a:t>.</a:t>
            </a:r>
            <a:endParaRPr lang="en-US" sz="2400" dirty="0">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95344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7731" y="2429649"/>
            <a:ext cx="11513712" cy="882678"/>
          </a:xfrm>
          <a:prstGeom prst="rect">
            <a:avLst/>
          </a:prstGeom>
        </p:spPr>
        <p:txBody>
          <a:bodyPr wrap="square">
            <a:spAutoFit/>
          </a:bodyPr>
          <a:lstStyle/>
          <a:p>
            <a:pPr marL="228600" marR="0" algn="r" rtl="1">
              <a:lnSpc>
                <a:spcPct val="107000"/>
              </a:lnSpc>
              <a:spcBef>
                <a:spcPts val="0"/>
              </a:spcBef>
              <a:spcAft>
                <a:spcPts val="800"/>
              </a:spcAft>
            </a:pPr>
            <a:r>
              <a:rPr lang="fa-IR" sz="2400" dirty="0" smtClean="0">
                <a:latin typeface="Calibri" panose="020F0502020204030204" pitchFamily="34" charset="0"/>
                <a:ea typeface="Calibri" panose="020F0502020204030204" pitchFamily="34" charset="0"/>
                <a:cs typeface="B Yas" panose="00000400000000000000" pitchFamily="2" charset="-78"/>
              </a:rPr>
              <a:t>-زبان‌شناسی </a:t>
            </a:r>
            <a:r>
              <a:rPr lang="fa-IR" sz="2400" dirty="0">
                <a:latin typeface="Calibri" panose="020F0502020204030204" pitchFamily="34" charset="0"/>
                <a:ea typeface="Calibri" panose="020F0502020204030204" pitchFamily="34" charset="0"/>
                <a:cs typeface="B Yas" panose="00000400000000000000" pitchFamily="2" charset="-78"/>
              </a:rPr>
              <a:t>مبتنی است بر روش‌های علمی و تجربی. لذا زبان‌شناسی مبتنی‌ست بر مشاهده،آزمایش،استتاج،نظریه،نقد نظریه،ارایه نظرهای جدید.</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Rectangle 2"/>
          <p:cNvSpPr/>
          <p:nvPr/>
        </p:nvSpPr>
        <p:spPr>
          <a:xfrm>
            <a:off x="347730" y="852131"/>
            <a:ext cx="11513712" cy="1380443"/>
          </a:xfrm>
          <a:prstGeom prst="rect">
            <a:avLst/>
          </a:prstGeom>
        </p:spPr>
        <p:txBody>
          <a:bodyPr wrap="square">
            <a:spAutoFit/>
          </a:bodyPr>
          <a:lstStyle/>
          <a:p>
            <a:pPr marL="228600" marR="0" algn="r" rtl="1">
              <a:lnSpc>
                <a:spcPct val="107000"/>
              </a:lnSpc>
              <a:spcBef>
                <a:spcPts val="0"/>
              </a:spcBef>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4.زبان شناسی عبارتست از بررسی علمی زبان.</a:t>
            </a:r>
            <a:endParaRPr lang="en-US" sz="2400" dirty="0">
              <a:latin typeface="Calibri" panose="020F0502020204030204" pitchFamily="34" charset="0"/>
              <a:ea typeface="Calibri" panose="020F0502020204030204" pitchFamily="34" charset="0"/>
              <a:cs typeface="Arial" panose="020B0604020202020204" pitchFamily="34" charset="0"/>
            </a:endParaRPr>
          </a:p>
          <a:p>
            <a:pPr marL="228600" marR="0" algn="r" rtl="1">
              <a:lnSpc>
                <a:spcPct val="107000"/>
              </a:lnSpc>
              <a:spcBef>
                <a:spcPts val="0"/>
              </a:spcBef>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5.زبان‌شناسی دانشی است که به مطالعه جنبه‌های گوناگون زبان انسان و تا حدی به بررسی متقابل زبان و سایر جنبه‌های فرهنگی و رفتار انسان می‌پردازد.</a:t>
            </a:r>
            <a:endParaRPr lang="en-US" sz="2400" dirty="0">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229643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347283" y="569057"/>
            <a:ext cx="2347117" cy="1446550"/>
          </a:xfrm>
          <a:prstGeom prst="rect">
            <a:avLst/>
          </a:prstGeom>
          <a:noFill/>
        </p:spPr>
        <p:txBody>
          <a:bodyPr wrap="none" rtlCol="0">
            <a:spAutoFit/>
          </a:bodyPr>
          <a:lstStyle/>
          <a:p>
            <a:pPr algn="r" rtl="1"/>
            <a:r>
              <a:rPr lang="fa-IR" sz="4400" b="1" i="1" dirty="0">
                <a:effectLst>
                  <a:outerShdw blurRad="38100" dist="38100" dir="2700000" algn="tl">
                    <a:srgbClr val="000000">
                      <a:alpha val="43137"/>
                    </a:srgbClr>
                  </a:outerShdw>
                </a:effectLst>
                <a:cs typeface="B Yas" panose="00000400000000000000" pitchFamily="2" charset="-78"/>
              </a:rPr>
              <a:t>فصل </a:t>
            </a:r>
            <a:r>
              <a:rPr lang="fa-IR" sz="4400" b="1" i="1" dirty="0" smtClean="0">
                <a:effectLst>
                  <a:outerShdw blurRad="38100" dist="38100" dir="2700000" algn="tl">
                    <a:srgbClr val="000000">
                      <a:alpha val="43137"/>
                    </a:srgbClr>
                  </a:outerShdw>
                </a:effectLst>
                <a:cs typeface="B Yas" panose="00000400000000000000" pitchFamily="2" charset="-78"/>
              </a:rPr>
              <a:t>اول</a:t>
            </a:r>
          </a:p>
          <a:p>
            <a:pPr algn="r" rtl="1"/>
            <a:r>
              <a:rPr lang="fa-IR" sz="4400" b="1" i="1" dirty="0" smtClean="0">
                <a:effectLst>
                  <a:outerShdw blurRad="38100" dist="38100" dir="2700000" algn="tl">
                    <a:srgbClr val="000000">
                      <a:alpha val="43137"/>
                    </a:srgbClr>
                  </a:outerShdw>
                </a:effectLst>
                <a:cs typeface="B Yas" panose="00000400000000000000" pitchFamily="2" charset="-78"/>
              </a:rPr>
              <a:t>مفاهيم </a:t>
            </a:r>
            <a:r>
              <a:rPr lang="fa-IR" sz="4400" b="1" i="1" dirty="0">
                <a:effectLst>
                  <a:outerShdw blurRad="38100" dist="38100" dir="2700000" algn="tl">
                    <a:srgbClr val="000000">
                      <a:alpha val="43137"/>
                    </a:srgbClr>
                  </a:outerShdw>
                </a:effectLst>
                <a:cs typeface="B Yas" panose="00000400000000000000" pitchFamily="2" charset="-78"/>
              </a:rPr>
              <a:t>و زبان</a:t>
            </a:r>
            <a:endParaRPr lang="en-US" sz="4400" b="1" i="1" dirty="0">
              <a:effectLst>
                <a:outerShdw blurRad="38100" dist="38100" dir="2700000" algn="tl">
                  <a:srgbClr val="000000">
                    <a:alpha val="43137"/>
                  </a:srgbClr>
                </a:outerShdw>
              </a:effectLst>
              <a:cs typeface="B Yas" panose="00000400000000000000" pitchFamily="2" charset="-78"/>
            </a:endParaRPr>
          </a:p>
        </p:txBody>
      </p:sp>
    </p:spTree>
    <p:extLst>
      <p:ext uri="{BB962C8B-B14F-4D97-AF65-F5344CB8AC3E}">
        <p14:creationId xmlns:p14="http://schemas.microsoft.com/office/powerpoint/2010/main" val="522970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1820" y="710753"/>
            <a:ext cx="11706895" cy="2639441"/>
          </a:xfrm>
          <a:prstGeom prst="rect">
            <a:avLst/>
          </a:prstGeom>
        </p:spPr>
        <p:txBody>
          <a:bodyPr wrap="square">
            <a:spAutoFit/>
          </a:bodyPr>
          <a:lstStyle/>
          <a:p>
            <a:pPr marL="228600" marR="0" algn="r" rtl="1">
              <a:lnSpc>
                <a:spcPct val="107000"/>
              </a:lnSpc>
              <a:spcBef>
                <a:spcPts val="0"/>
              </a:spcBef>
              <a:spcAft>
                <a:spcPts val="800"/>
              </a:spcAft>
            </a:pPr>
            <a:r>
              <a:rPr lang="fa-IR" sz="4000" dirty="0">
                <a:latin typeface="Calibri" panose="020F0502020204030204" pitchFamily="34" charset="0"/>
                <a:ea typeface="Calibri" panose="020F0502020204030204" pitchFamily="34" charset="0"/>
                <a:cs typeface="B Yas" panose="00000400000000000000" pitchFamily="2" charset="-78"/>
              </a:rPr>
              <a:t>شاخه های زبان شناسی:</a:t>
            </a:r>
            <a:endParaRPr lang="en-US" sz="4000" dirty="0">
              <a:latin typeface="Calibri" panose="020F0502020204030204" pitchFamily="34" charset="0"/>
              <a:ea typeface="Calibri" panose="020F0502020204030204" pitchFamily="34" charset="0"/>
              <a:cs typeface="Arial" panose="020B0604020202020204" pitchFamily="34" charset="0"/>
            </a:endParaRPr>
          </a:p>
          <a:p>
            <a:pPr marL="228600" marR="0" algn="r" rtl="1">
              <a:lnSpc>
                <a:spcPct val="107000"/>
              </a:lnSpc>
              <a:spcBef>
                <a:spcPts val="0"/>
              </a:spcBef>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1.زبان شناسی هم زمانی (توصیفی) : تحولات زبان را در زمان کنونی آن بررسی می‌کند.</a:t>
            </a:r>
            <a:endParaRPr lang="en-US" sz="2400" dirty="0">
              <a:latin typeface="Calibri" panose="020F0502020204030204" pitchFamily="34" charset="0"/>
              <a:ea typeface="Calibri" panose="020F0502020204030204" pitchFamily="34" charset="0"/>
              <a:cs typeface="Arial" panose="020B0604020202020204" pitchFamily="34" charset="0"/>
            </a:endParaRPr>
          </a:p>
          <a:p>
            <a:pPr marL="228600" marR="0" algn="r" rtl="1">
              <a:lnSpc>
                <a:spcPct val="107000"/>
              </a:lnSpc>
              <a:spcBef>
                <a:spcPts val="0"/>
              </a:spcBef>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2.زبان‌شناسی در زمانی(تاریخی): تحولات زبان را در طول تاریخ بررسی می‌کند.</a:t>
            </a:r>
            <a:endParaRPr lang="en-US" sz="2400" dirty="0">
              <a:latin typeface="Calibri" panose="020F0502020204030204" pitchFamily="34" charset="0"/>
              <a:ea typeface="Calibri" panose="020F0502020204030204" pitchFamily="34" charset="0"/>
              <a:cs typeface="Arial" panose="020B0604020202020204" pitchFamily="34" charset="0"/>
            </a:endParaRPr>
          </a:p>
          <a:p>
            <a:pPr marL="228600" marR="0" algn="r" rtl="1">
              <a:lnSpc>
                <a:spcPct val="107000"/>
              </a:lnSpc>
              <a:spcBef>
                <a:spcPts val="0"/>
              </a:spcBef>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3.زبان‌شناسی نظری: قراردادها و مدل‌های انتزاعی را که برای بیان قانونمندی‌های مشاهده شده،در زبان انسان به‌کار می‌رود را صورت‌بندی و مطالعه می‌کند.</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Rectangle 2"/>
          <p:cNvSpPr/>
          <p:nvPr/>
        </p:nvSpPr>
        <p:spPr>
          <a:xfrm>
            <a:off x="953037" y="3730484"/>
            <a:ext cx="10895526" cy="1980799"/>
          </a:xfrm>
          <a:prstGeom prst="rect">
            <a:avLst/>
          </a:prstGeom>
        </p:spPr>
        <p:txBody>
          <a:bodyPr wrap="square">
            <a:spAutoFit/>
          </a:bodyPr>
          <a:lstStyle/>
          <a:p>
            <a:pPr marL="228600" marR="0" algn="r" rtl="1">
              <a:lnSpc>
                <a:spcPct val="107000"/>
              </a:lnSpc>
              <a:spcBef>
                <a:spcPts val="0"/>
              </a:spcBef>
              <a:spcAft>
                <a:spcPts val="800"/>
              </a:spcAft>
            </a:pPr>
            <a:r>
              <a:rPr lang="fa-IR" sz="2400" b="1" dirty="0">
                <a:latin typeface="Calibri" panose="020F0502020204030204" pitchFamily="34" charset="0"/>
                <a:ea typeface="Calibri" panose="020F0502020204030204" pitchFamily="34" charset="0"/>
                <a:cs typeface="B Yas" panose="00000400000000000000" pitchFamily="2" charset="-78"/>
              </a:rPr>
              <a:t>زبان شناسی توصیفی: </a:t>
            </a:r>
            <a:r>
              <a:rPr lang="fa-IR" sz="2400" dirty="0">
                <a:latin typeface="Calibri" panose="020F0502020204030204" pitchFamily="34" charset="0"/>
                <a:ea typeface="Calibri" panose="020F0502020204030204" pitchFamily="34" charset="0"/>
                <a:cs typeface="B Yas" panose="00000400000000000000" pitchFamily="2" charset="-78"/>
              </a:rPr>
              <a:t>تمام زبانهای دنیا از ماده‌ی اولیه‌ی «آوا» تشکیل می‌شوند. </a:t>
            </a:r>
            <a:endParaRPr lang="en-US" sz="2400" dirty="0">
              <a:latin typeface="Calibri" panose="020F0502020204030204" pitchFamily="34" charset="0"/>
              <a:ea typeface="Calibri" panose="020F0502020204030204" pitchFamily="34" charset="0"/>
              <a:cs typeface="Arial" panose="020B0604020202020204" pitchFamily="34" charset="0"/>
            </a:endParaRPr>
          </a:p>
          <a:p>
            <a:pPr marL="228600" marR="0" algn="r" rtl="1">
              <a:lnSpc>
                <a:spcPct val="107000"/>
              </a:lnSpc>
              <a:spcBef>
                <a:spcPts val="0"/>
              </a:spcBef>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شاخه های زبان‌شناسی توصیفی: 1.آوا شناسی:شناخت آوا ها </a:t>
            </a:r>
            <a:r>
              <a:rPr lang="fa-IR" sz="2400" dirty="0" smtClean="0">
                <a:latin typeface="Calibri" panose="020F0502020204030204" pitchFamily="34" charset="0"/>
                <a:ea typeface="Calibri" panose="020F0502020204030204" pitchFamily="34" charset="0"/>
                <a:cs typeface="B Yas" panose="00000400000000000000" pitchFamily="2" charset="-78"/>
              </a:rPr>
              <a:t> </a:t>
            </a:r>
          </a:p>
          <a:p>
            <a:pPr marL="228600" marR="0" algn="r" rtl="1">
              <a:lnSpc>
                <a:spcPct val="107000"/>
              </a:lnSpc>
              <a:spcBef>
                <a:spcPts val="0"/>
              </a:spcBef>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 </a:t>
            </a:r>
            <a:r>
              <a:rPr lang="fa-IR" sz="2400" dirty="0" smtClean="0">
                <a:latin typeface="Calibri" panose="020F0502020204030204" pitchFamily="34" charset="0"/>
                <a:ea typeface="Calibri" panose="020F0502020204030204" pitchFamily="34" charset="0"/>
                <a:cs typeface="B Yas" panose="00000400000000000000" pitchFamily="2" charset="-78"/>
              </a:rPr>
              <a:t>                                          2.زبان </a:t>
            </a:r>
            <a:r>
              <a:rPr lang="fa-IR" sz="2400" dirty="0">
                <a:latin typeface="Calibri" panose="020F0502020204030204" pitchFamily="34" charset="0"/>
                <a:ea typeface="Calibri" panose="020F0502020204030204" pitchFamily="34" charset="0"/>
                <a:cs typeface="B Yas" panose="00000400000000000000" pitchFamily="2" charset="-78"/>
              </a:rPr>
              <a:t>شناسی ساختاری:بررسی مجموعه قواعد و ساهتارهای زبانی </a:t>
            </a:r>
            <a:endParaRPr lang="fa-IR" sz="2400" dirty="0" smtClean="0">
              <a:latin typeface="Calibri" panose="020F0502020204030204" pitchFamily="34" charset="0"/>
              <a:ea typeface="Calibri" panose="020F0502020204030204" pitchFamily="34" charset="0"/>
              <a:cs typeface="B Yas" panose="00000400000000000000" pitchFamily="2" charset="-78"/>
            </a:endParaRPr>
          </a:p>
          <a:p>
            <a:pPr marL="228600" marR="0" algn="r" rtl="1">
              <a:lnSpc>
                <a:spcPct val="107000"/>
              </a:lnSpc>
              <a:spcBef>
                <a:spcPts val="0"/>
              </a:spcBef>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 </a:t>
            </a:r>
            <a:r>
              <a:rPr lang="fa-IR" sz="2400" dirty="0" smtClean="0">
                <a:latin typeface="Calibri" panose="020F0502020204030204" pitchFamily="34" charset="0"/>
                <a:ea typeface="Calibri" panose="020F0502020204030204" pitchFamily="34" charset="0"/>
                <a:cs typeface="B Yas" panose="00000400000000000000" pitchFamily="2" charset="-78"/>
              </a:rPr>
              <a:t>                                          </a:t>
            </a:r>
            <a:r>
              <a:rPr lang="fa-IR" sz="2400" dirty="0">
                <a:latin typeface="Calibri" panose="020F0502020204030204" pitchFamily="34" charset="0"/>
                <a:ea typeface="Calibri" panose="020F0502020204030204" pitchFamily="34" charset="0"/>
                <a:cs typeface="B Yas" panose="00000400000000000000" pitchFamily="2" charset="-78"/>
              </a:rPr>
              <a:t>3.معناشناسی:ارتباط بین آوا ها،قواعد و پدیده‌هایی که آواها برای نامیدن آنها بکار میرود.</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44330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20462" y="878108"/>
            <a:ext cx="10702342" cy="3173946"/>
          </a:xfrm>
          <a:prstGeom prst="rect">
            <a:avLst/>
          </a:prstGeom>
        </p:spPr>
        <p:txBody>
          <a:bodyPr wrap="square">
            <a:spAutoFit/>
          </a:bodyPr>
          <a:lstStyle/>
          <a:p>
            <a:pPr marL="228600" marR="0" algn="r" rtl="1">
              <a:lnSpc>
                <a:spcPct val="107000"/>
              </a:lnSpc>
              <a:spcBef>
                <a:spcPts val="0"/>
              </a:spcBef>
              <a:spcAft>
                <a:spcPts val="800"/>
              </a:spcAft>
            </a:pPr>
            <a:r>
              <a:rPr lang="fa-IR" sz="3600" dirty="0">
                <a:latin typeface="Calibri" panose="020F0502020204030204" pitchFamily="34" charset="0"/>
                <a:ea typeface="Calibri" panose="020F0502020204030204" pitchFamily="34" charset="0"/>
                <a:cs typeface="B Yas" panose="00000400000000000000" pitchFamily="2" charset="-78"/>
              </a:rPr>
              <a:t>انواع </a:t>
            </a:r>
            <a:r>
              <a:rPr lang="fa-IR" sz="3600" dirty="0" smtClean="0">
                <a:latin typeface="Calibri" panose="020F0502020204030204" pitchFamily="34" charset="0"/>
                <a:ea typeface="Calibri" panose="020F0502020204030204" pitchFamily="34" charset="0"/>
                <a:cs typeface="B Yas" panose="00000400000000000000" pitchFamily="2" charset="-78"/>
              </a:rPr>
              <a:t>آواشناسی:</a:t>
            </a:r>
          </a:p>
          <a:p>
            <a:pPr marL="228600" marR="0" algn="r" rtl="1">
              <a:lnSpc>
                <a:spcPct val="107000"/>
              </a:lnSpc>
              <a:spcBef>
                <a:spcPts val="0"/>
              </a:spcBef>
              <a:spcAft>
                <a:spcPts val="800"/>
              </a:spcAft>
            </a:pPr>
            <a:r>
              <a:rPr lang="fa-IR" sz="2400" dirty="0" smtClean="0">
                <a:latin typeface="Calibri" panose="020F0502020204030204" pitchFamily="34" charset="0"/>
                <a:ea typeface="Calibri" panose="020F0502020204030204" pitchFamily="34" charset="0"/>
                <a:cs typeface="B Yas" panose="00000400000000000000" pitchFamily="2" charset="-78"/>
              </a:rPr>
              <a:t>1.</a:t>
            </a:r>
            <a:r>
              <a:rPr lang="fa-IR" sz="2400" b="1" dirty="0" smtClean="0">
                <a:latin typeface="Calibri" panose="020F0502020204030204" pitchFamily="34" charset="0"/>
                <a:ea typeface="Calibri" panose="020F0502020204030204" pitchFamily="34" charset="0"/>
                <a:cs typeface="B Yas" panose="00000400000000000000" pitchFamily="2" charset="-78"/>
              </a:rPr>
              <a:t>آواشناسی </a:t>
            </a:r>
            <a:r>
              <a:rPr lang="fa-IR" sz="2400" b="1" dirty="0">
                <a:latin typeface="Calibri" panose="020F0502020204030204" pitchFamily="34" charset="0"/>
                <a:ea typeface="Calibri" panose="020F0502020204030204" pitchFamily="34" charset="0"/>
                <a:cs typeface="B Yas" panose="00000400000000000000" pitchFamily="2" charset="-78"/>
              </a:rPr>
              <a:t>تولیدی: </a:t>
            </a:r>
            <a:r>
              <a:rPr lang="fa-IR" sz="2400" dirty="0">
                <a:latin typeface="Calibri" panose="020F0502020204030204" pitchFamily="34" charset="0"/>
                <a:ea typeface="Calibri" panose="020F0502020204030204" pitchFamily="34" charset="0"/>
                <a:cs typeface="B Yas" panose="00000400000000000000" pitchFamily="2" charset="-78"/>
              </a:rPr>
              <a:t>بررسی چگونگو تولید صدا </a:t>
            </a:r>
            <a:r>
              <a:rPr lang="fa-IR" sz="2400" dirty="0" smtClean="0">
                <a:latin typeface="Calibri" panose="020F0502020204030204" pitchFamily="34" charset="0"/>
                <a:ea typeface="Calibri" panose="020F0502020204030204" pitchFamily="34" charset="0"/>
                <a:cs typeface="B Yas" panose="00000400000000000000" pitchFamily="2" charset="-78"/>
              </a:rPr>
              <a:t>ها</a:t>
            </a:r>
          </a:p>
          <a:p>
            <a:pPr marL="228600" algn="r" rtl="1">
              <a:lnSpc>
                <a:spcPct val="107000"/>
              </a:lnSpc>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2.</a:t>
            </a:r>
            <a:r>
              <a:rPr lang="fa-IR" sz="2400" b="1" dirty="0">
                <a:latin typeface="Calibri" panose="020F0502020204030204" pitchFamily="34" charset="0"/>
                <a:ea typeface="Calibri" panose="020F0502020204030204" pitchFamily="34" charset="0"/>
                <a:cs typeface="B Yas" panose="00000400000000000000" pitchFamily="2" charset="-78"/>
              </a:rPr>
              <a:t>آواشناسی فیزیکی: </a:t>
            </a:r>
            <a:r>
              <a:rPr lang="fa-IR" sz="2400" dirty="0">
                <a:latin typeface="Calibri" panose="020F0502020204030204" pitchFamily="34" charset="0"/>
                <a:ea typeface="Calibri" panose="020F0502020204030204" pitchFamily="34" charset="0"/>
                <a:cs typeface="B Yas" panose="00000400000000000000" pitchFamily="2" charset="-78"/>
              </a:rPr>
              <a:t>بررسی صدا از دیدگاه فیزیکی مثل طول موج و </a:t>
            </a:r>
            <a:r>
              <a:rPr lang="fa-IR" sz="2400" dirty="0" smtClean="0">
                <a:latin typeface="Calibri" panose="020F0502020204030204" pitchFamily="34" charset="0"/>
                <a:ea typeface="Calibri" panose="020F0502020204030204" pitchFamily="34" charset="0"/>
                <a:cs typeface="B Yas" panose="00000400000000000000" pitchFamily="2" charset="-78"/>
              </a:rPr>
              <a:t>فرکانس</a:t>
            </a:r>
          </a:p>
          <a:p>
            <a:pPr marL="228600" algn="r" rtl="1">
              <a:lnSpc>
                <a:spcPct val="107000"/>
              </a:lnSpc>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3.</a:t>
            </a:r>
            <a:r>
              <a:rPr lang="fa-IR" sz="2400" b="1" dirty="0">
                <a:latin typeface="Calibri" panose="020F0502020204030204" pitchFamily="34" charset="0"/>
                <a:ea typeface="Calibri" panose="020F0502020204030204" pitchFamily="34" charset="0"/>
                <a:cs typeface="B Yas" panose="00000400000000000000" pitchFamily="2" charset="-78"/>
              </a:rPr>
              <a:t>آواشناسی شنیداری: </a:t>
            </a:r>
            <a:r>
              <a:rPr lang="fa-IR" sz="2400" dirty="0">
                <a:latin typeface="Calibri" panose="020F0502020204030204" pitchFamily="34" charset="0"/>
                <a:ea typeface="Calibri" panose="020F0502020204030204" pitchFamily="34" charset="0"/>
                <a:cs typeface="B Yas" panose="00000400000000000000" pitchFamily="2" charset="-78"/>
              </a:rPr>
              <a:t>چگونگی خصوصیات مغز انسان در رابطه با آواها</a:t>
            </a:r>
            <a:endParaRPr lang="en-US" sz="2400" dirty="0">
              <a:latin typeface="Calibri" panose="020F0502020204030204" pitchFamily="34" charset="0"/>
              <a:ea typeface="Calibri" panose="020F0502020204030204" pitchFamily="34" charset="0"/>
              <a:cs typeface="Arial" panose="020B0604020202020204" pitchFamily="34" charset="0"/>
            </a:endParaRPr>
          </a:p>
          <a:p>
            <a:pPr marL="228600" algn="r" rtl="1">
              <a:lnSpc>
                <a:spcPct val="107000"/>
              </a:lnSpc>
              <a:spcAft>
                <a:spcPts val="800"/>
              </a:spcAft>
            </a:pPr>
            <a:endParaRPr lang="en-US" sz="2400" dirty="0">
              <a:latin typeface="Calibri" panose="020F0502020204030204" pitchFamily="34" charset="0"/>
              <a:ea typeface="Calibri" panose="020F0502020204030204" pitchFamily="34" charset="0"/>
              <a:cs typeface="Arial" panose="020B0604020202020204" pitchFamily="34" charset="0"/>
            </a:endParaRPr>
          </a:p>
          <a:p>
            <a:pPr marL="228600" marR="0" algn="r" rtl="1">
              <a:lnSpc>
                <a:spcPct val="107000"/>
              </a:lnSpc>
              <a:spcBef>
                <a:spcPts val="0"/>
              </a:spcBef>
              <a:spcAft>
                <a:spcPts val="800"/>
              </a:spcAft>
            </a:pPr>
            <a:endParaRPr lang="en-US" sz="2400" dirty="0">
              <a:latin typeface="Calibri" panose="020F0502020204030204" pitchFamily="34" charset="0"/>
              <a:ea typeface="Calibri" panose="020F0502020204030204" pitchFamily="34" charset="0"/>
              <a:cs typeface="Arial" panose="020B0604020202020204" pitchFamily="34" charset="0"/>
            </a:endParaRPr>
          </a:p>
        </p:txBody>
      </p:sp>
      <p:sp>
        <p:nvSpPr>
          <p:cNvPr id="3" name="Rectangle 2"/>
          <p:cNvSpPr/>
          <p:nvPr/>
        </p:nvSpPr>
        <p:spPr>
          <a:xfrm>
            <a:off x="-1236372" y="3525151"/>
            <a:ext cx="12930389" cy="1680653"/>
          </a:xfrm>
          <a:prstGeom prst="rect">
            <a:avLst/>
          </a:prstGeom>
        </p:spPr>
        <p:txBody>
          <a:bodyPr wrap="square">
            <a:spAutoFit/>
          </a:bodyPr>
          <a:lstStyle/>
          <a:p>
            <a:pPr algn="r" rtl="1">
              <a:lnSpc>
                <a:spcPct val="107000"/>
              </a:lnSpc>
              <a:spcAft>
                <a:spcPts val="800"/>
              </a:spcAft>
            </a:pPr>
            <a:r>
              <a:rPr lang="fa-IR" sz="3600" dirty="0">
                <a:latin typeface="Calibri" panose="020F0502020204030204" pitchFamily="34" charset="0"/>
                <a:ea typeface="Calibri" panose="020F0502020204030204" pitchFamily="34" charset="0"/>
                <a:cs typeface="B Yas" panose="00000400000000000000" pitchFamily="2" charset="-78"/>
              </a:rPr>
              <a:t>شاخه های زبان‌شناسی ساختاری: </a:t>
            </a:r>
            <a:endParaRPr lang="en-US" sz="360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fa-IR" dirty="0">
                <a:latin typeface="Calibri" panose="020F0502020204030204" pitchFamily="34" charset="0"/>
                <a:ea typeface="Calibri" panose="020F0502020204030204" pitchFamily="34" charset="0"/>
                <a:cs typeface="B Yas" panose="00000400000000000000" pitchFamily="2" charset="-78"/>
              </a:rPr>
              <a:t>1</a:t>
            </a:r>
            <a:r>
              <a:rPr lang="fa-IR" sz="2400" b="1" dirty="0">
                <a:latin typeface="Calibri" panose="020F0502020204030204" pitchFamily="34" charset="0"/>
                <a:ea typeface="Calibri" panose="020F0502020204030204" pitchFamily="34" charset="0"/>
                <a:cs typeface="B Yas" panose="00000400000000000000" pitchFamily="2" charset="-78"/>
              </a:rPr>
              <a:t>.تجزیه یا صرف: </a:t>
            </a:r>
            <a:r>
              <a:rPr lang="fa-IR" sz="2400" dirty="0">
                <a:latin typeface="Calibri" panose="020F0502020204030204" pitchFamily="34" charset="0"/>
                <a:ea typeface="Calibri" panose="020F0502020204030204" pitchFamily="34" charset="0"/>
                <a:cs typeface="B Yas" panose="00000400000000000000" pitchFamily="2" charset="-78"/>
              </a:rPr>
              <a:t>مجموعه قواعدی که باعث بوجود آمدن کلمات می‌شوند.</a:t>
            </a:r>
            <a:endParaRPr lang="en-US" sz="240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2.</a:t>
            </a:r>
            <a:r>
              <a:rPr lang="fa-IR" sz="2400" b="1" dirty="0">
                <a:latin typeface="Calibri" panose="020F0502020204030204" pitchFamily="34" charset="0"/>
                <a:ea typeface="Calibri" panose="020F0502020204030204" pitchFamily="34" charset="0"/>
                <a:cs typeface="B Yas" panose="00000400000000000000" pitchFamily="2" charset="-78"/>
              </a:rPr>
              <a:t>ترکیب یا نحو: </a:t>
            </a:r>
            <a:r>
              <a:rPr lang="fa-IR" sz="2400" dirty="0">
                <a:latin typeface="Calibri" panose="020F0502020204030204" pitchFamily="34" charset="0"/>
                <a:ea typeface="Calibri" panose="020F0502020204030204" pitchFamily="34" charset="0"/>
                <a:cs typeface="B Yas" panose="00000400000000000000" pitchFamily="2" charset="-78"/>
              </a:rPr>
              <a:t>چگونگی ترکیب کلمات و جمله‌سازی</a:t>
            </a:r>
            <a:r>
              <a:rPr lang="fa-IR" sz="2400" dirty="0" smtClean="0">
                <a:latin typeface="Calibri" panose="020F0502020204030204" pitchFamily="34" charset="0"/>
                <a:ea typeface="Calibri" panose="020F0502020204030204" pitchFamily="34" charset="0"/>
                <a:cs typeface="B Yas" panose="00000400000000000000" pitchFamily="2" charset="-78"/>
              </a:rPr>
              <a:t>.</a:t>
            </a:r>
            <a:endParaRPr lang="en-US" sz="2400" dirty="0">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801891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64417" y="813714"/>
            <a:ext cx="7959144" cy="1746504"/>
          </a:xfrm>
          <a:prstGeom prst="rect">
            <a:avLst/>
          </a:prstGeom>
        </p:spPr>
        <p:txBody>
          <a:bodyPr wrap="square">
            <a:spAutoFit/>
          </a:bodyPr>
          <a:lstStyle/>
          <a:p>
            <a:pPr algn="r" rtl="1">
              <a:lnSpc>
                <a:spcPct val="107000"/>
              </a:lnSpc>
              <a:spcAft>
                <a:spcPts val="800"/>
              </a:spcAft>
            </a:pPr>
            <a:r>
              <a:rPr lang="fa-IR" sz="4000" dirty="0">
                <a:latin typeface="Calibri" panose="020F0502020204030204" pitchFamily="34" charset="0"/>
                <a:ea typeface="Calibri" panose="020F0502020204030204" pitchFamily="34" charset="0"/>
                <a:cs typeface="B Yas" panose="00000400000000000000" pitchFamily="2" charset="-78"/>
              </a:rPr>
              <a:t>انواع معناشناسی:</a:t>
            </a:r>
            <a:endParaRPr lang="en-US" sz="400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1.</a:t>
            </a:r>
            <a:r>
              <a:rPr lang="fa-IR" sz="2400" b="1" dirty="0">
                <a:latin typeface="Calibri" panose="020F0502020204030204" pitchFamily="34" charset="0"/>
                <a:ea typeface="Calibri" panose="020F0502020204030204" pitchFamily="34" charset="0"/>
                <a:cs typeface="B Yas" panose="00000400000000000000" pitchFamily="2" charset="-78"/>
              </a:rPr>
              <a:t>معناشناسی واژگانی </a:t>
            </a:r>
            <a:r>
              <a:rPr lang="fa-IR" sz="2400" dirty="0">
                <a:latin typeface="Calibri" panose="020F0502020204030204" pitchFamily="34" charset="0"/>
                <a:ea typeface="Calibri" panose="020F0502020204030204" pitchFamily="34" charset="0"/>
                <a:cs typeface="B Yas" panose="00000400000000000000" pitchFamily="2" charset="-78"/>
              </a:rPr>
              <a:t>: در حوزه‌های معنایی یک واژه</a:t>
            </a:r>
            <a:endParaRPr lang="en-US" sz="240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2</a:t>
            </a:r>
            <a:r>
              <a:rPr lang="fa-IR" sz="2400" b="1" dirty="0">
                <a:latin typeface="Calibri" panose="020F0502020204030204" pitchFamily="34" charset="0"/>
                <a:ea typeface="Calibri" panose="020F0502020204030204" pitchFamily="34" charset="0"/>
                <a:cs typeface="B Yas" panose="00000400000000000000" pitchFamily="2" charset="-78"/>
              </a:rPr>
              <a:t>.معناشناسی جمله‌ای(ترکیبی): </a:t>
            </a:r>
            <a:r>
              <a:rPr lang="fa-IR" sz="2400" dirty="0">
                <a:latin typeface="Calibri" panose="020F0502020204030204" pitchFamily="34" charset="0"/>
                <a:ea typeface="Calibri" panose="020F0502020204030204" pitchFamily="34" charset="0"/>
                <a:cs typeface="B Yas" panose="00000400000000000000" pitchFamily="2" charset="-78"/>
              </a:rPr>
              <a:t>چگونگی یک معنی بودن چند کلمه با هم.</a:t>
            </a:r>
            <a:endParaRPr lang="en-US" sz="2400" dirty="0">
              <a:latin typeface="Calibri" panose="020F0502020204030204" pitchFamily="34" charset="0"/>
              <a:ea typeface="Calibri" panose="020F0502020204030204" pitchFamily="34" charset="0"/>
              <a:cs typeface="Arial" panose="020B0604020202020204" pitchFamily="34" charset="0"/>
            </a:endParaRPr>
          </a:p>
        </p:txBody>
      </p:sp>
      <p:sp>
        <p:nvSpPr>
          <p:cNvPr id="3" name="Rectangle 2"/>
          <p:cNvSpPr/>
          <p:nvPr/>
        </p:nvSpPr>
        <p:spPr>
          <a:xfrm>
            <a:off x="296214" y="2783743"/>
            <a:ext cx="11127347" cy="1643912"/>
          </a:xfrm>
          <a:prstGeom prst="rect">
            <a:avLst/>
          </a:prstGeom>
        </p:spPr>
        <p:txBody>
          <a:bodyPr wrap="square">
            <a:spAutoFit/>
          </a:bodyPr>
          <a:lstStyle/>
          <a:p>
            <a:pPr algn="r" rtl="1">
              <a:lnSpc>
                <a:spcPct val="107000"/>
              </a:lnSpc>
              <a:spcAft>
                <a:spcPts val="800"/>
              </a:spcAft>
            </a:pPr>
            <a:r>
              <a:rPr lang="fa-IR" sz="4000" dirty="0">
                <a:latin typeface="Calibri" panose="020F0502020204030204" pitchFamily="34" charset="0"/>
                <a:ea typeface="Calibri" panose="020F0502020204030204" pitchFamily="34" charset="0"/>
                <a:cs typeface="B Yas" panose="00000400000000000000" pitchFamily="2" charset="-78"/>
              </a:rPr>
              <a:t>زبان </a:t>
            </a:r>
            <a:r>
              <a:rPr lang="fa-IR" sz="4000" dirty="0" smtClean="0">
                <a:latin typeface="Calibri" panose="020F0502020204030204" pitchFamily="34" charset="0"/>
                <a:ea typeface="Calibri" panose="020F0502020204030204" pitchFamily="34" charset="0"/>
                <a:cs typeface="B Yas" panose="00000400000000000000" pitchFamily="2" charset="-78"/>
              </a:rPr>
              <a:t>جانوری</a:t>
            </a:r>
          </a:p>
          <a:p>
            <a:pPr algn="r" rtl="1">
              <a:lnSpc>
                <a:spcPct val="107000"/>
              </a:lnSpc>
              <a:spcAft>
                <a:spcPts val="800"/>
              </a:spcAft>
            </a:pPr>
            <a:r>
              <a:rPr lang="fa-IR" sz="2400" dirty="0" smtClean="0">
                <a:latin typeface="Calibri" panose="020F0502020204030204" pitchFamily="34" charset="0"/>
                <a:ea typeface="Calibri" panose="020F0502020204030204" pitchFamily="34" charset="0"/>
                <a:cs typeface="B Yas" panose="00000400000000000000" pitchFamily="2" charset="-78"/>
              </a:rPr>
              <a:t>حیوانات </a:t>
            </a:r>
            <a:r>
              <a:rPr lang="fa-IR" sz="2400" dirty="0">
                <a:latin typeface="Calibri" panose="020F0502020204030204" pitchFamily="34" charset="0"/>
                <a:ea typeface="Calibri" panose="020F0502020204030204" pitchFamily="34" charset="0"/>
                <a:cs typeface="B Yas" panose="00000400000000000000" pitchFamily="2" charset="-78"/>
              </a:rPr>
              <a:t>نیز از نوعی زبان برای ارتباط میان یکدیگر استفاده میکنند. مثلا کرم‌های شب تاب برای یکدیگر پیام‌های نوری می‌فرستند یا صداهایی که غورباقه ها،سگ ها و گربه ها از خود خارج میکنند حامل پیام‌های ارتباطی‌ست.</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613102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46975" y="980700"/>
            <a:ext cx="10728101" cy="1643912"/>
          </a:xfrm>
          <a:prstGeom prst="rect">
            <a:avLst/>
          </a:prstGeom>
        </p:spPr>
        <p:txBody>
          <a:bodyPr wrap="square">
            <a:spAutoFit/>
          </a:bodyPr>
          <a:lstStyle/>
          <a:p>
            <a:pPr algn="r" rtl="1">
              <a:lnSpc>
                <a:spcPct val="107000"/>
              </a:lnSpc>
              <a:spcAft>
                <a:spcPts val="800"/>
              </a:spcAft>
            </a:pPr>
            <a:r>
              <a:rPr lang="fa-IR" sz="4000" dirty="0">
                <a:latin typeface="Calibri" panose="020F0502020204030204" pitchFamily="34" charset="0"/>
                <a:ea typeface="Calibri" panose="020F0502020204030204" pitchFamily="34" charset="0"/>
                <a:cs typeface="B Yas" panose="00000400000000000000" pitchFamily="2" charset="-78"/>
              </a:rPr>
              <a:t>تاریخچه مطالعات زبان شناسی: </a:t>
            </a:r>
            <a:endParaRPr lang="fa-IR" sz="4000" dirty="0" smtClean="0">
              <a:latin typeface="Calibri" panose="020F0502020204030204" pitchFamily="34" charset="0"/>
              <a:ea typeface="Calibri" panose="020F0502020204030204" pitchFamily="34" charset="0"/>
              <a:cs typeface="B Yas" panose="00000400000000000000" pitchFamily="2" charset="-78"/>
            </a:endParaRPr>
          </a:p>
          <a:p>
            <a:pPr algn="r" rtl="1">
              <a:lnSpc>
                <a:spcPct val="107000"/>
              </a:lnSpc>
              <a:spcAft>
                <a:spcPts val="800"/>
              </a:spcAft>
            </a:pPr>
            <a:r>
              <a:rPr lang="fa-IR" sz="2400" dirty="0" smtClean="0">
                <a:latin typeface="Calibri" panose="020F0502020204030204" pitchFamily="34" charset="0"/>
                <a:ea typeface="Calibri" panose="020F0502020204030204" pitchFamily="34" charset="0"/>
                <a:cs typeface="B Yas" panose="00000400000000000000" pitchFamily="2" charset="-78"/>
              </a:rPr>
              <a:t>مطالعات </a:t>
            </a:r>
            <a:r>
              <a:rPr lang="fa-IR" sz="2400" dirty="0">
                <a:latin typeface="Calibri" panose="020F0502020204030204" pitchFamily="34" charset="0"/>
                <a:ea typeface="Calibri" panose="020F0502020204030204" pitchFamily="34" charset="0"/>
                <a:cs typeface="B Yas" panose="00000400000000000000" pitchFamily="2" charset="-78"/>
              </a:rPr>
              <a:t>زبان شناسی در </a:t>
            </a:r>
            <a:r>
              <a:rPr lang="fa-IR" sz="2400" dirty="0" smtClean="0">
                <a:latin typeface="Calibri" panose="020F0502020204030204" pitchFamily="34" charset="0"/>
                <a:ea typeface="Calibri" panose="020F0502020204030204" pitchFamily="34" charset="0"/>
                <a:cs typeface="B Yas" panose="00000400000000000000" pitchFamily="2" charset="-78"/>
              </a:rPr>
              <a:t>ابتدا </a:t>
            </a:r>
            <a:r>
              <a:rPr lang="fa-IR" sz="2400" dirty="0">
                <a:latin typeface="Calibri" panose="020F0502020204030204" pitchFamily="34" charset="0"/>
                <a:ea typeface="Calibri" panose="020F0502020204030204" pitchFamily="34" charset="0"/>
                <a:cs typeface="B Yas" panose="00000400000000000000" pitchFamily="2" charset="-78"/>
              </a:rPr>
              <a:t>با مذهب گره خورده بود: نخستین کسانی که شروع به تحقیق و تفحص در زبان خودشان کردند برای پاسخ به این نیاز بود که بتوانند متون مذهبی خود را بخوانند و بنویسند.</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Rectangle 2"/>
          <p:cNvSpPr/>
          <p:nvPr/>
        </p:nvSpPr>
        <p:spPr>
          <a:xfrm>
            <a:off x="373487" y="2848207"/>
            <a:ext cx="11101589" cy="2039084"/>
          </a:xfrm>
          <a:prstGeom prst="rect">
            <a:avLst/>
          </a:prstGeom>
        </p:spPr>
        <p:txBody>
          <a:bodyPr wrap="square">
            <a:spAutoFit/>
          </a:bodyPr>
          <a:lstStyle/>
          <a:p>
            <a:pPr algn="r" rtl="1">
              <a:lnSpc>
                <a:spcPct val="107000"/>
              </a:lnSpc>
              <a:spcAft>
                <a:spcPts val="800"/>
              </a:spcAft>
            </a:pPr>
            <a:r>
              <a:rPr lang="fa-IR" sz="4000" dirty="0">
                <a:latin typeface="Calibri" panose="020F0502020204030204" pitchFamily="34" charset="0"/>
                <a:ea typeface="Calibri" panose="020F0502020204030204" pitchFamily="34" charset="0"/>
                <a:cs typeface="B Yas" panose="00000400000000000000" pitchFamily="2" charset="-78"/>
              </a:rPr>
              <a:t>تفکرات و فرضیه‌ها در مورد منشأ و تحول زبان</a:t>
            </a:r>
            <a:endParaRPr lang="en-US" sz="400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یکی از مهم ترین دیدگاه ها مربوط به چارلز هاکت می‌باشد. به نطر وی زبان انسانی در دو مرحله بوجود می‌آید . مرحله نخست را امیزش می‌نامد،یعنی زمانی که انسان شروع به ساختن صداهایی ترکیبی از دو صدای اولیه می‌کند.(صداهای اولیه همچون صداهای جانوران فقط دربردارنده‌ی پیام‌های کوتاه و محدود بوده‌اند:نظیر احساس خطر یا پرخاشگری)</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Rectangle 3"/>
          <p:cNvSpPr/>
          <p:nvPr/>
        </p:nvSpPr>
        <p:spPr>
          <a:xfrm>
            <a:off x="721216" y="4681229"/>
            <a:ext cx="10753860" cy="1380443"/>
          </a:xfrm>
          <a:prstGeom prst="rect">
            <a:avLst/>
          </a:prstGeom>
        </p:spPr>
        <p:txBody>
          <a:bodyPr wrap="square">
            <a:spAutoFit/>
          </a:bodyPr>
          <a:lstStyle/>
          <a:p>
            <a:pPr algn="r" rtl="1">
              <a:lnSpc>
                <a:spcPct val="107000"/>
              </a:lnSpc>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 </a:t>
            </a:r>
            <a:endParaRPr lang="en-US" sz="240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مرحله دوم را دوگانگی الگویی مینامد، یعنی صداهای ساخته شده از فرآیند نخستین،وارد ترکیب‌های بی‌شماری با یکدیگر می‌شوند تا معانی بسیار دیگری را منتقل کنند. </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361964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9395" y="800677"/>
            <a:ext cx="11204621" cy="5457648"/>
          </a:xfrm>
          <a:prstGeom prst="rect">
            <a:avLst/>
          </a:prstGeom>
        </p:spPr>
        <p:txBody>
          <a:bodyPr wrap="square">
            <a:spAutoFit/>
          </a:bodyPr>
          <a:lstStyle/>
          <a:p>
            <a:pPr algn="r" rtl="1">
              <a:lnSpc>
                <a:spcPct val="107000"/>
              </a:lnSpc>
              <a:spcAft>
                <a:spcPts val="800"/>
              </a:spcAft>
            </a:pPr>
            <a:r>
              <a:rPr lang="fa-IR" sz="2400" b="1" dirty="0">
                <a:latin typeface="Calibri" panose="020F0502020204030204" pitchFamily="34" charset="0"/>
                <a:ea typeface="Calibri" panose="020F0502020204030204" pitchFamily="34" charset="0"/>
                <a:cs typeface="B Yas" panose="00000400000000000000" pitchFamily="2" charset="-78"/>
              </a:rPr>
              <a:t>نظریه تقلید از آواهای طبیعت: </a:t>
            </a:r>
            <a:r>
              <a:rPr lang="fa-IR" sz="2400" dirty="0">
                <a:latin typeface="Calibri" panose="020F0502020204030204" pitchFamily="34" charset="0"/>
                <a:ea typeface="Calibri" panose="020F0502020204030204" pitchFamily="34" charset="0"/>
                <a:cs typeface="B Yas" panose="00000400000000000000" pitchFamily="2" charset="-78"/>
              </a:rPr>
              <a:t>معروف‌ترین این نظریه‌ها ،نظریه تقلید از صدای اشیا و موجودات است که آنرا به فیلسوف آلمانی،هردر منسوب میکنند</a:t>
            </a:r>
            <a:r>
              <a:rPr lang="fa-IR" sz="2400" dirty="0" smtClean="0">
                <a:latin typeface="Calibri" panose="020F0502020204030204" pitchFamily="34" charset="0"/>
                <a:ea typeface="Calibri" panose="020F0502020204030204" pitchFamily="34" charset="0"/>
                <a:cs typeface="B Yas" panose="00000400000000000000" pitchFamily="2" charset="-78"/>
              </a:rPr>
              <a:t>.</a:t>
            </a:r>
          </a:p>
          <a:p>
            <a:pPr algn="r" rtl="1">
              <a:lnSpc>
                <a:spcPct val="107000"/>
              </a:lnSpc>
              <a:spcAft>
                <a:spcPts val="800"/>
              </a:spcAft>
            </a:pPr>
            <a:endParaRPr lang="en-US" sz="120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fa-IR" sz="2400" b="1" dirty="0">
                <a:latin typeface="Calibri" panose="020F0502020204030204" pitchFamily="34" charset="0"/>
                <a:ea typeface="Calibri" panose="020F0502020204030204" pitchFamily="34" charset="0"/>
                <a:cs typeface="B Yas" panose="00000400000000000000" pitchFamily="2" charset="-78"/>
              </a:rPr>
              <a:t>نظریه ندایی</a:t>
            </a:r>
            <a:r>
              <a:rPr lang="fa-IR" sz="2400" b="1" dirty="0" smtClean="0">
                <a:latin typeface="Calibri" panose="020F0502020204030204" pitchFamily="34" charset="0"/>
                <a:ea typeface="Calibri" panose="020F0502020204030204" pitchFamily="34" charset="0"/>
                <a:cs typeface="B Yas" panose="00000400000000000000" pitchFamily="2" charset="-78"/>
              </a:rPr>
              <a:t>: </a:t>
            </a:r>
            <a:r>
              <a:rPr lang="fa-IR" sz="2400" dirty="0" smtClean="0">
                <a:latin typeface="Calibri" panose="020F0502020204030204" pitchFamily="34" charset="0"/>
                <a:ea typeface="Calibri" panose="020F0502020204030204" pitchFamily="34" charset="0"/>
                <a:cs typeface="B Yas" panose="00000400000000000000" pitchFamily="2" charset="-78"/>
              </a:rPr>
              <a:t>برخی </a:t>
            </a:r>
            <a:r>
              <a:rPr lang="fa-IR" sz="2400" dirty="0">
                <a:latin typeface="Calibri" panose="020F0502020204030204" pitchFamily="34" charset="0"/>
                <a:ea typeface="Calibri" panose="020F0502020204030204" pitchFamily="34" charset="0"/>
                <a:cs typeface="B Yas" panose="00000400000000000000" pitchFamily="2" charset="-78"/>
              </a:rPr>
              <a:t>پیشنهاد کرده اند که صداهای اولیه زبان،از فریادهای طبیعی ناشی از احساس درد،خشم،لذت و مانند آن بوجود آمده</a:t>
            </a:r>
            <a:r>
              <a:rPr lang="fa-IR" sz="2400" dirty="0" smtClean="0">
                <a:latin typeface="Calibri" panose="020F0502020204030204" pitchFamily="34" charset="0"/>
                <a:ea typeface="Calibri" panose="020F0502020204030204" pitchFamily="34" charset="0"/>
                <a:cs typeface="B Yas" panose="00000400000000000000" pitchFamily="2" charset="-78"/>
              </a:rPr>
              <a:t>.</a:t>
            </a:r>
          </a:p>
          <a:p>
            <a:pPr algn="r" rtl="1">
              <a:lnSpc>
                <a:spcPct val="107000"/>
              </a:lnSpc>
              <a:spcAft>
                <a:spcPts val="800"/>
              </a:spcAft>
            </a:pPr>
            <a:endParaRPr lang="en-US" sz="120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fa-IR" sz="2400" b="1" dirty="0">
                <a:latin typeface="Calibri" panose="020F0502020204030204" pitchFamily="34" charset="0"/>
                <a:ea typeface="Calibri" panose="020F0502020204030204" pitchFamily="34" charset="0"/>
                <a:cs typeface="B Yas" panose="00000400000000000000" pitchFamily="2" charset="-78"/>
              </a:rPr>
              <a:t>نظریه نام آوای گروهی: </a:t>
            </a:r>
            <a:r>
              <a:rPr lang="fa-IR" sz="2400" dirty="0">
                <a:latin typeface="Calibri" panose="020F0502020204030204" pitchFamily="34" charset="0"/>
                <a:ea typeface="Calibri" panose="020F0502020204030204" pitchFamily="34" charset="0"/>
                <a:cs typeface="B Yas" panose="00000400000000000000" pitchFamily="2" charset="-78"/>
              </a:rPr>
              <a:t>در این دیدگاه معتقدند شاید صداهای شخصی که کار بدنی میکند منشا زبان ما باشد. بخصوص وقتی لازمه‌ی انجام دادن آن هماهنگی گروهی باشد</a:t>
            </a:r>
            <a:r>
              <a:rPr lang="fa-IR" sz="2400" dirty="0" smtClean="0">
                <a:latin typeface="Calibri" panose="020F0502020204030204" pitchFamily="34" charset="0"/>
                <a:ea typeface="Calibri" panose="020F0502020204030204" pitchFamily="34" charset="0"/>
                <a:cs typeface="B Yas" panose="00000400000000000000" pitchFamily="2" charset="-78"/>
              </a:rPr>
              <a:t>.</a:t>
            </a:r>
          </a:p>
          <a:p>
            <a:pPr algn="r" rtl="1">
              <a:lnSpc>
                <a:spcPct val="107000"/>
              </a:lnSpc>
              <a:spcAft>
                <a:spcPts val="800"/>
              </a:spcAft>
            </a:pPr>
            <a:endParaRPr lang="en-US" sz="120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fa-IR" sz="2400" b="1" dirty="0">
                <a:latin typeface="Calibri" panose="020F0502020204030204" pitchFamily="34" charset="0"/>
                <a:ea typeface="Calibri" panose="020F0502020204030204" pitchFamily="34" charset="0"/>
                <a:cs typeface="B Yas" panose="00000400000000000000" pitchFamily="2" charset="-78"/>
              </a:rPr>
              <a:t>نظریه پژواک یا انعکاس طبیعی: </a:t>
            </a:r>
            <a:r>
              <a:rPr lang="fa-IR" sz="2400" dirty="0">
                <a:latin typeface="Calibri" panose="020F0502020204030204" pitchFamily="34" charset="0"/>
                <a:ea typeface="Calibri" panose="020F0502020204030204" pitchFamily="34" charset="0"/>
                <a:cs typeface="B Yas" panose="00000400000000000000" pitchFamily="2" charset="-78"/>
              </a:rPr>
              <a:t>بر طبق این نظریه هر اثری که از بیرون به او میرسد در بدن او به وسیله انعکاسی که به طور قبل فراهم شده به صورت صوتی پدید می‌آید.این نظریه امروزه پشتیبان فراوانی ندارد</a:t>
            </a:r>
            <a:r>
              <a:rPr lang="fa-IR" sz="2400" dirty="0" smtClean="0">
                <a:latin typeface="Calibri" panose="020F0502020204030204" pitchFamily="34" charset="0"/>
                <a:ea typeface="Calibri" panose="020F0502020204030204" pitchFamily="34" charset="0"/>
                <a:cs typeface="B Yas" panose="00000400000000000000" pitchFamily="2" charset="-78"/>
              </a:rPr>
              <a:t>.</a:t>
            </a:r>
          </a:p>
          <a:p>
            <a:pPr algn="r" rtl="1">
              <a:lnSpc>
                <a:spcPct val="107000"/>
              </a:lnSpc>
              <a:spcAft>
                <a:spcPts val="800"/>
              </a:spcAft>
            </a:pPr>
            <a:endParaRPr lang="en-US" sz="120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fa-IR" sz="2400" b="1" dirty="0">
                <a:latin typeface="Calibri" panose="020F0502020204030204" pitchFamily="34" charset="0"/>
                <a:ea typeface="Calibri" panose="020F0502020204030204" pitchFamily="34" charset="0"/>
                <a:cs typeface="B Yas" panose="00000400000000000000" pitchFamily="2" charset="-78"/>
              </a:rPr>
              <a:t>نظریه اشاره ای بودن نخستین زبان ها: </a:t>
            </a:r>
            <a:r>
              <a:rPr lang="fa-IR" sz="2400" dirty="0">
                <a:latin typeface="Calibri" panose="020F0502020204030204" pitchFamily="34" charset="0"/>
                <a:ea typeface="Calibri" panose="020F0502020204030204" pitchFamily="34" charset="0"/>
                <a:cs typeface="B Yas" panose="00000400000000000000" pitchFamily="2" charset="-78"/>
              </a:rPr>
              <a:t>این نظریه مدعیست که نخستین زبان،زبان حرکات و سکنات بوده و رفته رفته جای خودرا به زبان لفظی داده.مثل زبان ایمایی سرخ پوستان امریکایی.</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384028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6366" y="922732"/>
            <a:ext cx="11320530" cy="3842911"/>
          </a:xfrm>
          <a:prstGeom prst="rect">
            <a:avLst/>
          </a:prstGeom>
        </p:spPr>
        <p:txBody>
          <a:bodyPr wrap="square">
            <a:spAutoFit/>
          </a:bodyPr>
          <a:lstStyle/>
          <a:p>
            <a:pPr algn="r" rtl="1">
              <a:lnSpc>
                <a:spcPct val="107000"/>
              </a:lnSpc>
              <a:spcAft>
                <a:spcPts val="800"/>
              </a:spcAft>
            </a:pPr>
            <a:r>
              <a:rPr lang="fa-IR" sz="2400" b="1" dirty="0">
                <a:latin typeface="Calibri" panose="020F0502020204030204" pitchFamily="34" charset="0"/>
                <a:ea typeface="Calibri" panose="020F0502020204030204" pitchFamily="34" charset="0"/>
                <a:cs typeface="B Yas" panose="00000400000000000000" pitchFamily="2" charset="-78"/>
              </a:rPr>
              <a:t>نظریه قراردادی بودن زبان: </a:t>
            </a:r>
            <a:r>
              <a:rPr lang="fa-IR" sz="2400" dirty="0">
                <a:latin typeface="Calibri" panose="020F0502020204030204" pitchFamily="34" charset="0"/>
                <a:ea typeface="Calibri" panose="020F0502020204030204" pitchFamily="34" charset="0"/>
                <a:cs typeface="B Yas" panose="00000400000000000000" pitchFamily="2" charset="-78"/>
              </a:rPr>
              <a:t>بنابر دیدگاه گوردن چایلد بطور کلی،عنصر قرارداد به طور مطلق مسلط است. حدودی که خود کلمات می‌توانند چیزهای را تقلید کنند یا نشان دهند به راستی بسیار محدود است. زبان به حقیقت محصولیست اجتماعی؛کلمات تنها در یک جامعه و با توافق ضمنی اعضای ان است که می‌توانند معنی داشته باشند و به چیزها و حوادث اشاره کنند.</a:t>
            </a:r>
            <a:endParaRPr lang="en-US" sz="240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fa-IR" sz="2400" b="1" dirty="0">
                <a:latin typeface="Calibri" panose="020F0502020204030204" pitchFamily="34" charset="0"/>
                <a:ea typeface="Calibri" panose="020F0502020204030204" pitchFamily="34" charset="0"/>
                <a:cs typeface="B Yas" panose="00000400000000000000" pitchFamily="2" charset="-78"/>
              </a:rPr>
              <a:t>واژه‌ها و </a:t>
            </a:r>
            <a:r>
              <a:rPr lang="fa-IR" sz="2400" b="1" dirty="0" smtClean="0">
                <a:latin typeface="Calibri" panose="020F0502020204030204" pitchFamily="34" charset="0"/>
                <a:ea typeface="Calibri" panose="020F0502020204030204" pitchFamily="34" charset="0"/>
                <a:cs typeface="B Yas" panose="00000400000000000000" pitchFamily="2" charset="-78"/>
              </a:rPr>
              <a:t>عددها: </a:t>
            </a:r>
            <a:r>
              <a:rPr lang="fa-IR" sz="2400" dirty="0" smtClean="0">
                <a:latin typeface="Calibri" panose="020F0502020204030204" pitchFamily="34" charset="0"/>
                <a:ea typeface="Calibri" panose="020F0502020204030204" pitchFamily="34" charset="0"/>
                <a:cs typeface="B Yas" panose="00000400000000000000" pitchFamily="2" charset="-78"/>
              </a:rPr>
              <a:t>خصوصیات </a:t>
            </a:r>
            <a:r>
              <a:rPr lang="fa-IR" sz="2400" dirty="0">
                <a:latin typeface="Calibri" panose="020F0502020204030204" pitchFamily="34" charset="0"/>
                <a:ea typeface="Calibri" panose="020F0502020204030204" pitchFamily="34" charset="0"/>
                <a:cs typeface="B Yas" panose="00000400000000000000" pitchFamily="2" charset="-78"/>
              </a:rPr>
              <a:t>اندیشه ابتدایی را شاید بتوان به روشن ترین وجه در نامهای عدد ها دید،نه تنها در نام‌های عدد ها بلکه در طرز شمارش و چگونگی تشکیل و کاربرد رنگ ها.</a:t>
            </a:r>
            <a:endParaRPr lang="en-US" sz="240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fa-IR" sz="2400" b="1" dirty="0">
                <a:latin typeface="Calibri" panose="020F0502020204030204" pitchFamily="34" charset="0"/>
                <a:ea typeface="Calibri" panose="020F0502020204030204" pitchFamily="34" charset="0"/>
                <a:cs typeface="B Yas" panose="00000400000000000000" pitchFamily="2" charset="-78"/>
              </a:rPr>
              <a:t>تفاوت اهمیت عناصر محیطی در زبان‌ها: </a:t>
            </a:r>
            <a:r>
              <a:rPr lang="fa-IR" sz="2400" dirty="0">
                <a:latin typeface="Calibri" panose="020F0502020204030204" pitchFamily="34" charset="0"/>
                <a:ea typeface="Calibri" panose="020F0502020204030204" pitchFamily="34" charset="0"/>
                <a:cs typeface="B Yas" panose="00000400000000000000" pitchFamily="2" charset="-78"/>
              </a:rPr>
              <a:t>زبان‌ها از لحاظ واژگان،آشکارا با یکدیگر متفاوت هستند و این تفاوت به طور عام به تفاوت محیط سختگویان آن زبان وابسته است.سایپر مدعیست که واژگان یک زبان،محیط جغرافیایی و اجتماعی یک قوم را منعکس میکند.در واقع کل واژگان یک زبان«سیاهه پیچیده‌ای از اندیشه‌ها، تصورات، علایق، مشاغلی است که توجه آن قوم را به خود جلب کرده‌اند.»</a:t>
            </a:r>
            <a:endParaRPr lang="en-US" sz="240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fa-IR" dirty="0">
                <a:latin typeface="Calibri" panose="020F0502020204030204" pitchFamily="34" charset="0"/>
                <a:ea typeface="Calibri" panose="020F0502020204030204" pitchFamily="34" charset="0"/>
                <a:cs typeface="B Yas" panose="00000400000000000000" pitchFamily="2" charset="-78"/>
              </a:rPr>
              <a:t> </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993894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886673" y="360607"/>
            <a:ext cx="8915399" cy="1550601"/>
          </a:xfrm>
        </p:spPr>
        <p:txBody>
          <a:bodyPr>
            <a:normAutofit/>
          </a:bodyPr>
          <a:lstStyle/>
          <a:p>
            <a:pPr rtl="1"/>
            <a:r>
              <a:rPr lang="fa-IR" sz="4000" b="1" i="1" dirty="0" smtClean="0">
                <a:solidFill>
                  <a:schemeClr val="tx1"/>
                </a:solidFill>
                <a:effectLst>
                  <a:outerShdw blurRad="38100" dist="38100" dir="2700000" algn="tl">
                    <a:srgbClr val="000000">
                      <a:alpha val="43137"/>
                    </a:srgbClr>
                  </a:outerShdw>
                </a:effectLst>
                <a:cs typeface="B Nazanin" pitchFamily="2" charset="-78"/>
              </a:rPr>
              <a:t>فصل2</a:t>
            </a:r>
            <a:r>
              <a:rPr lang="fa-IR" sz="4000" b="1" i="1" dirty="0">
                <a:solidFill>
                  <a:schemeClr val="tx1"/>
                </a:solidFill>
                <a:effectLst>
                  <a:outerShdw blurRad="38100" dist="38100" dir="2700000" algn="tl">
                    <a:srgbClr val="000000">
                      <a:alpha val="43137"/>
                    </a:srgbClr>
                  </a:outerShdw>
                </a:effectLst>
                <a:cs typeface="B Nazanin" pitchFamily="2" charset="-78"/>
              </a:rPr>
              <a:t/>
            </a:r>
            <a:br>
              <a:rPr lang="fa-IR" sz="4000" b="1" i="1" dirty="0">
                <a:solidFill>
                  <a:schemeClr val="tx1"/>
                </a:solidFill>
                <a:effectLst>
                  <a:outerShdw blurRad="38100" dist="38100" dir="2700000" algn="tl">
                    <a:srgbClr val="000000">
                      <a:alpha val="43137"/>
                    </a:srgbClr>
                  </a:outerShdw>
                </a:effectLst>
                <a:cs typeface="B Nazanin" pitchFamily="2" charset="-78"/>
              </a:rPr>
            </a:br>
            <a:r>
              <a:rPr lang="fa-IR" sz="4000" b="1" i="1" dirty="0" smtClean="0">
                <a:solidFill>
                  <a:schemeClr val="tx1"/>
                </a:solidFill>
                <a:effectLst>
                  <a:outerShdw blurRad="38100" dist="38100" dir="2700000" algn="tl">
                    <a:srgbClr val="000000">
                      <a:alpha val="43137"/>
                    </a:srgbClr>
                  </a:outerShdw>
                </a:effectLst>
                <a:cs typeface="B Nazanin" pitchFamily="2" charset="-78"/>
              </a:rPr>
              <a:t>محیط و انسان</a:t>
            </a:r>
            <a:endParaRPr lang="en-US" sz="4000" b="1" i="1" dirty="0">
              <a:solidFill>
                <a:schemeClr val="tx1"/>
              </a:solidFill>
              <a:effectLst>
                <a:outerShdw blurRad="38100" dist="38100" dir="2700000" algn="tl">
                  <a:srgbClr val="000000">
                    <a:alpha val="43137"/>
                  </a:srgbClr>
                </a:outerShdw>
              </a:effectLst>
              <a:cs typeface="B Nazanin" pitchFamily="2" charset="-78"/>
            </a:endParaRPr>
          </a:p>
        </p:txBody>
      </p:sp>
    </p:spTree>
    <p:extLst>
      <p:ext uri="{BB962C8B-B14F-4D97-AF65-F5344CB8AC3E}">
        <p14:creationId xmlns:p14="http://schemas.microsoft.com/office/powerpoint/2010/main" val="185616535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933206"/>
            <a:ext cx="8911687" cy="541013"/>
          </a:xfrm>
        </p:spPr>
        <p:txBody>
          <a:bodyPr>
            <a:normAutofit/>
          </a:bodyPr>
          <a:lstStyle/>
          <a:p>
            <a:pPr algn="r"/>
            <a:r>
              <a:rPr lang="fa-IR" sz="2000" dirty="0" smtClean="0">
                <a:solidFill>
                  <a:schemeClr val="tx1"/>
                </a:solidFill>
              </a:rPr>
              <a:t>محیط:</a:t>
            </a:r>
            <a:endParaRPr lang="en-US" sz="2000" dirty="0">
              <a:solidFill>
                <a:schemeClr val="tx1"/>
              </a:solidFill>
            </a:endParaRPr>
          </a:p>
        </p:txBody>
      </p:sp>
      <p:sp>
        <p:nvSpPr>
          <p:cNvPr id="3" name="Content Placeholder 2"/>
          <p:cNvSpPr>
            <a:spLocks noGrp="1"/>
          </p:cNvSpPr>
          <p:nvPr>
            <p:ph idx="1"/>
          </p:nvPr>
        </p:nvSpPr>
        <p:spPr>
          <a:xfrm>
            <a:off x="2589212" y="1474219"/>
            <a:ext cx="8915400" cy="4746099"/>
          </a:xfrm>
        </p:spPr>
        <p:txBody>
          <a:bodyPr>
            <a:normAutofit fontScale="77500" lnSpcReduction="20000"/>
          </a:bodyPr>
          <a:lstStyle/>
          <a:p>
            <a:pPr marL="0" indent="0" algn="r">
              <a:buNone/>
            </a:pPr>
            <a:r>
              <a:rPr lang="fa-IR" dirty="0" smtClean="0"/>
              <a:t>   محیط به هر انچه که در پیرامون وجود دارد و به صورت بالقوه با خود در ارتباط قرار میگیرد</a:t>
            </a:r>
            <a:r>
              <a:rPr lang="fa-IR" dirty="0"/>
              <a:t> </a:t>
            </a:r>
            <a:r>
              <a:rPr lang="fa-IR" dirty="0" smtClean="0"/>
              <a:t>اطلاق می شود.محیط تمام اطلاعاتی است که از پیرامون ما ارسال می گردد.محیط میتواند از عناصر طبیعی مانند(کوه و جنگل)مصنوع(میدان و خیابان) و یا ترکیبی از انها(پارک)تشکیل شود.</a:t>
            </a:r>
          </a:p>
          <a:p>
            <a:pPr marL="0" indent="0" algn="r">
              <a:buNone/>
            </a:pPr>
            <a:r>
              <a:rPr lang="fa-IR" dirty="0" smtClean="0"/>
              <a:t>   فضای شهری نیز به عنوان ساخته ای مصنوع در پاسخ گویی به مسایل شهری شهروندان (ترافیکی-اجتماعی-کالبدی و ...) یک محیط محسوب شود.</a:t>
            </a:r>
          </a:p>
          <a:p>
            <a:pPr marL="0" indent="0" algn="r">
              <a:buNone/>
            </a:pPr>
            <a:r>
              <a:rPr lang="fa-IR" dirty="0" smtClean="0"/>
              <a:t>   به طور کلی محیط در بر دارنده ی امکانات بالقوه ای است که انسان ها به تناسب باورهای خویش و متناسب با مساحتی از حیات که بر ان متمرکزند،در تامین نیازهای خویش از یک یا تعدادی یا همه این قابلیت ها به نحو متفاوتی بهره مند می شوند.</a:t>
            </a:r>
          </a:p>
          <a:p>
            <a:pPr marL="0" indent="0" algn="r">
              <a:buNone/>
            </a:pPr>
            <a:r>
              <a:rPr lang="fa-IR" dirty="0"/>
              <a:t> </a:t>
            </a:r>
            <a:r>
              <a:rPr lang="fa-IR" dirty="0" smtClean="0"/>
              <a:t> این قابلیت ها عبارتند از:</a:t>
            </a:r>
          </a:p>
          <a:p>
            <a:pPr marL="0" indent="0" algn="r">
              <a:buNone/>
            </a:pPr>
            <a:r>
              <a:rPr lang="fa-IR" dirty="0" smtClean="0"/>
              <a:t>  -قابلیت های مادی</a:t>
            </a:r>
          </a:p>
          <a:p>
            <a:pPr marL="0" indent="0" algn="r">
              <a:buNone/>
            </a:pPr>
            <a:r>
              <a:rPr lang="fa-IR" dirty="0" smtClean="0"/>
              <a:t>در واقع به عملکرد ان محیط یا عنصر محیطی اشاره دارند،مثل قابلیت سقف برای رهایی از گزند افتاب و باران.</a:t>
            </a:r>
          </a:p>
          <a:p>
            <a:pPr marL="0" indent="0" algn="r">
              <a:buNone/>
            </a:pPr>
            <a:r>
              <a:rPr lang="fa-IR" dirty="0"/>
              <a:t> </a:t>
            </a:r>
            <a:r>
              <a:rPr lang="fa-IR" dirty="0" smtClean="0"/>
              <a:t> -قابلیت معنایی</a:t>
            </a:r>
            <a:endParaRPr lang="fa-IR" dirty="0"/>
          </a:p>
        </p:txBody>
      </p:sp>
      <p:sp>
        <p:nvSpPr>
          <p:cNvPr id="4" name="Rectangle 3"/>
          <p:cNvSpPr/>
          <p:nvPr/>
        </p:nvSpPr>
        <p:spPr>
          <a:xfrm>
            <a:off x="719071" y="127054"/>
            <a:ext cx="10985680" cy="750975"/>
          </a:xfrm>
          <a:prstGeom prst="rect">
            <a:avLst/>
          </a:prstGeom>
        </p:spPr>
        <p:txBody>
          <a:bodyPr wrap="square">
            <a:spAutoFit/>
          </a:bodyPr>
          <a:lstStyle/>
          <a:p>
            <a:pPr algn="r" rtl="1">
              <a:lnSpc>
                <a:spcPct val="107000"/>
              </a:lnSpc>
              <a:spcAft>
                <a:spcPts val="800"/>
              </a:spcAft>
            </a:pPr>
            <a:r>
              <a:rPr lang="fa-IR" sz="4000" b="1" dirty="0">
                <a:solidFill>
                  <a:srgbClr val="FFC000"/>
                </a:solidFill>
                <a:latin typeface="Calibri" panose="020F0502020204030204" pitchFamily="34" charset="0"/>
                <a:ea typeface="Calibri" panose="020F0502020204030204" pitchFamily="34" charset="0"/>
                <a:cs typeface="B Yas" panose="00000400000000000000" pitchFamily="2" charset="-78"/>
              </a:rPr>
              <a:t>بخش اول: محيط و مكتبهاي محيطي </a:t>
            </a:r>
            <a:endParaRPr lang="en-US" sz="1100" b="1"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437360616"/>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735688" y="385897"/>
            <a:ext cx="8915400" cy="5737225"/>
          </a:xfrm>
        </p:spPr>
        <p:txBody>
          <a:bodyPr>
            <a:normAutofit/>
          </a:bodyPr>
          <a:lstStyle/>
          <a:p>
            <a:pPr algn="r"/>
            <a:r>
              <a:rPr lang="fa-IR" sz="1800" dirty="0" smtClean="0">
                <a:solidFill>
                  <a:schemeClr val="tx1"/>
                </a:solidFill>
              </a:rPr>
              <a:t>  این موضوع در طیف وسیعی از معنای ظاهری،تا معنای نمادین و تا معنای مقدس در نوسان است.بنابراین می توان محیط را مجموعه همه چیزهایی دانست که بر انسان احاطه دارندو انسان ها در بین ان ها به زندگی و فعالیت می پردازند و هر کدام در شکل گیری فعالیت ها و رفتار و اثار انسانی نقش ویزه خود را ایفا می کند.</a:t>
            </a:r>
            <a:br>
              <a:rPr lang="fa-IR" sz="1800" dirty="0" smtClean="0">
                <a:solidFill>
                  <a:schemeClr val="tx1"/>
                </a:solidFill>
              </a:rPr>
            </a:br>
            <a:r>
              <a:rPr lang="fa-IR" sz="1800" dirty="0">
                <a:solidFill>
                  <a:schemeClr val="tx1"/>
                </a:solidFill>
              </a:rPr>
              <a:t/>
            </a:r>
            <a:br>
              <a:rPr lang="fa-IR" sz="1800" dirty="0">
                <a:solidFill>
                  <a:schemeClr val="tx1"/>
                </a:solidFill>
              </a:rPr>
            </a:br>
            <a:r>
              <a:rPr lang="fa-IR" sz="1800" dirty="0" smtClean="0">
                <a:solidFill>
                  <a:schemeClr val="tx1"/>
                </a:solidFill>
              </a:rPr>
              <a:t/>
            </a:r>
            <a:br>
              <a:rPr lang="fa-IR" sz="1800" dirty="0" smtClean="0">
                <a:solidFill>
                  <a:schemeClr val="tx1"/>
                </a:solidFill>
              </a:rPr>
            </a:br>
            <a:r>
              <a:rPr lang="fa-IR" sz="1800" dirty="0" smtClean="0">
                <a:solidFill>
                  <a:schemeClr val="tx1"/>
                </a:solidFill>
              </a:rPr>
              <a:t>   </a:t>
            </a:r>
            <a:r>
              <a:rPr lang="fa-IR" sz="2000" dirty="0" smtClean="0">
                <a:solidFill>
                  <a:schemeClr val="tx1"/>
                </a:solidFill>
              </a:rPr>
              <a:t>پیدایش فلسفه های محیطی</a:t>
            </a:r>
            <a:br>
              <a:rPr lang="fa-IR" sz="2000" dirty="0" smtClean="0">
                <a:solidFill>
                  <a:schemeClr val="tx1"/>
                </a:solidFill>
              </a:rPr>
            </a:br>
            <a:r>
              <a:rPr lang="fa-IR" sz="2000" dirty="0">
                <a:solidFill>
                  <a:schemeClr val="tx1"/>
                </a:solidFill>
              </a:rPr>
              <a:t> </a:t>
            </a:r>
            <a:r>
              <a:rPr lang="fa-IR" sz="2000" dirty="0" smtClean="0">
                <a:solidFill>
                  <a:schemeClr val="tx1"/>
                </a:solidFill>
              </a:rPr>
              <a:t>  </a:t>
            </a:r>
            <a:r>
              <a:rPr lang="fa-IR" sz="1800" dirty="0" smtClean="0">
                <a:solidFill>
                  <a:schemeClr val="tx1"/>
                </a:solidFill>
              </a:rPr>
              <a:t>نقطه شروع و اساس فلسفه های محیطی به عصر یونان باستان بر می گردد.افلاطون به یکی از دوستان خود چنین می گوید:</a:t>
            </a:r>
            <a:br>
              <a:rPr lang="fa-IR" sz="1800" dirty="0" smtClean="0">
                <a:solidFill>
                  <a:schemeClr val="tx1"/>
                </a:solidFill>
              </a:rPr>
            </a:br>
            <a:r>
              <a:rPr lang="fa-IR" sz="1800" dirty="0">
                <a:solidFill>
                  <a:schemeClr val="tx1"/>
                </a:solidFill>
              </a:rPr>
              <a:t> </a:t>
            </a:r>
            <a:r>
              <a:rPr lang="fa-IR" sz="1800" dirty="0" smtClean="0">
                <a:solidFill>
                  <a:schemeClr val="tx1"/>
                </a:solidFill>
              </a:rPr>
              <a:t>   </a:t>
            </a:r>
            <a:br>
              <a:rPr lang="fa-IR" sz="1800" dirty="0" smtClean="0">
                <a:solidFill>
                  <a:schemeClr val="tx1"/>
                </a:solidFill>
              </a:rPr>
            </a:br>
            <a:r>
              <a:rPr lang="fa-IR" sz="1800" dirty="0" smtClean="0">
                <a:solidFill>
                  <a:schemeClr val="tx1"/>
                </a:solidFill>
              </a:rPr>
              <a:t>   «من هرگز قدم به بیرون از دروازه های شهر اتن نمی گذارم.زیرا حومه شهر،چیزی ندارد که به من بیاموزد و این تنها (انسان شهری) است که می تواند بیاموزد. </a:t>
            </a:r>
            <a:br>
              <a:rPr lang="fa-IR" sz="1800" dirty="0" smtClean="0">
                <a:solidFill>
                  <a:schemeClr val="tx1"/>
                </a:solidFill>
              </a:rPr>
            </a:br>
            <a:r>
              <a:rPr lang="fa-IR" sz="1800" dirty="0">
                <a:solidFill>
                  <a:schemeClr val="tx1"/>
                </a:solidFill>
              </a:rPr>
              <a:t/>
            </a:r>
            <a:br>
              <a:rPr lang="fa-IR" sz="1800" dirty="0">
                <a:solidFill>
                  <a:schemeClr val="tx1"/>
                </a:solidFill>
              </a:rPr>
            </a:br>
            <a:r>
              <a:rPr lang="fa-IR" sz="1800" dirty="0" smtClean="0">
                <a:solidFill>
                  <a:schemeClr val="tx1"/>
                </a:solidFill>
              </a:rPr>
              <a:t>  در قرون وسطی تفاوت های روشنی میان باغ(فضای محصور)با طبیعت بکر مشاهده می شود.چنان که این تفاوت اشکار در ایین پیدایش و باغ عدل نیز دیده میشود که ادم و حوا،از ان به سوی طبیعت وحشی رانده شدند.بنابراین در قرون وسطی،زیبایی و محیط ارامش بخش را می توانیم فقط</a:t>
            </a:r>
            <a:r>
              <a:rPr lang="fa-IR" sz="1800" dirty="0">
                <a:solidFill>
                  <a:schemeClr val="tx1"/>
                </a:solidFill>
              </a:rPr>
              <a:t> </a:t>
            </a:r>
            <a:r>
              <a:rPr lang="fa-IR" sz="1800" dirty="0" smtClean="0">
                <a:solidFill>
                  <a:schemeClr val="tx1"/>
                </a:solidFill>
              </a:rPr>
              <a:t>در حوزه های محصور شده بیابیم و حوزه های بیرون از باغ ها و کشتزارها،اشفته و خطرناک شناخته می شدند.</a:t>
            </a:r>
            <a:br>
              <a:rPr lang="fa-IR" sz="1800" dirty="0" smtClean="0">
                <a:solidFill>
                  <a:schemeClr val="tx1"/>
                </a:solidFill>
              </a:rPr>
            </a:br>
            <a:endParaRPr lang="en-US" sz="1800" dirty="0">
              <a:solidFill>
                <a:schemeClr val="tx1"/>
              </a:solidFill>
            </a:endParaRPr>
          </a:p>
        </p:txBody>
      </p:sp>
    </p:spTree>
    <p:extLst>
      <p:ext uri="{BB962C8B-B14F-4D97-AF65-F5344CB8AC3E}">
        <p14:creationId xmlns:p14="http://schemas.microsoft.com/office/powerpoint/2010/main" val="4154717084"/>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1047135"/>
            <a:ext cx="8911687" cy="707922"/>
          </a:xfrm>
        </p:spPr>
        <p:txBody>
          <a:bodyPr>
            <a:normAutofit fontScale="90000"/>
          </a:bodyPr>
          <a:lstStyle/>
          <a:p>
            <a:pPr algn="r"/>
            <a:r>
              <a:rPr lang="fa-IR" sz="2200" dirty="0" smtClean="0">
                <a:solidFill>
                  <a:schemeClr val="tx1"/>
                </a:solidFill>
              </a:rPr>
              <a:t>دو انگاری محیطی   </a:t>
            </a:r>
            <a:r>
              <a:rPr lang="fa-IR" sz="2000" dirty="0" smtClean="0">
                <a:solidFill>
                  <a:schemeClr val="tx1"/>
                </a:solidFill>
              </a:rPr>
              <a:t/>
            </a:r>
            <a:br>
              <a:rPr lang="fa-IR" sz="2000" dirty="0" smtClean="0">
                <a:solidFill>
                  <a:schemeClr val="tx1"/>
                </a:solidFill>
              </a:rPr>
            </a:br>
            <a:r>
              <a:rPr lang="fa-IR" sz="2000" dirty="0" smtClean="0">
                <a:solidFill>
                  <a:schemeClr val="tx1"/>
                </a:solidFill>
              </a:rPr>
              <a:t> </a:t>
            </a:r>
            <a:endParaRPr lang="en-US" sz="2000" dirty="0">
              <a:solidFill>
                <a:schemeClr val="tx1"/>
              </a:solidFill>
            </a:endParaRPr>
          </a:p>
        </p:txBody>
      </p:sp>
      <p:sp>
        <p:nvSpPr>
          <p:cNvPr id="3" name="Content Placeholder 2"/>
          <p:cNvSpPr>
            <a:spLocks noGrp="1"/>
          </p:cNvSpPr>
          <p:nvPr>
            <p:ph idx="1"/>
          </p:nvPr>
        </p:nvSpPr>
        <p:spPr>
          <a:xfrm>
            <a:off x="2589212" y="1902542"/>
            <a:ext cx="8915400" cy="4008680"/>
          </a:xfrm>
        </p:spPr>
        <p:txBody>
          <a:bodyPr>
            <a:normAutofit fontScale="70000" lnSpcReduction="20000"/>
          </a:bodyPr>
          <a:lstStyle/>
          <a:p>
            <a:pPr algn="r"/>
            <a:r>
              <a:rPr lang="fa-IR" dirty="0" smtClean="0"/>
              <a:t>  برای علوم غربی،جهان طبیعی شامل جانداران غیر انسان و پوشش گیاهی ارزش سوداگرانه و فایده طلبانه دارد و این جانداران و پوشش های گیاهی به منزله یک منبع فایده بخش و یک منبع ثروت در علوم غربی شناخته می شود. دکارت می گفت:</a:t>
            </a:r>
          </a:p>
          <a:p>
            <a:pPr marL="0" indent="0" algn="r">
              <a:buNone/>
            </a:pPr>
            <a:r>
              <a:rPr lang="fa-IR" dirty="0"/>
              <a:t> </a:t>
            </a:r>
            <a:endParaRPr lang="fa-IR" dirty="0" smtClean="0"/>
          </a:p>
          <a:p>
            <a:pPr marL="0" indent="0" algn="r">
              <a:buNone/>
            </a:pPr>
            <a:r>
              <a:rPr lang="fa-IR" dirty="0" smtClean="0"/>
              <a:t> «من یک ذهن دارم که می اندیشید.اما فقط انسان ها می توانند به این قطعیت برسند و انسان ها،تنها موجوداتی هستند که از این موهبت بهره مندند.حیوانات مخلوقات روبات ماننداند و بدون اگاهی لازم می باشند»</a:t>
            </a:r>
          </a:p>
          <a:p>
            <a:pPr marL="0" indent="0" algn="r">
              <a:buNone/>
            </a:pPr>
            <a:r>
              <a:rPr lang="fa-IR" dirty="0"/>
              <a:t> </a:t>
            </a:r>
            <a:r>
              <a:rPr lang="fa-IR" dirty="0" smtClean="0"/>
              <a:t>  </a:t>
            </a:r>
          </a:p>
          <a:p>
            <a:pPr marL="0" indent="0" algn="r">
              <a:buNone/>
            </a:pPr>
            <a:r>
              <a:rPr lang="fa-IR" dirty="0"/>
              <a:t> </a:t>
            </a:r>
            <a:r>
              <a:rPr lang="fa-IR" dirty="0" smtClean="0"/>
              <a:t> این نگرش در تخریب و نابودی محیط زیست جهان،بسیار تاثیرگذار بوده است.پیروان اوفکر میکردندتنها انسان صاحب ذهن است وسایر موجودات طبیعت اموری بی اثر هستندولازم است از انها بهره برداری شود</a:t>
            </a:r>
          </a:p>
          <a:p>
            <a:pPr marL="0" indent="0" algn="r">
              <a:buNone/>
            </a:pPr>
            <a:r>
              <a:rPr lang="fa-IR" dirty="0"/>
              <a:t> </a:t>
            </a:r>
            <a:r>
              <a:rPr lang="fa-IR" dirty="0" smtClean="0"/>
              <a:t> روشن است که با دو انگاری محیطی و عدم کنترل بهره برداری از طبیعت،نتایج زیان بار را شاهد شدیم:</a:t>
            </a:r>
          </a:p>
        </p:txBody>
      </p:sp>
    </p:spTree>
    <p:extLst>
      <p:ext uri="{BB962C8B-B14F-4D97-AF65-F5344CB8AC3E}">
        <p14:creationId xmlns:p14="http://schemas.microsoft.com/office/powerpoint/2010/main" val="88584751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89406" y="1300768"/>
            <a:ext cx="9465973" cy="1215782"/>
          </a:xfrm>
          <a:prstGeom prst="rect">
            <a:avLst/>
          </a:prstGeom>
        </p:spPr>
        <p:txBody>
          <a:bodyPr wrap="square">
            <a:spAutoFit/>
          </a:bodyPr>
          <a:lstStyle/>
          <a:p>
            <a:pPr algn="r" rtl="1">
              <a:lnSpc>
                <a:spcPct val="107000"/>
              </a:lnSpc>
              <a:spcAft>
                <a:spcPts val="800"/>
              </a:spcAft>
            </a:pPr>
            <a:r>
              <a:rPr lang="fa-IR" sz="4800" dirty="0">
                <a:solidFill>
                  <a:schemeClr val="bg1"/>
                </a:solidFill>
                <a:latin typeface="Calibri" panose="020F0502020204030204" pitchFamily="34" charset="0"/>
                <a:ea typeface="Calibri" panose="020F0502020204030204" pitchFamily="34" charset="0"/>
                <a:cs typeface="B Yas" panose="00000400000000000000" pitchFamily="2" charset="-78"/>
              </a:rPr>
              <a:t>ارتباط</a:t>
            </a:r>
            <a:endParaRPr lang="en-US" sz="4800" dirty="0">
              <a:solidFill>
                <a:schemeClr val="bg1"/>
              </a:solidFill>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9701" y="2958551"/>
            <a:ext cx="3459113" cy="3198750"/>
          </a:xfrm>
          <a:prstGeom prst="rect">
            <a:avLst/>
          </a:prstGeom>
        </p:spPr>
      </p:pic>
      <p:sp>
        <p:nvSpPr>
          <p:cNvPr id="6" name="Rectangle 5"/>
          <p:cNvSpPr/>
          <p:nvPr/>
        </p:nvSpPr>
        <p:spPr>
          <a:xfrm>
            <a:off x="321972" y="2154376"/>
            <a:ext cx="11230380" cy="3371500"/>
          </a:xfrm>
          <a:prstGeom prst="rect">
            <a:avLst/>
          </a:prstGeom>
        </p:spPr>
        <p:txBody>
          <a:bodyPr wrap="square">
            <a:spAutoFit/>
          </a:bodyPr>
          <a:lstStyle/>
          <a:p>
            <a:pPr algn="r" rtl="1">
              <a:lnSpc>
                <a:spcPct val="107000"/>
              </a:lnSpc>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ارتباط عبارت است از فرایند انتقال پیام از سوی فرستنده برای گیرنده،مشروط بر اینکه در گیرنده پیام، مشابهت معنی با معنای مورد نظر فرستنده پیام ایجاد شود.</a:t>
            </a:r>
            <a:endParaRPr lang="en-US"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پس ارتباط یک فرایند است که میان نویسنده و گیرنده توسط پیام و ایجاد معنی </a:t>
            </a:r>
            <a:r>
              <a:rPr lang="fa-IR" sz="2400" dirty="0" smtClean="0">
                <a:latin typeface="Calibri" panose="020F0502020204030204" pitchFamily="34" charset="0"/>
                <a:ea typeface="Calibri" panose="020F0502020204030204" pitchFamily="34" charset="0"/>
                <a:cs typeface="B Yas" panose="00000400000000000000" pitchFamily="2" charset="-78"/>
              </a:rPr>
              <a:t>از</a:t>
            </a:r>
            <a:endParaRPr lang="en-US" sz="2400" dirty="0" smtClean="0">
              <a:latin typeface="Calibri" panose="020F0502020204030204" pitchFamily="34" charset="0"/>
              <a:ea typeface="Calibri" panose="020F0502020204030204" pitchFamily="34" charset="0"/>
              <a:cs typeface="B Yas" panose="00000400000000000000" pitchFamily="2" charset="-78"/>
            </a:endParaRPr>
          </a:p>
          <a:p>
            <a:pPr algn="r" rtl="1">
              <a:lnSpc>
                <a:spcPct val="107000"/>
              </a:lnSpc>
              <a:spcAft>
                <a:spcPts val="800"/>
              </a:spcAft>
            </a:pPr>
            <a:r>
              <a:rPr lang="fa-IR" sz="2400" dirty="0" smtClean="0">
                <a:latin typeface="Calibri" panose="020F0502020204030204" pitchFamily="34" charset="0"/>
                <a:ea typeface="Calibri" panose="020F0502020204030204" pitchFamily="34" charset="0"/>
                <a:cs typeface="B Yas" panose="00000400000000000000" pitchFamily="2" charset="-78"/>
              </a:rPr>
              <a:t> </a:t>
            </a:r>
            <a:r>
              <a:rPr lang="fa-IR" sz="2400" dirty="0">
                <a:latin typeface="Calibri" panose="020F0502020204030204" pitchFamily="34" charset="0"/>
                <a:ea typeface="Calibri" panose="020F0502020204030204" pitchFamily="34" charset="0"/>
                <a:cs typeface="B Yas" panose="00000400000000000000" pitchFamily="2" charset="-78"/>
              </a:rPr>
              <a:t>طریق مسیر انتقال پیام صورت پذیرد و باعث </a:t>
            </a:r>
            <a:r>
              <a:rPr lang="fa-IR" sz="2400" dirty="0" smtClean="0">
                <a:latin typeface="Calibri" panose="020F0502020204030204" pitchFamily="34" charset="0"/>
                <a:ea typeface="Calibri" panose="020F0502020204030204" pitchFamily="34" charset="0"/>
                <a:cs typeface="B Yas" panose="00000400000000000000" pitchFamily="2" charset="-78"/>
              </a:rPr>
              <a:t>بروز </a:t>
            </a:r>
            <a:r>
              <a:rPr lang="fa-IR" sz="2400" dirty="0">
                <a:latin typeface="Calibri" panose="020F0502020204030204" pitchFamily="34" charset="0"/>
                <a:ea typeface="Calibri" panose="020F0502020204030204" pitchFamily="34" charset="0"/>
                <a:cs typeface="B Yas" panose="00000400000000000000" pitchFamily="2" charset="-78"/>
              </a:rPr>
              <a:t>عکس العمل در گیرنده شده </a:t>
            </a:r>
            <a:endParaRPr lang="en-US" sz="2400" dirty="0" smtClean="0">
              <a:latin typeface="Calibri" panose="020F0502020204030204" pitchFamily="34" charset="0"/>
              <a:ea typeface="Calibri" panose="020F0502020204030204" pitchFamily="34" charset="0"/>
              <a:cs typeface="B Yas" panose="00000400000000000000" pitchFamily="2" charset="-78"/>
            </a:endParaRPr>
          </a:p>
          <a:p>
            <a:pPr algn="r" rtl="1">
              <a:lnSpc>
                <a:spcPct val="107000"/>
              </a:lnSpc>
              <a:spcAft>
                <a:spcPts val="800"/>
              </a:spcAft>
            </a:pPr>
            <a:r>
              <a:rPr lang="fa-IR" sz="2400" dirty="0" smtClean="0">
                <a:latin typeface="Calibri" panose="020F0502020204030204" pitchFamily="34" charset="0"/>
                <a:ea typeface="Calibri" panose="020F0502020204030204" pitchFamily="34" charset="0"/>
                <a:cs typeface="B Yas" panose="00000400000000000000" pitchFamily="2" charset="-78"/>
              </a:rPr>
              <a:t>و </a:t>
            </a:r>
            <a:r>
              <a:rPr lang="fa-IR" sz="2400" dirty="0">
                <a:latin typeface="Calibri" panose="020F0502020204030204" pitchFamily="34" charset="0"/>
                <a:ea typeface="Calibri" panose="020F0502020204030204" pitchFamily="34" charset="0"/>
                <a:cs typeface="B Yas" panose="00000400000000000000" pitchFamily="2" charset="-78"/>
              </a:rPr>
              <a:t>گاه تأثیری بر فرستنده می گذارد.</a:t>
            </a:r>
            <a:endParaRPr lang="en-US"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اصول انتقال پیام بر این مبناست که انسان به کمک گیرنده های حسی خود </a:t>
            </a:r>
            <a:r>
              <a:rPr lang="fa-IR" sz="2400" dirty="0" smtClean="0">
                <a:latin typeface="Calibri" panose="020F0502020204030204" pitchFamily="34" charset="0"/>
                <a:ea typeface="Calibri" panose="020F0502020204030204" pitchFamily="34" charset="0"/>
                <a:cs typeface="B Yas" panose="00000400000000000000" pitchFamily="2" charset="-78"/>
              </a:rPr>
              <a:t>از وجود</a:t>
            </a:r>
            <a:endParaRPr lang="en-US" sz="2400" dirty="0" smtClean="0">
              <a:latin typeface="Calibri" panose="020F0502020204030204" pitchFamily="34" charset="0"/>
              <a:ea typeface="Calibri" panose="020F0502020204030204" pitchFamily="34" charset="0"/>
              <a:cs typeface="B Yas" panose="00000400000000000000" pitchFamily="2" charset="-78"/>
            </a:endParaRPr>
          </a:p>
          <a:p>
            <a:pPr algn="r" rtl="1">
              <a:lnSpc>
                <a:spcPct val="107000"/>
              </a:lnSpc>
              <a:spcAft>
                <a:spcPts val="800"/>
              </a:spcAft>
            </a:pPr>
            <a:r>
              <a:rPr lang="fa-IR" sz="2400" dirty="0" smtClean="0">
                <a:latin typeface="Calibri" panose="020F0502020204030204" pitchFamily="34" charset="0"/>
                <a:ea typeface="Calibri" panose="020F0502020204030204" pitchFamily="34" charset="0"/>
                <a:cs typeface="B Yas" panose="00000400000000000000" pitchFamily="2" charset="-78"/>
              </a:rPr>
              <a:t>واقعیات </a:t>
            </a:r>
            <a:r>
              <a:rPr lang="fa-IR" sz="2400" dirty="0">
                <a:latin typeface="Calibri" panose="020F0502020204030204" pitchFamily="34" charset="0"/>
                <a:ea typeface="Calibri" panose="020F0502020204030204" pitchFamily="34" charset="0"/>
                <a:cs typeface="B Yas" panose="00000400000000000000" pitchFamily="2" charset="-78"/>
              </a:rPr>
              <a:t>دنیای خارج یا داخل مطلع میگردد.</a:t>
            </a:r>
            <a:endParaRPr lang="en-US" sz="2400" dirty="0"/>
          </a:p>
        </p:txBody>
      </p:sp>
      <p:sp>
        <p:nvSpPr>
          <p:cNvPr id="7" name="Rectangle 6"/>
          <p:cNvSpPr/>
          <p:nvPr/>
        </p:nvSpPr>
        <p:spPr>
          <a:xfrm>
            <a:off x="719071" y="127054"/>
            <a:ext cx="10985680" cy="1347548"/>
          </a:xfrm>
          <a:prstGeom prst="rect">
            <a:avLst/>
          </a:prstGeom>
        </p:spPr>
        <p:txBody>
          <a:bodyPr wrap="square">
            <a:spAutoFit/>
          </a:bodyPr>
          <a:lstStyle/>
          <a:p>
            <a:pPr algn="r" rtl="1">
              <a:lnSpc>
                <a:spcPct val="107000"/>
              </a:lnSpc>
              <a:spcAft>
                <a:spcPts val="800"/>
              </a:spcAft>
            </a:pPr>
            <a:r>
              <a:rPr lang="fa-IR" sz="5400" b="1" dirty="0" smtClean="0">
                <a:solidFill>
                  <a:srgbClr val="FFC000"/>
                </a:solidFill>
                <a:latin typeface="Calibri" panose="020F0502020204030204" pitchFamily="34" charset="0"/>
                <a:ea typeface="Calibri" panose="020F0502020204030204" pitchFamily="34" charset="0"/>
                <a:cs typeface="B Yas" panose="00000400000000000000" pitchFamily="2" charset="-78"/>
              </a:rPr>
              <a:t>بخش اول : مفاهیم و مبانی</a:t>
            </a:r>
            <a:endParaRPr lang="en-US" sz="5400" b="1" dirty="0">
              <a:solidFill>
                <a:srgbClr val="FFC000"/>
              </a:solidFill>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endParaRPr lang="en-US" sz="1600" b="1"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057958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82734" y="585020"/>
            <a:ext cx="8915400" cy="5594554"/>
          </a:xfrm>
        </p:spPr>
        <p:txBody>
          <a:bodyPr>
            <a:normAutofit fontScale="85000" lnSpcReduction="10000"/>
          </a:bodyPr>
          <a:lstStyle/>
          <a:p>
            <a:pPr algn="r"/>
            <a:r>
              <a:rPr lang="fa-IR" sz="2000" dirty="0"/>
              <a:t> </a:t>
            </a:r>
            <a:r>
              <a:rPr lang="fa-IR" sz="2000" dirty="0" smtClean="0"/>
              <a:t>  1- طبیعت به منزله ی دشمن</a:t>
            </a:r>
          </a:p>
          <a:p>
            <a:pPr algn="r"/>
            <a:r>
              <a:rPr lang="fa-IR" sz="2000" dirty="0"/>
              <a:t> </a:t>
            </a:r>
            <a:r>
              <a:rPr lang="fa-IR" sz="2000" dirty="0" smtClean="0"/>
              <a:t> </a:t>
            </a:r>
            <a:r>
              <a:rPr lang="fa-IR" dirty="0" smtClean="0"/>
              <a:t>لازم است که طبیعت را شکست داد و ان را تصرف کرد.این نگرش به طور تقریب در همه ی جوامع انسانی صادق است.هرچند که ممکن است بخش هایی از این نگرش،در قرن حاظر از طرف مردم شهری به فراموشی سپرده شود.اما هنوز هم در اغلب موارد،طبیعت همواره خطر افرین،پر از بلایا،باطلاق ها، حیوانات وحشی و محیط یاغی می باشد.</a:t>
            </a:r>
          </a:p>
          <a:p>
            <a:pPr algn="r"/>
            <a:endParaRPr lang="fa-IR" sz="2000" dirty="0"/>
          </a:p>
          <a:p>
            <a:pPr algn="r"/>
            <a:r>
              <a:rPr lang="fa-IR" sz="2000" dirty="0" smtClean="0"/>
              <a:t>  2-جنبه ی مذهبی</a:t>
            </a:r>
          </a:p>
          <a:p>
            <a:pPr algn="r"/>
            <a:r>
              <a:rPr lang="fa-IR" sz="2000" dirty="0"/>
              <a:t> </a:t>
            </a:r>
            <a:r>
              <a:rPr lang="fa-IR" sz="2000" dirty="0" smtClean="0"/>
              <a:t> </a:t>
            </a:r>
            <a:r>
              <a:rPr lang="fa-IR" dirty="0" smtClean="0"/>
              <a:t>انسان ها،حاکمان مخلوقات روی زمین می باشند.کار ان ها،ارام کردن،تربیت کردن و سامان دادن به طبیعت و حیات وحش است.خداوند این وظیفه را بر عهده انسان ها گذاشته است.زمانی این دنیای خشن به مطلوبیت رسید که انسان کنترل و مداخله در ان را از طریق رشد و تکامل خود به دست گرفت.</a:t>
            </a:r>
          </a:p>
          <a:p>
            <a:pPr algn="r"/>
            <a:endParaRPr lang="fa-IR" sz="2000" dirty="0"/>
          </a:p>
          <a:p>
            <a:pPr algn="r"/>
            <a:r>
              <a:rPr lang="fa-IR" sz="2000" dirty="0"/>
              <a:t> </a:t>
            </a:r>
            <a:r>
              <a:rPr lang="fa-IR" sz="2000" dirty="0" smtClean="0"/>
              <a:t> 3-جنبه ی اقتصادی</a:t>
            </a:r>
          </a:p>
          <a:p>
            <a:pPr algn="r"/>
            <a:r>
              <a:rPr lang="fa-IR" dirty="0"/>
              <a:t> </a:t>
            </a:r>
            <a:r>
              <a:rPr lang="fa-IR" dirty="0" smtClean="0"/>
              <a:t> طبیعت،تنها زمانی می تواند مفید باشد که انباشت ثروت را افزایش دهد و یا به انسان در سایر جنبه های زندگی کمک کند.</a:t>
            </a:r>
            <a:endParaRPr lang="en-US" dirty="0"/>
          </a:p>
        </p:txBody>
      </p:sp>
    </p:spTree>
    <p:extLst>
      <p:ext uri="{BB962C8B-B14F-4D97-AF65-F5344CB8AC3E}">
        <p14:creationId xmlns:p14="http://schemas.microsoft.com/office/powerpoint/2010/main" val="3779868582"/>
      </p:ext>
    </p:extLst>
  </p:cSld>
  <p:clrMapOvr>
    <a:masterClrMapping/>
  </p:clrMapOvr>
  <p:transition spd="slow">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594019" y="417311"/>
            <a:ext cx="8915400" cy="5545138"/>
          </a:xfrm>
        </p:spPr>
        <p:txBody>
          <a:bodyPr>
            <a:normAutofit fontScale="90000"/>
          </a:bodyPr>
          <a:lstStyle/>
          <a:p>
            <a:pPr algn="r"/>
            <a:r>
              <a:rPr lang="fa-IR" sz="2000" dirty="0">
                <a:solidFill>
                  <a:schemeClr val="tx1">
                    <a:lumMod val="75000"/>
                    <a:lumOff val="25000"/>
                  </a:schemeClr>
                </a:solidFill>
                <a:cs typeface="+mn-cs"/>
              </a:rPr>
              <a:t> </a:t>
            </a:r>
            <a:r>
              <a:rPr lang="fa-IR" sz="2000" dirty="0" smtClean="0">
                <a:solidFill>
                  <a:schemeClr val="tx1">
                    <a:lumMod val="75000"/>
                    <a:lumOff val="25000"/>
                  </a:schemeClr>
                </a:solidFill>
                <a:cs typeface="+mn-cs"/>
              </a:rPr>
              <a:t> 4-جنبه ی روان شناختی</a:t>
            </a:r>
            <a:br>
              <a:rPr lang="fa-IR" sz="2000" dirty="0" smtClean="0">
                <a:solidFill>
                  <a:schemeClr val="tx1">
                    <a:lumMod val="75000"/>
                    <a:lumOff val="25000"/>
                  </a:schemeClr>
                </a:solidFill>
                <a:cs typeface="+mn-cs"/>
              </a:rPr>
            </a:br>
            <a:r>
              <a:rPr lang="fa-IR" sz="2000" dirty="0">
                <a:solidFill>
                  <a:schemeClr val="tx1">
                    <a:lumMod val="75000"/>
                    <a:lumOff val="25000"/>
                  </a:schemeClr>
                </a:solidFill>
                <a:cs typeface="+mn-cs"/>
              </a:rPr>
              <a:t> </a:t>
            </a:r>
            <a:r>
              <a:rPr lang="fa-IR" sz="2000" dirty="0" smtClean="0">
                <a:solidFill>
                  <a:schemeClr val="tx1">
                    <a:lumMod val="75000"/>
                    <a:lumOff val="25000"/>
                  </a:schemeClr>
                </a:solidFill>
                <a:cs typeface="+mn-cs"/>
              </a:rPr>
              <a:t> </a:t>
            </a:r>
            <a:r>
              <a:rPr lang="fa-IR" sz="1800" dirty="0" smtClean="0">
                <a:solidFill>
                  <a:schemeClr val="tx1">
                    <a:lumMod val="75000"/>
                    <a:lumOff val="25000"/>
                  </a:schemeClr>
                </a:solidFill>
                <a:cs typeface="+mn-cs"/>
              </a:rPr>
              <a:t>طبیعت کنترل شده،مطلوب تر و زیباتر و طبیعت کنترل نشده ناخوشایند است همچنان که اگر هوای نفسانی انسان کنترل شود پسندیده است و اگر کنترل نشود عامل زیان بخشی خواهد بود.</a:t>
            </a:r>
            <a:br>
              <a:rPr lang="fa-IR" sz="1800" dirty="0" smtClean="0">
                <a:solidFill>
                  <a:schemeClr val="tx1">
                    <a:lumMod val="75000"/>
                    <a:lumOff val="25000"/>
                  </a:schemeClr>
                </a:solidFill>
                <a:cs typeface="+mn-cs"/>
              </a:rPr>
            </a:br>
            <a:r>
              <a:rPr lang="fa-IR" sz="1800" dirty="0" smtClean="0">
                <a:solidFill>
                  <a:schemeClr val="tx1">
                    <a:lumMod val="75000"/>
                    <a:lumOff val="25000"/>
                  </a:schemeClr>
                </a:solidFill>
                <a:cs typeface="+mn-cs"/>
              </a:rPr>
              <a:t>  </a:t>
            </a:r>
            <a:br>
              <a:rPr lang="fa-IR" sz="1800" dirty="0" smtClean="0">
                <a:solidFill>
                  <a:schemeClr val="tx1">
                    <a:lumMod val="75000"/>
                    <a:lumOff val="25000"/>
                  </a:schemeClr>
                </a:solidFill>
                <a:cs typeface="+mn-cs"/>
              </a:rPr>
            </a:br>
            <a:r>
              <a:rPr lang="fa-IR" sz="1800" dirty="0">
                <a:solidFill>
                  <a:schemeClr val="tx1">
                    <a:lumMod val="75000"/>
                    <a:lumOff val="25000"/>
                  </a:schemeClr>
                </a:solidFill>
                <a:cs typeface="+mn-cs"/>
              </a:rPr>
              <a:t> </a:t>
            </a:r>
            <a:r>
              <a:rPr lang="fa-IR" sz="1800" dirty="0" smtClean="0">
                <a:solidFill>
                  <a:schemeClr val="tx1">
                    <a:lumMod val="75000"/>
                    <a:lumOff val="25000"/>
                  </a:schemeClr>
                </a:solidFill>
                <a:cs typeface="+mn-cs"/>
              </a:rPr>
              <a:t> </a:t>
            </a:r>
            <a:r>
              <a:rPr lang="fa-IR" sz="2000" dirty="0" smtClean="0">
                <a:solidFill>
                  <a:schemeClr val="tx1">
                    <a:lumMod val="75000"/>
                    <a:lumOff val="25000"/>
                  </a:schemeClr>
                </a:solidFill>
                <a:cs typeface="+mn-cs"/>
              </a:rPr>
              <a:t>استعاره ها و پارادیم های محیطی</a:t>
            </a:r>
            <a:br>
              <a:rPr lang="fa-IR" sz="2000" dirty="0" smtClean="0">
                <a:solidFill>
                  <a:schemeClr val="tx1">
                    <a:lumMod val="75000"/>
                    <a:lumOff val="25000"/>
                  </a:schemeClr>
                </a:solidFill>
                <a:cs typeface="+mn-cs"/>
              </a:rPr>
            </a:br>
            <a:r>
              <a:rPr lang="fa-IR" sz="1800" dirty="0" smtClean="0">
                <a:solidFill>
                  <a:schemeClr val="tx1">
                    <a:lumMod val="75000"/>
                    <a:lumOff val="25000"/>
                  </a:schemeClr>
                </a:solidFill>
                <a:cs typeface="+mn-cs"/>
              </a:rPr>
              <a:t>محیط گرایی یا جبر جغرافیایی،مدت زیادی بر تفکرات جغرافیایی تاثیر گذاشت.تفکرات جبر محیطی یا جبر جغرافیایی،کم و بیش تا سال 1950 به صورت گوناگون در نوشته ها و اسناد مهم جغرافیایی دیده می شود.</a:t>
            </a:r>
            <a:br>
              <a:rPr lang="fa-IR" sz="1800" dirty="0" smtClean="0">
                <a:solidFill>
                  <a:schemeClr val="tx1">
                    <a:lumMod val="75000"/>
                    <a:lumOff val="25000"/>
                  </a:schemeClr>
                </a:solidFill>
                <a:cs typeface="+mn-cs"/>
              </a:rPr>
            </a:br>
            <a:r>
              <a:rPr lang="fa-IR" sz="1800" dirty="0">
                <a:solidFill>
                  <a:schemeClr val="tx1">
                    <a:lumMod val="75000"/>
                    <a:lumOff val="25000"/>
                  </a:schemeClr>
                </a:solidFill>
                <a:cs typeface="+mn-cs"/>
              </a:rPr>
              <a:t> </a:t>
            </a:r>
            <a:r>
              <a:rPr lang="fa-IR" sz="1800" dirty="0" smtClean="0">
                <a:solidFill>
                  <a:schemeClr val="tx1">
                    <a:lumMod val="75000"/>
                    <a:lumOff val="25000"/>
                  </a:schemeClr>
                </a:solidFill>
                <a:cs typeface="+mn-cs"/>
              </a:rPr>
              <a:t> </a:t>
            </a:r>
            <a:br>
              <a:rPr lang="fa-IR" sz="1800" dirty="0" smtClean="0">
                <a:solidFill>
                  <a:schemeClr val="tx1">
                    <a:lumMod val="75000"/>
                    <a:lumOff val="25000"/>
                  </a:schemeClr>
                </a:solidFill>
                <a:cs typeface="+mn-cs"/>
              </a:rPr>
            </a:br>
            <a:r>
              <a:rPr lang="fa-IR" sz="1800" dirty="0">
                <a:solidFill>
                  <a:schemeClr val="tx1">
                    <a:lumMod val="75000"/>
                    <a:lumOff val="25000"/>
                  </a:schemeClr>
                </a:solidFill>
                <a:cs typeface="+mn-cs"/>
              </a:rPr>
              <a:t> </a:t>
            </a:r>
            <a:r>
              <a:rPr lang="fa-IR" sz="2000" dirty="0" smtClean="0">
                <a:solidFill>
                  <a:schemeClr val="tx1">
                    <a:lumMod val="75000"/>
                    <a:lumOff val="25000"/>
                  </a:schemeClr>
                </a:solidFill>
                <a:cs typeface="+mn-cs"/>
              </a:rPr>
              <a:t> 1-پارادیم بوم شناسی سیاسی جبرگرا</a:t>
            </a:r>
            <a:br>
              <a:rPr lang="fa-IR" sz="2000" dirty="0" smtClean="0">
                <a:solidFill>
                  <a:schemeClr val="tx1">
                    <a:lumMod val="75000"/>
                    <a:lumOff val="25000"/>
                  </a:schemeClr>
                </a:solidFill>
                <a:cs typeface="+mn-cs"/>
              </a:rPr>
            </a:br>
            <a:r>
              <a:rPr lang="fa-IR" sz="1800" dirty="0">
                <a:solidFill>
                  <a:schemeClr val="tx1">
                    <a:lumMod val="75000"/>
                    <a:lumOff val="25000"/>
                  </a:schemeClr>
                </a:solidFill>
                <a:cs typeface="+mn-cs"/>
              </a:rPr>
              <a:t> </a:t>
            </a:r>
            <a:r>
              <a:rPr lang="fa-IR" sz="1800" dirty="0" smtClean="0">
                <a:solidFill>
                  <a:schemeClr val="tx1">
                    <a:lumMod val="75000"/>
                    <a:lumOff val="25000"/>
                  </a:schemeClr>
                </a:solidFill>
                <a:cs typeface="+mn-cs"/>
              </a:rPr>
              <a:t> تامس هنری از جمله بوم شناسانی است که در توسعه این علم در انگلستان و غرب تاثیرگذار بوده است.او هم مثل داروین و راتزل،در جهت تامین منابع،یک مبارزه ی دایمی را توصیه می کرد و رقابت و بقاء اصلح را لازمه ادامه حیات می شناخت.هاکسلی به نژادبرتر عامل رقابت ومبارزه دائمی در جامعه را به منزله ی یک نظام اخلاقی مشروعیت بخشید.وهیتلر این پارادیم کاذب رابه خدمت گرفت وبه اشغال سرزمین های دیگران گردید.</a:t>
            </a:r>
            <a:br>
              <a:rPr lang="fa-IR" sz="1800" dirty="0" smtClean="0">
                <a:solidFill>
                  <a:schemeClr val="tx1">
                    <a:lumMod val="75000"/>
                    <a:lumOff val="25000"/>
                  </a:schemeClr>
                </a:solidFill>
                <a:cs typeface="+mn-cs"/>
              </a:rPr>
            </a:br>
            <a:r>
              <a:rPr lang="fa-IR" sz="1800" dirty="0">
                <a:solidFill>
                  <a:schemeClr val="tx1">
                    <a:lumMod val="75000"/>
                    <a:lumOff val="25000"/>
                  </a:schemeClr>
                </a:solidFill>
                <a:cs typeface="+mn-cs"/>
              </a:rPr>
              <a:t/>
            </a:r>
            <a:br>
              <a:rPr lang="fa-IR" sz="1800" dirty="0">
                <a:solidFill>
                  <a:schemeClr val="tx1">
                    <a:lumMod val="75000"/>
                    <a:lumOff val="25000"/>
                  </a:schemeClr>
                </a:solidFill>
                <a:cs typeface="+mn-cs"/>
              </a:rPr>
            </a:br>
            <a:r>
              <a:rPr lang="fa-IR" sz="1800" dirty="0" smtClean="0">
                <a:solidFill>
                  <a:schemeClr val="tx1">
                    <a:lumMod val="75000"/>
                    <a:lumOff val="25000"/>
                  </a:schemeClr>
                </a:solidFill>
                <a:cs typeface="+mn-cs"/>
              </a:rPr>
              <a:t>  </a:t>
            </a:r>
            <a:r>
              <a:rPr lang="fa-IR" sz="2000" dirty="0" smtClean="0">
                <a:solidFill>
                  <a:schemeClr val="tx1">
                    <a:lumMod val="75000"/>
                    <a:lumOff val="25000"/>
                  </a:schemeClr>
                </a:solidFill>
                <a:cs typeface="+mn-cs"/>
              </a:rPr>
              <a:t>2-پارادیم بوم محوری</a:t>
            </a:r>
            <a:br>
              <a:rPr lang="fa-IR" sz="2000" dirty="0" smtClean="0">
                <a:solidFill>
                  <a:schemeClr val="tx1">
                    <a:lumMod val="75000"/>
                    <a:lumOff val="25000"/>
                  </a:schemeClr>
                </a:solidFill>
                <a:cs typeface="+mn-cs"/>
              </a:rPr>
            </a:br>
            <a:r>
              <a:rPr lang="fa-IR" sz="2000" dirty="0">
                <a:solidFill>
                  <a:schemeClr val="tx1">
                    <a:lumMod val="75000"/>
                    <a:lumOff val="25000"/>
                  </a:schemeClr>
                </a:solidFill>
                <a:cs typeface="+mn-cs"/>
              </a:rPr>
              <a:t> </a:t>
            </a:r>
            <a:r>
              <a:rPr lang="fa-IR" sz="1800" dirty="0" smtClean="0">
                <a:solidFill>
                  <a:schemeClr val="tx1">
                    <a:lumMod val="75000"/>
                    <a:lumOff val="25000"/>
                  </a:schemeClr>
                </a:solidFill>
                <a:cs typeface="+mn-cs"/>
              </a:rPr>
              <a:t> بوم محوری،زمینه های فکری خود را در نظام عالم جستجو می کند.از این نظر،کل محیط و تمامیت ان،شامل همه عناصر،گیاهان،حیوانات،معادن،خاک ها و غیره،هر یک دارای وظایفی می باشند و از ارزشهای واقعی بهره مندند.</a:t>
            </a:r>
            <a:br>
              <a:rPr lang="fa-IR" sz="1800" dirty="0" smtClean="0">
                <a:solidFill>
                  <a:schemeClr val="tx1">
                    <a:lumMod val="75000"/>
                    <a:lumOff val="25000"/>
                  </a:schemeClr>
                </a:solidFill>
                <a:cs typeface="+mn-cs"/>
              </a:rPr>
            </a:br>
            <a:r>
              <a:rPr lang="fa-IR" sz="1800" dirty="0" smtClean="0">
                <a:solidFill>
                  <a:schemeClr val="tx1">
                    <a:lumMod val="75000"/>
                    <a:lumOff val="25000"/>
                  </a:schemeClr>
                </a:solidFill>
                <a:cs typeface="+mn-cs"/>
              </a:rPr>
              <a:t>  بنابراین هر اکوسیستمی از امتیازات توازن در طبیعت،حفظ وحدت،پایداری،اصل تنوع،هماهنگی و هدف های فراگیر برخوردار است.مهم ترین موضوع در هر اکوسیستم سالم،بقاء همه موجودات زنده وعناصرغیرزنده است.این پارادیم به محدودیت رشد جمعیت،مصرف منابع طبیعی وتکنولوژی مناسب با شرایط محیطی معتقد است.</a:t>
            </a:r>
            <a:endParaRPr lang="en-US" sz="2000" dirty="0">
              <a:solidFill>
                <a:schemeClr val="tx1">
                  <a:lumMod val="75000"/>
                  <a:lumOff val="25000"/>
                </a:schemeClr>
              </a:solidFill>
              <a:cs typeface="+mn-cs"/>
            </a:endParaRPr>
          </a:p>
        </p:txBody>
      </p:sp>
    </p:spTree>
    <p:extLst>
      <p:ext uri="{BB962C8B-B14F-4D97-AF65-F5344CB8AC3E}">
        <p14:creationId xmlns:p14="http://schemas.microsoft.com/office/powerpoint/2010/main" val="263828782"/>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412232" y="585018"/>
            <a:ext cx="8915400" cy="5963265"/>
          </a:xfrm>
        </p:spPr>
        <p:txBody>
          <a:bodyPr>
            <a:normAutofit fontScale="85000" lnSpcReduction="20000"/>
          </a:bodyPr>
          <a:lstStyle/>
          <a:p>
            <a:pPr algn="r"/>
            <a:r>
              <a:rPr lang="fa-IR" sz="2000" dirty="0" smtClean="0"/>
              <a:t>3-پارادیم جبر ژنتیکی</a:t>
            </a:r>
          </a:p>
          <a:p>
            <a:pPr algn="r"/>
            <a:r>
              <a:rPr lang="fa-IR" dirty="0" smtClean="0"/>
              <a:t>اندیشه پردازان ایدئولوژی های راست،نظیر توماس هابز،چالز داروین،زیگموندفرویدطبیعت انسان را درخودپرستی،خودخواهی وخودمحوری می پندارندونظریه پردازان چپ مثل ژان ژاک، کارل مارکس طبیعت انسان را به همراه نوع دوستی، تعاون،همیاری و فداکاری میشناسد .</a:t>
            </a:r>
          </a:p>
          <a:p>
            <a:pPr algn="r"/>
            <a:endParaRPr lang="fa-IR" dirty="0"/>
          </a:p>
          <a:p>
            <a:pPr algn="r"/>
            <a:r>
              <a:rPr lang="fa-IR" dirty="0" smtClean="0"/>
              <a:t>خط فکرجبرژنتیکی رامیتوان به شرح زیرخلاصه کرد:</a:t>
            </a:r>
          </a:p>
          <a:p>
            <a:pPr algn="r"/>
            <a:r>
              <a:rPr lang="fa-IR" dirty="0" smtClean="0"/>
              <a:t>درزندگی عده ای از افرادبا شکست مواجه میشوندوعده ای دیگر همواده موفق هستند .همه شرایط،نتیجه عوامل ژنتیکی است که ممکن است که نسلی به نسل دیگر انتقال یابد.جبر ژنتیکی معتقد است که اگر همه امکانات وفرصت های برابر دراختیار مردم جامعه قراردهیم بازهم ازنظر زیست شناسی،عده ای خودراشایسته تر نشان میدهند.ازاین رونمیتوان جامعه برابربه وجوداورد.</a:t>
            </a:r>
          </a:p>
          <a:p>
            <a:pPr algn="r"/>
            <a:endParaRPr lang="fa-IR" dirty="0" smtClean="0"/>
          </a:p>
          <a:p>
            <a:pPr algn="r"/>
            <a:r>
              <a:rPr lang="fa-IR" sz="2000" dirty="0" smtClean="0"/>
              <a:t>4-پارادیم جبر اب وهوایی</a:t>
            </a:r>
          </a:p>
          <a:p>
            <a:pPr algn="r"/>
            <a:r>
              <a:rPr lang="fa-IR" dirty="0" smtClean="0"/>
              <a:t>اندیشه های هانتیتگتن هنوزهم ازجالب ترین مباحث دردانشگاه ها میباشد  او اب وهوای بین المدارین رابه جهت یک نواختی در درجه حرارت وداشتن رطوبت زیاد برای فعالیت های فکری مناسب نمیداند.</a:t>
            </a:r>
            <a:endParaRPr lang="fa-IR" dirty="0"/>
          </a:p>
        </p:txBody>
      </p:sp>
    </p:spTree>
    <p:extLst>
      <p:ext uri="{BB962C8B-B14F-4D97-AF65-F5344CB8AC3E}">
        <p14:creationId xmlns:p14="http://schemas.microsoft.com/office/powerpoint/2010/main" val="424076883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82735" y="339212"/>
            <a:ext cx="8915400" cy="5914103"/>
          </a:xfrm>
        </p:spPr>
        <p:txBody>
          <a:bodyPr>
            <a:normAutofit fontScale="85000" lnSpcReduction="10000"/>
          </a:bodyPr>
          <a:lstStyle/>
          <a:p>
            <a:pPr algn="r"/>
            <a:r>
              <a:rPr lang="fa-IR" sz="2000" dirty="0" smtClean="0"/>
              <a:t>عدالت محیطی</a:t>
            </a:r>
          </a:p>
          <a:p>
            <a:pPr algn="r"/>
            <a:r>
              <a:rPr lang="fa-IR" dirty="0" smtClean="0"/>
              <a:t>1-عدالت محیطی عدالت را برای همه مردم تقاضامیکند وهرگونه تبعیض رامحکوم میدارد</a:t>
            </a:r>
          </a:p>
          <a:p>
            <a:pPr algn="r"/>
            <a:r>
              <a:rPr lang="fa-IR" dirty="0" smtClean="0"/>
              <a:t>2-ازادی اراده وحق تعیین سرنوشت را</a:t>
            </a:r>
            <a:r>
              <a:rPr lang="fa-IR" dirty="0"/>
              <a:t>برای همه مردم درحقوق </a:t>
            </a:r>
            <a:r>
              <a:rPr lang="fa-IR" dirty="0" smtClean="0"/>
              <a:t>سیاسی،اقتصادی،فرهنگی ومحیطی به عنوان حق طبیعی انسان ها لازم میشمارد</a:t>
            </a:r>
          </a:p>
          <a:p>
            <a:pPr marL="0" indent="0" algn="r">
              <a:buNone/>
            </a:pPr>
            <a:r>
              <a:rPr lang="fa-IR" dirty="0" smtClean="0"/>
              <a:t>3-حق مشارکت مردم رادرهمه سطوح تصمیم گیری،برنامه ریزی،ارزیابی نیازهاوعمل ساختن طرح ها،یک حق طبیعی میداند</a:t>
            </a:r>
          </a:p>
          <a:p>
            <a:pPr algn="r"/>
            <a:r>
              <a:rPr lang="fa-IR" dirty="0" smtClean="0"/>
              <a:t>4-تعادل درکاربری زمین وبهره برداری ازمنابع رادرراستای پایداری کره زمین،برای زندگی مطلوب انسان هاوسایرموجودات توصیه می کند.</a:t>
            </a:r>
          </a:p>
          <a:p>
            <a:pPr algn="r"/>
            <a:r>
              <a:rPr lang="fa-IR" dirty="0" smtClean="0"/>
              <a:t>5-جبران کامل خسارت وارده به قربانیان بی عدالتی محیطی راحق مسلم قربانیان میشناسد.</a:t>
            </a:r>
          </a:p>
          <a:p>
            <a:pPr algn="r"/>
            <a:r>
              <a:rPr lang="fa-IR" dirty="0" smtClean="0"/>
              <a:t>6-به تعادل بوم شناسانه در شهر وروستا،به ویژه درمحیط طبیعی درجلوگیری ازالودگی زمین،هوا واب تاکید میکند</a:t>
            </a:r>
          </a:p>
          <a:p>
            <a:pPr algn="r"/>
            <a:r>
              <a:rPr lang="fa-IR" dirty="0" smtClean="0"/>
              <a:t>7-بامصرف بی رویه وبهره برداری بیش از حد ازمنابع مخالف است</a:t>
            </a:r>
          </a:p>
          <a:p>
            <a:pPr algn="r"/>
            <a:r>
              <a:rPr lang="fa-IR" dirty="0" smtClean="0"/>
              <a:t>8-اموزش نسل فعلی ونسل اینده،درجهت دنیای بهتر تاکید میکند </a:t>
            </a:r>
            <a:endParaRPr lang="en-US" dirty="0"/>
          </a:p>
        </p:txBody>
      </p:sp>
    </p:spTree>
    <p:extLst>
      <p:ext uri="{BB962C8B-B14F-4D97-AF65-F5344CB8AC3E}">
        <p14:creationId xmlns:p14="http://schemas.microsoft.com/office/powerpoint/2010/main" val="4115061101"/>
      </p:ext>
    </p:extLst>
  </p:cSld>
  <p:clrMapOvr>
    <a:masterClrMapping/>
  </p:clrMapOvr>
  <p:transition spd="slow">
    <p:randomBar dir="vert"/>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980385" y="128162"/>
            <a:ext cx="8915400" cy="5943600"/>
          </a:xfrm>
        </p:spPr>
        <p:txBody>
          <a:bodyPr>
            <a:normAutofit/>
          </a:bodyPr>
          <a:lstStyle/>
          <a:p>
            <a:pPr algn="r" rtl="1"/>
            <a:r>
              <a:rPr lang="fa-IR" sz="2000" dirty="0" smtClean="0">
                <a:solidFill>
                  <a:schemeClr val="tx1"/>
                </a:solidFill>
              </a:rPr>
              <a:t>اسلام و عوامل محیطی</a:t>
            </a:r>
            <a:br>
              <a:rPr lang="fa-IR" sz="2000" dirty="0" smtClean="0">
                <a:solidFill>
                  <a:schemeClr val="tx1"/>
                </a:solidFill>
              </a:rPr>
            </a:br>
            <a:r>
              <a:rPr lang="fa-IR" sz="2000" dirty="0">
                <a:solidFill>
                  <a:schemeClr val="tx1"/>
                </a:solidFill>
              </a:rPr>
              <a:t> </a:t>
            </a:r>
            <a:r>
              <a:rPr lang="fa-IR" sz="1800" dirty="0" smtClean="0">
                <a:solidFill>
                  <a:schemeClr val="tx1"/>
                </a:solidFill>
              </a:rPr>
              <a:t> نظر متفکران اسلامی را درباره طبیعت و عوامل محیطی،می توان چنین بیان کرد:</a:t>
            </a:r>
            <a:br>
              <a:rPr lang="fa-IR" sz="1800" dirty="0" smtClean="0">
                <a:solidFill>
                  <a:schemeClr val="tx1"/>
                </a:solidFill>
              </a:rPr>
            </a:br>
            <a:r>
              <a:rPr lang="fa-IR" sz="1800" dirty="0">
                <a:solidFill>
                  <a:schemeClr val="tx1"/>
                </a:solidFill>
              </a:rPr>
              <a:t> </a:t>
            </a:r>
            <a:r>
              <a:rPr lang="fa-IR" sz="1800" dirty="0" smtClean="0">
                <a:solidFill>
                  <a:schemeClr val="tx1"/>
                </a:solidFill>
              </a:rPr>
              <a:t> عالم طبیعت را ممکن است به عنوان کتابی سرشار از رموز و اسرار الهی مورد نظر قرار داد.طبیعت کتابی است که حقایق الهی در ان تجلی یافته است.میان علومی که در تمدن های قدیم رایج بوده است یک امر بین این علوم،مشترک می باشد و ان نظریه(وحدت عالم طبیعت) است. هدف نهایی این علوم،نمایان ساختن وحدت یا پیوستگی جمیع کائنات و کلیه مراتب وجود می باشد.</a:t>
            </a:r>
            <a:br>
              <a:rPr lang="fa-IR" sz="1800" dirty="0" smtClean="0">
                <a:solidFill>
                  <a:schemeClr val="tx1"/>
                </a:solidFill>
              </a:rPr>
            </a:br>
            <a:r>
              <a:rPr lang="fa-IR" sz="1800" dirty="0">
                <a:solidFill>
                  <a:schemeClr val="tx1"/>
                </a:solidFill>
              </a:rPr>
              <a:t/>
            </a:r>
            <a:br>
              <a:rPr lang="fa-IR" sz="1800" dirty="0">
                <a:solidFill>
                  <a:schemeClr val="tx1"/>
                </a:solidFill>
              </a:rPr>
            </a:br>
            <a:r>
              <a:rPr lang="fa-IR" sz="1800" dirty="0" smtClean="0">
                <a:solidFill>
                  <a:schemeClr val="tx1"/>
                </a:solidFill>
              </a:rPr>
              <a:t>  </a:t>
            </a:r>
            <a:r>
              <a:rPr lang="fa-IR" sz="2000" dirty="0" smtClean="0">
                <a:solidFill>
                  <a:schemeClr val="tx1"/>
                </a:solidFill>
              </a:rPr>
              <a:t>1-بوم شناسی انسانی و بازگشت به جبر محیطی</a:t>
            </a:r>
            <a:br>
              <a:rPr lang="fa-IR" sz="2000" dirty="0" smtClean="0">
                <a:solidFill>
                  <a:schemeClr val="tx1"/>
                </a:solidFill>
              </a:rPr>
            </a:br>
            <a:r>
              <a:rPr lang="fa-IR" sz="1800" dirty="0">
                <a:solidFill>
                  <a:schemeClr val="tx1"/>
                </a:solidFill>
              </a:rPr>
              <a:t> </a:t>
            </a:r>
            <a:r>
              <a:rPr lang="fa-IR" sz="1800" dirty="0" smtClean="0">
                <a:solidFill>
                  <a:schemeClr val="tx1"/>
                </a:solidFill>
              </a:rPr>
              <a:t> محصولات کشاورزی،اقلیم و کیفیت هوا به شدت به هم پیوسته اند. اقلیم و کیفیت هوای یک ناحیه تعیین کننده رشد و تولید محصولات کشاورزی است. شرایط هوا به طور غالب تعیین کننده میزان محصولات کشاورزی در یک سال مشخص می باشد و شایددرامر تولید محصولات کشاورزی هیچ عاملی حتی حاصل خیزی خاک مثل شرایط هوا عمل نمی کند.در زمان با توجه به شرایط بد هوایی،عده ای از جغرافی دانان معتقدند که سرنوشت انسان را بیش از هر عامل دیگر ،شرایط محیط طبیعی تعیین می کند.</a:t>
            </a:r>
            <a:br>
              <a:rPr lang="fa-IR" sz="1800" dirty="0" smtClean="0">
                <a:solidFill>
                  <a:schemeClr val="tx1"/>
                </a:solidFill>
              </a:rPr>
            </a:br>
            <a:r>
              <a:rPr lang="fa-IR" sz="1800" dirty="0">
                <a:solidFill>
                  <a:schemeClr val="tx1"/>
                </a:solidFill>
              </a:rPr>
              <a:t/>
            </a:r>
            <a:br>
              <a:rPr lang="fa-IR" sz="1800" dirty="0">
                <a:solidFill>
                  <a:schemeClr val="tx1"/>
                </a:solidFill>
              </a:rPr>
            </a:br>
            <a:r>
              <a:rPr lang="fa-IR" sz="1800" dirty="0" smtClean="0">
                <a:solidFill>
                  <a:schemeClr val="tx1"/>
                </a:solidFill>
              </a:rPr>
              <a:t> </a:t>
            </a:r>
            <a:r>
              <a:rPr lang="fa-IR" sz="2000" dirty="0" smtClean="0">
                <a:solidFill>
                  <a:schemeClr val="tx1"/>
                </a:solidFill>
              </a:rPr>
              <a:t> 2-ریشه های ایده تاثیر بر انسان</a:t>
            </a:r>
            <a:br>
              <a:rPr lang="fa-IR" sz="2000" dirty="0" smtClean="0">
                <a:solidFill>
                  <a:schemeClr val="tx1"/>
                </a:solidFill>
              </a:rPr>
            </a:br>
            <a:r>
              <a:rPr lang="fa-IR" sz="1800" dirty="0">
                <a:solidFill>
                  <a:schemeClr val="tx1"/>
                </a:solidFill>
              </a:rPr>
              <a:t> </a:t>
            </a:r>
            <a:r>
              <a:rPr lang="fa-IR" sz="1800" dirty="0" smtClean="0">
                <a:solidFill>
                  <a:schemeClr val="tx1"/>
                </a:solidFill>
              </a:rPr>
              <a:t>در هر یک از تمدن های بشری،محیط مصنوع و عناصر ان(خانه ها،معابر و...) گویای معنا یا معانی هستند که محیط به ذهن انسان قبلی در نموده و بالنتیجه بر ادراک او از محیط و به تبع ان بر رفتارش در محیط تاثیر کرده و در نهایت فرهنگ او را شکل داده و متحول نموده.</a:t>
            </a:r>
            <a:endParaRPr lang="en-US" sz="2000" dirty="0">
              <a:solidFill>
                <a:schemeClr val="tx1"/>
              </a:solidFill>
            </a:endParaRPr>
          </a:p>
        </p:txBody>
      </p:sp>
    </p:spTree>
    <p:extLst>
      <p:ext uri="{BB962C8B-B14F-4D97-AF65-F5344CB8AC3E}">
        <p14:creationId xmlns:p14="http://schemas.microsoft.com/office/powerpoint/2010/main" val="215942444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748566" y="163111"/>
            <a:ext cx="8915400" cy="5464175"/>
          </a:xfrm>
        </p:spPr>
        <p:txBody>
          <a:bodyPr>
            <a:normAutofit/>
          </a:bodyPr>
          <a:lstStyle/>
          <a:p>
            <a:pPr algn="r" rtl="1"/>
            <a:r>
              <a:rPr lang="fa-IR" sz="1800" dirty="0" smtClean="0"/>
              <a:t>  </a:t>
            </a:r>
            <a:r>
              <a:rPr lang="fa-IR" sz="1800" dirty="0" smtClean="0">
                <a:solidFill>
                  <a:schemeClr val="tx1"/>
                </a:solidFill>
              </a:rPr>
              <a:t>ادیان الهی نیز مکان هایی را به عنوان مکان و فضای مقدس معرفی نموده اند،که همین امر عامل بنیادین تعریف و تعیین کیفیت فضا بوده است.</a:t>
            </a:r>
            <a:br>
              <a:rPr lang="fa-IR" sz="1800" dirty="0" smtClean="0">
                <a:solidFill>
                  <a:schemeClr val="tx1"/>
                </a:solidFill>
              </a:rPr>
            </a:br>
            <a:r>
              <a:rPr lang="fa-IR" sz="1800" dirty="0">
                <a:solidFill>
                  <a:schemeClr val="tx1"/>
                </a:solidFill>
              </a:rPr>
              <a:t/>
            </a:r>
            <a:br>
              <a:rPr lang="fa-IR" sz="1800" dirty="0">
                <a:solidFill>
                  <a:schemeClr val="tx1"/>
                </a:solidFill>
              </a:rPr>
            </a:br>
            <a:r>
              <a:rPr lang="fa-IR" sz="1800" dirty="0" smtClean="0">
                <a:solidFill>
                  <a:schemeClr val="tx1"/>
                </a:solidFill>
              </a:rPr>
              <a:t>  </a:t>
            </a:r>
            <a:r>
              <a:rPr lang="fa-IR" sz="2000" dirty="0" smtClean="0">
                <a:solidFill>
                  <a:schemeClr val="tx1"/>
                </a:solidFill>
              </a:rPr>
              <a:t>3-مولفه های تاثیر محیط بر انسان</a:t>
            </a:r>
            <a:br>
              <a:rPr lang="fa-IR" sz="2000" dirty="0" smtClean="0">
                <a:solidFill>
                  <a:schemeClr val="tx1"/>
                </a:solidFill>
              </a:rPr>
            </a:br>
            <a:r>
              <a:rPr lang="fa-IR" sz="1800" dirty="0">
                <a:solidFill>
                  <a:schemeClr val="tx1"/>
                </a:solidFill>
              </a:rPr>
              <a:t> </a:t>
            </a:r>
            <a:r>
              <a:rPr lang="fa-IR" sz="1800" dirty="0" smtClean="0">
                <a:solidFill>
                  <a:schemeClr val="tx1"/>
                </a:solidFill>
              </a:rPr>
              <a:t> ادراک محیط بر اساس دانش و اطلاعاتی که انسان نسبت به اشغال ها و فضا و عملکرد و معنای ظاهری و باطنی ان ها دارد، این ادراک سبب میشود تا انسان مراتب مختلف ارتباط اعم از احساس (هویت،سرور،تعلق،زیبایی،ترس،غم و اندوه و..)را با محیط برقرار نماید.</a:t>
            </a:r>
            <a:br>
              <a:rPr lang="fa-IR" sz="1800" dirty="0" smtClean="0">
                <a:solidFill>
                  <a:schemeClr val="tx1"/>
                </a:solidFill>
              </a:rPr>
            </a:br>
            <a:r>
              <a:rPr lang="fa-IR" sz="1800" dirty="0">
                <a:solidFill>
                  <a:schemeClr val="tx1"/>
                </a:solidFill>
              </a:rPr>
              <a:t> </a:t>
            </a:r>
            <a:r>
              <a:rPr lang="fa-IR" sz="1800" dirty="0" smtClean="0">
                <a:solidFill>
                  <a:schemeClr val="tx1"/>
                </a:solidFill>
              </a:rPr>
              <a:t> بارزترین ویزگی های تاثیرگذار محیط بر انسان عبارت از نمادها،نشانه ها،تناسبات،صدا،نور،عملکرد ها و... که این ها تنها وجه مادی و ظاهری بوده و اثرات ناشی از انها چون هویت، احساس تعلق به مکان، احساس راحتی، احساس امنیت ...وجه روانی انها می باشد.</a:t>
            </a:r>
            <a:br>
              <a:rPr lang="fa-IR" sz="1800" dirty="0" smtClean="0">
                <a:solidFill>
                  <a:schemeClr val="tx1"/>
                </a:solidFill>
              </a:rPr>
            </a:br>
            <a:r>
              <a:rPr lang="fa-IR" sz="1800" dirty="0">
                <a:solidFill>
                  <a:schemeClr val="tx1"/>
                </a:solidFill>
              </a:rPr>
              <a:t> </a:t>
            </a:r>
            <a:r>
              <a:rPr lang="fa-IR" sz="1800" dirty="0" smtClean="0">
                <a:solidFill>
                  <a:schemeClr val="tx1"/>
                </a:solidFill>
              </a:rPr>
              <a:t> بارز ترین وجه که می تواند این عوامل ظاهری و اثرات ناشی از انها را با هم معرفی نماید، کیفیت فضا است.</a:t>
            </a:r>
            <a:br>
              <a:rPr lang="fa-IR" sz="1800" dirty="0" smtClean="0">
                <a:solidFill>
                  <a:schemeClr val="tx1"/>
                </a:solidFill>
              </a:rPr>
            </a:br>
            <a:r>
              <a:rPr lang="fa-IR" sz="1800" dirty="0">
                <a:solidFill>
                  <a:schemeClr val="tx1"/>
                </a:solidFill>
              </a:rPr>
              <a:t> </a:t>
            </a:r>
            <a:r>
              <a:rPr lang="fa-IR" sz="1800" dirty="0" smtClean="0">
                <a:solidFill>
                  <a:schemeClr val="tx1"/>
                </a:solidFill>
              </a:rPr>
              <a:t> برای مثال کالبد همگن،هماهنگ و متعادل یک شهر که عاری از تسلط عناصر مادی و یا اظهار تشخص و تمایز انسان ها توسط عمارات باشد،تاثیر بسزایی در احساس وحدت و همراهی و همدلی و تجانس اهل شهر خواهد شد. در حالی که در شهری اگر هر ساختمان بخواهد «من»بگوید و دانسته و از روی عمد بخواهد خویش را از دیگران متمایز و برتر نشان دهد،عامل به روز علوم متقابل و ناهماهنگی وعدم تجانس خواهد بود که به تشدید تفرقه اهل شهر کمک خواهد نمود.</a:t>
            </a:r>
            <a:endParaRPr lang="en-US" sz="1800" dirty="0"/>
          </a:p>
        </p:txBody>
      </p:sp>
    </p:spTree>
    <p:extLst>
      <p:ext uri="{BB962C8B-B14F-4D97-AF65-F5344CB8AC3E}">
        <p14:creationId xmlns:p14="http://schemas.microsoft.com/office/powerpoint/2010/main" val="1197045357"/>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671293" y="285371"/>
            <a:ext cx="8915400" cy="6135687"/>
          </a:xfrm>
        </p:spPr>
        <p:txBody>
          <a:bodyPr>
            <a:normAutofit/>
          </a:bodyPr>
          <a:lstStyle/>
          <a:p>
            <a:pPr algn="r" rtl="1"/>
            <a:r>
              <a:rPr lang="fa-IR" sz="2000" dirty="0" smtClean="0"/>
              <a:t> </a:t>
            </a:r>
            <a:r>
              <a:rPr lang="fa-IR" sz="2000" dirty="0" smtClean="0">
                <a:solidFill>
                  <a:schemeClr val="tx1"/>
                </a:solidFill>
              </a:rPr>
              <a:t>القاء هویت  به محیط </a:t>
            </a:r>
            <a:br>
              <a:rPr lang="fa-IR" sz="2000" dirty="0" smtClean="0">
                <a:solidFill>
                  <a:schemeClr val="tx1"/>
                </a:solidFill>
              </a:rPr>
            </a:br>
            <a:r>
              <a:rPr lang="fa-IR" sz="2000" dirty="0">
                <a:solidFill>
                  <a:schemeClr val="tx1"/>
                </a:solidFill>
              </a:rPr>
              <a:t> </a:t>
            </a:r>
            <a:r>
              <a:rPr lang="fa-IR" sz="1800" dirty="0" smtClean="0">
                <a:solidFill>
                  <a:schemeClr val="tx1"/>
                </a:solidFill>
              </a:rPr>
              <a:t> احساس هویت یا احساس «این همان» انسان با فضا و محیط خویش، یکی از روش ها و یا فرایند ها تاثیر محیط بر انسان است</a:t>
            </a:r>
            <a:r>
              <a:rPr lang="en-US" sz="1800" dirty="0" smtClean="0">
                <a:solidFill>
                  <a:schemeClr val="tx1"/>
                </a:solidFill>
              </a:rPr>
              <a:t>.</a:t>
            </a:r>
            <a:br>
              <a:rPr lang="en-US" sz="1800" dirty="0" smtClean="0">
                <a:solidFill>
                  <a:schemeClr val="tx1"/>
                </a:solidFill>
              </a:rPr>
            </a:br>
            <a:r>
              <a:rPr lang="en-US" sz="1800" dirty="0">
                <a:solidFill>
                  <a:schemeClr val="tx1"/>
                </a:solidFill>
              </a:rPr>
              <a:t> </a:t>
            </a:r>
            <a:r>
              <a:rPr lang="en-US" sz="1800" dirty="0" smtClean="0">
                <a:solidFill>
                  <a:schemeClr val="tx1"/>
                </a:solidFill>
              </a:rPr>
              <a:t> </a:t>
            </a:r>
            <a:r>
              <a:rPr lang="fa-IR" sz="1800" dirty="0" smtClean="0">
                <a:solidFill>
                  <a:schemeClr val="tx1"/>
                </a:solidFill>
              </a:rPr>
              <a:t>در واقع برای انسان و محیط،تعداد یا درجاتی از هویت قابل شناسایی می باشد، که این درجات از هویت انسان و محیط،ارتباط تنگاتنگی با یکدیگر دارند.</a:t>
            </a:r>
            <a:br>
              <a:rPr lang="fa-IR" sz="1800" dirty="0" smtClean="0">
                <a:solidFill>
                  <a:schemeClr val="tx1"/>
                </a:solidFill>
              </a:rPr>
            </a:br>
            <a:r>
              <a:rPr lang="fa-IR" sz="1800" dirty="0">
                <a:solidFill>
                  <a:schemeClr val="tx1"/>
                </a:solidFill>
              </a:rPr>
              <a:t> </a:t>
            </a:r>
            <a:r>
              <a:rPr lang="fa-IR" sz="1800" dirty="0" smtClean="0">
                <a:solidFill>
                  <a:schemeClr val="tx1"/>
                </a:solidFill>
              </a:rPr>
              <a:t> دو دسته عوامل درونی و بیرونی در ایجاد هویت انسان ایفای نقش می نمایند.عوامل درونی موضوعاتی چون مذهب،جهان بین،تاریخ،فرهنگ و سایر قلمروهای معنوی هستند که بسته به اهمیتشان برای انسان،در شکل دادن هویت او موثر هستند.</a:t>
            </a:r>
            <a:br>
              <a:rPr lang="fa-IR" sz="1800" dirty="0" smtClean="0">
                <a:solidFill>
                  <a:schemeClr val="tx1"/>
                </a:solidFill>
              </a:rPr>
            </a:br>
            <a:r>
              <a:rPr lang="fa-IR" sz="1800" dirty="0">
                <a:solidFill>
                  <a:schemeClr val="tx1"/>
                </a:solidFill>
              </a:rPr>
              <a:t> </a:t>
            </a:r>
            <a:r>
              <a:rPr lang="fa-IR" sz="1800" dirty="0" smtClean="0">
                <a:solidFill>
                  <a:schemeClr val="tx1"/>
                </a:solidFill>
              </a:rPr>
              <a:t> تعاملات و ارتباط با سایر تمدن به مثابه عوامل بیرونی بر شکل گیری هویت انسان تاثیر دارند که این تاثیر در دو مقوله مثبت و منفی قابل طبقه بندی است.</a:t>
            </a:r>
            <a:br>
              <a:rPr lang="fa-IR" sz="1800" dirty="0" smtClean="0">
                <a:solidFill>
                  <a:schemeClr val="tx1"/>
                </a:solidFill>
              </a:rPr>
            </a:br>
            <a:r>
              <a:rPr lang="fa-IR" sz="1800" dirty="0">
                <a:solidFill>
                  <a:schemeClr val="tx1"/>
                </a:solidFill>
              </a:rPr>
              <a:t> </a:t>
            </a:r>
            <a:r>
              <a:rPr lang="fa-IR" sz="1800" dirty="0" smtClean="0">
                <a:solidFill>
                  <a:schemeClr val="tx1"/>
                </a:solidFill>
              </a:rPr>
              <a:t> امروزه نیز برخی عبارات یا مجموعه های ساختمانی در بسیاری شهرها به عنوان عامل هویتی و فرهنگی ایفای نقشی می نماید و ارزش خاصی را به انسان القاء می کند.</a:t>
            </a:r>
            <a:br>
              <a:rPr lang="fa-IR" sz="1800" dirty="0" smtClean="0">
                <a:solidFill>
                  <a:schemeClr val="tx1"/>
                </a:solidFill>
              </a:rPr>
            </a:br>
            <a:r>
              <a:rPr lang="fa-IR" sz="1800" dirty="0">
                <a:solidFill>
                  <a:schemeClr val="tx1"/>
                </a:solidFill>
              </a:rPr>
              <a:t/>
            </a:r>
            <a:br>
              <a:rPr lang="fa-IR" sz="1800" dirty="0">
                <a:solidFill>
                  <a:schemeClr val="tx1"/>
                </a:solidFill>
              </a:rPr>
            </a:br>
            <a:r>
              <a:rPr lang="fa-IR" sz="1800" dirty="0" smtClean="0">
                <a:solidFill>
                  <a:schemeClr val="tx1"/>
                </a:solidFill>
              </a:rPr>
              <a:t/>
            </a:r>
            <a:br>
              <a:rPr lang="fa-IR" sz="1800" dirty="0" smtClean="0">
                <a:solidFill>
                  <a:schemeClr val="tx1"/>
                </a:solidFill>
              </a:rPr>
            </a:br>
            <a:r>
              <a:rPr lang="fa-IR" sz="1800" dirty="0">
                <a:solidFill>
                  <a:schemeClr val="tx1"/>
                </a:solidFill>
              </a:rPr>
              <a:t/>
            </a:r>
            <a:br>
              <a:rPr lang="fa-IR" sz="1800" dirty="0">
                <a:solidFill>
                  <a:schemeClr val="tx1"/>
                </a:solidFill>
              </a:rPr>
            </a:br>
            <a:r>
              <a:rPr lang="fa-IR" sz="1800" dirty="0" smtClean="0">
                <a:solidFill>
                  <a:schemeClr val="tx1"/>
                </a:solidFill>
              </a:rPr>
              <a:t/>
            </a:r>
            <a:br>
              <a:rPr lang="fa-IR" sz="1800" dirty="0" smtClean="0">
                <a:solidFill>
                  <a:schemeClr val="tx1"/>
                </a:solidFill>
              </a:rPr>
            </a:br>
            <a:endParaRPr lang="en-US" sz="2000" dirty="0"/>
          </a:p>
        </p:txBody>
      </p:sp>
    </p:spTree>
    <p:extLst>
      <p:ext uri="{BB962C8B-B14F-4D97-AF65-F5344CB8AC3E}">
        <p14:creationId xmlns:p14="http://schemas.microsoft.com/office/powerpoint/2010/main" val="48825287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555383" y="203715"/>
            <a:ext cx="8915400" cy="6326187"/>
          </a:xfrm>
        </p:spPr>
        <p:txBody>
          <a:bodyPr>
            <a:normAutofit/>
          </a:bodyPr>
          <a:lstStyle/>
          <a:p>
            <a:pPr algn="r" rtl="1"/>
            <a:r>
              <a:rPr lang="fa-IR" sz="2000" dirty="0" smtClean="0">
                <a:solidFill>
                  <a:schemeClr val="tx1"/>
                </a:solidFill>
              </a:rPr>
              <a:t>  تعریف روان شناسی</a:t>
            </a:r>
            <a:br>
              <a:rPr lang="fa-IR" sz="2000" dirty="0" smtClean="0">
                <a:solidFill>
                  <a:schemeClr val="tx1"/>
                </a:solidFill>
              </a:rPr>
            </a:br>
            <a:r>
              <a:rPr lang="fa-IR" sz="2000" dirty="0" smtClean="0">
                <a:solidFill>
                  <a:schemeClr val="tx1"/>
                </a:solidFill>
              </a:rPr>
              <a:t> </a:t>
            </a:r>
            <a:r>
              <a:rPr lang="fa-IR" sz="1800" dirty="0" smtClean="0">
                <a:solidFill>
                  <a:schemeClr val="tx1"/>
                </a:solidFill>
              </a:rPr>
              <a:t> روان شناسی تحت عنوان«علم النفس» یا «اخلاق» بیش از هزار سال به عنوان یکی از شاخه های اطلی فلسفه در مرکز علمی ایران تدریس شده است.</a:t>
            </a:r>
            <a:br>
              <a:rPr lang="fa-IR" sz="1800" dirty="0" smtClean="0">
                <a:solidFill>
                  <a:schemeClr val="tx1"/>
                </a:solidFill>
              </a:rPr>
            </a:br>
            <a:r>
              <a:rPr lang="fa-IR" sz="1800" dirty="0">
                <a:solidFill>
                  <a:schemeClr val="tx1"/>
                </a:solidFill>
              </a:rPr>
              <a:t> </a:t>
            </a:r>
            <a:r>
              <a:rPr lang="fa-IR" sz="1800" dirty="0" smtClean="0">
                <a:solidFill>
                  <a:schemeClr val="tx1"/>
                </a:solidFill>
              </a:rPr>
              <a:t> علم برسی رفتار و فرایند های ذهنی را روان شناسی می نامند. روان شناسی،در عین حال از طریق تاثیری که بر قوانین و سیاست گذاری ها دارد بر زندگی ما اثر می گذارد.</a:t>
            </a:r>
            <a:br>
              <a:rPr lang="fa-IR" sz="1800" dirty="0" smtClean="0">
                <a:solidFill>
                  <a:schemeClr val="tx1"/>
                </a:solidFill>
              </a:rPr>
            </a:br>
            <a:r>
              <a:rPr lang="fa-IR" sz="1800" dirty="0">
                <a:solidFill>
                  <a:schemeClr val="tx1"/>
                </a:solidFill>
              </a:rPr>
              <a:t> </a:t>
            </a:r>
            <a:r>
              <a:rPr lang="fa-IR" sz="1800" dirty="0" smtClean="0">
                <a:solidFill>
                  <a:schemeClr val="tx1"/>
                </a:solidFill>
              </a:rPr>
              <a:t> </a:t>
            </a:r>
            <a:br>
              <a:rPr lang="fa-IR" sz="1800" dirty="0" smtClean="0">
                <a:solidFill>
                  <a:schemeClr val="tx1"/>
                </a:solidFill>
              </a:rPr>
            </a:br>
            <a:r>
              <a:rPr lang="fa-IR" sz="1800" dirty="0">
                <a:solidFill>
                  <a:schemeClr val="tx1"/>
                </a:solidFill>
              </a:rPr>
              <a:t> </a:t>
            </a:r>
            <a:r>
              <a:rPr lang="fa-IR" sz="1800" dirty="0" smtClean="0">
                <a:solidFill>
                  <a:schemeClr val="tx1"/>
                </a:solidFill>
              </a:rPr>
              <a:t> </a:t>
            </a:r>
            <a:r>
              <a:rPr lang="fa-IR" sz="2000" dirty="0" smtClean="0">
                <a:solidFill>
                  <a:schemeClr val="tx1"/>
                </a:solidFill>
              </a:rPr>
              <a:t>اغاز روان شناسی</a:t>
            </a:r>
            <a:br>
              <a:rPr lang="fa-IR" sz="2000" dirty="0" smtClean="0">
                <a:solidFill>
                  <a:schemeClr val="tx1"/>
                </a:solidFill>
              </a:rPr>
            </a:br>
            <a:r>
              <a:rPr lang="fa-IR" sz="2000" dirty="0">
                <a:solidFill>
                  <a:schemeClr val="tx1"/>
                </a:solidFill>
              </a:rPr>
              <a:t> </a:t>
            </a:r>
            <a:r>
              <a:rPr lang="fa-IR" sz="2000" dirty="0" smtClean="0">
                <a:solidFill>
                  <a:schemeClr val="tx1"/>
                </a:solidFill>
              </a:rPr>
              <a:t> </a:t>
            </a:r>
            <a:r>
              <a:rPr lang="fa-IR" sz="1800" dirty="0" smtClean="0">
                <a:solidFill>
                  <a:schemeClr val="tx1"/>
                </a:solidFill>
              </a:rPr>
              <a:t>اغاز علمی روان شناسی به سال 1879 در دانشگاه لایپزیک المان و توسط ویلهام و ونت دانست و ونت یک ازمایشگاه تاسیس کرد و معتقد بود ذهن و رفتار انسان را نیز مانند سیاره ها،گیاهان و... می توان با روش های علمی بررسی و تحلیل کرد</a:t>
            </a:r>
            <a:br>
              <a:rPr lang="fa-IR" sz="1800" dirty="0" smtClean="0">
                <a:solidFill>
                  <a:schemeClr val="tx1"/>
                </a:solidFill>
              </a:rPr>
            </a:br>
            <a:r>
              <a:rPr lang="fa-IR" sz="1800" dirty="0">
                <a:solidFill>
                  <a:schemeClr val="tx1"/>
                </a:solidFill>
              </a:rPr>
              <a:t> </a:t>
            </a:r>
            <a:r>
              <a:rPr lang="fa-IR" sz="1800" dirty="0" smtClean="0">
                <a:solidFill>
                  <a:schemeClr val="tx1"/>
                </a:solidFill>
              </a:rPr>
              <a:t>-ساخت گرایی:تحلیل ساختار های ذهنی.</a:t>
            </a:r>
            <a:br>
              <a:rPr lang="fa-IR" sz="1800" dirty="0" smtClean="0">
                <a:solidFill>
                  <a:schemeClr val="tx1"/>
                </a:solidFill>
              </a:rPr>
            </a:br>
            <a:r>
              <a:rPr lang="fa-IR" sz="1800" dirty="0">
                <a:solidFill>
                  <a:schemeClr val="tx1"/>
                </a:solidFill>
              </a:rPr>
              <a:t> </a:t>
            </a:r>
            <a:r>
              <a:rPr lang="fa-IR" sz="1800" dirty="0" smtClean="0">
                <a:solidFill>
                  <a:schemeClr val="tx1"/>
                </a:solidFill>
              </a:rPr>
              <a:t>-کارکردگرایی:ذهن چگونه کار می کند که جاندار موفق به انطباق و سازگاری با محیط و عمل در ان می شود.</a:t>
            </a:r>
            <a:br>
              <a:rPr lang="fa-IR" sz="1800" dirty="0" smtClean="0">
                <a:solidFill>
                  <a:schemeClr val="tx1"/>
                </a:solidFill>
              </a:rPr>
            </a:br>
            <a:r>
              <a:rPr lang="fa-IR" sz="1800" dirty="0">
                <a:solidFill>
                  <a:schemeClr val="tx1"/>
                </a:solidFill>
              </a:rPr>
              <a:t> </a:t>
            </a:r>
            <a:r>
              <a:rPr lang="fa-IR" sz="1800" dirty="0" smtClean="0">
                <a:solidFill>
                  <a:schemeClr val="tx1"/>
                </a:solidFill>
              </a:rPr>
              <a:t>در سال 1920 در روان شناسی مکتب های جدید به وجود امد:</a:t>
            </a:r>
            <a:br>
              <a:rPr lang="fa-IR" sz="1800" dirty="0" smtClean="0">
                <a:solidFill>
                  <a:schemeClr val="tx1"/>
                </a:solidFill>
              </a:rPr>
            </a:br>
            <a:r>
              <a:rPr lang="fa-IR" sz="1800" dirty="0" smtClean="0">
                <a:solidFill>
                  <a:schemeClr val="tx1"/>
                </a:solidFill>
              </a:rPr>
              <a:t> 1-رفتار گرایی         2-روان شناسی گشتالت       3-روانکاوی     </a:t>
            </a:r>
            <a:br>
              <a:rPr lang="fa-IR" sz="1800" dirty="0" smtClean="0">
                <a:solidFill>
                  <a:schemeClr val="tx1"/>
                </a:solidFill>
              </a:rPr>
            </a:br>
            <a:r>
              <a:rPr lang="fa-IR" sz="1800" dirty="0">
                <a:solidFill>
                  <a:schemeClr val="tx1"/>
                </a:solidFill>
              </a:rPr>
              <a:t>  </a:t>
            </a:r>
            <a:r>
              <a:rPr lang="fa-IR" sz="1800" dirty="0" smtClean="0">
                <a:solidFill>
                  <a:schemeClr val="tx1"/>
                </a:solidFill>
              </a:rPr>
              <a:t/>
            </a:r>
            <a:br>
              <a:rPr lang="fa-IR" sz="1800" dirty="0" smtClean="0">
                <a:solidFill>
                  <a:schemeClr val="tx1"/>
                </a:solidFill>
              </a:rPr>
            </a:br>
            <a:r>
              <a:rPr lang="fa-IR" sz="1800" dirty="0">
                <a:solidFill>
                  <a:schemeClr val="tx1"/>
                </a:solidFill>
              </a:rPr>
              <a:t> </a:t>
            </a:r>
            <a:r>
              <a:rPr lang="fa-IR" sz="2000" dirty="0" smtClean="0">
                <a:solidFill>
                  <a:schemeClr val="tx1"/>
                </a:solidFill>
              </a:rPr>
              <a:t>1-رفتارگرایی:</a:t>
            </a:r>
            <a:r>
              <a:rPr lang="fa-IR" sz="1800" dirty="0" smtClean="0">
                <a:solidFill>
                  <a:schemeClr val="tx1"/>
                </a:solidFill>
              </a:rPr>
              <a:t/>
            </a:r>
            <a:br>
              <a:rPr lang="fa-IR" sz="1800" dirty="0" smtClean="0">
                <a:solidFill>
                  <a:schemeClr val="tx1"/>
                </a:solidFill>
              </a:rPr>
            </a:br>
            <a:r>
              <a:rPr lang="fa-IR" sz="1800" dirty="0">
                <a:solidFill>
                  <a:schemeClr val="tx1"/>
                </a:solidFill>
              </a:rPr>
              <a:t> </a:t>
            </a:r>
            <a:r>
              <a:rPr lang="fa-IR" sz="1800" dirty="0" smtClean="0">
                <a:solidFill>
                  <a:schemeClr val="tx1"/>
                </a:solidFill>
              </a:rPr>
              <a:t> بنیان گذار واتسون بود. وی به این نتیجه رسید که همه رفتار ها حاصل شرطی شدن است. محیط از راه تقویت عادت های خاص،رفتار را شکل می دهد.</a:t>
            </a:r>
            <a:br>
              <a:rPr lang="fa-IR" sz="1800" dirty="0" smtClean="0">
                <a:solidFill>
                  <a:schemeClr val="tx1"/>
                </a:solidFill>
              </a:rPr>
            </a:br>
            <a:r>
              <a:rPr lang="fa-IR" sz="1800" dirty="0">
                <a:solidFill>
                  <a:schemeClr val="tx1"/>
                </a:solidFill>
              </a:rPr>
              <a:t/>
            </a:r>
            <a:br>
              <a:rPr lang="fa-IR" sz="1800" dirty="0">
                <a:solidFill>
                  <a:schemeClr val="tx1"/>
                </a:solidFill>
              </a:rPr>
            </a:br>
            <a:r>
              <a:rPr lang="fa-IR" sz="1800" dirty="0" smtClean="0">
                <a:solidFill>
                  <a:schemeClr val="tx1"/>
                </a:solidFill>
              </a:rPr>
              <a:t>  </a:t>
            </a:r>
            <a:endParaRPr lang="en-US" sz="2000" dirty="0">
              <a:solidFill>
                <a:schemeClr val="tx1"/>
              </a:solidFill>
            </a:endParaRPr>
          </a:p>
        </p:txBody>
      </p:sp>
      <p:sp>
        <p:nvSpPr>
          <p:cNvPr id="3" name="Rectangle 2"/>
          <p:cNvSpPr/>
          <p:nvPr/>
        </p:nvSpPr>
        <p:spPr>
          <a:xfrm>
            <a:off x="719071" y="127054"/>
            <a:ext cx="10985680" cy="750975"/>
          </a:xfrm>
          <a:prstGeom prst="rect">
            <a:avLst/>
          </a:prstGeom>
        </p:spPr>
        <p:txBody>
          <a:bodyPr wrap="square">
            <a:spAutoFit/>
          </a:bodyPr>
          <a:lstStyle/>
          <a:p>
            <a:pPr algn="r" rtl="1">
              <a:lnSpc>
                <a:spcPct val="107000"/>
              </a:lnSpc>
              <a:spcAft>
                <a:spcPts val="800"/>
              </a:spcAft>
            </a:pPr>
            <a:r>
              <a:rPr lang="fa-IR" sz="4000" b="1" dirty="0">
                <a:solidFill>
                  <a:srgbClr val="FFC000"/>
                </a:solidFill>
                <a:latin typeface="Calibri" panose="020F0502020204030204" pitchFamily="34" charset="0"/>
                <a:ea typeface="Calibri" panose="020F0502020204030204" pitchFamily="34" charset="0"/>
                <a:cs typeface="B Yas" panose="00000400000000000000" pitchFamily="2" charset="-78"/>
              </a:rPr>
              <a:t>بخش دوم: روان شناسي محيطي</a:t>
            </a:r>
            <a:endParaRPr lang="en-US" sz="1100" b="1"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702003511"/>
      </p:ext>
    </p:extLst>
  </p:cSld>
  <p:clrMapOvr>
    <a:masterClrMapping/>
  </p:clrMapOvr>
  <p:transition spd="slow">
    <p:wip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594020" y="192557"/>
            <a:ext cx="8915400" cy="6238875"/>
          </a:xfrm>
        </p:spPr>
        <p:txBody>
          <a:bodyPr>
            <a:normAutofit fontScale="90000"/>
          </a:bodyPr>
          <a:lstStyle/>
          <a:p>
            <a:pPr algn="r" rtl="1"/>
            <a:r>
              <a:rPr lang="fa-IR" sz="2000" dirty="0" smtClean="0">
                <a:solidFill>
                  <a:schemeClr val="tx1"/>
                </a:solidFill>
              </a:rPr>
              <a:t>  2- روان شناسی گشتالت</a:t>
            </a:r>
            <a:br>
              <a:rPr lang="fa-IR" sz="2000" dirty="0" smtClean="0">
                <a:solidFill>
                  <a:schemeClr val="tx1"/>
                </a:solidFill>
              </a:rPr>
            </a:br>
            <a:r>
              <a:rPr lang="fa-IR" sz="2000" dirty="0">
                <a:solidFill>
                  <a:schemeClr val="tx1"/>
                </a:solidFill>
              </a:rPr>
              <a:t> </a:t>
            </a:r>
            <a:r>
              <a:rPr lang="fa-IR" sz="1800" dirty="0" smtClean="0">
                <a:solidFill>
                  <a:schemeClr val="tx1"/>
                </a:solidFill>
              </a:rPr>
              <a:t>گشتالت کلمه ی المانی است و معنی ان شکل یا شکل بندی است.روان شناسان گشتالت به ادراک توجه داشتند و معتقد بودند کل چیزی متفاوت از مجموع اجزاء است.</a:t>
            </a:r>
            <a:br>
              <a:rPr lang="fa-IR" sz="1800" dirty="0" smtClean="0">
                <a:solidFill>
                  <a:schemeClr val="tx1"/>
                </a:solidFill>
              </a:rPr>
            </a:br>
            <a:r>
              <a:rPr lang="fa-IR" sz="1800" dirty="0">
                <a:solidFill>
                  <a:schemeClr val="tx1"/>
                </a:solidFill>
              </a:rPr>
              <a:t> </a:t>
            </a:r>
            <a:r>
              <a:rPr lang="fa-IR" sz="1800" dirty="0" smtClean="0">
                <a:solidFill>
                  <a:schemeClr val="tx1"/>
                </a:solidFill>
              </a:rPr>
              <a:t/>
            </a:r>
            <a:br>
              <a:rPr lang="fa-IR" sz="1800" dirty="0" smtClean="0">
                <a:solidFill>
                  <a:schemeClr val="tx1"/>
                </a:solidFill>
              </a:rPr>
            </a:br>
            <a:r>
              <a:rPr lang="fa-IR" sz="1800" dirty="0">
                <a:solidFill>
                  <a:schemeClr val="tx1"/>
                </a:solidFill>
              </a:rPr>
              <a:t> </a:t>
            </a:r>
            <a:r>
              <a:rPr lang="fa-IR" sz="1800" dirty="0" smtClean="0">
                <a:solidFill>
                  <a:schemeClr val="tx1"/>
                </a:solidFill>
              </a:rPr>
              <a:t> </a:t>
            </a:r>
            <a:r>
              <a:rPr lang="fa-IR" sz="2000" dirty="0" smtClean="0">
                <a:solidFill>
                  <a:schemeClr val="tx1"/>
                </a:solidFill>
              </a:rPr>
              <a:t>3-روان کاوی</a:t>
            </a:r>
            <a:br>
              <a:rPr lang="fa-IR" sz="2000" dirty="0" smtClean="0">
                <a:solidFill>
                  <a:schemeClr val="tx1"/>
                </a:solidFill>
              </a:rPr>
            </a:br>
            <a:r>
              <a:rPr lang="fa-IR" sz="1800" dirty="0">
                <a:solidFill>
                  <a:schemeClr val="tx1"/>
                </a:solidFill>
              </a:rPr>
              <a:t> </a:t>
            </a:r>
            <a:r>
              <a:rPr lang="fa-IR" sz="1800" dirty="0" smtClean="0">
                <a:solidFill>
                  <a:schemeClr val="tx1"/>
                </a:solidFill>
              </a:rPr>
              <a:t> نظریه ای در باب شخصیت است و هم روشی برای روان درمانی این مکتب توسط زیگموند فروید در قرن 20 بنیان گذاری شد.هسته ی اصلی نظریه فروید مفهوم ناهشیار می باشد.</a:t>
            </a:r>
            <a:br>
              <a:rPr lang="fa-IR" sz="1800" dirty="0" smtClean="0">
                <a:solidFill>
                  <a:schemeClr val="tx1"/>
                </a:solidFill>
              </a:rPr>
            </a:br>
            <a:r>
              <a:rPr lang="fa-IR" sz="1800" dirty="0" smtClean="0">
                <a:solidFill>
                  <a:schemeClr val="tx1"/>
                </a:solidFill>
              </a:rPr>
              <a:t>فروید معتقد بود امیال منع شده یا کینه شده دوران کودکی از حیطه اگاهی هشیار رانده شده و فرد ناهشیار می شوند اما همیشه بر افکار و اعمال ما اثر می گذارند.</a:t>
            </a:r>
            <a:br>
              <a:rPr lang="fa-IR" sz="1800" dirty="0" smtClean="0">
                <a:solidFill>
                  <a:schemeClr val="tx1"/>
                </a:solidFill>
              </a:rPr>
            </a:br>
            <a:r>
              <a:rPr lang="fa-IR" sz="1800" dirty="0">
                <a:solidFill>
                  <a:schemeClr val="tx1"/>
                </a:solidFill>
              </a:rPr>
              <a:t> </a:t>
            </a:r>
            <a:r>
              <a:rPr lang="fa-IR" sz="1800" dirty="0" smtClean="0">
                <a:solidFill>
                  <a:schemeClr val="tx1"/>
                </a:solidFill>
              </a:rPr>
              <a:t>این افکار و امیال ناهشیار به حصور گوناگون خود را نشان می دهند از قبیل رویاها،... . او برای درمان بیماران خود از روش تداعی ازاد استفاده می کرد یعنی بیماری هایی هدایت می شددر ذهن دارد را بگوید تا این امیال به حیطه هشیاری برسد.در نظریه فروید امیال و انگیزه ها ناهشیار همیشه به نحوی با میل جنسی یا پرخاشگری ارتباط دارند.</a:t>
            </a:r>
            <a:br>
              <a:rPr lang="fa-IR" sz="1800" dirty="0" smtClean="0">
                <a:solidFill>
                  <a:schemeClr val="tx1"/>
                </a:solidFill>
              </a:rPr>
            </a:br>
            <a:r>
              <a:rPr lang="fa-IR" sz="1800" dirty="0">
                <a:solidFill>
                  <a:schemeClr val="tx1"/>
                </a:solidFill>
              </a:rPr>
              <a:t> </a:t>
            </a:r>
            <a:r>
              <a:rPr lang="fa-IR" sz="1800" dirty="0" smtClean="0">
                <a:solidFill>
                  <a:schemeClr val="tx1"/>
                </a:solidFill>
              </a:rPr>
              <a:t/>
            </a:r>
            <a:br>
              <a:rPr lang="fa-IR" sz="1800" dirty="0" smtClean="0">
                <a:solidFill>
                  <a:schemeClr val="tx1"/>
                </a:solidFill>
              </a:rPr>
            </a:br>
            <a:r>
              <a:rPr lang="fa-IR" sz="1800" dirty="0">
                <a:solidFill>
                  <a:schemeClr val="tx1"/>
                </a:solidFill>
              </a:rPr>
              <a:t> </a:t>
            </a:r>
            <a:r>
              <a:rPr lang="fa-IR" sz="2000" dirty="0" smtClean="0">
                <a:solidFill>
                  <a:schemeClr val="tx1"/>
                </a:solidFill>
              </a:rPr>
              <a:t>روان شناسی اجتماعی</a:t>
            </a:r>
            <a:br>
              <a:rPr lang="fa-IR" sz="2000" dirty="0" smtClean="0">
                <a:solidFill>
                  <a:schemeClr val="tx1"/>
                </a:solidFill>
              </a:rPr>
            </a:br>
            <a:r>
              <a:rPr lang="fa-IR" sz="2000" dirty="0">
                <a:solidFill>
                  <a:schemeClr val="tx1"/>
                </a:solidFill>
              </a:rPr>
              <a:t> </a:t>
            </a:r>
            <a:r>
              <a:rPr lang="fa-IR" sz="1800" dirty="0" smtClean="0">
                <a:solidFill>
                  <a:schemeClr val="tx1"/>
                </a:solidFill>
              </a:rPr>
              <a:t>الپورت روان شناسی اجتماعی را چنین تعریف کرده است«علم درک وتبیین چگونگی نفوذ پذیری افکار،احساسات و رفتار های افراد از حضور واقعی،خیالی یا ضمنی دیگران است.»  </a:t>
            </a:r>
            <a:br>
              <a:rPr lang="fa-IR" sz="1800" dirty="0" smtClean="0">
                <a:solidFill>
                  <a:schemeClr val="tx1"/>
                </a:solidFill>
              </a:rPr>
            </a:br>
            <a:r>
              <a:rPr lang="fa-IR" sz="1800" dirty="0">
                <a:solidFill>
                  <a:schemeClr val="tx1"/>
                </a:solidFill>
              </a:rPr>
              <a:t> </a:t>
            </a:r>
            <a:r>
              <a:rPr lang="fa-IR" sz="1800" dirty="0" smtClean="0">
                <a:solidFill>
                  <a:schemeClr val="tx1"/>
                </a:solidFill>
              </a:rPr>
              <a:t> این تعریف اشکارا نشان می دهد که موضوع مطالعه روان شناسی اجتماعی،اثر اجتماعی یا نفوذ اجتماعی است. همچنین یاداوری می کند که نفوذ اجتماعی می تواند از طرف اشخاص غایب یا حتی اشخاصی که وجود خارجی ندارند باشد.</a:t>
            </a:r>
            <a:br>
              <a:rPr lang="fa-IR" sz="1800" dirty="0" smtClean="0">
                <a:solidFill>
                  <a:schemeClr val="tx1"/>
                </a:solidFill>
              </a:rPr>
            </a:br>
            <a:r>
              <a:rPr lang="fa-IR" sz="1800" dirty="0">
                <a:solidFill>
                  <a:schemeClr val="tx1"/>
                </a:solidFill>
              </a:rPr>
              <a:t> </a:t>
            </a:r>
            <a:r>
              <a:rPr lang="fa-IR" sz="1800" dirty="0" smtClean="0">
                <a:solidFill>
                  <a:schemeClr val="tx1"/>
                </a:solidFill>
              </a:rPr>
              <a:t> منظور از نفوذ اجتماعی تغییر شکل رفتار یا باور های فرد بر اثر فشارهای واقعی یا خیالی،ارادی یا غیر ارادی از طرف یک شخص یا اشخاص دیگر.</a:t>
            </a:r>
            <a:br>
              <a:rPr lang="fa-IR" sz="1800" dirty="0" smtClean="0">
                <a:solidFill>
                  <a:schemeClr val="tx1"/>
                </a:solidFill>
              </a:rPr>
            </a:br>
            <a:r>
              <a:rPr lang="fa-IR" sz="1800" dirty="0">
                <a:solidFill>
                  <a:schemeClr val="tx1"/>
                </a:solidFill>
              </a:rPr>
              <a:t> </a:t>
            </a:r>
            <a:r>
              <a:rPr lang="fa-IR" sz="1800" dirty="0" smtClean="0">
                <a:solidFill>
                  <a:schemeClr val="tx1"/>
                </a:solidFill>
              </a:rPr>
              <a:t> همه رفتارها اجتماعی نیستند مثلا روان شناسی عمومی به مطالعه رفتارهایی می پردازد که با نفوذ اجتماعی ارتباط ندارد.</a:t>
            </a:r>
            <a:br>
              <a:rPr lang="fa-IR" sz="1800" dirty="0" smtClean="0">
                <a:solidFill>
                  <a:schemeClr val="tx1"/>
                </a:solidFill>
              </a:rPr>
            </a:br>
            <a:endParaRPr lang="en-US" sz="2000" dirty="0">
              <a:solidFill>
                <a:schemeClr val="tx1"/>
              </a:solidFill>
            </a:endParaRPr>
          </a:p>
        </p:txBody>
      </p:sp>
    </p:spTree>
    <p:extLst>
      <p:ext uri="{BB962C8B-B14F-4D97-AF65-F5344CB8AC3E}">
        <p14:creationId xmlns:p14="http://schemas.microsoft.com/office/powerpoint/2010/main" val="132295260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490988" y="237164"/>
            <a:ext cx="8915400" cy="5795962"/>
          </a:xfrm>
        </p:spPr>
        <p:txBody>
          <a:bodyPr>
            <a:normAutofit/>
          </a:bodyPr>
          <a:lstStyle/>
          <a:p>
            <a:pPr algn="r" rtl="1"/>
            <a:r>
              <a:rPr lang="fa-IR" sz="2000" dirty="0"/>
              <a:t> </a:t>
            </a:r>
            <a:r>
              <a:rPr lang="fa-IR" sz="2000" dirty="0" smtClean="0"/>
              <a:t> </a:t>
            </a:r>
            <a:r>
              <a:rPr lang="fa-IR" sz="2000" dirty="0" smtClean="0">
                <a:solidFill>
                  <a:schemeClr val="tx1"/>
                </a:solidFill>
              </a:rPr>
              <a:t>نتیجه</a:t>
            </a:r>
            <a:br>
              <a:rPr lang="fa-IR" sz="2000" dirty="0" smtClean="0">
                <a:solidFill>
                  <a:schemeClr val="tx1"/>
                </a:solidFill>
              </a:rPr>
            </a:br>
            <a:r>
              <a:rPr lang="fa-IR" sz="1800" dirty="0" smtClean="0">
                <a:solidFill>
                  <a:schemeClr val="tx1"/>
                </a:solidFill>
              </a:rPr>
              <a:t>روان شناسی اجتماعی دوران طفولیت خود را طی می کند،این علم به تازگی موضوع خود را که همان کنش و واکنش بین انسان هاست پیدا کرده و از انجا که هنوز در کودکی به سر می برد،تحت تاثیر برخورد های نظریه ای که بر اساس برداشت های ضمنی از طبیعت انسان شکل گرفته اند قرار دارد.</a:t>
            </a:r>
            <a:br>
              <a:rPr lang="fa-IR" sz="1800" dirty="0" smtClean="0">
                <a:solidFill>
                  <a:schemeClr val="tx1"/>
                </a:solidFill>
              </a:rPr>
            </a:br>
            <a:r>
              <a:rPr lang="fa-IR" sz="1800" dirty="0">
                <a:solidFill>
                  <a:schemeClr val="tx1"/>
                </a:solidFill>
              </a:rPr>
              <a:t> </a:t>
            </a:r>
            <a:r>
              <a:rPr lang="fa-IR" sz="1800" dirty="0" smtClean="0">
                <a:solidFill>
                  <a:schemeClr val="tx1"/>
                </a:solidFill>
              </a:rPr>
              <a:t> </a:t>
            </a:r>
            <a:br>
              <a:rPr lang="fa-IR" sz="1800" dirty="0" smtClean="0">
                <a:solidFill>
                  <a:schemeClr val="tx1"/>
                </a:solidFill>
              </a:rPr>
            </a:br>
            <a:r>
              <a:rPr lang="fa-IR" sz="1800" dirty="0">
                <a:solidFill>
                  <a:schemeClr val="tx1"/>
                </a:solidFill>
              </a:rPr>
              <a:t/>
            </a:r>
            <a:br>
              <a:rPr lang="fa-IR" sz="1800" dirty="0">
                <a:solidFill>
                  <a:schemeClr val="tx1"/>
                </a:solidFill>
              </a:rPr>
            </a:br>
            <a:r>
              <a:rPr lang="fa-IR" sz="2000" dirty="0" smtClean="0">
                <a:solidFill>
                  <a:schemeClr val="tx1"/>
                </a:solidFill>
              </a:rPr>
              <a:t>  روان شناسی محیطی</a:t>
            </a:r>
            <a:br>
              <a:rPr lang="fa-IR" sz="2000" dirty="0" smtClean="0">
                <a:solidFill>
                  <a:schemeClr val="tx1"/>
                </a:solidFill>
              </a:rPr>
            </a:br>
            <a:r>
              <a:rPr lang="fa-IR" sz="2000" dirty="0">
                <a:solidFill>
                  <a:schemeClr val="tx1"/>
                </a:solidFill>
              </a:rPr>
              <a:t> </a:t>
            </a:r>
            <a:r>
              <a:rPr lang="fa-IR" sz="1800" dirty="0" smtClean="0">
                <a:solidFill>
                  <a:schemeClr val="tx1"/>
                </a:solidFill>
              </a:rPr>
              <a:t> </a:t>
            </a:r>
            <a:r>
              <a:rPr lang="en-US" sz="1800" dirty="0" smtClean="0">
                <a:solidFill>
                  <a:schemeClr val="tx1"/>
                </a:solidFill>
              </a:rPr>
              <a:t> </a:t>
            </a:r>
            <a:r>
              <a:rPr lang="fa-IR" sz="1800" dirty="0" smtClean="0">
                <a:solidFill>
                  <a:schemeClr val="tx1"/>
                </a:solidFill>
              </a:rPr>
              <a:t>تعریف ان در جمله نمیگنجد و روان شناسان عنوان داشته اند که تعریف ان غیر ممکن است و گفته اند که روان شناسی محیطی به طور اساس هرچیزی است که روان شناسی محیطی انجام می دهند.</a:t>
            </a:r>
            <a:br>
              <a:rPr lang="fa-IR" sz="1800" dirty="0" smtClean="0">
                <a:solidFill>
                  <a:schemeClr val="tx1"/>
                </a:solidFill>
              </a:rPr>
            </a:br>
            <a:r>
              <a:rPr lang="fa-IR" sz="1800" dirty="0">
                <a:solidFill>
                  <a:schemeClr val="tx1"/>
                </a:solidFill>
              </a:rPr>
              <a:t> </a:t>
            </a:r>
            <a:r>
              <a:rPr lang="fa-IR" sz="1800" dirty="0" smtClean="0">
                <a:solidFill>
                  <a:schemeClr val="tx1"/>
                </a:solidFill>
              </a:rPr>
              <a:t>  تعریف پروشانسکی در سال 1990 پذیرفته تر می باشد: </a:t>
            </a:r>
            <a:br>
              <a:rPr lang="fa-IR" sz="1800" dirty="0" smtClean="0">
                <a:solidFill>
                  <a:schemeClr val="tx1"/>
                </a:solidFill>
              </a:rPr>
            </a:br>
            <a:r>
              <a:rPr lang="fa-IR" sz="1800" dirty="0">
                <a:solidFill>
                  <a:schemeClr val="tx1"/>
                </a:solidFill>
              </a:rPr>
              <a:t> </a:t>
            </a:r>
            <a:r>
              <a:rPr lang="fa-IR" sz="1800" dirty="0" smtClean="0">
                <a:solidFill>
                  <a:schemeClr val="tx1"/>
                </a:solidFill>
              </a:rPr>
              <a:t>«روان شناسی محیطی رشته ای است که با تعاملات و روابط میان مردم و محیطشان سر و کار دارد و خاطر نشان می کند هر محیط فیزکی محیط اجتماعی نیز به شمار میاید </a:t>
            </a:r>
            <a:br>
              <a:rPr lang="fa-IR" sz="1800" dirty="0" smtClean="0">
                <a:solidFill>
                  <a:schemeClr val="tx1"/>
                </a:solidFill>
              </a:rPr>
            </a:br>
            <a:r>
              <a:rPr lang="fa-IR" sz="1800" dirty="0">
                <a:solidFill>
                  <a:schemeClr val="tx1"/>
                </a:solidFill>
              </a:rPr>
              <a:t> </a:t>
            </a:r>
            <a:r>
              <a:rPr lang="fa-IR" sz="1800" dirty="0" smtClean="0">
                <a:solidFill>
                  <a:schemeClr val="tx1"/>
                </a:solidFill>
              </a:rPr>
              <a:t> مطالعات ابتدایی بر این تاکید داشتند که چگونگی محیط های انسان ساخته مثل ساختمان ها و شهرها بر رفتار تاثیر می گذارند.</a:t>
            </a:r>
            <a:br>
              <a:rPr lang="fa-IR" sz="1800" dirty="0" smtClean="0">
                <a:solidFill>
                  <a:schemeClr val="tx1"/>
                </a:solidFill>
              </a:rPr>
            </a:br>
            <a:r>
              <a:rPr lang="fa-IR" sz="1800" dirty="0">
                <a:solidFill>
                  <a:schemeClr val="tx1"/>
                </a:solidFill>
              </a:rPr>
              <a:t> </a:t>
            </a:r>
            <a:r>
              <a:rPr lang="fa-IR" sz="1800" dirty="0" smtClean="0">
                <a:solidFill>
                  <a:schemeClr val="tx1"/>
                </a:solidFill>
              </a:rPr>
              <a:t> نمونه های بارز این موارد در سنت لوییس،مجتمع مسکونی پروییت ایگو و تاثیر ان بر افزایش جرم و جنایت و ناهنجاری های اجتماعی در این شهر  و ظهور اندیشه های پیش گیری از جرم از راه طراحی محیطی و ایجاد فضاهای قابل دفاع را در سال های 1971 و 1972 با خود به همراه اورد. (اسیابی)</a:t>
            </a:r>
            <a:br>
              <a:rPr lang="fa-IR" sz="1800" dirty="0" smtClean="0">
                <a:solidFill>
                  <a:schemeClr val="tx1"/>
                </a:solidFill>
              </a:rPr>
            </a:br>
            <a:endParaRPr lang="en-US" sz="2000" dirty="0"/>
          </a:p>
        </p:txBody>
      </p:sp>
    </p:spTree>
    <p:extLst>
      <p:ext uri="{BB962C8B-B14F-4D97-AF65-F5344CB8AC3E}">
        <p14:creationId xmlns:p14="http://schemas.microsoft.com/office/powerpoint/2010/main" val="28739313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6836" y="808383"/>
            <a:ext cx="7176123" cy="5686396"/>
          </a:xfrm>
          <a:prstGeom prst="rect">
            <a:avLst/>
          </a:prstGeom>
        </p:spPr>
      </p:pic>
      <p:sp>
        <p:nvSpPr>
          <p:cNvPr id="3" name="TextBox 2"/>
          <p:cNvSpPr txBox="1"/>
          <p:nvPr/>
        </p:nvSpPr>
        <p:spPr>
          <a:xfrm>
            <a:off x="7642959" y="808383"/>
            <a:ext cx="4200189" cy="461665"/>
          </a:xfrm>
          <a:prstGeom prst="rect">
            <a:avLst/>
          </a:prstGeom>
          <a:noFill/>
        </p:spPr>
        <p:txBody>
          <a:bodyPr wrap="none" rtlCol="0">
            <a:spAutoFit/>
          </a:bodyPr>
          <a:lstStyle/>
          <a:p>
            <a:r>
              <a:rPr lang="fa-IR" sz="2400" dirty="0" smtClean="0">
                <a:cs typeface="B Yas" panose="00000400000000000000" pitchFamily="2" charset="-78"/>
              </a:rPr>
              <a:t>اجزاء تشکیل دهنده ارتباط بدین صورت میباشند:</a:t>
            </a:r>
            <a:endParaRPr lang="en-US" sz="2400" dirty="0">
              <a:cs typeface="B Yas" panose="00000400000000000000" pitchFamily="2" charset="-78"/>
            </a:endParaRPr>
          </a:p>
        </p:txBody>
      </p:sp>
    </p:spTree>
    <p:extLst>
      <p:ext uri="{BB962C8B-B14F-4D97-AF65-F5344CB8AC3E}">
        <p14:creationId xmlns:p14="http://schemas.microsoft.com/office/powerpoint/2010/main" val="3595151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75612" y="1327355"/>
            <a:ext cx="3505199" cy="752168"/>
          </a:xfrm>
        </p:spPr>
        <p:txBody>
          <a:bodyPr>
            <a:normAutofit/>
          </a:bodyPr>
          <a:lstStyle/>
          <a:p>
            <a:pPr algn="r"/>
            <a:r>
              <a:rPr lang="fa-IR" dirty="0" smtClean="0">
                <a:solidFill>
                  <a:schemeClr val="tx1"/>
                </a:solidFill>
              </a:rPr>
              <a:t>تاریخچه ای مختصر از رشته ی روان شناسی محیطی</a:t>
            </a:r>
            <a:endParaRPr lang="en-US" dirty="0">
              <a:solidFill>
                <a:schemeClr val="tx1"/>
              </a:solidFill>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41160" y="958440"/>
            <a:ext cx="5356052" cy="455295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4" name="Text Placeholder 3"/>
          <p:cNvSpPr>
            <a:spLocks noGrp="1"/>
          </p:cNvSpPr>
          <p:nvPr>
            <p:ph type="body" sz="half" idx="2"/>
          </p:nvPr>
        </p:nvSpPr>
        <p:spPr>
          <a:xfrm>
            <a:off x="8075612" y="2330244"/>
            <a:ext cx="3516620" cy="3549191"/>
          </a:xfrm>
        </p:spPr>
        <p:txBody>
          <a:bodyPr>
            <a:normAutofit/>
          </a:bodyPr>
          <a:lstStyle/>
          <a:p>
            <a:pPr algn="r" rtl="1"/>
            <a:r>
              <a:rPr lang="fa-IR" sz="1800" dirty="0" smtClean="0"/>
              <a:t>  روان شناسان علاقه مند به ادراک محیطی به شدت تحت تاثیر نخستین ادراک گشتالتی رشد یافته ودر المان توسط مکس ورتایمر، ولفانگ کلهر و کورت کافکا بوده اند.</a:t>
            </a:r>
          </a:p>
          <a:p>
            <a:pPr algn="r" rtl="1"/>
            <a:r>
              <a:rPr lang="fa-IR" sz="1800" dirty="0"/>
              <a:t> </a:t>
            </a:r>
            <a:r>
              <a:rPr lang="fa-IR" sz="1800" dirty="0" smtClean="0"/>
              <a:t> روان شناسان گشتالت باور داشتند که انسان ها تمایلی ذاتی دارند تا دنیای ادراکی خود را تا حد امکان ساده سازمان دهند.</a:t>
            </a:r>
          </a:p>
          <a:p>
            <a:pPr algn="r" rtl="1"/>
            <a:r>
              <a:rPr lang="fa-IR" sz="1800" dirty="0"/>
              <a:t> </a:t>
            </a:r>
            <a:r>
              <a:rPr lang="fa-IR" sz="1800" dirty="0" smtClean="0"/>
              <a:t>ان ها در حمایت از این اندیشه به نیاز قوی انسان تاکید می کند.</a:t>
            </a:r>
            <a:endParaRPr lang="en-US" sz="1800" dirty="0"/>
          </a:p>
        </p:txBody>
      </p:sp>
    </p:spTree>
    <p:extLst>
      <p:ext uri="{BB962C8B-B14F-4D97-AF65-F5344CB8AC3E}">
        <p14:creationId xmlns:p14="http://schemas.microsoft.com/office/powerpoint/2010/main" val="4216422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67015" y="339212"/>
            <a:ext cx="8911687" cy="2846438"/>
          </a:xfrm>
        </p:spPr>
        <p:txBody>
          <a:bodyPr>
            <a:normAutofit fontScale="90000"/>
          </a:bodyPr>
          <a:lstStyle/>
          <a:p>
            <a:pPr algn="r" rtl="1"/>
            <a:r>
              <a:rPr lang="fa-IR" sz="1800" dirty="0"/>
              <a:t> </a:t>
            </a:r>
            <a:r>
              <a:rPr lang="fa-IR" sz="2000" dirty="0" smtClean="0">
                <a:solidFill>
                  <a:schemeClr val="tx1"/>
                </a:solidFill>
              </a:rPr>
              <a:t>نظریه های بعدی ادراک،به ویژه الگوی عدسی ایگون برانسویک به نوع چارچوب ادراکی موری استفاده توسط روان شناسان محیطی امروزی نزدیک تر می باشد.این الگو نشان می دهد ما در تلاش برای معنی دهی به اطلاعات حسی که در هر زمان دریافت می داریم به شدت به تجارب قبلی در محیطمان وابسته هستیم.</a:t>
            </a:r>
            <a:br>
              <a:rPr lang="fa-IR" sz="2000" dirty="0" smtClean="0">
                <a:solidFill>
                  <a:schemeClr val="tx1"/>
                </a:solidFill>
              </a:rPr>
            </a:br>
            <a:r>
              <a:rPr lang="fa-IR" sz="2000" dirty="0">
                <a:solidFill>
                  <a:schemeClr val="tx1"/>
                </a:solidFill>
              </a:rPr>
              <a:t> </a:t>
            </a:r>
            <a:r>
              <a:rPr lang="fa-IR" sz="2000" dirty="0" smtClean="0">
                <a:solidFill>
                  <a:schemeClr val="tx1"/>
                </a:solidFill>
              </a:rPr>
              <a:t> نظریه بعدی کورت لوینکه یکی از نخستین پیروان روان شناسی گشتالت و کسی که دیدگاه گشتالت را به مطالعه روان شناسی اجتماعی وارد کرد،می باشد.</a:t>
            </a:r>
            <a:br>
              <a:rPr lang="fa-IR" sz="2000" dirty="0" smtClean="0">
                <a:solidFill>
                  <a:schemeClr val="tx1"/>
                </a:solidFill>
              </a:rPr>
            </a:br>
            <a:r>
              <a:rPr lang="fa-IR" sz="2000" dirty="0">
                <a:solidFill>
                  <a:schemeClr val="tx1"/>
                </a:solidFill>
              </a:rPr>
              <a:t> </a:t>
            </a:r>
            <a:r>
              <a:rPr lang="fa-IR" sz="2000" dirty="0" smtClean="0">
                <a:solidFill>
                  <a:schemeClr val="tx1"/>
                </a:solidFill>
              </a:rPr>
              <a:t>بر طبق نظریه ی وی احساسات و رفتار شخص عملکردی از تنش های بین چیز های در محیط است که او در هر لحظه از زمان نسبت به ان ها اگاهی دارد،وی این تاثیرات را واقعیات روان شناختی نامیده است و این واقعیت روان شناختی با یکدیگر چیزی را می سازند که لوین ان را فضای زندگی می نامد.</a:t>
            </a:r>
            <a:br>
              <a:rPr lang="fa-IR" sz="2000" dirty="0" smtClean="0">
                <a:solidFill>
                  <a:schemeClr val="tx1"/>
                </a:solidFill>
              </a:rPr>
            </a:br>
            <a:endParaRPr lang="en-US" sz="20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826376" y="3376920"/>
            <a:ext cx="6450359" cy="2935389"/>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val="3526504762"/>
      </p:ext>
    </p:extLst>
  </p:cSld>
  <p:clrMapOvr>
    <a:masterClrMapping/>
  </p:clrMapOvr>
  <p:transition spd="slow">
    <p:wheel spokes="1"/>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96065" y="3923071"/>
            <a:ext cx="10087896" cy="2433484"/>
          </a:xfrm>
        </p:spPr>
        <p:txBody>
          <a:bodyPr>
            <a:normAutofit/>
          </a:bodyPr>
          <a:lstStyle/>
          <a:p>
            <a:pPr algn="r" rtl="1"/>
            <a:r>
              <a:rPr lang="fa-IR" sz="1800" dirty="0" smtClean="0"/>
              <a:t> </a:t>
            </a:r>
            <a:r>
              <a:rPr lang="fa-IR" sz="1800" dirty="0" smtClean="0">
                <a:solidFill>
                  <a:schemeClr val="tx1"/>
                </a:solidFill>
              </a:rPr>
              <a:t>روان شناسی محیطی</a:t>
            </a:r>
            <a:r>
              <a:rPr lang="en-US" sz="1800" dirty="0" smtClean="0">
                <a:solidFill>
                  <a:schemeClr val="tx1"/>
                </a:solidFill>
              </a:rPr>
              <a:t> </a:t>
            </a:r>
            <a:r>
              <a:rPr lang="fa-IR" sz="1800" dirty="0" smtClean="0">
                <a:solidFill>
                  <a:schemeClr val="tx1"/>
                </a:solidFill>
              </a:rPr>
              <a:t> ازسال1960درمیان طراحان ومحققان به منظورفراهم اوردن مجتمع های زیستی متناسب وهماهنگ برای زندگی مردم موردتوجه قرارگرفت. پی بردن به جایگاه وارزش ولزوم توجه به نیازهای روانی وایمنی درایجاداماکن ومجتمع های مسکونی ،سبب شدتابرخی مکان هاوپروژه هایی که فاقدچنین ویژگی بودندتخریب شوند.به خاطر این که نقش وتاثیر فرهنگ انسان برشکل گیری(طراحی وبرنامه ریزی محیط )ودرتقابل بانقش وتاثیرمحیط بررفتاروفرهنگ انسان روشن شده ومتخصصین رابیشتر به سوی خود جلب میکند</a:t>
            </a:r>
            <a:r>
              <a:rPr lang="en-US" sz="1800" dirty="0" smtClean="0">
                <a:solidFill>
                  <a:schemeClr val="tx1"/>
                </a:solidFill>
              </a:rPr>
              <a:t>  </a:t>
            </a:r>
            <a:r>
              <a:rPr lang="fa-IR" sz="1800" dirty="0" smtClean="0">
                <a:solidFill>
                  <a:schemeClr val="tx1"/>
                </a:solidFill>
              </a:rPr>
              <a:t>و نتیجه این که،همه کسانی که با طراحی محیط و منظر و شهر و معماری سر و کار دارند، به بحث «ادراک» انسان و به تبع ان به همکاری با محققین روان شناس یا بهره گیری از مطالعات ان ها در طرح هایشان توجه جدی نشان داده اند. </a:t>
            </a:r>
            <a:endParaRPr lang="en-US" sz="18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50100" y="265778"/>
            <a:ext cx="8307877" cy="3406775"/>
          </a:xfrm>
          <a:prstGeom prst="rect">
            <a:avLst/>
          </a:prstGeom>
          <a:ln>
            <a:noFill/>
          </a:ln>
          <a:effectLst>
            <a:softEdge rad="112500"/>
          </a:effectLst>
        </p:spPr>
      </p:pic>
    </p:spTree>
    <p:extLst>
      <p:ext uri="{BB962C8B-B14F-4D97-AF65-F5344CB8AC3E}">
        <p14:creationId xmlns:p14="http://schemas.microsoft.com/office/powerpoint/2010/main" val="400773755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594013" y="146385"/>
            <a:ext cx="8915400" cy="6208712"/>
          </a:xfrm>
        </p:spPr>
        <p:txBody>
          <a:bodyPr>
            <a:normAutofit/>
          </a:bodyPr>
          <a:lstStyle/>
          <a:p>
            <a:pPr algn="r" rtl="1"/>
            <a:r>
              <a:rPr lang="fa-IR" sz="2000" dirty="0" smtClean="0">
                <a:solidFill>
                  <a:schemeClr val="tx1"/>
                </a:solidFill>
              </a:rPr>
              <a:t>  روش های پژوهش در روان شناسی محیطی</a:t>
            </a:r>
            <a:br>
              <a:rPr lang="fa-IR" sz="2000" dirty="0" smtClean="0">
                <a:solidFill>
                  <a:schemeClr val="tx1"/>
                </a:solidFill>
              </a:rPr>
            </a:br>
            <a:r>
              <a:rPr lang="fa-IR" sz="2000" dirty="0">
                <a:solidFill>
                  <a:schemeClr val="tx1"/>
                </a:solidFill>
              </a:rPr>
              <a:t> </a:t>
            </a:r>
            <a:r>
              <a:rPr lang="fa-IR" sz="2000" dirty="0" smtClean="0">
                <a:solidFill>
                  <a:schemeClr val="tx1"/>
                </a:solidFill>
              </a:rPr>
              <a:t> روش های ازمایشی</a:t>
            </a:r>
            <a:br>
              <a:rPr lang="fa-IR" sz="2000" dirty="0" smtClean="0">
                <a:solidFill>
                  <a:schemeClr val="tx1"/>
                </a:solidFill>
              </a:rPr>
            </a:br>
            <a:r>
              <a:rPr lang="fa-IR" sz="2000" dirty="0">
                <a:solidFill>
                  <a:schemeClr val="tx1"/>
                </a:solidFill>
              </a:rPr>
              <a:t> </a:t>
            </a:r>
            <a:r>
              <a:rPr lang="fa-IR" sz="1800" dirty="0" smtClean="0">
                <a:solidFill>
                  <a:schemeClr val="tx1"/>
                </a:solidFill>
              </a:rPr>
              <a:t>  در سر تا سر قرن 20 ازمایش هسته ی اصلی روان شناسی علمی بوده است. در یک ازمایش،محقق به طور علمی چیزی را تغییر می دهد تا شرایطی خلق کند که علاقه مند به بررسی ان است. روش های ازمایشی سبک بسیار فعال و مداخله ای انجام پژوهش هستند.ازمایش گر یک یا چند متغییر مستقل را دست کاری می کند تا ببیند که ایا ان ها بر متغییر وابسته اثر می گذارند.</a:t>
            </a:r>
            <a:br>
              <a:rPr lang="fa-IR" sz="1800" dirty="0" smtClean="0">
                <a:solidFill>
                  <a:schemeClr val="tx1"/>
                </a:solidFill>
              </a:rPr>
            </a:br>
            <a:r>
              <a:rPr lang="fa-IR" sz="1800" dirty="0">
                <a:solidFill>
                  <a:schemeClr val="tx1"/>
                </a:solidFill>
              </a:rPr>
              <a:t> </a:t>
            </a:r>
            <a:r>
              <a:rPr lang="fa-IR" sz="1800" dirty="0" smtClean="0">
                <a:solidFill>
                  <a:schemeClr val="tx1"/>
                </a:solidFill>
              </a:rPr>
              <a:t> متغییر وابسته همیشه ان چیزی است که در ازمایش سنجیده می شود.</a:t>
            </a:r>
            <a:br>
              <a:rPr lang="fa-IR" sz="1800" dirty="0" smtClean="0">
                <a:solidFill>
                  <a:schemeClr val="tx1"/>
                </a:solidFill>
              </a:rPr>
            </a:br>
            <a:r>
              <a:rPr lang="fa-IR" sz="1800" dirty="0">
                <a:solidFill>
                  <a:schemeClr val="tx1"/>
                </a:solidFill>
              </a:rPr>
              <a:t/>
            </a:r>
            <a:br>
              <a:rPr lang="fa-IR" sz="1800" dirty="0">
                <a:solidFill>
                  <a:schemeClr val="tx1"/>
                </a:solidFill>
              </a:rPr>
            </a:br>
            <a:r>
              <a:rPr lang="fa-IR" sz="1800" dirty="0" smtClean="0">
                <a:solidFill>
                  <a:schemeClr val="tx1"/>
                </a:solidFill>
              </a:rPr>
              <a:t> </a:t>
            </a:r>
            <a:r>
              <a:rPr lang="fa-IR" sz="2000" dirty="0" smtClean="0">
                <a:solidFill>
                  <a:schemeClr val="tx1"/>
                </a:solidFill>
              </a:rPr>
              <a:t>طرح های شبه ازمایشی</a:t>
            </a:r>
            <a:br>
              <a:rPr lang="fa-IR" sz="2000" dirty="0" smtClean="0">
                <a:solidFill>
                  <a:schemeClr val="tx1"/>
                </a:solidFill>
              </a:rPr>
            </a:br>
            <a:r>
              <a:rPr lang="fa-IR" sz="2000" dirty="0">
                <a:solidFill>
                  <a:schemeClr val="tx1"/>
                </a:solidFill>
              </a:rPr>
              <a:t> </a:t>
            </a:r>
            <a:r>
              <a:rPr lang="fa-IR" sz="2000" dirty="0" smtClean="0">
                <a:solidFill>
                  <a:schemeClr val="tx1"/>
                </a:solidFill>
              </a:rPr>
              <a:t> </a:t>
            </a:r>
            <a:r>
              <a:rPr lang="fa-IR" sz="1800" dirty="0" smtClean="0">
                <a:solidFill>
                  <a:schemeClr val="tx1"/>
                </a:solidFill>
              </a:rPr>
              <a:t>شاید رایج ترین نوع داده های جمع اوری شده توسط روان شناسان محیطی از مطالعاتی به نام ارزیابی های پس سکنایی (</a:t>
            </a:r>
            <a:r>
              <a:rPr lang="en-US" sz="1800" dirty="0" smtClean="0">
                <a:solidFill>
                  <a:schemeClr val="tx1"/>
                </a:solidFill>
              </a:rPr>
              <a:t>POES</a:t>
            </a:r>
            <a:r>
              <a:rPr lang="fa-IR" sz="1800" dirty="0" smtClean="0">
                <a:solidFill>
                  <a:schemeClr val="tx1"/>
                </a:solidFill>
              </a:rPr>
              <a:t>)به دست امده است. یک</a:t>
            </a:r>
            <a:r>
              <a:rPr lang="en-US" sz="1800" dirty="0" smtClean="0">
                <a:solidFill>
                  <a:schemeClr val="tx1"/>
                </a:solidFill>
              </a:rPr>
              <a:t>POE</a:t>
            </a:r>
            <a:r>
              <a:rPr lang="fa-IR" sz="1800" dirty="0" smtClean="0">
                <a:solidFill>
                  <a:schemeClr val="tx1"/>
                </a:solidFill>
              </a:rPr>
              <a:t> ارزیابی ساختار محیط از زاویه اجتماعی و رفتاری است برای فهم اینکه چگونه ان محیط نیاز های مردمی را که در ان زندگی یا کار می کنند براورده می سازد.</a:t>
            </a:r>
            <a:br>
              <a:rPr lang="fa-IR" sz="1800" dirty="0" smtClean="0">
                <a:solidFill>
                  <a:schemeClr val="tx1"/>
                </a:solidFill>
              </a:rPr>
            </a:br>
            <a:r>
              <a:rPr lang="fa-IR" sz="1800" dirty="0" smtClean="0">
                <a:solidFill>
                  <a:schemeClr val="tx1"/>
                </a:solidFill>
              </a:rPr>
              <a:t>متاسفانه موقعیت های پیچیده ی دنیای واقعی که در ان ها بایستی </a:t>
            </a:r>
            <a:r>
              <a:rPr lang="en-US" sz="1800" dirty="0" smtClean="0">
                <a:solidFill>
                  <a:schemeClr val="tx1"/>
                </a:solidFill>
              </a:rPr>
              <a:t>POE</a:t>
            </a:r>
            <a:r>
              <a:rPr lang="fa-IR" sz="1800" dirty="0" smtClean="0">
                <a:solidFill>
                  <a:schemeClr val="tx1"/>
                </a:solidFill>
              </a:rPr>
              <a:t> ها اجرا شود به ندرت دارای شرایط ضروری موجود در ازمایشات به دقت کنترل شده هستند، در نتیجه پژوهش گران بایستی بر سایر روش های جمع اوری اطلاعات تکیه کنند. </a:t>
            </a:r>
            <a:br>
              <a:rPr lang="fa-IR" sz="1800" dirty="0" smtClean="0">
                <a:solidFill>
                  <a:schemeClr val="tx1"/>
                </a:solidFill>
              </a:rPr>
            </a:br>
            <a:r>
              <a:rPr lang="fa-IR" sz="1800" dirty="0">
                <a:solidFill>
                  <a:schemeClr val="tx1"/>
                </a:solidFill>
              </a:rPr>
              <a:t/>
            </a:r>
            <a:br>
              <a:rPr lang="fa-IR" sz="1800" dirty="0">
                <a:solidFill>
                  <a:schemeClr val="tx1"/>
                </a:solidFill>
              </a:rPr>
            </a:br>
            <a:r>
              <a:rPr lang="fa-IR" sz="1800" dirty="0" smtClean="0">
                <a:solidFill>
                  <a:schemeClr val="tx1"/>
                </a:solidFill>
              </a:rPr>
              <a:t> </a:t>
            </a:r>
            <a:endParaRPr lang="en-US" sz="2000" dirty="0">
              <a:solidFill>
                <a:schemeClr val="tx1"/>
              </a:solidFill>
            </a:endParaRPr>
          </a:p>
        </p:txBody>
      </p:sp>
    </p:spTree>
    <p:extLst>
      <p:ext uri="{BB962C8B-B14F-4D97-AF65-F5344CB8AC3E}">
        <p14:creationId xmlns:p14="http://schemas.microsoft.com/office/powerpoint/2010/main" val="31203726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452353" y="297310"/>
            <a:ext cx="8915400" cy="5634037"/>
          </a:xfrm>
        </p:spPr>
        <p:txBody>
          <a:bodyPr>
            <a:normAutofit/>
          </a:bodyPr>
          <a:lstStyle/>
          <a:p>
            <a:pPr algn="r" rtl="1"/>
            <a:r>
              <a:rPr lang="fa-IR" sz="2000" dirty="0" smtClean="0">
                <a:solidFill>
                  <a:schemeClr val="tx1"/>
                </a:solidFill>
              </a:rPr>
              <a:t>   روش های همبستگی</a:t>
            </a:r>
            <a:br>
              <a:rPr lang="fa-IR" sz="2000" dirty="0" smtClean="0">
                <a:solidFill>
                  <a:schemeClr val="tx1"/>
                </a:solidFill>
              </a:rPr>
            </a:br>
            <a:r>
              <a:rPr lang="fa-IR" sz="2000" dirty="0">
                <a:solidFill>
                  <a:schemeClr val="tx1"/>
                </a:solidFill>
              </a:rPr>
              <a:t> </a:t>
            </a:r>
            <a:r>
              <a:rPr lang="fa-IR" sz="1800" dirty="0" smtClean="0">
                <a:solidFill>
                  <a:schemeClr val="tx1"/>
                </a:solidFill>
              </a:rPr>
              <a:t>پژوهش همبستگی جانشین طرح های ازمایشی و شبه ازمایشی است. در مطالعات همبستگی پژوهش گران دو یا چند متغییر را به شکل طبیعی خود می سنجند. این روش روی کردی غیر ازمایشی-غیر مداخله ای در پژوهشی است که در ان متغییر ها دست کاری نشده اند و ازمودنی هایی نیز در گروه های پژوهشی قرار نگرفته اند.هدف پژوهش ان است که ببینیم رابطه نظام یافته میان متغییر های مورد سنجش وجود دارد.</a:t>
            </a:r>
            <a:br>
              <a:rPr lang="fa-IR" sz="1800" dirty="0" smtClean="0">
                <a:solidFill>
                  <a:schemeClr val="tx1"/>
                </a:solidFill>
              </a:rPr>
            </a:br>
            <a:r>
              <a:rPr lang="fa-IR" sz="1800" dirty="0">
                <a:solidFill>
                  <a:schemeClr val="tx1"/>
                </a:solidFill>
              </a:rPr>
              <a:t/>
            </a:r>
            <a:br>
              <a:rPr lang="fa-IR" sz="1800" dirty="0">
                <a:solidFill>
                  <a:schemeClr val="tx1"/>
                </a:solidFill>
              </a:rPr>
            </a:br>
            <a:r>
              <a:rPr lang="fa-IR" sz="2000" dirty="0" smtClean="0">
                <a:solidFill>
                  <a:schemeClr val="tx1"/>
                </a:solidFill>
              </a:rPr>
              <a:t>  موقعیت های پژوهش</a:t>
            </a:r>
            <a:br>
              <a:rPr lang="fa-IR" sz="2000" dirty="0" smtClean="0">
                <a:solidFill>
                  <a:schemeClr val="tx1"/>
                </a:solidFill>
              </a:rPr>
            </a:br>
            <a:r>
              <a:rPr lang="fa-IR" sz="1800" dirty="0">
                <a:solidFill>
                  <a:schemeClr val="tx1"/>
                </a:solidFill>
              </a:rPr>
              <a:t> </a:t>
            </a:r>
            <a:r>
              <a:rPr lang="fa-IR" sz="1800" dirty="0" smtClean="0">
                <a:solidFill>
                  <a:schemeClr val="tx1"/>
                </a:solidFill>
              </a:rPr>
              <a:t> تصمیمات پژوهش گر در مورد شایستگی نسبی ازمایش یا پژوهش میدانی مستقل از شیوه مورد استفاده اوست.</a:t>
            </a:r>
            <a:br>
              <a:rPr lang="fa-IR" sz="1800" dirty="0" smtClean="0">
                <a:solidFill>
                  <a:schemeClr val="tx1"/>
                </a:solidFill>
              </a:rPr>
            </a:br>
            <a:r>
              <a:rPr lang="fa-IR" sz="1800" dirty="0">
                <a:solidFill>
                  <a:schemeClr val="tx1"/>
                </a:solidFill>
              </a:rPr>
              <a:t/>
            </a:r>
            <a:br>
              <a:rPr lang="fa-IR" sz="1800" dirty="0">
                <a:solidFill>
                  <a:schemeClr val="tx1"/>
                </a:solidFill>
              </a:rPr>
            </a:br>
            <a:r>
              <a:rPr lang="fa-IR" sz="1800" dirty="0" smtClean="0">
                <a:solidFill>
                  <a:schemeClr val="tx1"/>
                </a:solidFill>
              </a:rPr>
              <a:t> </a:t>
            </a:r>
            <a:r>
              <a:rPr lang="fa-IR" sz="2000" dirty="0" smtClean="0">
                <a:solidFill>
                  <a:schemeClr val="tx1"/>
                </a:solidFill>
              </a:rPr>
              <a:t>1-پژوهش ازمایشگاهی </a:t>
            </a:r>
            <a:br>
              <a:rPr lang="fa-IR" sz="2000" dirty="0" smtClean="0">
                <a:solidFill>
                  <a:schemeClr val="tx1"/>
                </a:solidFill>
              </a:rPr>
            </a:br>
            <a:r>
              <a:rPr lang="fa-IR" sz="1800" dirty="0">
                <a:solidFill>
                  <a:schemeClr val="tx1"/>
                </a:solidFill>
              </a:rPr>
              <a:t> </a:t>
            </a:r>
            <a:r>
              <a:rPr lang="fa-IR" sz="1800" dirty="0" smtClean="0">
                <a:solidFill>
                  <a:schemeClr val="tx1"/>
                </a:solidFill>
              </a:rPr>
              <a:t>مطالعات ازمایشگاهی این سود مندی را برای پژوهش گر دارند که نسبت به موقعییت میدانی،کنترل بیشتری بر کار اعمال کند. همچنین به پژوهش گر اجازه می دهد که متغییر وابسته را به شیوه ای حساس تر اندازه گیری کند.مشکل اصلی مطالعه ازمایشگاهی مطلع شدن ازمودنی ها از حضورشان در یک ازمایش است.</a:t>
            </a:r>
            <a:br>
              <a:rPr lang="fa-IR" sz="1800" dirty="0" smtClean="0">
                <a:solidFill>
                  <a:schemeClr val="tx1"/>
                </a:solidFill>
              </a:rPr>
            </a:br>
            <a:r>
              <a:rPr lang="fa-IR" sz="1800" dirty="0">
                <a:solidFill>
                  <a:schemeClr val="tx1"/>
                </a:solidFill>
              </a:rPr>
              <a:t> </a:t>
            </a:r>
            <a:r>
              <a:rPr lang="fa-IR" sz="1800" dirty="0" smtClean="0">
                <a:solidFill>
                  <a:schemeClr val="tx1"/>
                </a:solidFill>
              </a:rPr>
              <a:t> این موضوع می تواند باعث اثرات واکنشی در ازمودنی ها شود و ممکن است انها رفتارشان را به شیوه ای که بر نتیجه مطالعه اثر بگذارد،تغییر دهند.</a:t>
            </a:r>
            <a:br>
              <a:rPr lang="fa-IR" sz="1800" dirty="0" smtClean="0">
                <a:solidFill>
                  <a:schemeClr val="tx1"/>
                </a:solidFill>
              </a:rPr>
            </a:br>
            <a:endParaRPr lang="en-US" sz="2000" dirty="0">
              <a:solidFill>
                <a:schemeClr val="tx1"/>
              </a:solidFill>
            </a:endParaRPr>
          </a:p>
        </p:txBody>
      </p:sp>
    </p:spTree>
    <p:extLst>
      <p:ext uri="{BB962C8B-B14F-4D97-AF65-F5344CB8AC3E}">
        <p14:creationId xmlns:p14="http://schemas.microsoft.com/office/powerpoint/2010/main" val="1367092418"/>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490989" y="258829"/>
            <a:ext cx="8915400" cy="5368925"/>
          </a:xfrm>
        </p:spPr>
        <p:txBody>
          <a:bodyPr>
            <a:normAutofit/>
          </a:bodyPr>
          <a:lstStyle/>
          <a:p>
            <a:pPr algn="r" rtl="1"/>
            <a:r>
              <a:rPr lang="fa-IR" sz="2000" dirty="0" smtClean="0">
                <a:solidFill>
                  <a:schemeClr val="tx1"/>
                </a:solidFill>
              </a:rPr>
              <a:t>  2-پژوهش میدانی </a:t>
            </a:r>
            <a:br>
              <a:rPr lang="fa-IR" sz="2000" dirty="0" smtClean="0">
                <a:solidFill>
                  <a:schemeClr val="tx1"/>
                </a:solidFill>
              </a:rPr>
            </a:br>
            <a:r>
              <a:rPr lang="fa-IR" sz="2000" dirty="0">
                <a:solidFill>
                  <a:schemeClr val="tx1"/>
                </a:solidFill>
              </a:rPr>
              <a:t> </a:t>
            </a:r>
            <a:r>
              <a:rPr lang="fa-IR" sz="2000" dirty="0" smtClean="0">
                <a:solidFill>
                  <a:schemeClr val="tx1"/>
                </a:solidFill>
              </a:rPr>
              <a:t> </a:t>
            </a:r>
            <a:r>
              <a:rPr lang="fa-IR" sz="1800" dirty="0" smtClean="0">
                <a:solidFill>
                  <a:schemeClr val="tx1"/>
                </a:solidFill>
              </a:rPr>
              <a:t>مطالعات میدانی روی مردم واقعی در موقعییت های واقعی می تواند بسیاری از مشکلات رو در روی مطالعات ازمایشگاهی را حل کند.بدگمانی به حداقل می رسد و پژوهش گر به نتایج واقعی تر دست خواهد یافت. به علاوه مطالعات میدانی امکان بررسی انواع متفاوتی از افراد را ممکن می سازد و نیز مطالعه متغییر های نیرومندی را که به طور موثر در ازمایشگاه قابل دست کاری نیستند میسر می کنند.</a:t>
            </a:r>
            <a:br>
              <a:rPr lang="fa-IR" sz="1800" dirty="0" smtClean="0">
                <a:solidFill>
                  <a:schemeClr val="tx1"/>
                </a:solidFill>
              </a:rPr>
            </a:br>
            <a:r>
              <a:rPr lang="fa-IR" sz="1800" dirty="0">
                <a:solidFill>
                  <a:schemeClr val="tx1"/>
                </a:solidFill>
              </a:rPr>
              <a:t> </a:t>
            </a:r>
            <a:r>
              <a:rPr lang="fa-IR" sz="1800" dirty="0" smtClean="0">
                <a:solidFill>
                  <a:schemeClr val="tx1"/>
                </a:solidFill>
              </a:rPr>
              <a:t>از طرف دیگر امکان ارایش تصادفی ازمودنی ها در موقعییت ها با کنترل موقعییت های متعدد، وجود ندارد علاوه بر این به طور معمول اندازه گیری دقیق متغییر وابسته دشوار تر است.</a:t>
            </a:r>
            <a:br>
              <a:rPr lang="fa-IR" sz="1800" dirty="0" smtClean="0">
                <a:solidFill>
                  <a:schemeClr val="tx1"/>
                </a:solidFill>
              </a:rPr>
            </a:br>
            <a:r>
              <a:rPr lang="fa-IR" sz="1800" dirty="0">
                <a:solidFill>
                  <a:schemeClr val="tx1"/>
                </a:solidFill>
              </a:rPr>
              <a:t> </a:t>
            </a:r>
            <a:r>
              <a:rPr lang="fa-IR" sz="1800" dirty="0" smtClean="0">
                <a:solidFill>
                  <a:schemeClr val="tx1"/>
                </a:solidFill>
              </a:rPr>
              <a:t> همچنین مطالعات میدانی اغلب در مقایسه با پژوهش های ازمایشگاهی، خام و پر هزینه تر هستندزیرا به نقل و انتقالات پژوهش گران و تجهیزات به موقعییت های مختلف،حجم بالای پژوهش گر و همکاری افرادی نیاز دارد که به طور خاص بخشی از تیم پژوهش نیستند.</a:t>
            </a:r>
            <a:br>
              <a:rPr lang="fa-IR" sz="1800" dirty="0" smtClean="0">
                <a:solidFill>
                  <a:schemeClr val="tx1"/>
                </a:solidFill>
              </a:rPr>
            </a:br>
            <a:r>
              <a:rPr lang="fa-IR" sz="1800" dirty="0">
                <a:solidFill>
                  <a:schemeClr val="tx1"/>
                </a:solidFill>
              </a:rPr>
              <a:t/>
            </a:r>
            <a:br>
              <a:rPr lang="fa-IR" sz="1800" dirty="0">
                <a:solidFill>
                  <a:schemeClr val="tx1"/>
                </a:solidFill>
              </a:rPr>
            </a:br>
            <a:r>
              <a:rPr lang="fa-IR" sz="1800" dirty="0" smtClean="0">
                <a:solidFill>
                  <a:schemeClr val="tx1"/>
                </a:solidFill>
              </a:rPr>
              <a:t/>
            </a:r>
            <a:br>
              <a:rPr lang="fa-IR" sz="1800" dirty="0" smtClean="0">
                <a:solidFill>
                  <a:schemeClr val="tx1"/>
                </a:solidFill>
              </a:rPr>
            </a:br>
            <a:r>
              <a:rPr lang="fa-IR" sz="1800" dirty="0">
                <a:solidFill>
                  <a:schemeClr val="tx1"/>
                </a:solidFill>
              </a:rPr>
              <a:t/>
            </a:r>
            <a:br>
              <a:rPr lang="fa-IR" sz="1800" dirty="0">
                <a:solidFill>
                  <a:schemeClr val="tx1"/>
                </a:solidFill>
              </a:rPr>
            </a:br>
            <a:r>
              <a:rPr lang="fa-IR" sz="1800" dirty="0" smtClean="0">
                <a:solidFill>
                  <a:schemeClr val="tx1"/>
                </a:solidFill>
              </a:rPr>
              <a:t/>
            </a:r>
            <a:br>
              <a:rPr lang="fa-IR" sz="1800" dirty="0" smtClean="0">
                <a:solidFill>
                  <a:schemeClr val="tx1"/>
                </a:solidFill>
              </a:rPr>
            </a:br>
            <a:r>
              <a:rPr lang="fa-IR" sz="1800" dirty="0">
                <a:solidFill>
                  <a:schemeClr val="tx1"/>
                </a:solidFill>
              </a:rPr>
              <a:t/>
            </a:r>
            <a:br>
              <a:rPr lang="fa-IR" sz="1800" dirty="0">
                <a:solidFill>
                  <a:schemeClr val="tx1"/>
                </a:solidFill>
              </a:rPr>
            </a:br>
            <a:r>
              <a:rPr lang="fa-IR" sz="1800" dirty="0" smtClean="0">
                <a:solidFill>
                  <a:schemeClr val="tx1"/>
                </a:solidFill>
              </a:rPr>
              <a:t/>
            </a:r>
            <a:br>
              <a:rPr lang="fa-IR" sz="1800" dirty="0" smtClean="0">
                <a:solidFill>
                  <a:schemeClr val="tx1"/>
                </a:solidFill>
              </a:rPr>
            </a:br>
            <a:endParaRPr lang="en-US" sz="2000" dirty="0">
              <a:solidFill>
                <a:schemeClr val="tx1"/>
              </a:solidFill>
            </a:endParaRPr>
          </a:p>
        </p:txBody>
      </p:sp>
    </p:spTree>
    <p:extLst>
      <p:ext uri="{BB962C8B-B14F-4D97-AF65-F5344CB8AC3E}">
        <p14:creationId xmlns:p14="http://schemas.microsoft.com/office/powerpoint/2010/main" val="56761797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fa-IR" sz="2400" dirty="0" smtClean="0">
                <a:cs typeface="B Nazanin" pitchFamily="2" charset="-78"/>
              </a:rPr>
              <a:t>سایر منابع اطلاعاتی در روانشناسی محیطی</a:t>
            </a:r>
            <a:endParaRPr lang="en-US" sz="2400" dirty="0">
              <a:cs typeface="B Nazanin" pitchFamily="2" charset="-78"/>
            </a:endParaRPr>
          </a:p>
        </p:txBody>
      </p:sp>
      <p:sp>
        <p:nvSpPr>
          <p:cNvPr id="3" name="Content Placeholder 2"/>
          <p:cNvSpPr>
            <a:spLocks noGrp="1"/>
          </p:cNvSpPr>
          <p:nvPr>
            <p:ph sz="quarter" idx="1"/>
          </p:nvPr>
        </p:nvSpPr>
        <p:spPr/>
        <p:txBody>
          <a:bodyPr>
            <a:normAutofit/>
          </a:bodyPr>
          <a:lstStyle/>
          <a:p>
            <a:pPr algn="r" rtl="1">
              <a:buNone/>
            </a:pPr>
            <a:r>
              <a:rPr lang="fa-IR" sz="2000" dirty="0" smtClean="0">
                <a:cs typeface="B Nazanin" pitchFamily="2" charset="-78"/>
              </a:rPr>
              <a:t>1-اندازه گیری های مبتنی بر گزارش خود فرد</a:t>
            </a:r>
          </a:p>
          <a:p>
            <a:pPr algn="r" rtl="1">
              <a:buNone/>
            </a:pPr>
            <a:r>
              <a:rPr lang="fa-IR" sz="2000" dirty="0" smtClean="0">
                <a:cs typeface="B Nazanin" pitchFamily="2" charset="-78"/>
              </a:rPr>
              <a:t>آزمایش هایی که از پرسشنامه ها استفاده می کنند بر مصاحبه ها تکیه دارند.</a:t>
            </a:r>
          </a:p>
          <a:p>
            <a:pPr algn="r" rtl="1">
              <a:buNone/>
            </a:pPr>
            <a:r>
              <a:rPr lang="fa-IR" sz="2000" dirty="0" smtClean="0">
                <a:cs typeface="B Nazanin" pitchFamily="2" charset="-78"/>
              </a:rPr>
              <a:t>در اندازه گیری های مبتنی بر گزارش فرد،افراد به شکل نوشتاری یا کللمی</a:t>
            </a:r>
          </a:p>
          <a:p>
            <a:pPr algn="r" rtl="1">
              <a:buNone/>
            </a:pPr>
            <a:r>
              <a:rPr lang="fa-IR" sz="2000" dirty="0" smtClean="0">
                <a:cs typeface="B Nazanin" pitchFamily="2" charset="-78"/>
              </a:rPr>
              <a:t>به پرسشهای مطرح پاسخ می دهند.به هنگام طراحی این پرسشها باید توجه </a:t>
            </a:r>
          </a:p>
          <a:p>
            <a:pPr algn="r" rtl="1">
              <a:buNone/>
            </a:pPr>
            <a:r>
              <a:rPr lang="fa-IR" sz="2000" dirty="0" smtClean="0">
                <a:cs typeface="B Nazanin" pitchFamily="2" charset="-78"/>
              </a:rPr>
              <a:t>زیادی مبذول شود و بایستی شایستگی نسبی پرسشنامه های نوشتاری را در</a:t>
            </a:r>
          </a:p>
          <a:p>
            <a:pPr algn="r" rtl="1">
              <a:buNone/>
            </a:pPr>
            <a:r>
              <a:rPr lang="fa-IR" sz="2000" dirty="0" smtClean="0">
                <a:cs typeface="B Nazanin" pitchFamily="2" charset="-78"/>
              </a:rPr>
              <a:t>برابر مصاحبه های چهره به چهره ی تلفنی سنجید.مصاحبه ها دارای استفاده و </a:t>
            </a:r>
          </a:p>
          <a:p>
            <a:pPr algn="r" rtl="1">
              <a:buNone/>
            </a:pPr>
            <a:r>
              <a:rPr lang="fa-IR" sz="2000" dirty="0" smtClean="0">
                <a:cs typeface="B Nazanin" pitchFamily="2" charset="-78"/>
              </a:rPr>
              <a:t>دقت بیشتری هستند اما پر هزینه ترند و پنهان نگه داشتنشان دشوارتر است.</a:t>
            </a:r>
          </a:p>
          <a:p>
            <a:pPr algn="r" rtl="1">
              <a:buNone/>
            </a:pPr>
            <a:r>
              <a:rPr lang="fa-IR" sz="2000" dirty="0" smtClean="0">
                <a:cs typeface="B Nazanin" pitchFamily="2" charset="-78"/>
              </a:rPr>
              <a:t>همچنین باید توجه بیشتری به ترکیب کلمات پرسشها و 4 جواب سوالات شود.</a:t>
            </a:r>
          </a:p>
          <a:p>
            <a:pPr algn="r" rtl="1">
              <a:buNone/>
            </a:pPr>
            <a:r>
              <a:rPr lang="fa-IR" sz="2000" dirty="0" smtClean="0">
                <a:cs typeface="B Nazanin" pitchFamily="2" charset="-78"/>
              </a:rPr>
              <a:t>برای مثال آیا سوالات باز مناسب ترند یا بسته؟</a:t>
            </a:r>
          </a:p>
          <a:p>
            <a:pPr algn="r" rtl="1">
              <a:buNone/>
            </a:pPr>
            <a:r>
              <a:rPr lang="fa-IR" sz="2000" dirty="0" smtClean="0">
                <a:cs typeface="B Nazanin" pitchFamily="2" charset="-78"/>
              </a:rPr>
              <a:t>سوالات بازاجازه میدهد به هر طریقی که دوست داریم و بدون توجه به </a:t>
            </a:r>
          </a:p>
          <a:p>
            <a:pPr algn="r" rtl="1">
              <a:buNone/>
            </a:pPr>
            <a:r>
              <a:rPr lang="fa-IR" sz="2000" dirty="0" smtClean="0">
                <a:cs typeface="B Nazanin" pitchFamily="2" charset="-78"/>
              </a:rPr>
              <a:t>محدودیت های موجود درباره مقدار پاسخ یا نوع اطلاعات ارائه شده پاسخ </a:t>
            </a:r>
          </a:p>
          <a:p>
            <a:pPr algn="r" rtl="1">
              <a:buNone/>
            </a:pPr>
            <a:r>
              <a:rPr lang="fa-IR" sz="2000" dirty="0" smtClean="0">
                <a:cs typeface="B Nazanin" pitchFamily="2" charset="-78"/>
              </a:rPr>
              <a:t>دهند.</a:t>
            </a:r>
          </a:p>
          <a:p>
            <a:pPr algn="r" rtl="1">
              <a:buNone/>
            </a:pPr>
            <a:r>
              <a:rPr lang="fa-IR" sz="2000" dirty="0" smtClean="0">
                <a:cs typeface="B Nazanin" pitchFamily="2" charset="-78"/>
              </a:rPr>
              <a:t>پرسشهای بسته بسیار نظام مند اند و از طرح سوالات چند گزینه ای استفاده  </a:t>
            </a:r>
          </a:p>
          <a:p>
            <a:pPr algn="r" rtl="1">
              <a:buNone/>
            </a:pPr>
            <a:r>
              <a:rPr lang="fa-IR" sz="2000" dirty="0" smtClean="0">
                <a:cs typeface="B Nazanin" pitchFamily="2" charset="-78"/>
              </a:rPr>
              <a:t>می کنند.</a:t>
            </a:r>
          </a:p>
        </p:txBody>
      </p:sp>
    </p:spTree>
    <p:extLst>
      <p:ext uri="{BB962C8B-B14F-4D97-AF65-F5344CB8AC3E}">
        <p14:creationId xmlns:p14="http://schemas.microsoft.com/office/powerpoint/2010/main" val="180942107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fa-IR" sz="3600" dirty="0" smtClean="0">
                <a:cs typeface="B Nazanin" pitchFamily="2" charset="-78"/>
              </a:rPr>
              <a:t>سایر منابع اطلاعاتی در روانشناسی محیطی</a:t>
            </a:r>
            <a:endParaRPr lang="en-US" dirty="0">
              <a:cs typeface="B Nazanin" pitchFamily="2" charset="-78"/>
            </a:endParaRPr>
          </a:p>
        </p:txBody>
      </p:sp>
      <p:sp>
        <p:nvSpPr>
          <p:cNvPr id="3" name="Content Placeholder 2"/>
          <p:cNvSpPr>
            <a:spLocks noGrp="1"/>
          </p:cNvSpPr>
          <p:nvPr>
            <p:ph sz="quarter" idx="1"/>
          </p:nvPr>
        </p:nvSpPr>
        <p:spPr/>
        <p:txBody>
          <a:bodyPr>
            <a:normAutofit lnSpcReduction="10000"/>
          </a:bodyPr>
          <a:lstStyle/>
          <a:p>
            <a:pPr algn="r">
              <a:buNone/>
            </a:pPr>
            <a:r>
              <a:rPr lang="fa-IR" sz="2000" dirty="0" smtClean="0">
                <a:cs typeface="B Nazanin" pitchFamily="2" charset="-78"/>
              </a:rPr>
              <a:t>که در آن باید پاسخ را از میان چند گزینه انتخاب نمایند یا موافقت یا عدم </a:t>
            </a:r>
          </a:p>
          <a:p>
            <a:pPr algn="r">
              <a:buNone/>
            </a:pPr>
            <a:r>
              <a:rPr lang="fa-IR" sz="2000" dirty="0" smtClean="0">
                <a:cs typeface="B Nazanin" pitchFamily="2" charset="-78"/>
              </a:rPr>
              <a:t>موافقتشان را با یک جمله بر اساس مقیاس عددی بیان کنند.گاهی اوقات نیز در پرسشنامه های نظام یافته و بسته فقط بله،خیر،موافق یا مخالف پاسخ </a:t>
            </a:r>
          </a:p>
          <a:p>
            <a:pPr algn="r">
              <a:buNone/>
            </a:pPr>
            <a:r>
              <a:rPr lang="fa-IR" sz="2000" dirty="0" smtClean="0">
                <a:cs typeface="B Nazanin" pitchFamily="2" charset="-78"/>
              </a:rPr>
              <a:t>دهند. پرسشنامه های بسته راحتتر نمره گذاری و تحلیل می شوند.اما </a:t>
            </a:r>
          </a:p>
          <a:p>
            <a:pPr algn="r">
              <a:buNone/>
            </a:pPr>
            <a:r>
              <a:rPr lang="fa-IR" sz="2000" dirty="0" smtClean="0">
                <a:cs typeface="B Nazanin" pitchFamily="2" charset="-78"/>
              </a:rPr>
              <a:t>پرسشهای باز میتوانند به چیزی که پاسخ دهندگان به آنها فکر می کنند </a:t>
            </a:r>
          </a:p>
          <a:p>
            <a:pPr algn="r">
              <a:buNone/>
            </a:pPr>
            <a:r>
              <a:rPr lang="fa-IR" sz="2000" dirty="0" smtClean="0">
                <a:cs typeface="B Nazanin" pitchFamily="2" charset="-78"/>
              </a:rPr>
              <a:t>نزدیکتر باشد و پاسخدهندگان از پاسخهایشان رضایت بیشتری خواهند داشت.</a:t>
            </a:r>
          </a:p>
          <a:p>
            <a:pPr algn="r">
              <a:buNone/>
            </a:pPr>
            <a:r>
              <a:rPr lang="fa-IR" sz="2000" dirty="0" smtClean="0">
                <a:cs typeface="B Nazanin" pitchFamily="2" charset="-78"/>
              </a:rPr>
              <a:t>مشکل مصاحبه:</a:t>
            </a:r>
          </a:p>
          <a:p>
            <a:pPr algn="r">
              <a:buNone/>
            </a:pPr>
            <a:r>
              <a:rPr lang="fa-IR" sz="2000" dirty="0" smtClean="0">
                <a:cs typeface="B Nazanin" pitchFamily="2" charset="-78"/>
              </a:rPr>
              <a:t>هدف پاسخها معمولاً برای پاسخدهنده معلوم است،ممکن است اطلاعات</a:t>
            </a:r>
          </a:p>
          <a:p>
            <a:pPr algn="r">
              <a:buNone/>
            </a:pPr>
            <a:r>
              <a:rPr lang="fa-IR" sz="2000" dirty="0" smtClean="0">
                <a:cs typeface="B Nazanin" pitchFamily="2" charset="-78"/>
              </a:rPr>
              <a:t>را پنهان یا تحریف کنند.</a:t>
            </a:r>
          </a:p>
          <a:p>
            <a:pPr algn="r">
              <a:buNone/>
            </a:pPr>
            <a:r>
              <a:rPr lang="fa-IR" sz="2000" dirty="0" smtClean="0">
                <a:cs typeface="B Nazanin" pitchFamily="2" charset="-78"/>
              </a:rPr>
              <a:t>2- پژوهش های آرشیوی </a:t>
            </a:r>
          </a:p>
          <a:p>
            <a:pPr algn="r">
              <a:buNone/>
            </a:pPr>
            <a:r>
              <a:rPr lang="fa-IR" sz="2000" dirty="0" smtClean="0">
                <a:cs typeface="B Nazanin" pitchFamily="2" charset="-78"/>
              </a:rPr>
              <a:t>پژوهشهای آرشیوی استفاده از اطلاعاتی است که به خاطر سایر اهداف پژوهشی </a:t>
            </a:r>
          </a:p>
          <a:p>
            <a:pPr algn="r">
              <a:buNone/>
            </a:pPr>
            <a:r>
              <a:rPr lang="fa-IR" sz="2000" dirty="0" smtClean="0">
                <a:cs typeface="B Nazanin" pitchFamily="2" charset="-78"/>
              </a:rPr>
              <a:t>تولید شده اند تا فرضیه ها را بیازمایند یا روابط متغیرها را بیابند.</a:t>
            </a:r>
          </a:p>
          <a:p>
            <a:pPr algn="r">
              <a:buNone/>
            </a:pPr>
            <a:r>
              <a:rPr lang="fa-IR" sz="2000" dirty="0" smtClean="0">
                <a:cs typeface="B Nazanin" pitchFamily="2" charset="-78"/>
              </a:rPr>
              <a:t>انواع منابع آرشیوی: 1- اطلاعات سرشماری 2-ثبت آماری 3- کتابهای راهنما </a:t>
            </a:r>
          </a:p>
          <a:p>
            <a:pPr algn="r">
              <a:buNone/>
            </a:pPr>
            <a:r>
              <a:rPr lang="fa-IR" sz="2000" dirty="0" smtClean="0">
                <a:cs typeface="B Nazanin" pitchFamily="2" charset="-78"/>
              </a:rPr>
              <a:t>4-روزنامه ها 5-نتایج پیمایش بعدی</a:t>
            </a:r>
          </a:p>
          <a:p>
            <a:pPr algn="r">
              <a:buNone/>
            </a:pPr>
            <a:r>
              <a:rPr lang="fa-IR" sz="2000" dirty="0" smtClean="0">
                <a:cs typeface="B Nazanin" pitchFamily="2" charset="-78"/>
              </a:rPr>
              <a:t/>
            </a:r>
            <a:br>
              <a:rPr lang="fa-IR" sz="2000" dirty="0" smtClean="0">
                <a:cs typeface="B Nazanin" pitchFamily="2" charset="-78"/>
              </a:rPr>
            </a:br>
            <a:endParaRPr lang="en-US" sz="2000" dirty="0">
              <a:cs typeface="B Nazanin" pitchFamily="2" charset="-78"/>
            </a:endParaRPr>
          </a:p>
        </p:txBody>
      </p:sp>
    </p:spTree>
    <p:extLst>
      <p:ext uri="{BB962C8B-B14F-4D97-AF65-F5344CB8AC3E}">
        <p14:creationId xmlns:p14="http://schemas.microsoft.com/office/powerpoint/2010/main" val="312247800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3200" dirty="0" smtClean="0">
                <a:cs typeface="B Nazanin" pitchFamily="2" charset="-78"/>
              </a:rPr>
              <a:t>سایر منابع اطلاعاتی در روانشناسی محیطی</a:t>
            </a:r>
            <a:endParaRPr lang="en-US" dirty="0">
              <a:cs typeface="B Nazanin" pitchFamily="2" charset="-78"/>
            </a:endParaRPr>
          </a:p>
        </p:txBody>
      </p:sp>
      <p:sp>
        <p:nvSpPr>
          <p:cNvPr id="3" name="Content Placeholder 2"/>
          <p:cNvSpPr>
            <a:spLocks noGrp="1"/>
          </p:cNvSpPr>
          <p:nvPr>
            <p:ph sz="quarter" idx="1"/>
          </p:nvPr>
        </p:nvSpPr>
        <p:spPr/>
        <p:txBody>
          <a:bodyPr>
            <a:normAutofit/>
          </a:bodyPr>
          <a:lstStyle/>
          <a:p>
            <a:pPr algn="r">
              <a:buNone/>
            </a:pPr>
            <a:r>
              <a:rPr lang="fa-IR" sz="2000" dirty="0" smtClean="0">
                <a:cs typeface="B Nazanin" pitchFamily="2" charset="-78"/>
              </a:rPr>
              <a:t>3- مشاهده بدون مزاحمت</a:t>
            </a:r>
          </a:p>
          <a:p>
            <a:pPr algn="r">
              <a:buNone/>
            </a:pPr>
            <a:r>
              <a:rPr lang="fa-IR" sz="2000" dirty="0" smtClean="0">
                <a:cs typeface="B Nazanin" pitchFamily="2" charset="-78"/>
              </a:rPr>
              <a:t>داده ها از طریق مشاهده رفتار واقعی مردم در موقعیتی خاص و بدون </a:t>
            </a:r>
          </a:p>
          <a:p>
            <a:pPr algn="r">
              <a:buNone/>
            </a:pPr>
            <a:r>
              <a:rPr lang="fa-IR" sz="2000" dirty="0" smtClean="0">
                <a:cs typeface="B Nazanin" pitchFamily="2" charset="-78"/>
              </a:rPr>
              <a:t>آگاهی آنها جمع آوری می شوند.مشاهده گر میتواند از چک لیستها،نقشه ها</a:t>
            </a:r>
          </a:p>
          <a:p>
            <a:pPr algn="r">
              <a:buNone/>
            </a:pPr>
            <a:r>
              <a:rPr lang="fa-IR" sz="2000" dirty="0" smtClean="0">
                <a:cs typeface="B Nazanin" pitchFamily="2" charset="-78"/>
              </a:rPr>
              <a:t>و حتی ضبط ویدئویی استفاده کند.در همه موارد باید توجهی عمیق به</a:t>
            </a:r>
          </a:p>
          <a:p>
            <a:pPr algn="r">
              <a:buNone/>
            </a:pPr>
            <a:r>
              <a:rPr lang="fa-IR" sz="2000" dirty="0" smtClean="0">
                <a:cs typeface="B Nazanin" pitchFamily="2" charset="-78"/>
              </a:rPr>
              <a:t>توصیف کامل به همراه جزییات از موقعیت،رفتارها و افراد صورت بگیرد تا </a:t>
            </a:r>
          </a:p>
          <a:p>
            <a:pPr algn="r">
              <a:buNone/>
            </a:pPr>
            <a:r>
              <a:rPr lang="fa-IR" sz="2000" dirty="0" smtClean="0">
                <a:cs typeface="B Nazanin" pitchFamily="2" charset="-78"/>
              </a:rPr>
              <a:t>امکان تحلیل عوامل مهم در یادگیری میسر شود.در این شیوه مشاهده گر </a:t>
            </a:r>
          </a:p>
          <a:p>
            <a:pPr algn="r">
              <a:buNone/>
            </a:pPr>
            <a:r>
              <a:rPr lang="fa-IR" sz="2000" dirty="0" smtClean="0">
                <a:cs typeface="B Nazanin" pitchFamily="2" charset="-78"/>
              </a:rPr>
              <a:t>به موقعیت و افراد می پردازدو به همین خاطر به درک بهتری از روابط میان </a:t>
            </a:r>
          </a:p>
          <a:p>
            <a:pPr algn="r">
              <a:buNone/>
            </a:pPr>
            <a:r>
              <a:rPr lang="fa-IR" sz="2000" dirty="0" smtClean="0">
                <a:cs typeface="B Nazanin" pitchFamily="2" charset="-78"/>
              </a:rPr>
              <a:t>رویدادهایی که در محیط رخ می دهند،دست می یابد.در این روش گزارش </a:t>
            </a:r>
          </a:p>
          <a:p>
            <a:pPr algn="r">
              <a:buNone/>
            </a:pPr>
            <a:r>
              <a:rPr lang="fa-IR" sz="2000" dirty="0" smtClean="0">
                <a:cs typeface="B Nazanin" pitchFamily="2" charset="-78"/>
              </a:rPr>
              <a:t>درست تری نسبت به پرسشنامه ها ارائه میشود.از طرف دیگر مشاهده گر باید مراقب عوامل ذهنی و احساسات شخصی باشدتا در رفتار افراد مورد نظر آشفتگی ایجاد نشود و در حد امکان در معرض دید نباشد .</a:t>
            </a:r>
          </a:p>
        </p:txBody>
      </p:sp>
    </p:spTree>
    <p:extLst>
      <p:ext uri="{BB962C8B-B14F-4D97-AF65-F5344CB8AC3E}">
        <p14:creationId xmlns:p14="http://schemas.microsoft.com/office/powerpoint/2010/main" val="179055752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3600" dirty="0" smtClean="0">
                <a:cs typeface="B Nazanin" pitchFamily="2" charset="-78"/>
              </a:rPr>
              <a:t>سایر منابع اطلاعاتی در روانشناسی محیطی</a:t>
            </a:r>
            <a:endParaRPr lang="en-US" dirty="0">
              <a:cs typeface="B Nazanin" pitchFamily="2" charset="-78"/>
            </a:endParaRPr>
          </a:p>
        </p:txBody>
      </p:sp>
      <p:sp>
        <p:nvSpPr>
          <p:cNvPr id="3" name="Content Placeholder 2"/>
          <p:cNvSpPr>
            <a:spLocks noGrp="1"/>
          </p:cNvSpPr>
          <p:nvPr>
            <p:ph sz="quarter" idx="1"/>
          </p:nvPr>
        </p:nvSpPr>
        <p:spPr/>
        <p:txBody>
          <a:bodyPr>
            <a:normAutofit/>
          </a:bodyPr>
          <a:lstStyle/>
          <a:p>
            <a:pPr algn="r">
              <a:buNone/>
            </a:pPr>
            <a:r>
              <a:rPr lang="fa-IR" sz="2000" dirty="0" smtClean="0">
                <a:cs typeface="B Nazanin" pitchFamily="2" charset="-78"/>
              </a:rPr>
              <a:t>4-مشاهده نشانه های فیزیکی</a:t>
            </a:r>
          </a:p>
          <a:p>
            <a:pPr algn="r">
              <a:buNone/>
            </a:pPr>
            <a:r>
              <a:rPr lang="fa-IR" sz="2000" dirty="0" smtClean="0">
                <a:cs typeface="B Nazanin" pitchFamily="2" charset="-78"/>
              </a:rPr>
              <a:t>به هنگام مشاهده نشانه های فیزیکی،روانشناسی محیطی به شکل نظام یافته محیط را از بابت اثرات با بازتاب های فعالیتهای افراد آن مورد بررسی قرار می دهد.پژوهش معمولاً به این منظور صورت میگیرد تا محیطی ایجاد شود که حد اکثر تناسب را با مردمی که در آن زندگی میکنند داشته باشد.مثلاً در بین فضای سبز دانشگاه سنگفرش است که راهنمای پیاده رو است.</a:t>
            </a:r>
          </a:p>
          <a:p>
            <a:pPr algn="r">
              <a:buNone/>
            </a:pPr>
            <a:r>
              <a:rPr lang="fa-IR" sz="2000" dirty="0" smtClean="0">
                <a:cs typeface="B Nazanin" pitchFamily="2" charset="-78"/>
              </a:rPr>
              <a:t>مشاهده دقیق رفتارهای مردم میتواند به ما بگوید که این مردم چه کاری انجام می دهند و چه کاری انجام نمی دهند و چقدر محیط متناسب با آنچه که به خاطرش طراحی شده است درست عمل می کند.</a:t>
            </a:r>
          </a:p>
          <a:p>
            <a:pPr algn="r">
              <a:buNone/>
            </a:pPr>
            <a:r>
              <a:rPr lang="fa-IR" sz="2000" dirty="0" smtClean="0">
                <a:cs typeface="B Nazanin" pitchFamily="2" charset="-78"/>
              </a:rPr>
              <a:t> </a:t>
            </a:r>
            <a:endParaRPr lang="en-US" sz="2000" dirty="0">
              <a:cs typeface="B Nazanin" pitchFamily="2" charset="-78"/>
            </a:endParaRPr>
          </a:p>
        </p:txBody>
      </p:sp>
    </p:spTree>
    <p:extLst>
      <p:ext uri="{BB962C8B-B14F-4D97-AF65-F5344CB8AC3E}">
        <p14:creationId xmlns:p14="http://schemas.microsoft.com/office/powerpoint/2010/main" val="15482962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0101" y="1732341"/>
            <a:ext cx="11284391" cy="882678"/>
          </a:xfrm>
          <a:prstGeom prst="rect">
            <a:avLst/>
          </a:prstGeom>
        </p:spPr>
        <p:txBody>
          <a:bodyPr wrap="square">
            <a:spAutoFit/>
          </a:bodyPr>
          <a:lstStyle/>
          <a:p>
            <a:pPr algn="r" rtl="1">
              <a:lnSpc>
                <a:spcPct val="107000"/>
              </a:lnSpc>
              <a:spcAft>
                <a:spcPts val="800"/>
              </a:spcAft>
            </a:pPr>
            <a:r>
              <a:rPr lang="fa-IR" sz="2400" dirty="0" smtClean="0">
                <a:latin typeface="Calibri" panose="020F0502020204030204" pitchFamily="34" charset="0"/>
                <a:ea typeface="Calibri" panose="020F0502020204030204" pitchFamily="34" charset="0"/>
                <a:cs typeface="B Yas" panose="00000400000000000000" pitchFamily="2" charset="-78"/>
              </a:rPr>
              <a:t>هر پیام از </a:t>
            </a:r>
            <a:r>
              <a:rPr lang="fa-IR" sz="2400" dirty="0">
                <a:latin typeface="Calibri" panose="020F0502020204030204" pitchFamily="34" charset="0"/>
                <a:ea typeface="Calibri" panose="020F0502020204030204" pitchFamily="34" charset="0"/>
                <a:cs typeface="B Yas" panose="00000400000000000000" pitchFamily="2" charset="-78"/>
              </a:rPr>
              <a:t>اطلاعات مختلف همراه با تعداد زیادی علامت یا کد تشکیل شده است که به صورت رمز یا نشانه در بطن پیام موجودند.  رمزها باید به گونه ای ساخته شوند که برای برخی از افراد معنی‌دار باشند. همچنین کدها گونه‌ایی از نشانه‌هایند.</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TextBox 2"/>
          <p:cNvSpPr txBox="1"/>
          <p:nvPr/>
        </p:nvSpPr>
        <p:spPr>
          <a:xfrm>
            <a:off x="10694505" y="689741"/>
            <a:ext cx="889987" cy="923330"/>
          </a:xfrm>
          <a:prstGeom prst="rect">
            <a:avLst/>
          </a:prstGeom>
          <a:noFill/>
        </p:spPr>
        <p:txBody>
          <a:bodyPr wrap="none" rtlCol="0">
            <a:spAutoFit/>
          </a:bodyPr>
          <a:lstStyle/>
          <a:p>
            <a:r>
              <a:rPr lang="fa-IR" sz="5400" dirty="0" smtClean="0">
                <a:cs typeface="B Yas" panose="00000400000000000000" pitchFamily="2" charset="-78"/>
              </a:rPr>
              <a:t>پیام</a:t>
            </a:r>
            <a:endParaRPr lang="en-US" sz="5400" dirty="0">
              <a:cs typeface="B Yas" panose="00000400000000000000" pitchFamily="2" charset="-78"/>
            </a:endParaRPr>
          </a:p>
        </p:txBody>
      </p:sp>
      <p:sp>
        <p:nvSpPr>
          <p:cNvPr id="4" name="Rectangle 3"/>
          <p:cNvSpPr/>
          <p:nvPr/>
        </p:nvSpPr>
        <p:spPr>
          <a:xfrm>
            <a:off x="1145473" y="2896972"/>
            <a:ext cx="10418301" cy="1980799"/>
          </a:xfrm>
          <a:prstGeom prst="rect">
            <a:avLst/>
          </a:prstGeom>
        </p:spPr>
        <p:txBody>
          <a:bodyPr wrap="square">
            <a:spAutoFit/>
          </a:bodyPr>
          <a:lstStyle/>
          <a:p>
            <a:pPr algn="r" rtl="1">
              <a:lnSpc>
                <a:spcPct val="107000"/>
              </a:lnSpc>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نشانه‌ها سه نوعند: </a:t>
            </a:r>
            <a:endParaRPr lang="en-US" sz="240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1-نشانه‌های طبیعی: میان صورت و مفهوم آن رابطه‌ی همجواری با تماس وجود دارد مانند جای پای پرنده.</a:t>
            </a:r>
            <a:endParaRPr lang="en-US" sz="240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2-نشانه‌های تصویری: شباهتی عینی و تقلیدی‌ست.</a:t>
            </a:r>
            <a:endParaRPr lang="en-US" sz="240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3-نشانه‌ی قراردادی: نه شباهتی عینی است نه رابطه‌ی همجواری.بلکه رابطه ایست قراردادی.</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570592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lstStyle/>
          <a:p>
            <a:pPr algn="r">
              <a:buNone/>
            </a:pPr>
            <a:r>
              <a:rPr lang="fa-IR" dirty="0" smtClean="0">
                <a:cs typeface="B Nazanin" pitchFamily="2" charset="-78"/>
              </a:rPr>
              <a:t>شناخت محیطی:</a:t>
            </a:r>
          </a:p>
          <a:p>
            <a:pPr algn="r">
              <a:buNone/>
            </a:pPr>
            <a:r>
              <a:rPr lang="fa-IR" sz="2000" dirty="0" smtClean="0">
                <a:cs typeface="B Nazanin" pitchFamily="2" charset="-78"/>
              </a:rPr>
              <a:t>توانایی ما در پردازش،ذخیره سازی و بازیابی اطلاعات فضایی و جغرافیایی جالب است.ما مجبوریم ارزش چیزهای مختلف موجود در محیط و جایگاه آنها را فرا گیریم.طبق نظر لی (1978) ما آینده نزدیک را با فعال نمودن و توالی طولانی از تصاویر ذهنی محیطی برنامه ریزی می کنیم که از تجارب گذشته ساخته شده اند.این برنامه ها هم کمک می کنند در محیط حرکت کنیم،هم اینکه در دسترسی به اطلاعات محیطی ، بعد از ترک مکان به ما کمک می کند.</a:t>
            </a:r>
          </a:p>
          <a:p>
            <a:pPr algn="r">
              <a:buNone/>
            </a:pPr>
            <a:endParaRPr lang="en-US" sz="2000" dirty="0">
              <a:cs typeface="B Nazanin" pitchFamily="2" charset="-78"/>
            </a:endParaRPr>
          </a:p>
        </p:txBody>
      </p:sp>
      <p:sp>
        <p:nvSpPr>
          <p:cNvPr id="6" name="Title 1"/>
          <p:cNvSpPr>
            <a:spLocks noGrp="1"/>
          </p:cNvSpPr>
          <p:nvPr>
            <p:ph type="title"/>
          </p:nvPr>
        </p:nvSpPr>
        <p:spPr>
          <a:xfrm>
            <a:off x="609600" y="253536"/>
            <a:ext cx="10972800" cy="1143000"/>
          </a:xfrm>
        </p:spPr>
        <p:txBody>
          <a:bodyPr>
            <a:normAutofit/>
          </a:bodyPr>
          <a:lstStyle/>
          <a:p>
            <a:r>
              <a:rPr lang="fa-IR" sz="3600" dirty="0" smtClean="0">
                <a:cs typeface="B Nazanin" pitchFamily="2" charset="-78"/>
              </a:rPr>
              <a:t>سایر منابع اطلاعاتی در روانشناسی محیطی</a:t>
            </a:r>
            <a:endParaRPr lang="en-US" dirty="0">
              <a:cs typeface="B Nazanin" pitchFamily="2" charset="-78"/>
            </a:endParaRPr>
          </a:p>
        </p:txBody>
      </p:sp>
    </p:spTree>
    <p:extLst>
      <p:ext uri="{BB962C8B-B14F-4D97-AF65-F5344CB8AC3E}">
        <p14:creationId xmlns:p14="http://schemas.microsoft.com/office/powerpoint/2010/main" val="81188611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lstStyle/>
          <a:p>
            <a:pPr algn="r">
              <a:buNone/>
            </a:pPr>
            <a:r>
              <a:rPr lang="fa-IR" dirty="0" smtClean="0">
                <a:cs typeface="B Nazanin" pitchFamily="2" charset="-78"/>
              </a:rPr>
              <a:t>ادراک محیطی:</a:t>
            </a:r>
          </a:p>
          <a:p>
            <a:pPr algn="r">
              <a:buNone/>
            </a:pPr>
            <a:r>
              <a:rPr lang="fa-IR" sz="2000" dirty="0" smtClean="0">
                <a:cs typeface="B Nazanin" pitchFamily="2" charset="-78"/>
              </a:rPr>
              <a:t>ادراک فرآیندی است که در مرکز هرگونه رفتار محیطی قرار دارد زیرا منبع تمام اطلاعات محیطی است.محیط ها تمام حسها را تحریک میکند. ادراک چیزی مثل احساس کردن نیست،بلکه نتیجه تصفیه پردازش صورت گرفته توسط فرد است.ادراک مبادله میان سرعت و دقت محسوب می شود،با این وجود سرعت و دقت هر دو اهداف مهم در فرآیند ادراکی هستند.</a:t>
            </a:r>
          </a:p>
          <a:p>
            <a:pPr algn="r">
              <a:buNone/>
            </a:pPr>
            <a:r>
              <a:rPr lang="fa-IR" sz="2000" dirty="0" smtClean="0">
                <a:cs typeface="B Nazanin" pitchFamily="2" charset="-78"/>
              </a:rPr>
              <a:t>پردازش از بالا به پایین: فرآیند بازشناسی ریشه در این انتظارات دارد که چه چیزهایی در یک محیط خاص یافت می شود.وقتی لیست احتمالات محدود باشد،جستجو و ادراک سریعتر خواهد بود.در حالی که معمولاً پردازش از بالا به پایین باعث تسریع ادراک میگردد اما با رد شدن احتمال برعکس باعث طولانی تر شدن مدت ادراک میشود.</a:t>
            </a:r>
          </a:p>
          <a:p>
            <a:pPr algn="r">
              <a:buNone/>
            </a:pPr>
            <a:endParaRPr lang="en-US" sz="2000" dirty="0">
              <a:cs typeface="B Nazanin" pitchFamily="2" charset="-78"/>
            </a:endParaRPr>
          </a:p>
        </p:txBody>
      </p:sp>
      <p:sp>
        <p:nvSpPr>
          <p:cNvPr id="5" name="Title 1"/>
          <p:cNvSpPr>
            <a:spLocks noGrp="1"/>
          </p:cNvSpPr>
          <p:nvPr>
            <p:ph type="title"/>
          </p:nvPr>
        </p:nvSpPr>
        <p:spPr>
          <a:xfrm>
            <a:off x="609600" y="253536"/>
            <a:ext cx="10972800" cy="1143000"/>
          </a:xfrm>
        </p:spPr>
        <p:txBody>
          <a:bodyPr>
            <a:normAutofit/>
          </a:bodyPr>
          <a:lstStyle/>
          <a:p>
            <a:r>
              <a:rPr lang="fa-IR" sz="3600" dirty="0" smtClean="0">
                <a:cs typeface="B Nazanin" pitchFamily="2" charset="-78"/>
              </a:rPr>
              <a:t>سایر منابع اطلاعاتی در روانشناسی محیطی</a:t>
            </a:r>
            <a:endParaRPr lang="en-US" dirty="0">
              <a:cs typeface="B Nazanin" pitchFamily="2" charset="-78"/>
            </a:endParaRPr>
          </a:p>
        </p:txBody>
      </p:sp>
    </p:spTree>
    <p:extLst>
      <p:ext uri="{BB962C8B-B14F-4D97-AF65-F5344CB8AC3E}">
        <p14:creationId xmlns:p14="http://schemas.microsoft.com/office/powerpoint/2010/main" val="403062201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fa-IR" dirty="0" smtClean="0">
                <a:cs typeface="B Nazanin" pitchFamily="2" charset="-78"/>
              </a:rPr>
              <a:t>نظریه های ادراک محیطی</a:t>
            </a:r>
            <a:endParaRPr lang="en-US" dirty="0">
              <a:cs typeface="B Nazanin" pitchFamily="2" charset="-78"/>
            </a:endParaRPr>
          </a:p>
        </p:txBody>
      </p:sp>
      <p:sp>
        <p:nvSpPr>
          <p:cNvPr id="3" name="Content Placeholder 2"/>
          <p:cNvSpPr>
            <a:spLocks noGrp="1"/>
          </p:cNvSpPr>
          <p:nvPr>
            <p:ph sz="quarter" idx="1"/>
          </p:nvPr>
        </p:nvSpPr>
        <p:spPr/>
        <p:txBody>
          <a:bodyPr>
            <a:normAutofit/>
          </a:bodyPr>
          <a:lstStyle/>
          <a:p>
            <a:pPr algn="r">
              <a:buNone/>
            </a:pPr>
            <a:r>
              <a:rPr lang="fa-IR" sz="2000" dirty="0" smtClean="0">
                <a:cs typeface="B Nazanin" pitchFamily="2" charset="-78"/>
              </a:rPr>
              <a:t>1-الگوی احتمال برانسویک:</a:t>
            </a:r>
          </a:p>
          <a:p>
            <a:pPr algn="r">
              <a:buNone/>
            </a:pPr>
            <a:r>
              <a:rPr lang="fa-IR" sz="2000" dirty="0" smtClean="0">
                <a:cs typeface="B Nazanin" pitchFamily="2" charset="-78"/>
              </a:rPr>
              <a:t>معمولاً برای مطالعه ادراک بر ادراک شیء تاکید دارند و ادراک محیط به صورت یک کل و اهمیت آن برای عملکرد فردی را نادیده گرفته اند.الگوی عدسی برانسویک نمونه ی مناسبی از الگوی روانشناختی ادراک است که تدراک محیط را به صورت یک کل روشن می سازد.نظریه برانسویک میگوید اطلاعات حسی هرگز به طور دقیق دنیای واقعی را منعکس نمی سازد و محیط به خاطر ماهیتش مبهم باقی میماند.افراد باید ازین اطلاعات ناقص استفاده کنند تا به درک درستی از محیط برسند.در الگوی عدسی ها فرآیندهای ادراکی انسان بسیار شبیه به عدسی های چشم یا دوربین عمل میکند.در الگوی عدسی برانسویک فرآیندهای ادراکی دسته های پراکنده محرکهای محیطی را دریافت کرده آنها را پالایش نموده و به صورت ادراکی منظم و یکپارچه در می آورند.</a:t>
            </a:r>
          </a:p>
        </p:txBody>
      </p:sp>
    </p:spTree>
    <p:extLst>
      <p:ext uri="{BB962C8B-B14F-4D97-AF65-F5344CB8AC3E}">
        <p14:creationId xmlns:p14="http://schemas.microsoft.com/office/powerpoint/2010/main" val="364567503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fa-IR" sz="3200" dirty="0" smtClean="0">
                <a:cs typeface="B Nazanin" pitchFamily="2" charset="-78"/>
              </a:rPr>
              <a:t>نظریه های ادراک محیطی</a:t>
            </a:r>
            <a:endParaRPr lang="en-US" dirty="0">
              <a:cs typeface="B Nazanin" pitchFamily="2" charset="-78"/>
            </a:endParaRPr>
          </a:p>
        </p:txBody>
      </p:sp>
      <p:pic>
        <p:nvPicPr>
          <p:cNvPr id="4" name="Content Placeholder 3" descr="IMAG0175.jpg"/>
          <p:cNvPicPr>
            <a:picLocks noGrp="1" noChangeAspect="1"/>
          </p:cNvPicPr>
          <p:nvPr>
            <p:ph sz="quarter" idx="1"/>
          </p:nvPr>
        </p:nvPicPr>
        <p:blipFill>
          <a:blip r:embed="rId2" cstate="print"/>
          <a:stretch>
            <a:fillRect/>
          </a:stretch>
        </p:blipFill>
        <p:spPr>
          <a:xfrm>
            <a:off x="664772" y="1527175"/>
            <a:ext cx="10813773" cy="4572000"/>
          </a:xfrm>
        </p:spPr>
      </p:pic>
    </p:spTree>
    <p:extLst>
      <p:ext uri="{BB962C8B-B14F-4D97-AF65-F5344CB8AC3E}">
        <p14:creationId xmlns:p14="http://schemas.microsoft.com/office/powerpoint/2010/main" val="272780240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smtClean="0">
                <a:cs typeface="B Nazanin" pitchFamily="2" charset="-78"/>
              </a:rPr>
              <a:t>نظریه های ادراک محیطی</a:t>
            </a:r>
            <a:endParaRPr lang="en-US" dirty="0">
              <a:cs typeface="B Nazanin" pitchFamily="2" charset="-78"/>
            </a:endParaRPr>
          </a:p>
        </p:txBody>
      </p:sp>
      <p:sp>
        <p:nvSpPr>
          <p:cNvPr id="3" name="Content Placeholder 2"/>
          <p:cNvSpPr>
            <a:spLocks noGrp="1"/>
          </p:cNvSpPr>
          <p:nvPr>
            <p:ph sz="quarter" idx="1"/>
          </p:nvPr>
        </p:nvSpPr>
        <p:spPr/>
        <p:txBody>
          <a:bodyPr>
            <a:normAutofit/>
          </a:bodyPr>
          <a:lstStyle/>
          <a:p>
            <a:pPr algn="r">
              <a:buNone/>
            </a:pPr>
            <a:r>
              <a:rPr lang="fa-IR" sz="2000" dirty="0" smtClean="0">
                <a:cs typeface="B Nazanin" pitchFamily="2" charset="-78"/>
              </a:rPr>
              <a:t>2-الگوی بوم شناختی گیبسون:</a:t>
            </a:r>
          </a:p>
          <a:p>
            <a:pPr algn="r">
              <a:buNone/>
            </a:pPr>
            <a:r>
              <a:rPr lang="fa-IR" sz="2000" dirty="0" smtClean="0">
                <a:cs typeface="B Nazanin" pitchFamily="2" charset="-78"/>
              </a:rPr>
              <a:t>جانشین مناسبی برای الگوی احتمال برانسویک در مورد ادراک است.الگوی برانسویک قویتر از الگوی گیبسون است اما الگوی گیبسون موجب علاقه به ارتقای دیدگاه تکاملی شده است که بر تطابق و عملکرد جانداران در محیطشان تاکید دارد.الگوی گیبسون بر واقعیات محیطی تاکید دارد و دلیل نامگذاری اش هم همین است. گیبسون با برانسویک موافق نبود چون او در نظر نگرفته بود که چگونه می توان در دنیای مملو از چیزهای محتمل به حیات ادامه داد.رویکرد گیبسون به ادراک در مقایسه با برانسویک،کمتر پدیدار شناختی است.این رویکرد عنوان می کندکه در واقع اطلاعات ثبت دقیقی از دنیای واقعی را فراهم میسازد.از نظر گیبسون حسها انطباق تکامل یافته با محیط هستند و ویژگیهای مهم محیط مثل جاذبه زمینی،گردش روز و شب، تقابلات زمین-فضا در سر تا سر تاریخ تکامل ثابت بوده اند.از نظر گیبسون  پرسش آن است که ”چه چیزی برای دیدن وجود دارد؟“ نه اینکه ”چیزها چگونه به نظر می رسند؟“</a:t>
            </a:r>
          </a:p>
          <a:p>
            <a:pPr algn="r">
              <a:buNone/>
            </a:pPr>
            <a:endParaRPr lang="fa-IR" sz="2000" dirty="0" smtClean="0">
              <a:cs typeface="B Nazanin" pitchFamily="2" charset="-78"/>
            </a:endParaRPr>
          </a:p>
        </p:txBody>
      </p:sp>
    </p:spTree>
    <p:extLst>
      <p:ext uri="{BB962C8B-B14F-4D97-AF65-F5344CB8AC3E}">
        <p14:creationId xmlns:p14="http://schemas.microsoft.com/office/powerpoint/2010/main" val="142252175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smtClean="0">
                <a:cs typeface="B Nazanin" pitchFamily="2" charset="-78"/>
              </a:rPr>
              <a:t>نظریه های ادراک محیطی</a:t>
            </a:r>
            <a:endParaRPr lang="en-US" dirty="0">
              <a:cs typeface="B Nazanin" pitchFamily="2" charset="-78"/>
            </a:endParaRPr>
          </a:p>
        </p:txBody>
      </p:sp>
      <p:pic>
        <p:nvPicPr>
          <p:cNvPr id="4" name="Content Placeholder 3" descr="IMAG0176.jpg"/>
          <p:cNvPicPr>
            <a:picLocks noGrp="1" noChangeAspect="1"/>
          </p:cNvPicPr>
          <p:nvPr>
            <p:ph sz="quarter" idx="1"/>
          </p:nvPr>
        </p:nvPicPr>
        <p:blipFill>
          <a:blip r:embed="rId2" cstate="print"/>
          <a:stretch>
            <a:fillRect/>
          </a:stretch>
        </p:blipFill>
        <p:spPr>
          <a:xfrm>
            <a:off x="664772" y="1527175"/>
            <a:ext cx="10813773" cy="4572000"/>
          </a:xfrm>
        </p:spPr>
      </p:pic>
    </p:spTree>
    <p:extLst>
      <p:ext uri="{BB962C8B-B14F-4D97-AF65-F5344CB8AC3E}">
        <p14:creationId xmlns:p14="http://schemas.microsoft.com/office/powerpoint/2010/main" val="177820856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smtClean="0">
                <a:cs typeface="B Nazanin" pitchFamily="2" charset="-78"/>
              </a:rPr>
              <a:t>ماهیت نقشه های شناختی</a:t>
            </a:r>
            <a:endParaRPr lang="en-US" dirty="0">
              <a:cs typeface="B Nazanin" pitchFamily="2" charset="-78"/>
            </a:endParaRPr>
          </a:p>
        </p:txBody>
      </p:sp>
      <p:sp>
        <p:nvSpPr>
          <p:cNvPr id="3" name="Content Placeholder 2"/>
          <p:cNvSpPr>
            <a:spLocks noGrp="1"/>
          </p:cNvSpPr>
          <p:nvPr>
            <p:ph sz="quarter" idx="1"/>
          </p:nvPr>
        </p:nvSpPr>
        <p:spPr/>
        <p:txBody>
          <a:bodyPr>
            <a:normAutofit/>
          </a:bodyPr>
          <a:lstStyle/>
          <a:p>
            <a:pPr algn="r">
              <a:buNone/>
            </a:pPr>
            <a:r>
              <a:rPr lang="fa-IR" sz="2000" dirty="0" smtClean="0">
                <a:cs typeface="B Nazanin" pitchFamily="2" charset="-78"/>
              </a:rPr>
              <a:t>نقشه های شناختی از محیط های بزرگتر شامل ترکیبی از اطلاعات فضایی حاصل از نقشه ها،تجربه مستقیم شخص و انواع منابع دیگر است.نقشه های ما شامل اطلاعات فضایی ، کلامی-حسی ویژگی های متنوع و اسامی است که بر مکانهای نقشه می گذاریم.مکانهای جغرافیایی به طور معمول بر حسب مسافت و جهت توصیف شده اند اما آلتمن و چمرز بیان کرده اند که مردم کالیفرنیا عادت دارند مسافت را بر حسب زمان سفر معنی کنند.مفهوم زمان سفر عنصری مهم در نقشه های شناختی برخی از مردم است.</a:t>
            </a:r>
          </a:p>
          <a:p>
            <a:pPr algn="r">
              <a:buNone/>
            </a:pPr>
            <a:r>
              <a:rPr lang="fa-IR" sz="2000" dirty="0" smtClean="0">
                <a:cs typeface="B Nazanin" pitchFamily="2" charset="-78"/>
              </a:rPr>
              <a:t>مردم نقشه های شناختی دقیقی از موقعیت های آشنا دارند.وردم به هنگام استفتده از تصاویر نقشه های شناختی خود،اندازه و جزییات مکانهای بسیار آشنا و مکانهایی که در مرکز نقشه قرار دارندرا بسط می دهند.برای مثال وقتی مردم نقشه جهان را میبینند تمایل دارند کشور خود را مرکز آن تصور کنند.این نشان میدهد که که اکثر قلمرو های آشنا به عنوان تکیه گاه نقشه به کار گرفته می شوند.</a:t>
            </a:r>
            <a:endParaRPr lang="en-US" sz="2000" dirty="0">
              <a:cs typeface="B Nazanin" pitchFamily="2" charset="-78"/>
            </a:endParaRPr>
          </a:p>
        </p:txBody>
      </p:sp>
    </p:spTree>
    <p:extLst>
      <p:ext uri="{BB962C8B-B14F-4D97-AF65-F5344CB8AC3E}">
        <p14:creationId xmlns:p14="http://schemas.microsoft.com/office/powerpoint/2010/main" val="104051591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smtClean="0">
                <a:cs typeface="B Nazanin" pitchFamily="2" charset="-78"/>
              </a:rPr>
              <a:t>نظریه های ادراک محیطی</a:t>
            </a:r>
            <a:endParaRPr lang="en-US" dirty="0">
              <a:cs typeface="B Nazanin" pitchFamily="2" charset="-78"/>
            </a:endParaRPr>
          </a:p>
        </p:txBody>
      </p:sp>
      <p:pic>
        <p:nvPicPr>
          <p:cNvPr id="4" name="Content Placeholder 3" descr="IMAG0177.jpg"/>
          <p:cNvPicPr>
            <a:picLocks noGrp="1" noChangeAspect="1"/>
          </p:cNvPicPr>
          <p:nvPr>
            <p:ph sz="quarter" idx="1"/>
          </p:nvPr>
        </p:nvPicPr>
        <p:blipFill>
          <a:blip r:embed="rId2" cstate="print"/>
          <a:stretch>
            <a:fillRect/>
          </a:stretch>
        </p:blipFill>
        <p:spPr>
          <a:xfrm>
            <a:off x="664772" y="1527175"/>
            <a:ext cx="10813773" cy="4572000"/>
          </a:xfrm>
        </p:spPr>
      </p:pic>
    </p:spTree>
    <p:extLst>
      <p:ext uri="{BB962C8B-B14F-4D97-AF65-F5344CB8AC3E}">
        <p14:creationId xmlns:p14="http://schemas.microsoft.com/office/powerpoint/2010/main" val="315974780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fa-IR" dirty="0" smtClean="0">
                <a:cs typeface="B Nazanin" pitchFamily="2" charset="-78"/>
              </a:rPr>
              <a:t>تحریفها و خطاها در نقشه های شناختی</a:t>
            </a:r>
            <a:endParaRPr lang="en-US" dirty="0">
              <a:cs typeface="B Nazanin" pitchFamily="2" charset="-78"/>
            </a:endParaRPr>
          </a:p>
        </p:txBody>
      </p:sp>
      <p:sp>
        <p:nvSpPr>
          <p:cNvPr id="3" name="Content Placeholder 2"/>
          <p:cNvSpPr>
            <a:spLocks noGrp="1"/>
          </p:cNvSpPr>
          <p:nvPr>
            <p:ph sz="quarter" idx="1"/>
          </p:nvPr>
        </p:nvSpPr>
        <p:spPr/>
        <p:txBody>
          <a:bodyPr>
            <a:normAutofit/>
          </a:bodyPr>
          <a:lstStyle/>
          <a:p>
            <a:pPr algn="r">
              <a:buNone/>
            </a:pPr>
            <a:r>
              <a:rPr lang="fa-IR" sz="2000" dirty="0" smtClean="0">
                <a:cs typeface="B Nazanin" pitchFamily="2" charset="-78"/>
              </a:rPr>
              <a:t>نقشه های شناختی به شیوه های مختلف مورد مطالعه قرار گرفته اند،برخی پژوهشگران از مردم خواسته اند که نقشه شهر یا منطقه مسکونی خود را بکشند،برخی از پاسخدهندگان خواسته اند عکسهایی از راهنماها یا سایر مکانهای یک محیط را بازشناسی نمایند.این شیوه بازده کمی دارد زیرا میتواند تحت تاثیر فرآیند های آزمون قرار گیرد(نقاشی فردو...). </a:t>
            </a:r>
          </a:p>
          <a:p>
            <a:pPr algn="r">
              <a:buNone/>
            </a:pPr>
            <a:r>
              <a:rPr lang="fa-IR" sz="2000" dirty="0" smtClean="0">
                <a:cs typeface="B Nazanin" pitchFamily="2" charset="-78"/>
              </a:rPr>
              <a:t>داونز و استی خطاهای موجود در نقشه های شناختی را به صورت خطاهای نقص،تحریف یا افزایش طبقه بندی کرده است،نقص وقتی رخ می دهد که چیزی در محیط ناپدید شود یا به شکلی ناقص در نقشه شناختی ظاهر گردد.</a:t>
            </a:r>
          </a:p>
          <a:p>
            <a:pPr algn="r">
              <a:buNone/>
            </a:pPr>
            <a:r>
              <a:rPr lang="fa-IR" sz="2000" dirty="0" smtClean="0">
                <a:cs typeface="B Nazanin" pitchFamily="2" charset="-78"/>
              </a:rPr>
              <a:t>تحریف هنگامی رخ می دهد که قواعد هندسی، جهت و فاصله ها در محیط نادرست ارائه شده باشند.افزایش،اضافه کردن چیزهایی به محیط است که در واقع وجود ندارند.راسل و وارد گزارش می دهند که مردم در قضاوت های شرقی-غربی بیشتر از قضاوت های شمالی –جنوبی دچار اشکال میشوند.گرچه وقتی شخص با محیط آشنا نباشد مشکلاتی در هر 2 نوع پیش می آید.</a:t>
            </a:r>
            <a:endParaRPr lang="en-US" sz="2000" dirty="0">
              <a:cs typeface="B Nazanin" pitchFamily="2" charset="-78"/>
            </a:endParaRPr>
          </a:p>
        </p:txBody>
      </p:sp>
    </p:spTree>
    <p:extLst>
      <p:ext uri="{BB962C8B-B14F-4D97-AF65-F5344CB8AC3E}">
        <p14:creationId xmlns:p14="http://schemas.microsoft.com/office/powerpoint/2010/main" val="58012694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IMAG0178.jpg"/>
          <p:cNvPicPr>
            <a:picLocks noGrp="1" noChangeAspect="1"/>
          </p:cNvPicPr>
          <p:nvPr>
            <p:ph sz="quarter" idx="1"/>
          </p:nvPr>
        </p:nvPicPr>
        <p:blipFill>
          <a:blip r:embed="rId2" cstate="print"/>
          <a:stretch>
            <a:fillRect/>
          </a:stretch>
        </p:blipFill>
        <p:spPr>
          <a:xfrm>
            <a:off x="664772" y="1527175"/>
            <a:ext cx="10813773" cy="4572000"/>
          </a:xfrm>
        </p:spPr>
      </p:pic>
      <p:sp>
        <p:nvSpPr>
          <p:cNvPr id="6" name="Title 1"/>
          <p:cNvSpPr>
            <a:spLocks noGrp="1"/>
          </p:cNvSpPr>
          <p:nvPr>
            <p:ph type="title"/>
          </p:nvPr>
        </p:nvSpPr>
        <p:spPr>
          <a:xfrm>
            <a:off x="609600" y="253536"/>
            <a:ext cx="10972800" cy="1143000"/>
          </a:xfrm>
        </p:spPr>
        <p:txBody>
          <a:bodyPr>
            <a:normAutofit/>
          </a:bodyPr>
          <a:lstStyle/>
          <a:p>
            <a:pPr rtl="1"/>
            <a:r>
              <a:rPr lang="fa-IR" dirty="0" smtClean="0">
                <a:cs typeface="B Nazanin" pitchFamily="2" charset="-78"/>
              </a:rPr>
              <a:t>تحریفها و خطاها در نقشه های شناختی</a:t>
            </a:r>
            <a:endParaRPr lang="en-US" dirty="0">
              <a:cs typeface="B Nazanin" pitchFamily="2" charset="-78"/>
            </a:endParaRPr>
          </a:p>
        </p:txBody>
      </p:sp>
    </p:spTree>
    <p:extLst>
      <p:ext uri="{BB962C8B-B14F-4D97-AF65-F5344CB8AC3E}">
        <p14:creationId xmlns:p14="http://schemas.microsoft.com/office/powerpoint/2010/main" val="37119254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22761" y="761760"/>
            <a:ext cx="6735650" cy="2368405"/>
          </a:xfrm>
          <a:prstGeom prst="rect">
            <a:avLst/>
          </a:prstGeom>
        </p:spPr>
        <p:txBody>
          <a:bodyPr wrap="square">
            <a:spAutoFit/>
          </a:bodyPr>
          <a:lstStyle/>
          <a:p>
            <a:pPr algn="r" rtl="1">
              <a:lnSpc>
                <a:spcPct val="107000"/>
              </a:lnSpc>
              <a:spcAft>
                <a:spcPts val="800"/>
              </a:spcAft>
            </a:pPr>
            <a:r>
              <a:rPr lang="fa-IR" sz="3600" dirty="0">
                <a:latin typeface="Calibri" panose="020F0502020204030204" pitchFamily="34" charset="0"/>
                <a:ea typeface="Calibri" panose="020F0502020204030204" pitchFamily="34" charset="0"/>
                <a:cs typeface="B Yas" panose="00000400000000000000" pitchFamily="2" charset="-78"/>
              </a:rPr>
              <a:t>کمیت </a:t>
            </a:r>
            <a:r>
              <a:rPr lang="fa-IR" sz="3600" dirty="0" smtClean="0">
                <a:latin typeface="Calibri" panose="020F0502020204030204" pitchFamily="34" charset="0"/>
                <a:ea typeface="Calibri" panose="020F0502020204030204" pitchFamily="34" charset="0"/>
                <a:cs typeface="B Yas" panose="00000400000000000000" pitchFamily="2" charset="-78"/>
              </a:rPr>
              <a:t>پیام</a:t>
            </a:r>
          </a:p>
          <a:p>
            <a:pPr algn="r" rtl="1">
              <a:lnSpc>
                <a:spcPct val="107000"/>
              </a:lnSpc>
              <a:spcAft>
                <a:spcPts val="800"/>
              </a:spcAft>
            </a:pPr>
            <a:r>
              <a:rPr lang="fa-IR" sz="2400" dirty="0" smtClean="0">
                <a:latin typeface="Calibri" panose="020F0502020204030204" pitchFamily="34" charset="0"/>
                <a:ea typeface="Calibri" panose="020F0502020204030204" pitchFamily="34" charset="0"/>
                <a:cs typeface="B Yas" panose="00000400000000000000" pitchFamily="2" charset="-78"/>
              </a:rPr>
              <a:t>انسان </a:t>
            </a:r>
            <a:r>
              <a:rPr lang="fa-IR" sz="2400" dirty="0">
                <a:latin typeface="Calibri" panose="020F0502020204030204" pitchFamily="34" charset="0"/>
                <a:ea typeface="Calibri" panose="020F0502020204030204" pitchFamily="34" charset="0"/>
                <a:cs typeface="B Yas" panose="00000400000000000000" pitchFamily="2" charset="-78"/>
              </a:rPr>
              <a:t>همواره به مقدار مشخصی اطلاعات نیازمند است.بی‌خبری مطلق از محیط در انسان باعث حالات روانی نامطلوب مانند وحشت بی اساس و دیدن کابوس می‌شود.از طرفی انسان قادر به دریافت و تجزیه و تحلیل مقادیر بیش از حد اطلاعات نیز نیست.</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Rectangle 2"/>
          <p:cNvSpPr/>
          <p:nvPr/>
        </p:nvSpPr>
        <p:spPr>
          <a:xfrm>
            <a:off x="4932608" y="3228139"/>
            <a:ext cx="6825804" cy="1643912"/>
          </a:xfrm>
          <a:prstGeom prst="rect">
            <a:avLst/>
          </a:prstGeom>
        </p:spPr>
        <p:txBody>
          <a:bodyPr wrap="square">
            <a:spAutoFit/>
          </a:bodyPr>
          <a:lstStyle/>
          <a:p>
            <a:pPr algn="r" rtl="1">
              <a:lnSpc>
                <a:spcPct val="107000"/>
              </a:lnSpc>
              <a:spcAft>
                <a:spcPts val="800"/>
              </a:spcAft>
            </a:pPr>
            <a:r>
              <a:rPr lang="fa-IR" sz="4000" dirty="0">
                <a:latin typeface="Calibri" panose="020F0502020204030204" pitchFamily="34" charset="0"/>
                <a:ea typeface="Calibri" panose="020F0502020204030204" pitchFamily="34" charset="0"/>
                <a:cs typeface="B Yas" panose="00000400000000000000" pitchFamily="2" charset="-78"/>
              </a:rPr>
              <a:t>نوع </a:t>
            </a:r>
            <a:r>
              <a:rPr lang="fa-IR" sz="4000" dirty="0" smtClean="0">
                <a:latin typeface="Calibri" panose="020F0502020204030204" pitchFamily="34" charset="0"/>
                <a:ea typeface="Calibri" panose="020F0502020204030204" pitchFamily="34" charset="0"/>
                <a:cs typeface="B Yas" panose="00000400000000000000" pitchFamily="2" charset="-78"/>
              </a:rPr>
              <a:t>پیام</a:t>
            </a:r>
          </a:p>
          <a:p>
            <a:pPr algn="r" rtl="1">
              <a:lnSpc>
                <a:spcPct val="107000"/>
              </a:lnSpc>
              <a:spcAft>
                <a:spcPts val="800"/>
              </a:spcAft>
            </a:pPr>
            <a:r>
              <a:rPr lang="fa-IR" sz="2400" dirty="0" smtClean="0">
                <a:latin typeface="Calibri" panose="020F0502020204030204" pitchFamily="34" charset="0"/>
                <a:ea typeface="Calibri" panose="020F0502020204030204" pitchFamily="34" charset="0"/>
                <a:cs typeface="B Yas" panose="00000400000000000000" pitchFamily="2" charset="-78"/>
              </a:rPr>
              <a:t>نگاهی </a:t>
            </a:r>
            <a:r>
              <a:rPr lang="fa-IR" sz="2400" dirty="0">
                <a:latin typeface="Calibri" panose="020F0502020204030204" pitchFamily="34" charset="0"/>
                <a:ea typeface="Calibri" panose="020F0502020204030204" pitchFamily="34" charset="0"/>
                <a:cs typeface="B Yas" panose="00000400000000000000" pitchFamily="2" charset="-78"/>
              </a:rPr>
              <a:t>عمیق به نوع اطلاعات روشن می‌کند که اختلاف کلی دیگری نیز در انواع اطلاعات وجود دارد.</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8184" y="950433"/>
            <a:ext cx="4069726" cy="5426301"/>
          </a:xfrm>
          <a:prstGeom prst="rect">
            <a:avLst/>
          </a:prstGeom>
        </p:spPr>
      </p:pic>
    </p:spTree>
    <p:extLst>
      <p:ext uri="{BB962C8B-B14F-4D97-AF65-F5344CB8AC3E}">
        <p14:creationId xmlns:p14="http://schemas.microsoft.com/office/powerpoint/2010/main" val="1161850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normAutofit/>
          </a:bodyPr>
          <a:lstStyle/>
          <a:p>
            <a:pPr algn="r">
              <a:buNone/>
            </a:pPr>
            <a:r>
              <a:rPr lang="fa-IR" sz="2000" dirty="0" smtClean="0">
                <a:cs typeface="B Nazanin" pitchFamily="2" charset="-78"/>
              </a:rPr>
              <a:t>بر طبق نظر سالادا،استپلین و باروگس وقتی مردم در مسیری حرکت میکنند به اطلاعات مربوط به مسیر توجه می کنند و آنها را رمزگردانی و ذخیره می کنند.اگر بتوانند اطلاعات بیشتری را در مورد مسیر یادآوری کنند به معنای آن است که مسیر مدت بیشتری مورد بررسی بوده است.ارائه نشانه هایی که یادآوری اطلاعات را آسان تر می کند دقت برآورد مردم را از مسافت ها بالاتر می برد.طبق این نظر میدان ها یا تقاطع های بیشتر در مسیر،یادآوری را افزایش می دهد.یک تحریف جالب از مساحت وقتی رخ می دهد که خریداران،فروشگاه هایی را در مسیر پایینتر از محل سکونت خود ترجیح می دهند.حتی اگر فروشگاه های مسیر های دیگر نزدیکتر باشند.این پدیده را «قانون برنان» نامیده اند.برنان یک طراح شهری در ولور هامپتون انگلیس است که مشاهده کرد خانم های خانه دار از فروشگاه هایی در پایین مسیر خانه ی خود خرید می کنند حتی زمانی که فروشگاه های مسیرهای دیگر به آنها نزدیک باشد.</a:t>
            </a:r>
            <a:endParaRPr lang="en-US" sz="2000" dirty="0">
              <a:cs typeface="B Nazanin" pitchFamily="2" charset="-78"/>
            </a:endParaRPr>
          </a:p>
        </p:txBody>
      </p:sp>
      <p:sp>
        <p:nvSpPr>
          <p:cNvPr id="5" name="Title 1"/>
          <p:cNvSpPr txBox="1">
            <a:spLocks/>
          </p:cNvSpPr>
          <p:nvPr/>
        </p:nvSpPr>
        <p:spPr>
          <a:xfrm>
            <a:off x="762000" y="354420"/>
            <a:ext cx="10972800" cy="1143000"/>
          </a:xfrm>
          <a:prstGeom prst="rect">
            <a:avLst/>
          </a:prstGeom>
        </p:spPr>
        <p:txBody>
          <a:bodyPr rIns="91440" anchor="b">
            <a:normAutofit/>
            <a:scene3d>
              <a:camera prst="orthographicFront"/>
              <a:lightRig rig="soft" dir="t">
                <a:rot lat="0" lon="0" rev="2400000"/>
              </a:lightRig>
            </a:scene3d>
            <a:sp3d>
              <a:bevelT w="19050" h="12700"/>
            </a:sp3d>
          </a:bodyPr>
          <a:lst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a:lstStyle>
          <a:p>
            <a:pPr rtl="1"/>
            <a:r>
              <a:rPr lang="fa-IR" smtClean="0">
                <a:cs typeface="B Nazanin" pitchFamily="2" charset="-78"/>
              </a:rPr>
              <a:t>تحریفها و خطاها در نقشه های شناختی</a:t>
            </a:r>
            <a:endParaRPr lang="en-US" dirty="0">
              <a:cs typeface="B Nazanin" pitchFamily="2" charset="-78"/>
            </a:endParaRPr>
          </a:p>
        </p:txBody>
      </p:sp>
    </p:spTree>
    <p:extLst>
      <p:ext uri="{BB962C8B-B14F-4D97-AF65-F5344CB8AC3E}">
        <p14:creationId xmlns:p14="http://schemas.microsoft.com/office/powerpoint/2010/main" val="346585617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IMAG0179.jpg"/>
          <p:cNvPicPr>
            <a:picLocks noGrp="1" noChangeAspect="1"/>
          </p:cNvPicPr>
          <p:nvPr>
            <p:ph sz="quarter" idx="1"/>
          </p:nvPr>
        </p:nvPicPr>
        <p:blipFill>
          <a:blip r:embed="rId2" cstate="print"/>
          <a:stretch>
            <a:fillRect/>
          </a:stretch>
        </p:blipFill>
        <p:spPr>
          <a:xfrm>
            <a:off x="664772" y="1527175"/>
            <a:ext cx="10813773" cy="4572000"/>
          </a:xfrm>
        </p:spPr>
      </p:pic>
      <p:sp>
        <p:nvSpPr>
          <p:cNvPr id="5" name="Title 1"/>
          <p:cNvSpPr>
            <a:spLocks noGrp="1"/>
          </p:cNvSpPr>
          <p:nvPr>
            <p:ph type="title"/>
          </p:nvPr>
        </p:nvSpPr>
        <p:spPr>
          <a:xfrm>
            <a:off x="609600" y="150504"/>
            <a:ext cx="10972800" cy="1143000"/>
          </a:xfrm>
        </p:spPr>
        <p:txBody>
          <a:bodyPr>
            <a:normAutofit/>
          </a:bodyPr>
          <a:lstStyle/>
          <a:p>
            <a:pPr rtl="1"/>
            <a:r>
              <a:rPr lang="fa-IR" dirty="0" smtClean="0">
                <a:cs typeface="B Nazanin" pitchFamily="2" charset="-78"/>
              </a:rPr>
              <a:t>تحریفها و خطاها در نقشه های شناختی</a:t>
            </a:r>
            <a:endParaRPr lang="en-US" dirty="0">
              <a:cs typeface="B Nazanin" pitchFamily="2" charset="-78"/>
            </a:endParaRPr>
          </a:p>
        </p:txBody>
      </p:sp>
    </p:spTree>
    <p:extLst>
      <p:ext uri="{BB962C8B-B14F-4D97-AF65-F5344CB8AC3E}">
        <p14:creationId xmlns:p14="http://schemas.microsoft.com/office/powerpoint/2010/main" val="193993725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normAutofit/>
          </a:bodyPr>
          <a:lstStyle/>
          <a:p>
            <a:pPr algn="r">
              <a:buNone/>
            </a:pPr>
            <a:r>
              <a:rPr lang="fa-IR" sz="2000" dirty="0" smtClean="0">
                <a:cs typeface="B Nazanin" pitchFamily="2" charset="-78"/>
              </a:rPr>
              <a:t>مطالعه هرمن،میلر و شیراکی نشان داد که هیجانات مرتبط با مکانها نیز میتوانند بر بر آورد فاصله اثر بگذارند.هیجانات مرتبط با مکانها وقتی تاثیر بیشتری دارد که محیط نا آشنا باشد.در زندگی روزمره قابلیت تشخیص ساختمان ها به ویژه در ساختمان های بزرگ مثل بیمارستان ها ،فرودگاه ها، ساختمان های اداری دولتی دارای اهمیت است.</a:t>
            </a:r>
            <a:endParaRPr lang="en-US" sz="2000" dirty="0">
              <a:cs typeface="B Nazanin" pitchFamily="2" charset="-78"/>
            </a:endParaRPr>
          </a:p>
        </p:txBody>
      </p:sp>
      <p:sp>
        <p:nvSpPr>
          <p:cNvPr id="5" name="Title 1"/>
          <p:cNvSpPr>
            <a:spLocks noGrp="1"/>
          </p:cNvSpPr>
          <p:nvPr>
            <p:ph type="title"/>
          </p:nvPr>
        </p:nvSpPr>
        <p:spPr>
          <a:xfrm>
            <a:off x="609600" y="253536"/>
            <a:ext cx="10972800" cy="1143000"/>
          </a:xfrm>
        </p:spPr>
        <p:txBody>
          <a:bodyPr>
            <a:normAutofit/>
          </a:bodyPr>
          <a:lstStyle/>
          <a:p>
            <a:pPr rtl="1"/>
            <a:r>
              <a:rPr lang="fa-IR" dirty="0" smtClean="0">
                <a:cs typeface="B Nazanin" pitchFamily="2" charset="-78"/>
              </a:rPr>
              <a:t>تحریفها و خطاها در نقشه های شناختی</a:t>
            </a:r>
            <a:endParaRPr lang="en-US" dirty="0">
              <a:cs typeface="B Nazanin" pitchFamily="2" charset="-78"/>
            </a:endParaRPr>
          </a:p>
        </p:txBody>
      </p:sp>
    </p:spTree>
    <p:extLst>
      <p:ext uri="{BB962C8B-B14F-4D97-AF65-F5344CB8AC3E}">
        <p14:creationId xmlns:p14="http://schemas.microsoft.com/office/powerpoint/2010/main" val="283987919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fa-IR" dirty="0" smtClean="0">
                <a:cs typeface="B Nazanin" pitchFamily="2" charset="-78"/>
              </a:rPr>
              <a:t>تحول توانایی های شکل دهی نقشه شناختی</a:t>
            </a:r>
            <a:endParaRPr lang="en-US" dirty="0">
              <a:cs typeface="B Nazanin" pitchFamily="2" charset="-78"/>
            </a:endParaRPr>
          </a:p>
        </p:txBody>
      </p:sp>
      <p:sp>
        <p:nvSpPr>
          <p:cNvPr id="4" name="Content Placeholder 3"/>
          <p:cNvSpPr>
            <a:spLocks noGrp="1"/>
          </p:cNvSpPr>
          <p:nvPr>
            <p:ph sz="half" idx="2"/>
          </p:nvPr>
        </p:nvSpPr>
        <p:spPr>
          <a:xfrm>
            <a:off x="508000" y="1371600"/>
            <a:ext cx="11277600" cy="4681728"/>
          </a:xfrm>
        </p:spPr>
        <p:txBody>
          <a:bodyPr>
            <a:normAutofit/>
          </a:bodyPr>
          <a:lstStyle/>
          <a:p>
            <a:pPr algn="r">
              <a:buNone/>
            </a:pPr>
            <a:endParaRPr lang="fa-IR" sz="1800" dirty="0" smtClean="0">
              <a:cs typeface="B Nazanin" pitchFamily="2" charset="-78"/>
            </a:endParaRPr>
          </a:p>
          <a:p>
            <a:pPr algn="r">
              <a:buNone/>
            </a:pPr>
            <a:endParaRPr lang="fa-IR" sz="1800" dirty="0" smtClean="0">
              <a:cs typeface="B Nazanin" pitchFamily="2" charset="-78"/>
            </a:endParaRPr>
          </a:p>
          <a:p>
            <a:pPr algn="r">
              <a:buNone/>
            </a:pPr>
            <a:r>
              <a:rPr lang="fa-IR" sz="1800" dirty="0" smtClean="0">
                <a:cs typeface="B Nazanin" pitchFamily="2" charset="-78"/>
              </a:rPr>
              <a:t>توانایی استفاده از نقشه های شناختی در راهیابی محیط به طور فاحشی از کودکی تا بزرگسالی تغییر می کند.بر طبق الگوی پیاژه کودکان در درک خود از روابط فضایی،از یک سری مراحل تحولی قابل پیش بینی گذر می کنند.این مراحل از ترکیب یادگیری و پرسش به وجود می آیند و در توان بالقوه کودک نمایان می گردند.</a:t>
            </a:r>
            <a:endParaRPr lang="en-US" sz="1800" dirty="0" smtClean="0">
              <a:cs typeface="B Nazanin" pitchFamily="2" charset="-78"/>
            </a:endParaRPr>
          </a:p>
          <a:p>
            <a:pPr algn="r">
              <a:buNone/>
            </a:pPr>
            <a:endParaRPr lang="en-US" sz="1800" dirty="0">
              <a:cs typeface="B Nazanin" pitchFamily="2" charset="-78"/>
            </a:endParaRPr>
          </a:p>
        </p:txBody>
      </p:sp>
      <p:pic>
        <p:nvPicPr>
          <p:cNvPr id="7" name="Content Placeholder 6" descr="IMAG0720.jpg"/>
          <p:cNvPicPr>
            <a:picLocks noGrp="1" noChangeAspect="1"/>
          </p:cNvPicPr>
          <p:nvPr>
            <p:ph sz="half" idx="1"/>
          </p:nvPr>
        </p:nvPicPr>
        <p:blipFill>
          <a:blip r:embed="rId2" cstate="print"/>
          <a:stretch>
            <a:fillRect/>
          </a:stretch>
        </p:blipFill>
        <p:spPr>
          <a:xfrm>
            <a:off x="914400" y="3505200"/>
            <a:ext cx="10566400" cy="2286000"/>
          </a:xfrm>
        </p:spPr>
      </p:pic>
    </p:spTree>
    <p:extLst>
      <p:ext uri="{BB962C8B-B14F-4D97-AF65-F5344CB8AC3E}">
        <p14:creationId xmlns:p14="http://schemas.microsoft.com/office/powerpoint/2010/main" val="187669821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fa-IR" dirty="0" smtClean="0">
                <a:cs typeface="B Nazanin" pitchFamily="2" charset="-78"/>
              </a:rPr>
              <a:t>تفاوتهای فردی در شکل دهی نقشه شناختی و رهیابی</a:t>
            </a:r>
            <a:endParaRPr lang="en-US" dirty="0">
              <a:cs typeface="B Nazanin" pitchFamily="2" charset="-78"/>
            </a:endParaRPr>
          </a:p>
        </p:txBody>
      </p:sp>
      <p:sp>
        <p:nvSpPr>
          <p:cNvPr id="3" name="Content Placeholder 2"/>
          <p:cNvSpPr>
            <a:spLocks noGrp="1"/>
          </p:cNvSpPr>
          <p:nvPr>
            <p:ph sz="quarter" idx="1"/>
          </p:nvPr>
        </p:nvSpPr>
        <p:spPr/>
        <p:txBody>
          <a:bodyPr>
            <a:normAutofit/>
          </a:bodyPr>
          <a:lstStyle/>
          <a:p>
            <a:pPr algn="r">
              <a:buNone/>
            </a:pPr>
            <a:r>
              <a:rPr lang="fa-IR" sz="2000" dirty="0" smtClean="0">
                <a:cs typeface="B Nazanin" pitchFamily="2" charset="-78"/>
              </a:rPr>
              <a:t>مراحل شکل دهی نقشه شناختی مانند سایر توانایی ها از شخص به شخص دیگر تغییر می کند.بین توانایی فضایی و شاخص های دانش محیطی و توانایی معرفی مسیرهای موثر به دیگران همبستگی وجود دارد.کازلوسکی و بریانت دریافتند مردمی که فکر می کنند دارای حس جهتیابی خوبی هستند در واقع اطلعات جغرافیایی و جهتیابی را دقیق تر به یاد می آورند. یادگیرندگان موفق در مقایسه با ضعیفتر ها در تقسیم کردن نقشه به قسمتهای کوچکتر و مطالعه نظام یافته مسیر ها مثل هم عمل می کنند.</a:t>
            </a:r>
          </a:p>
          <a:p>
            <a:pPr algn="r">
              <a:buNone/>
            </a:pPr>
            <a:r>
              <a:rPr lang="fa-IR" sz="2000" dirty="0" smtClean="0">
                <a:cs typeface="B Nazanin" pitchFamily="2" charset="-78"/>
              </a:rPr>
              <a:t>یادگیرندگان موفق به تفکر به شکل فضایی و نقشه گونه بیشتر عادت دارند </a:t>
            </a:r>
          </a:p>
          <a:p>
            <a:pPr algn="r">
              <a:buNone/>
            </a:pPr>
            <a:r>
              <a:rPr lang="fa-IR" sz="2000" dirty="0" smtClean="0">
                <a:cs typeface="B Nazanin" pitchFamily="2" charset="-78"/>
              </a:rPr>
              <a:t>و یادآوری مطالبی که تازه آموخته اند زمان کمتر و در رمزگردانی مطلب جدید </a:t>
            </a:r>
          </a:p>
          <a:p>
            <a:pPr algn="r">
              <a:buNone/>
            </a:pPr>
            <a:r>
              <a:rPr lang="fa-IR" sz="2000" dirty="0" smtClean="0">
                <a:cs typeface="B Nazanin" pitchFamily="2" charset="-78"/>
              </a:rPr>
              <a:t>زمان بیشتری را صرف می کنند.بزرگتر ها بهتر از کودکان نقشه ها را شکل می دهند،افراد با سطح تحصیلی،اقتصادی، اجتماعی بالاتر نقشه های وسیعتر و دقیق تری را دارا هستند شاید چون فرصت های بیشتری برای سفر داشته اند.</a:t>
            </a:r>
            <a:endParaRPr lang="en-US" sz="2000" dirty="0">
              <a:cs typeface="B Nazanin" pitchFamily="2" charset="-78"/>
            </a:endParaRPr>
          </a:p>
        </p:txBody>
      </p:sp>
    </p:spTree>
    <p:extLst>
      <p:ext uri="{BB962C8B-B14F-4D97-AF65-F5344CB8AC3E}">
        <p14:creationId xmlns:p14="http://schemas.microsoft.com/office/powerpoint/2010/main" val="180862045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fa-IR" dirty="0" smtClean="0">
                <a:cs typeface="B Nazanin" pitchFamily="2" charset="-78"/>
              </a:rPr>
              <a:t>تفاوتهای فردی در شکل دهی نقشه شناختی و رهیابی</a:t>
            </a:r>
            <a:endParaRPr lang="en-US" dirty="0">
              <a:cs typeface="B Nazanin" pitchFamily="2" charset="-78"/>
            </a:endParaRPr>
          </a:p>
        </p:txBody>
      </p:sp>
      <p:sp>
        <p:nvSpPr>
          <p:cNvPr id="3" name="Content Placeholder 2"/>
          <p:cNvSpPr>
            <a:spLocks noGrp="1"/>
          </p:cNvSpPr>
          <p:nvPr>
            <p:ph sz="quarter" idx="1"/>
          </p:nvPr>
        </p:nvSpPr>
        <p:spPr/>
        <p:txBody>
          <a:bodyPr>
            <a:normAutofit/>
          </a:bodyPr>
          <a:lstStyle/>
          <a:p>
            <a:pPr algn="r">
              <a:buNone/>
            </a:pPr>
            <a:r>
              <a:rPr lang="fa-IR" sz="2000" dirty="0" smtClean="0">
                <a:cs typeface="B Nazanin" pitchFamily="2" charset="-78"/>
              </a:rPr>
              <a:t>هیچ تفاوت جنسی در توانایی شکل دهی نقشه شناختی وجود ندارد،اما شاخص هایی وجود دارد که مبنی بر آن مردان و زنان رویکرد های متفاوت در درک محیطشان دارند.زنان بر محله ها و راهنماها و مردان بر مسیرها تاکید دارند.</a:t>
            </a:r>
          </a:p>
          <a:p>
            <a:pPr algn="r">
              <a:buNone/>
            </a:pPr>
            <a:endParaRPr lang="en-US" sz="2000" dirty="0">
              <a:cs typeface="B Nazanin" pitchFamily="2" charset="-78"/>
            </a:endParaRPr>
          </a:p>
        </p:txBody>
      </p:sp>
    </p:spTree>
    <p:extLst>
      <p:ext uri="{BB962C8B-B14F-4D97-AF65-F5344CB8AC3E}">
        <p14:creationId xmlns:p14="http://schemas.microsoft.com/office/powerpoint/2010/main" val="200628691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fa-IR" dirty="0" smtClean="0">
                <a:cs typeface="B Nazanin" pitchFamily="2" charset="-78"/>
              </a:rPr>
              <a:t>شکل دهی نقشه شناختی و رهیابی در افراد نابینا</a:t>
            </a:r>
            <a:endParaRPr lang="en-US" dirty="0">
              <a:cs typeface="B Nazanin" pitchFamily="2" charset="-78"/>
            </a:endParaRPr>
          </a:p>
        </p:txBody>
      </p:sp>
      <p:sp>
        <p:nvSpPr>
          <p:cNvPr id="3" name="Content Placeholder 2"/>
          <p:cNvSpPr>
            <a:spLocks noGrp="1"/>
          </p:cNvSpPr>
          <p:nvPr>
            <p:ph sz="quarter" idx="1"/>
          </p:nvPr>
        </p:nvSpPr>
        <p:spPr/>
        <p:txBody>
          <a:bodyPr>
            <a:normAutofit/>
          </a:bodyPr>
          <a:lstStyle/>
          <a:p>
            <a:pPr algn="r">
              <a:buNone/>
            </a:pPr>
            <a:r>
              <a:rPr lang="fa-IR" sz="2000" dirty="0" smtClean="0">
                <a:cs typeface="B Nazanin" pitchFamily="2" charset="-78"/>
              </a:rPr>
              <a:t>یک بازنگری تحقیقی توسط جونز نشان می دهد که نشانه های پژواکی ، لمس ، و حتی بازخورد عضلانی حاصل از حرکات چشم، علائم مهمی در ارتباط با مکان اشیاء در فضا و برآورد مساحت فراهم می سازد.با این وجود افراد نابینا یا آسیب دیده بینایی در درک محیط و یافتن راه خود دچار مشکل می شوند.</a:t>
            </a:r>
          </a:p>
          <a:p>
            <a:pPr algn="r">
              <a:buNone/>
            </a:pPr>
            <a:r>
              <a:rPr lang="fa-IR" sz="2000" dirty="0" smtClean="0">
                <a:cs typeface="B Nazanin" pitchFamily="2" charset="-78"/>
              </a:rPr>
              <a:t>از آنجا که شناخت فضایی ارتباط زیادی با دید و تصویر سازی دیداری دارد، درک مقدار توانایی های شناختی فضایی افراد نابینا به فهم اهمیت این مهارتها در رهیابی و شکل دهی نقشه شناختی کمک می کند.</a:t>
            </a:r>
          </a:p>
          <a:p>
            <a:pPr algn="r">
              <a:buNone/>
            </a:pPr>
            <a:r>
              <a:rPr lang="fa-IR" sz="2000" dirty="0" smtClean="0">
                <a:cs typeface="B Nazanin" pitchFamily="2" charset="-78"/>
              </a:rPr>
              <a:t>از طرفی مطالعات متعدد دیگری نیز نشان می دهد که افراد نابینا به اندازه افراد بینا دارای توانایی های بازنمایی فضایی هستند.</a:t>
            </a:r>
            <a:endParaRPr lang="en-US" sz="2000" dirty="0">
              <a:cs typeface="B Nazanin" pitchFamily="2" charset="-78"/>
            </a:endParaRPr>
          </a:p>
        </p:txBody>
      </p:sp>
    </p:spTree>
    <p:extLst>
      <p:ext uri="{BB962C8B-B14F-4D97-AF65-F5344CB8AC3E}">
        <p14:creationId xmlns:p14="http://schemas.microsoft.com/office/powerpoint/2010/main" val="154308928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smtClean="0">
                <a:cs typeface="B Nazanin" pitchFamily="2" charset="-78"/>
              </a:rPr>
              <a:t>محیط پیرامون</a:t>
            </a:r>
            <a:endParaRPr lang="en-US" dirty="0">
              <a:cs typeface="B Nazanin" pitchFamily="2" charset="-78"/>
            </a:endParaRPr>
          </a:p>
        </p:txBody>
      </p:sp>
      <p:sp>
        <p:nvSpPr>
          <p:cNvPr id="3" name="Content Placeholder 2"/>
          <p:cNvSpPr>
            <a:spLocks noGrp="1"/>
          </p:cNvSpPr>
          <p:nvPr>
            <p:ph sz="quarter" idx="1"/>
          </p:nvPr>
        </p:nvSpPr>
        <p:spPr/>
        <p:txBody>
          <a:bodyPr>
            <a:normAutofit/>
          </a:bodyPr>
          <a:lstStyle/>
          <a:p>
            <a:pPr algn="r">
              <a:buNone/>
            </a:pPr>
            <a:r>
              <a:rPr lang="fa-IR" sz="2000" dirty="0" smtClean="0">
                <a:cs typeface="B Nazanin" pitchFamily="2" charset="-78"/>
              </a:rPr>
              <a:t>محیط پیرامون اشاره به جنبه های ناپیدایی مثل صدا ، بو و روشنایی دارد.این عوامل ویژگی های ثابت محیطی هستندکه ممکن است ما آنها را هشیارانه ادراک نکنیم ولی در محیط پیرامون تاثیر عمیقی بر کارهای ما دارد.</a:t>
            </a:r>
            <a:endParaRPr lang="en-US" sz="2000" dirty="0">
              <a:cs typeface="B Nazanin" pitchFamily="2" charset="-78"/>
            </a:endParaRPr>
          </a:p>
        </p:txBody>
      </p:sp>
    </p:spTree>
    <p:extLst>
      <p:ext uri="{BB962C8B-B14F-4D97-AF65-F5344CB8AC3E}">
        <p14:creationId xmlns:p14="http://schemas.microsoft.com/office/powerpoint/2010/main" val="53025032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smtClean="0">
                <a:cs typeface="B Nazanin" pitchFamily="2" charset="-78"/>
              </a:rPr>
              <a:t>تاثیر هیجانی محیط پیرامون</a:t>
            </a:r>
            <a:endParaRPr lang="en-US" dirty="0">
              <a:cs typeface="B Nazanin" pitchFamily="2" charset="-78"/>
            </a:endParaRPr>
          </a:p>
        </p:txBody>
      </p:sp>
      <p:sp>
        <p:nvSpPr>
          <p:cNvPr id="3" name="Content Placeholder 2"/>
          <p:cNvSpPr>
            <a:spLocks noGrp="1"/>
          </p:cNvSpPr>
          <p:nvPr>
            <p:ph sz="quarter" idx="1"/>
          </p:nvPr>
        </p:nvSpPr>
        <p:spPr/>
        <p:txBody>
          <a:bodyPr>
            <a:normAutofit/>
          </a:bodyPr>
          <a:lstStyle/>
          <a:p>
            <a:pPr algn="r">
              <a:buNone/>
            </a:pPr>
            <a:r>
              <a:rPr lang="fa-IR" sz="2000" dirty="0" smtClean="0">
                <a:cs typeface="B Nazanin" pitchFamily="2" charset="-78"/>
              </a:rPr>
              <a:t>هیجانات شامل رفتارها ، تغییرات فیزیولوژیک و تجارب ذهنی هستند.</a:t>
            </a:r>
          </a:p>
          <a:p>
            <a:pPr algn="r">
              <a:buNone/>
            </a:pPr>
            <a:r>
              <a:rPr lang="fa-IR" sz="2000" dirty="0" smtClean="0">
                <a:cs typeface="B Nazanin" pitchFamily="2" charset="-78"/>
              </a:rPr>
              <a:t>اگرچه هیجان یک سازه پیچیده است، اما تعریف آن به شکلی دقیق با مشکل روبرو می شود، ولی اکثر نظریه های فعلی سطوح برانگیختگی فیزیولوژیک را به عنوان بخش مهمی از تجربه ی هیجان در نظر می گیرند. </a:t>
            </a:r>
          </a:p>
          <a:p>
            <a:pPr algn="r">
              <a:buNone/>
            </a:pPr>
            <a:r>
              <a:rPr lang="fa-IR" sz="2000" dirty="0" smtClean="0">
                <a:cs typeface="B Nazanin" pitchFamily="2" charset="-78"/>
              </a:rPr>
              <a:t>برلاین برانگیختگی یا فعال سازی را به صورت یک پیوستار معرفی می کند.</a:t>
            </a:r>
          </a:p>
          <a:p>
            <a:pPr algn="r">
              <a:buNone/>
            </a:pPr>
            <a:r>
              <a:rPr lang="fa-IR" sz="2000" dirty="0" smtClean="0">
                <a:cs typeface="B Nazanin" pitchFamily="2" charset="-78"/>
              </a:rPr>
              <a:t>سطح فعال سازی یعنی حدی که شخص در آن با افزایش آدرنالین در خون ، بالا رفتن ضربان قلب شناختی بالا برانگیخته شده است با این وجود اکثر روانشناسان محیطی برانگیختگی را عاملی تک بعدی می دانند که فقط به شکل کمی در یک پیوستار برانگیختگی تغییر می کند. </a:t>
            </a:r>
          </a:p>
          <a:p>
            <a:pPr algn="r">
              <a:buNone/>
            </a:pPr>
            <a:endParaRPr lang="fa-IR" sz="2000" dirty="0" smtClean="0">
              <a:cs typeface="B Nazanin" pitchFamily="2" charset="-78"/>
            </a:endParaRPr>
          </a:p>
        </p:txBody>
      </p:sp>
    </p:spTree>
    <p:extLst>
      <p:ext uri="{BB962C8B-B14F-4D97-AF65-F5344CB8AC3E}">
        <p14:creationId xmlns:p14="http://schemas.microsoft.com/office/powerpoint/2010/main" val="151485356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smtClean="0">
                <a:cs typeface="B Nazanin" pitchFamily="2" charset="-78"/>
              </a:rPr>
              <a:t>نظریه 3 عاملی هیجان</a:t>
            </a:r>
            <a:endParaRPr lang="en-US" dirty="0">
              <a:cs typeface="B Nazanin" pitchFamily="2" charset="-78"/>
            </a:endParaRPr>
          </a:p>
        </p:txBody>
      </p:sp>
      <p:pic>
        <p:nvPicPr>
          <p:cNvPr id="5" name="Content Placeholder 4" descr="IMAG0181.jpg"/>
          <p:cNvPicPr>
            <a:picLocks noGrp="1" noChangeAspect="1"/>
          </p:cNvPicPr>
          <p:nvPr>
            <p:ph sz="half" idx="1"/>
          </p:nvPr>
        </p:nvPicPr>
        <p:blipFill>
          <a:blip r:embed="rId2" cstate="print"/>
          <a:stretch>
            <a:fillRect/>
          </a:stretch>
        </p:blipFill>
        <p:spPr>
          <a:xfrm>
            <a:off x="209155" y="1600200"/>
            <a:ext cx="5886844" cy="4648200"/>
          </a:xfrm>
        </p:spPr>
      </p:pic>
      <p:sp>
        <p:nvSpPr>
          <p:cNvPr id="4" name="Content Placeholder 3"/>
          <p:cNvSpPr>
            <a:spLocks noGrp="1"/>
          </p:cNvSpPr>
          <p:nvPr>
            <p:ph sz="half" idx="2"/>
          </p:nvPr>
        </p:nvSpPr>
        <p:spPr/>
        <p:txBody>
          <a:bodyPr>
            <a:normAutofit/>
          </a:bodyPr>
          <a:lstStyle/>
          <a:p>
            <a:pPr algn="r">
              <a:buNone/>
            </a:pPr>
            <a:r>
              <a:rPr lang="fa-IR" sz="1600" dirty="0" smtClean="0">
                <a:cs typeface="B Nazanin" pitchFamily="2" charset="-78"/>
              </a:rPr>
              <a:t>حالت های خلقی تجارب ذهنی هستند و بنابراین باید از طریق گزارش خود فرد اندازه گیری شوند.برای مثال حالات خوب –بد ، خوشایند-نا خوشایند، جفتهای معمول صفات 2قطبی هستند.هر جفت صفت در 2 انتهای یک پیوستار قرار می گیرد.فردی که به او مفهوم انتزاعی مثل آب ، کلیسا ارائه شده است باید آن مفهوم ، شی یا حالت را روی یک سری مقیاس های 2قطبی رتبه بندی کند ، فاصله علامت از هر صفت نشانگر احساست شخص در مورد موضوع مورد سوال است که قابل تحلیل کمی هستند.</a:t>
            </a:r>
            <a:endParaRPr lang="en-US" sz="1600" dirty="0">
              <a:cs typeface="B Nazanin" pitchFamily="2" charset="-78"/>
            </a:endParaRPr>
          </a:p>
        </p:txBody>
      </p:sp>
    </p:spTree>
    <p:extLst>
      <p:ext uri="{BB962C8B-B14F-4D97-AF65-F5344CB8AC3E}">
        <p14:creationId xmlns:p14="http://schemas.microsoft.com/office/powerpoint/2010/main" val="188350631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7730" y="813275"/>
            <a:ext cx="11462197" cy="882678"/>
          </a:xfrm>
          <a:prstGeom prst="rect">
            <a:avLst/>
          </a:prstGeom>
        </p:spPr>
        <p:txBody>
          <a:bodyPr wrap="square">
            <a:spAutoFit/>
          </a:bodyPr>
          <a:lstStyle/>
          <a:p>
            <a:pPr algn="r" rtl="1">
              <a:lnSpc>
                <a:spcPct val="107000"/>
              </a:lnSpc>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1-اطلاعات زیبا شناختی؛ قسمت خاصی از روان فرد را مخاطب قرار می‌دهد و باعث می‌شود که در وی یک نوع احساس بوجود آید.این احساس تحت تأثیر عوامل روانی-اجتماعی است و به این دلیل مسأله ای است به طور کامل تابع شخص دریافت کننده اطلاعات.</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5465" y="3286945"/>
            <a:ext cx="8841346" cy="2954957"/>
          </a:xfrm>
          <a:prstGeom prst="rect">
            <a:avLst/>
          </a:prstGeom>
        </p:spPr>
      </p:pic>
      <p:sp>
        <p:nvSpPr>
          <p:cNvPr id="4" name="Rectangle 3"/>
          <p:cNvSpPr/>
          <p:nvPr/>
        </p:nvSpPr>
        <p:spPr>
          <a:xfrm>
            <a:off x="347729" y="1852524"/>
            <a:ext cx="11462197" cy="1277850"/>
          </a:xfrm>
          <a:prstGeom prst="rect">
            <a:avLst/>
          </a:prstGeom>
        </p:spPr>
        <p:txBody>
          <a:bodyPr wrap="square">
            <a:spAutoFit/>
          </a:bodyPr>
          <a:lstStyle/>
          <a:p>
            <a:pPr algn="r" rtl="1">
              <a:lnSpc>
                <a:spcPct val="107000"/>
              </a:lnSpc>
              <a:spcAft>
                <a:spcPts val="800"/>
              </a:spcAft>
            </a:pPr>
            <a:r>
              <a:rPr lang="fa-IR" sz="2400" dirty="0">
                <a:latin typeface="Calibri" panose="020F0502020204030204" pitchFamily="34" charset="0"/>
                <a:ea typeface="Calibri" panose="020F0502020204030204" pitchFamily="34" charset="0"/>
                <a:cs typeface="B Yas" panose="00000400000000000000" pitchFamily="2" charset="-78"/>
              </a:rPr>
              <a:t>2-اطلاعات سمانتیک؛درست نقطه مقابل اطلاعات زیبا شناختی هستند.این اطلاعات فاقد ارزش زیباشناختی بوده اما مفهوم و معنایی خاص را به ذهن ما منتقل می‌سازند. ما از این اخبار چیزی استنتاج میکنیم و در نهایت رفتارمان را متناسب با این استنتاج تغییر میدهیم. این اخبار که به طور مستقیم مورد استفاده قرار میگیرند، منطقی هستند و قابل بیان یا به عبارتی عقل ما را مخاطب قرار میدهند.</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302603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smtClean="0">
                <a:cs typeface="B Nazanin" pitchFamily="2" charset="-78"/>
              </a:rPr>
              <a:t>نظریه 3 عاملی هیجان</a:t>
            </a:r>
            <a:endParaRPr lang="en-US" dirty="0">
              <a:cs typeface="B Nazanin" pitchFamily="2" charset="-78"/>
            </a:endParaRPr>
          </a:p>
        </p:txBody>
      </p:sp>
      <p:sp>
        <p:nvSpPr>
          <p:cNvPr id="3" name="Content Placeholder 2"/>
          <p:cNvSpPr>
            <a:spLocks noGrp="1"/>
          </p:cNvSpPr>
          <p:nvPr>
            <p:ph sz="quarter" idx="1"/>
          </p:nvPr>
        </p:nvSpPr>
        <p:spPr/>
        <p:txBody>
          <a:bodyPr>
            <a:normAutofit/>
          </a:bodyPr>
          <a:lstStyle/>
          <a:p>
            <a:pPr algn="r">
              <a:buNone/>
            </a:pPr>
            <a:r>
              <a:rPr lang="fa-IR" sz="1800" dirty="0" smtClean="0">
                <a:cs typeface="B Nazanin" pitchFamily="2" charset="-78"/>
              </a:rPr>
              <a:t>حالات خلقی اغلب از طریق افتراق معنایی سنجیده شده اند.یکی از رویکرد های پر نفوذ در این حوزه نظریه 3 عاملی هیجان است که توسط روانشناسان محیطی آلبرت محرابیان و جیمزای راسل عنوان گردیده است  </a:t>
            </a:r>
          </a:p>
          <a:p>
            <a:pPr algn="r" rtl="1">
              <a:buNone/>
            </a:pPr>
            <a:r>
              <a:rPr lang="fa-IR" sz="1800" dirty="0" smtClean="0">
                <a:cs typeface="B Nazanin" pitchFamily="2" charset="-78"/>
              </a:rPr>
              <a:t> مردم واکنش های هیجانی متفاوتی نسبت به محیط نشان میدهند  بر اساس نظریه به</a:t>
            </a:r>
          </a:p>
          <a:p>
            <a:pPr algn="r" rtl="1">
              <a:buNone/>
            </a:pPr>
            <a:r>
              <a:rPr lang="fa-IR" sz="1800" dirty="0" smtClean="0">
                <a:cs typeface="B Nazanin" pitchFamily="2" charset="-78"/>
              </a:rPr>
              <a:t>نظر می رسد بعد خوشایندی-نا خوشایندی برانگیختگی  آرامیدگی و تسلط فرمانبرداری در پیش بینی رفتار محیطی سودمند است. یک شاخص افتراقی معنایی را در نظریه برای حالات هجانی تدوین کرده اند که در قالب سه بعد و شامل 18 جفت صفت دو قطبی است.</a:t>
            </a:r>
          </a:p>
        </p:txBody>
      </p:sp>
    </p:spTree>
    <p:extLst>
      <p:ext uri="{BB962C8B-B14F-4D97-AF65-F5344CB8AC3E}">
        <p14:creationId xmlns:p14="http://schemas.microsoft.com/office/powerpoint/2010/main" val="52036466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smtClean="0">
                <a:cs typeface="B Nazanin" pitchFamily="2" charset="-78"/>
              </a:rPr>
              <a:t>ابعاد نظریه سه عاملی هیجان</a:t>
            </a:r>
            <a:endParaRPr lang="en-US" dirty="0">
              <a:cs typeface="B Nazanin" pitchFamily="2" charset="-78"/>
            </a:endParaRPr>
          </a:p>
        </p:txBody>
      </p:sp>
      <p:sp>
        <p:nvSpPr>
          <p:cNvPr id="3" name="Content Placeholder 2"/>
          <p:cNvSpPr>
            <a:spLocks noGrp="1"/>
          </p:cNvSpPr>
          <p:nvPr>
            <p:ph sz="quarter" idx="1"/>
          </p:nvPr>
        </p:nvSpPr>
        <p:spPr/>
        <p:txBody>
          <a:bodyPr>
            <a:normAutofit/>
          </a:bodyPr>
          <a:lstStyle/>
          <a:p>
            <a:pPr algn="r">
              <a:buNone/>
            </a:pPr>
            <a:r>
              <a:rPr lang="fa-IR" sz="1800" dirty="0" smtClean="0">
                <a:cs typeface="B Nazanin" pitchFamily="2" charset="-78"/>
              </a:rPr>
              <a:t>بعد برانگیختگی آرامیدگی را می توان به صورت ترکیبی از فعالیت (هیجانی در مقابل غیر هیجانی) و هشیاری (بیداری کامل در مقابل خواب آلودگی ) در نظر گرفت.بعد تسلط فرمانبرداری نشانگر حدی است که در یک طرف آن شخص در محیط احساس کنترل ، رهایی و عدم بازداری می کند و در طرف مقابل احساس محدود ، مرعوب یا کنترل شدن از طرف دیگران دارد. بعد خوشایندی- نا خوشایندی نشانگر مقدار احساس شادی رضایتمندی و خرسندی در مقابل ناراحتی و نارضایتی فرد است.</a:t>
            </a:r>
          </a:p>
          <a:p>
            <a:pPr algn="r">
              <a:buNone/>
            </a:pPr>
            <a:r>
              <a:rPr lang="fa-IR" sz="1800" dirty="0" smtClean="0">
                <a:cs typeface="B Nazanin" pitchFamily="2" charset="-78"/>
              </a:rPr>
              <a:t>این نظریه در پیشبینی عملکرد افراد در محیط های بزرگ و تعیین ترجیح افراد و اشیاء خاص به کار گرفته می شود.</a:t>
            </a:r>
            <a:endParaRPr lang="en-US" sz="1800" dirty="0">
              <a:cs typeface="B Nazanin" pitchFamily="2" charset="-78"/>
            </a:endParaRPr>
          </a:p>
        </p:txBody>
      </p:sp>
    </p:spTree>
    <p:extLst>
      <p:ext uri="{BB962C8B-B14F-4D97-AF65-F5344CB8AC3E}">
        <p14:creationId xmlns:p14="http://schemas.microsoft.com/office/powerpoint/2010/main" val="327634291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53536"/>
            <a:ext cx="10972800" cy="1143000"/>
          </a:xfrm>
        </p:spPr>
        <p:txBody>
          <a:bodyPr/>
          <a:lstStyle/>
          <a:p>
            <a:pPr rtl="1"/>
            <a:r>
              <a:rPr lang="fa-IR" dirty="0" smtClean="0">
                <a:cs typeface="B Nazanin" pitchFamily="2" charset="-78"/>
              </a:rPr>
              <a:t>مفهوم بار محیطی</a:t>
            </a:r>
            <a:endParaRPr lang="en-US" dirty="0">
              <a:cs typeface="B Nazanin" pitchFamily="2" charset="-78"/>
            </a:endParaRPr>
          </a:p>
        </p:txBody>
      </p:sp>
      <p:sp>
        <p:nvSpPr>
          <p:cNvPr id="3" name="Content Placeholder 2"/>
          <p:cNvSpPr>
            <a:spLocks noGrp="1"/>
          </p:cNvSpPr>
          <p:nvPr>
            <p:ph sz="quarter" idx="1"/>
          </p:nvPr>
        </p:nvSpPr>
        <p:spPr>
          <a:xfrm>
            <a:off x="609600" y="1646237"/>
            <a:ext cx="10972800" cy="4526280"/>
          </a:xfrm>
        </p:spPr>
        <p:txBody>
          <a:bodyPr>
            <a:normAutofit/>
          </a:bodyPr>
          <a:lstStyle/>
          <a:p>
            <a:pPr algn="r">
              <a:buNone/>
            </a:pPr>
            <a:r>
              <a:rPr lang="fa-IR" sz="1800" dirty="0" smtClean="0">
                <a:cs typeface="B Nazanin" pitchFamily="2" charset="-78"/>
              </a:rPr>
              <a:t>هر محیطی باعث مقداری تحریک در حس دیداری ، شنیداری یا لمسی می شود.این اطلاعات ممکن است شدید ، متغیر ، تکرار شونده یا متوسط باشند.بر طبق نظریه ی گذشته 3 ویژگی اطلاعات محیطی در بار محیط دخالت دارند.شامل 3 عامل شدت (اشاره به حجم بالای تحریک حسی دارد) تازگی (عملکردی است از این که فرد چقدر با اطلاعات دریافتی آشناست. هر چیز نا آشنا نیاز به کار شناختی بیشتری دارد) و </a:t>
            </a:r>
          </a:p>
          <a:p>
            <a:pPr algn="r">
              <a:buNone/>
            </a:pPr>
            <a:r>
              <a:rPr lang="fa-IR" sz="1800" dirty="0" smtClean="0">
                <a:cs typeface="B Nazanin" pitchFamily="2" charset="-78"/>
              </a:rPr>
              <a:t>پیچیدگی (مثلاً اتاق با وسایل پیچیده تر از اتاق خالی است، هرچه محیط پیجیده تر باشد بر انگیختگی آن بیشتر می شود و توجه را فعال میسازد). </a:t>
            </a:r>
          </a:p>
          <a:p>
            <a:pPr algn="r">
              <a:buNone/>
            </a:pPr>
            <a:r>
              <a:rPr lang="fa-IR" sz="1800" dirty="0" smtClean="0">
                <a:cs typeface="B Nazanin" pitchFamily="2" charset="-78"/>
              </a:rPr>
              <a:t>از دیدگاه تکاملی ، نظام انطباقی فعلی ما نتیجه انتخاب طبیعی در زمان است.</a:t>
            </a:r>
            <a:endParaRPr lang="en-US" sz="1800" dirty="0">
              <a:cs typeface="B Nazanin" pitchFamily="2" charset="-78"/>
            </a:endParaRPr>
          </a:p>
        </p:txBody>
      </p:sp>
    </p:spTree>
    <p:extLst>
      <p:ext uri="{BB962C8B-B14F-4D97-AF65-F5344CB8AC3E}">
        <p14:creationId xmlns:p14="http://schemas.microsoft.com/office/powerpoint/2010/main" val="223896848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smtClean="0">
                <a:cs typeface="B Nazanin" pitchFamily="2" charset="-78"/>
              </a:rPr>
              <a:t>ویژگی های خاص محیط اطراف</a:t>
            </a:r>
            <a:endParaRPr lang="en-US" dirty="0">
              <a:cs typeface="B Nazanin" pitchFamily="2" charset="-78"/>
            </a:endParaRPr>
          </a:p>
        </p:txBody>
      </p:sp>
      <p:sp>
        <p:nvSpPr>
          <p:cNvPr id="3" name="Content Placeholder 2"/>
          <p:cNvSpPr>
            <a:spLocks noGrp="1"/>
          </p:cNvSpPr>
          <p:nvPr>
            <p:ph sz="quarter" idx="1"/>
          </p:nvPr>
        </p:nvSpPr>
        <p:spPr/>
        <p:txBody>
          <a:bodyPr>
            <a:normAutofit/>
          </a:bodyPr>
          <a:lstStyle/>
          <a:p>
            <a:pPr algn="r">
              <a:buNone/>
            </a:pPr>
            <a:r>
              <a:rPr lang="fa-IR" sz="1800" dirty="0" smtClean="0">
                <a:cs typeface="B Nazanin" pitchFamily="2" charset="-78"/>
              </a:rPr>
              <a:t>1-آب و هوا و ارتفاع:  آب و هوا و ارتفاع و عوارض زمینی جاهایی که در آن زندگی می کنید از هرچه می پوشید یا انواع مشکلات زندگی شما تا مهارتها و تجاربی که زندگی شما را شکل می دهند در مقیاس وسیعی به وسیله محیط شما تعیین شده است.شواهدی وجود دارد که حتی الکتریسیته ی جو بر رفتار و احساسات انسان اثر می گذارد.</a:t>
            </a:r>
          </a:p>
          <a:p>
            <a:pPr algn="r">
              <a:buNone/>
            </a:pPr>
            <a:endParaRPr lang="fa-IR" sz="1800" dirty="0" smtClean="0">
              <a:cs typeface="B Nazanin" pitchFamily="2" charset="-78"/>
            </a:endParaRPr>
          </a:p>
          <a:p>
            <a:pPr algn="r">
              <a:buNone/>
            </a:pPr>
            <a:r>
              <a:rPr lang="fa-IR" sz="1800" dirty="0" smtClean="0">
                <a:cs typeface="B Nazanin" pitchFamily="2" charset="-78"/>
              </a:rPr>
              <a:t>2- دما : گرما یا سرمای شدید ، سطوح بر انگیختگی را تغییر می دهد و باعث نا راحتی می شود. سرما چابکی دستان و حساسیت لمسی را کاهش و زمان واکنش را افزایش می دهد.دمای بالا بر سلامتی و رفتارهای اجتماعی مثل پرخاشگری و جذب شدن به دیگران اثر می گذارد.رطوبت بالای هوا هم دما را از آنچه هست گرمتر نشان داده و همبستگی منفی با توانمندی و حالات خلقی مثبت دارد.</a:t>
            </a:r>
          </a:p>
          <a:p>
            <a:pPr algn="r">
              <a:buNone/>
            </a:pPr>
            <a:r>
              <a:rPr lang="fa-IR" sz="1800" dirty="0" smtClean="0">
                <a:cs typeface="B Nazanin" pitchFamily="2" charset="-78"/>
              </a:rPr>
              <a:t>3- نور: در سراسر تاریخ مردم باور داشتند نور خورشید می تواند به کاهش احساسات خستگی و افسردگی کمک کند. در واقع پژ وهش های اخیر تایید کردند که نور خورشید مانند نور درخشان مصنوعی تاثیرات ضد افسردگی بر مردمی که از اختلالات افسردگی رنج می برنددارد.</a:t>
            </a:r>
          </a:p>
        </p:txBody>
      </p:sp>
    </p:spTree>
    <p:extLst>
      <p:ext uri="{BB962C8B-B14F-4D97-AF65-F5344CB8AC3E}">
        <p14:creationId xmlns:p14="http://schemas.microsoft.com/office/powerpoint/2010/main" val="256239588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smtClean="0">
                <a:cs typeface="B Nazanin" pitchFamily="2" charset="-78"/>
              </a:rPr>
              <a:t>ویژگی های خاص محیط اطراف</a:t>
            </a:r>
            <a:endParaRPr lang="en-US" dirty="0">
              <a:cs typeface="B Nazanin" pitchFamily="2" charset="-78"/>
            </a:endParaRPr>
          </a:p>
        </p:txBody>
      </p:sp>
      <p:sp>
        <p:nvSpPr>
          <p:cNvPr id="3" name="Content Placeholder 2"/>
          <p:cNvSpPr>
            <a:spLocks noGrp="1"/>
          </p:cNvSpPr>
          <p:nvPr>
            <p:ph sz="quarter" idx="1"/>
          </p:nvPr>
        </p:nvSpPr>
        <p:spPr/>
        <p:txBody>
          <a:bodyPr>
            <a:normAutofit/>
          </a:bodyPr>
          <a:lstStyle/>
          <a:p>
            <a:pPr algn="r">
              <a:buNone/>
            </a:pPr>
            <a:r>
              <a:rPr lang="fa-IR" sz="1800" dirty="0" smtClean="0">
                <a:cs typeface="B Nazanin" pitchFamily="2" charset="-78"/>
              </a:rPr>
              <a:t>4- رنگ: دارای 3 ویژگی است که عبارت اند از درخشندگی (اشاره به شدت نوری دارد که از محرک رنگی ساطع می شود) فام (رنگی است که حاصل طول موج ساطع شده از محرک است) و اشباع (به میزان نور سفید در رنگ گفته می شود). </a:t>
            </a:r>
          </a:p>
          <a:p>
            <a:pPr algn="r">
              <a:buNone/>
            </a:pPr>
            <a:r>
              <a:rPr lang="fa-IR" sz="1800" dirty="0" smtClean="0">
                <a:cs typeface="B Nazanin" pitchFamily="2" charset="-78"/>
              </a:rPr>
              <a:t>واکنش های ما در برابر رنگ می توانند تحت تاثیر بافتی قرار گیرند که در آن رنگ جلوه گر می شود. تغییرات رنگ اتاق ممکن است بر واکنش های فیزیولوژیک مثل فشار خون و نرخ تنفس تاثیر گذار است.</a:t>
            </a:r>
            <a:endParaRPr lang="en-US" sz="1800" dirty="0">
              <a:cs typeface="B Nazanin" pitchFamily="2" charset="-78"/>
            </a:endParaRPr>
          </a:p>
        </p:txBody>
      </p:sp>
      <p:graphicFrame>
        <p:nvGraphicFramePr>
          <p:cNvPr id="5" name="Table 4"/>
          <p:cNvGraphicFramePr>
            <a:graphicFrameLocks noGrp="1"/>
          </p:cNvGraphicFramePr>
          <p:nvPr>
            <p:extLst>
              <p:ext uri="{D42A27DB-BD31-4B8C-83A1-F6EECF244321}">
                <p14:modId xmlns:p14="http://schemas.microsoft.com/office/powerpoint/2010/main" val="283714848"/>
              </p:ext>
            </p:extLst>
          </p:nvPr>
        </p:nvGraphicFramePr>
        <p:xfrm>
          <a:off x="1016000" y="3810000"/>
          <a:ext cx="10363200" cy="2225040"/>
        </p:xfrm>
        <a:graphic>
          <a:graphicData uri="http://schemas.openxmlformats.org/drawingml/2006/table">
            <a:tbl>
              <a:tblPr firstRow="1" bandRow="1">
                <a:tableStyleId>{616DA210-FB5B-4158-B5E0-FEB733F419BA}</a:tableStyleId>
              </a:tblPr>
              <a:tblGrid>
                <a:gridCol w="8161020"/>
                <a:gridCol w="2202180"/>
              </a:tblGrid>
              <a:tr h="370840">
                <a:tc>
                  <a:txBody>
                    <a:bodyPr/>
                    <a:lstStyle/>
                    <a:p>
                      <a:pPr algn="r"/>
                      <a:r>
                        <a:rPr lang="fa-IR" sz="1600" dirty="0" smtClean="0">
                          <a:cs typeface="B Nazanin" pitchFamily="2" charset="-78"/>
                        </a:rPr>
                        <a:t>امنیت،</a:t>
                      </a:r>
                      <a:r>
                        <a:rPr lang="fa-IR" sz="1600" baseline="0" dirty="0" smtClean="0">
                          <a:cs typeface="B Nazanin" pitchFamily="2" charset="-78"/>
                        </a:rPr>
                        <a:t> راحتی ، لطافت، نرمی، صافی، آرامش </a:t>
                      </a:r>
                      <a:endParaRPr lang="en-US" sz="1600" dirty="0">
                        <a:cs typeface="B Nazanin" pitchFamily="2" charset="-78"/>
                      </a:endParaRPr>
                    </a:p>
                  </a:txBody>
                  <a:tcPr marL="121920" marR="121920">
                    <a:lnR w="12700" cap="flat" cmpd="sng" algn="ctr">
                      <a:solidFill>
                        <a:schemeClr val="tx1"/>
                      </a:solidFill>
                      <a:prstDash val="solid"/>
                      <a:round/>
                      <a:headEnd type="none" w="med" len="med"/>
                      <a:tailEnd type="none" w="med" len="med"/>
                    </a:lnR>
                  </a:tcPr>
                </a:tc>
                <a:tc>
                  <a:txBody>
                    <a:bodyPr/>
                    <a:lstStyle/>
                    <a:p>
                      <a:pPr algn="ctr"/>
                      <a:r>
                        <a:rPr lang="fa-IR" sz="1600" dirty="0" smtClean="0">
                          <a:cs typeface="B Nazanin" pitchFamily="2" charset="-78"/>
                        </a:rPr>
                        <a:t>آبی</a:t>
                      </a:r>
                      <a:r>
                        <a:rPr lang="fa-IR" sz="1600" baseline="0" dirty="0" smtClean="0">
                          <a:cs typeface="B Nazanin" pitchFamily="2" charset="-78"/>
                        </a:rPr>
                        <a:t> </a:t>
                      </a:r>
                      <a:endParaRPr lang="en-US" sz="1600" dirty="0">
                        <a:cs typeface="B Nazanin" pitchFamily="2" charset="-78"/>
                      </a:endParaRPr>
                    </a:p>
                  </a:txBody>
                  <a:tcPr marL="121920" marR="121920">
                    <a:lnL w="12700" cap="flat" cmpd="sng" algn="ctr">
                      <a:solidFill>
                        <a:schemeClr val="tx1"/>
                      </a:solidFill>
                      <a:prstDash val="solid"/>
                      <a:round/>
                      <a:headEnd type="none" w="med" len="med"/>
                      <a:tailEnd type="none" w="med" len="med"/>
                    </a:lnL>
                  </a:tcPr>
                </a:tc>
              </a:tr>
              <a:tr h="370840">
                <a:tc>
                  <a:txBody>
                    <a:bodyPr/>
                    <a:lstStyle/>
                    <a:p>
                      <a:pPr algn="r"/>
                      <a:r>
                        <a:rPr lang="fa-IR" sz="1600" dirty="0" smtClean="0">
                          <a:cs typeface="B Nazanin" pitchFamily="2" charset="-78"/>
                        </a:rPr>
                        <a:t>هیجان،</a:t>
                      </a:r>
                      <a:r>
                        <a:rPr lang="fa-IR" sz="1600" baseline="0" dirty="0" smtClean="0">
                          <a:cs typeface="B Nazanin" pitchFamily="2" charset="-78"/>
                        </a:rPr>
                        <a:t> حمایت ، جسارت </a:t>
                      </a:r>
                      <a:endParaRPr lang="en-US" sz="1600" dirty="0">
                        <a:cs typeface="B Nazanin" pitchFamily="2" charset="-78"/>
                      </a:endParaRPr>
                    </a:p>
                  </a:txBody>
                  <a:tcPr marL="121920" marR="121920"/>
                </a:tc>
                <a:tc>
                  <a:txBody>
                    <a:bodyPr/>
                    <a:lstStyle/>
                    <a:p>
                      <a:pPr algn="ctr"/>
                      <a:r>
                        <a:rPr lang="fa-IR" sz="1600" dirty="0" smtClean="0">
                          <a:cs typeface="B Nazanin" pitchFamily="2" charset="-78"/>
                        </a:rPr>
                        <a:t>قرمز</a:t>
                      </a:r>
                      <a:endParaRPr lang="en-US" sz="1600" dirty="0">
                        <a:cs typeface="B Nazanin" pitchFamily="2" charset="-78"/>
                      </a:endParaRPr>
                    </a:p>
                  </a:txBody>
                  <a:tcPr marL="121920" marR="121920"/>
                </a:tc>
              </a:tr>
              <a:tr h="370840">
                <a:tc>
                  <a:txBody>
                    <a:bodyPr/>
                    <a:lstStyle/>
                    <a:p>
                      <a:pPr algn="r"/>
                      <a:r>
                        <a:rPr lang="fa-IR" sz="1600" dirty="0" smtClean="0">
                          <a:cs typeface="B Nazanin" pitchFamily="2" charset="-78"/>
                        </a:rPr>
                        <a:t>پریشانی</a:t>
                      </a:r>
                      <a:r>
                        <a:rPr lang="fa-IR" sz="1600" baseline="0" dirty="0" smtClean="0">
                          <a:cs typeface="B Nazanin" pitchFamily="2" charset="-78"/>
                        </a:rPr>
                        <a:t> ، آ شفتگی </a:t>
                      </a:r>
                      <a:endParaRPr lang="en-US" sz="1600" dirty="0">
                        <a:cs typeface="B Nazanin" pitchFamily="2" charset="-78"/>
                      </a:endParaRPr>
                    </a:p>
                  </a:txBody>
                  <a:tcPr marL="121920" marR="121920"/>
                </a:tc>
                <a:tc>
                  <a:txBody>
                    <a:bodyPr/>
                    <a:lstStyle/>
                    <a:p>
                      <a:pPr algn="ctr"/>
                      <a:r>
                        <a:rPr lang="fa-IR" sz="1600" dirty="0" smtClean="0">
                          <a:cs typeface="B Nazanin" pitchFamily="2" charset="-78"/>
                        </a:rPr>
                        <a:t>نارنجی </a:t>
                      </a:r>
                      <a:endParaRPr lang="en-US" sz="1600" dirty="0">
                        <a:cs typeface="B Nazanin" pitchFamily="2" charset="-78"/>
                      </a:endParaRPr>
                    </a:p>
                  </a:txBody>
                  <a:tcPr marL="121920" marR="121920"/>
                </a:tc>
              </a:tr>
              <a:tr h="370840">
                <a:tc>
                  <a:txBody>
                    <a:bodyPr/>
                    <a:lstStyle/>
                    <a:p>
                      <a:pPr algn="r"/>
                      <a:r>
                        <a:rPr lang="fa-IR" sz="1600" dirty="0" smtClean="0">
                          <a:cs typeface="B Nazanin" pitchFamily="2" charset="-78"/>
                        </a:rPr>
                        <a:t>یاس</a:t>
                      </a:r>
                      <a:r>
                        <a:rPr lang="fa-IR" sz="1600" baseline="0" dirty="0" smtClean="0">
                          <a:cs typeface="B Nazanin" pitchFamily="2" charset="-78"/>
                        </a:rPr>
                        <a:t> ، قدرت</a:t>
                      </a:r>
                      <a:endParaRPr lang="en-US" sz="1600" dirty="0">
                        <a:cs typeface="B Nazanin" pitchFamily="2" charset="-78"/>
                      </a:endParaRPr>
                    </a:p>
                  </a:txBody>
                  <a:tcPr marL="121920" marR="121920"/>
                </a:tc>
                <a:tc>
                  <a:txBody>
                    <a:bodyPr/>
                    <a:lstStyle/>
                    <a:p>
                      <a:pPr algn="ctr"/>
                      <a:r>
                        <a:rPr lang="fa-IR" sz="1600" dirty="0" smtClean="0">
                          <a:cs typeface="B Nazanin" pitchFamily="2" charset="-78"/>
                        </a:rPr>
                        <a:t>مشکی </a:t>
                      </a:r>
                      <a:endParaRPr lang="en-US" sz="1600" dirty="0">
                        <a:cs typeface="B Nazanin" pitchFamily="2" charset="-78"/>
                      </a:endParaRPr>
                    </a:p>
                  </a:txBody>
                  <a:tcPr marL="121920" marR="121920"/>
                </a:tc>
              </a:tr>
              <a:tr h="370840">
                <a:tc>
                  <a:txBody>
                    <a:bodyPr/>
                    <a:lstStyle/>
                    <a:p>
                      <a:pPr algn="r"/>
                      <a:r>
                        <a:rPr lang="fa-IR" sz="1600" dirty="0" smtClean="0">
                          <a:cs typeface="B Nazanin" pitchFamily="2" charset="-78"/>
                        </a:rPr>
                        <a:t>وقار</a:t>
                      </a:r>
                      <a:r>
                        <a:rPr lang="fa-IR" sz="1600" baseline="0" dirty="0" smtClean="0">
                          <a:cs typeface="B Nazanin" pitchFamily="2" charset="-78"/>
                        </a:rPr>
                        <a:t> </a:t>
                      </a:r>
                      <a:endParaRPr lang="en-US" sz="1600" dirty="0">
                        <a:cs typeface="B Nazanin" pitchFamily="2" charset="-78"/>
                      </a:endParaRPr>
                    </a:p>
                  </a:txBody>
                  <a:tcPr marL="121920" marR="121920"/>
                </a:tc>
                <a:tc>
                  <a:txBody>
                    <a:bodyPr/>
                    <a:lstStyle/>
                    <a:p>
                      <a:pPr algn="ctr"/>
                      <a:r>
                        <a:rPr lang="fa-IR" sz="1600" dirty="0" smtClean="0">
                          <a:cs typeface="B Nazanin" pitchFamily="2" charset="-78"/>
                        </a:rPr>
                        <a:t>ارغوانی </a:t>
                      </a:r>
                      <a:endParaRPr lang="en-US" sz="1600" dirty="0">
                        <a:cs typeface="B Nazanin" pitchFamily="2" charset="-78"/>
                      </a:endParaRPr>
                    </a:p>
                  </a:txBody>
                  <a:tcPr marL="121920" marR="121920"/>
                </a:tc>
              </a:tr>
              <a:tr h="370840">
                <a:tc>
                  <a:txBody>
                    <a:bodyPr/>
                    <a:lstStyle/>
                    <a:p>
                      <a:pPr algn="r"/>
                      <a:r>
                        <a:rPr lang="fa-IR" sz="1600" dirty="0" smtClean="0">
                          <a:cs typeface="B Nazanin" pitchFamily="2" charset="-78"/>
                        </a:rPr>
                        <a:t>شادی </a:t>
                      </a:r>
                      <a:endParaRPr lang="en-US" sz="1600" dirty="0">
                        <a:cs typeface="B Nazanin" pitchFamily="2" charset="-78"/>
                      </a:endParaRPr>
                    </a:p>
                  </a:txBody>
                  <a:tcPr marL="121920" marR="121920"/>
                </a:tc>
                <a:tc>
                  <a:txBody>
                    <a:bodyPr/>
                    <a:lstStyle/>
                    <a:p>
                      <a:pPr algn="ctr"/>
                      <a:r>
                        <a:rPr lang="fa-IR" sz="1600" dirty="0" smtClean="0">
                          <a:cs typeface="B Nazanin" pitchFamily="2" charset="-78"/>
                        </a:rPr>
                        <a:t>زرد</a:t>
                      </a:r>
                      <a:endParaRPr lang="en-US" sz="1600" dirty="0">
                        <a:cs typeface="B Nazanin" pitchFamily="2" charset="-78"/>
                      </a:endParaRPr>
                    </a:p>
                  </a:txBody>
                  <a:tcPr marL="121920" marR="121920"/>
                </a:tc>
              </a:tr>
            </a:tbl>
          </a:graphicData>
        </a:graphic>
      </p:graphicFrame>
    </p:spTree>
    <p:extLst>
      <p:ext uri="{BB962C8B-B14F-4D97-AF65-F5344CB8AC3E}">
        <p14:creationId xmlns:p14="http://schemas.microsoft.com/office/powerpoint/2010/main" val="3121430483"/>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smtClean="0">
                <a:cs typeface="B Nazanin" pitchFamily="2" charset="-78"/>
              </a:rPr>
              <a:t>ویژگی های خاص محیط اطراف</a:t>
            </a:r>
            <a:endParaRPr lang="en-US" dirty="0">
              <a:cs typeface="B Nazanin" pitchFamily="2" charset="-78"/>
            </a:endParaRPr>
          </a:p>
        </p:txBody>
      </p:sp>
      <p:sp>
        <p:nvSpPr>
          <p:cNvPr id="3" name="Content Placeholder 2"/>
          <p:cNvSpPr>
            <a:spLocks noGrp="1"/>
          </p:cNvSpPr>
          <p:nvPr>
            <p:ph sz="quarter" idx="1"/>
          </p:nvPr>
        </p:nvSpPr>
        <p:spPr/>
        <p:txBody>
          <a:bodyPr>
            <a:normAutofit/>
          </a:bodyPr>
          <a:lstStyle/>
          <a:p>
            <a:pPr algn="r">
              <a:buNone/>
            </a:pPr>
            <a:r>
              <a:rPr lang="fa-IR" sz="1800" dirty="0" smtClean="0">
                <a:cs typeface="B Nazanin" pitchFamily="2" charset="-78"/>
              </a:rPr>
              <a:t>5- سر و صدا : صدا تغییر در فشار هوایی است که به وسیله حرکات موجی شکل مولکول های هوا ناشی از لرزش اشیاء پدید آمده است.امواج صوتی با فراوانی و پهنای خود تعریف می شود و این ویژگی ها زیر و بمی شدت صدایی را که ما می شنویم تعیین می کند.شدت ویژگی فیزیکی صداست که با مقیاس لگاریتمی در دسی بل اندازه گیری می شود.سر و صدا علاوه بر تاثیر و رفتار اجتماعی رابطه منفی با </a:t>
            </a:r>
          </a:p>
          <a:p>
            <a:pPr algn="r">
              <a:buNone/>
            </a:pPr>
            <a:r>
              <a:rPr lang="fa-IR" sz="1800" dirty="0" smtClean="0">
                <a:cs typeface="B Nazanin" pitchFamily="2" charset="-78"/>
              </a:rPr>
              <a:t>پیشرفت تحصیلی و تمرکز دارد.</a:t>
            </a:r>
          </a:p>
          <a:p>
            <a:pPr algn="r">
              <a:buNone/>
            </a:pPr>
            <a:endParaRPr lang="fa-IR" sz="1800" dirty="0" smtClean="0">
              <a:cs typeface="B Nazanin" pitchFamily="2" charset="-78"/>
            </a:endParaRPr>
          </a:p>
          <a:p>
            <a:pPr algn="r">
              <a:buNone/>
            </a:pPr>
            <a:endParaRPr lang="fa-IR" sz="1800" dirty="0" smtClean="0">
              <a:cs typeface="B Nazanin" pitchFamily="2" charset="-78"/>
            </a:endParaRPr>
          </a:p>
          <a:p>
            <a:pPr algn="r">
              <a:buNone/>
            </a:pPr>
            <a:endParaRPr lang="fa-IR" sz="3200" dirty="0" smtClean="0">
              <a:cs typeface="B Nazanin" pitchFamily="2" charset="-78"/>
            </a:endParaRPr>
          </a:p>
          <a:p>
            <a:pPr algn="r">
              <a:buNone/>
            </a:pPr>
            <a:endParaRPr lang="fa-IR" sz="1800" dirty="0" smtClean="0">
              <a:cs typeface="B Nazanin" pitchFamily="2" charset="-78"/>
            </a:endParaRPr>
          </a:p>
          <a:p>
            <a:pPr algn="r">
              <a:buNone/>
            </a:pPr>
            <a:endParaRPr lang="fa-IR" sz="1800" dirty="0" smtClean="0">
              <a:cs typeface="B Nazanin" pitchFamily="2" charset="-78"/>
            </a:endParaRPr>
          </a:p>
        </p:txBody>
      </p:sp>
    </p:spTree>
    <p:extLst>
      <p:ext uri="{BB962C8B-B14F-4D97-AF65-F5344CB8AC3E}">
        <p14:creationId xmlns:p14="http://schemas.microsoft.com/office/powerpoint/2010/main" val="1505705344"/>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555721" y="1512035"/>
            <a:ext cx="2018501" cy="584775"/>
          </a:xfrm>
          <a:prstGeom prst="rect">
            <a:avLst/>
          </a:prstGeom>
          <a:noFill/>
        </p:spPr>
        <p:txBody>
          <a:bodyPr wrap="none" lIns="91440" tIns="45720" rIns="91440" bIns="45720">
            <a:spAutoFit/>
          </a:bodyPr>
          <a:lstStyle/>
          <a:p>
            <a:pPr algn="ctr"/>
            <a:r>
              <a:rPr lang="fa-IR" sz="3200" dirty="0" smtClean="0">
                <a:ln w="0"/>
                <a:effectLst>
                  <a:outerShdw blurRad="38100" dist="19050" dir="2700000" algn="tl" rotWithShape="0">
                    <a:schemeClr val="dk1">
                      <a:alpha val="40000"/>
                    </a:schemeClr>
                  </a:outerShdw>
                </a:effectLst>
              </a:rPr>
              <a:t>تعریف رفتار</a:t>
            </a:r>
            <a:endParaRPr lang="en-US" sz="3200" b="0" cap="none" spc="0" dirty="0">
              <a:ln w="0"/>
              <a:solidFill>
                <a:schemeClr val="tx1"/>
              </a:solidFill>
              <a:effectLst>
                <a:outerShdw blurRad="38100" dist="19050" dir="2700000" algn="tl" rotWithShape="0">
                  <a:schemeClr val="dk1">
                    <a:alpha val="40000"/>
                  </a:schemeClr>
                </a:outerShdw>
              </a:effectLst>
            </a:endParaRPr>
          </a:p>
        </p:txBody>
      </p:sp>
      <p:sp>
        <p:nvSpPr>
          <p:cNvPr id="5" name="TextBox 4"/>
          <p:cNvSpPr txBox="1"/>
          <p:nvPr/>
        </p:nvSpPr>
        <p:spPr>
          <a:xfrm>
            <a:off x="3155324" y="2395483"/>
            <a:ext cx="8770513" cy="3170099"/>
          </a:xfrm>
          <a:prstGeom prst="rect">
            <a:avLst/>
          </a:prstGeom>
          <a:noFill/>
        </p:spPr>
        <p:txBody>
          <a:bodyPr wrap="square" rtlCol="1">
            <a:spAutoFit/>
          </a:bodyPr>
          <a:lstStyle/>
          <a:p>
            <a:pPr algn="r" rtl="1"/>
            <a:r>
              <a:rPr lang="fa-IR" sz="2000" dirty="0" smtClean="0"/>
              <a:t>رفتار:نحوه انجام یک فعالیت را گویند.</a:t>
            </a:r>
          </a:p>
          <a:p>
            <a:pPr algn="r" rtl="1"/>
            <a:r>
              <a:rPr lang="fa-IR" sz="2000" dirty="0" smtClean="0"/>
              <a:t>رفتار انسانی برایندی از انگیزه ها و نیازهای فرد،قابلیت محیط،تصویر ذهنی فرد از دنیای خارج ناشی از ادراک او ومعنایی که این تصویر برای او دارد،می باشد.</a:t>
            </a:r>
          </a:p>
          <a:p>
            <a:pPr algn="r" rtl="1"/>
            <a:r>
              <a:rPr lang="fa-IR" sz="2000" dirty="0" smtClean="0"/>
              <a:t>رفتارتنها تابع فعالیت نیست بلکه ترکیبی از فعالیت وزمان و مکان می باشد والزامات زیر را می طلبد:</a:t>
            </a:r>
          </a:p>
          <a:p>
            <a:pPr algn="r" rtl="1"/>
            <a:r>
              <a:rPr lang="fa-IR" sz="2000" dirty="0" smtClean="0"/>
              <a:t>-فعالیتی که قابل انجام شدن به طرق مختلف را داشته باشد.</a:t>
            </a:r>
          </a:p>
          <a:p>
            <a:pPr algn="r" rtl="1"/>
            <a:r>
              <a:rPr lang="fa-IR" sz="2000" dirty="0" smtClean="0"/>
              <a:t>-بخش خاصی از محیط که حال و هوای متناسب با رفتار داشته باشد.</a:t>
            </a:r>
          </a:p>
          <a:p>
            <a:pPr algn="r" rtl="1"/>
            <a:r>
              <a:rPr lang="fa-IR" sz="2000" dirty="0" smtClean="0"/>
              <a:t>-برقراری متناسب میان دو مورد فوق</a:t>
            </a:r>
          </a:p>
          <a:p>
            <a:pPr algn="r" rtl="1"/>
            <a:r>
              <a:rPr lang="fa-IR" sz="2000" dirty="0" smtClean="0"/>
              <a:t>-یک دوره زمانی خاص</a:t>
            </a:r>
          </a:p>
          <a:p>
            <a:pPr algn="r" rtl="1"/>
            <a:r>
              <a:rPr lang="fa-IR" sz="2000" dirty="0" smtClean="0"/>
              <a:t>اجتماعی شدن :فرایندی که کودکان یا سایر اعضای جدید جامعه ،روش زندگی جامعه خویش را می اموزند.این فرایند مجرای اصلی و اساسی انتقال فرهنگ در طول زمان و بین نسل ها می باشد</a:t>
            </a:r>
            <a:endParaRPr lang="fa-IR" sz="2000" dirty="0"/>
          </a:p>
        </p:txBody>
      </p:sp>
      <p:sp>
        <p:nvSpPr>
          <p:cNvPr id="6" name="Rectangle 5"/>
          <p:cNvSpPr/>
          <p:nvPr/>
        </p:nvSpPr>
        <p:spPr>
          <a:xfrm>
            <a:off x="719071" y="127054"/>
            <a:ext cx="10985680" cy="750975"/>
          </a:xfrm>
          <a:prstGeom prst="rect">
            <a:avLst/>
          </a:prstGeom>
        </p:spPr>
        <p:txBody>
          <a:bodyPr wrap="square">
            <a:spAutoFit/>
          </a:bodyPr>
          <a:lstStyle/>
          <a:p>
            <a:pPr algn="r" rtl="1">
              <a:lnSpc>
                <a:spcPct val="107000"/>
              </a:lnSpc>
              <a:spcAft>
                <a:spcPts val="800"/>
              </a:spcAft>
            </a:pPr>
            <a:r>
              <a:rPr lang="fa-IR" sz="4000" b="1" dirty="0">
                <a:solidFill>
                  <a:srgbClr val="FFC000"/>
                </a:solidFill>
                <a:latin typeface="Calibri" panose="020F0502020204030204" pitchFamily="34" charset="0"/>
                <a:ea typeface="Calibri" panose="020F0502020204030204" pitchFamily="34" charset="0"/>
                <a:cs typeface="B Yas" panose="00000400000000000000" pitchFamily="2" charset="-78"/>
              </a:rPr>
              <a:t>بخش سوم: رفتار</a:t>
            </a:r>
            <a:endParaRPr lang="en-US" sz="1100" b="1"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70682877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425003" y="102364"/>
            <a:ext cx="922047" cy="523220"/>
          </a:xfrm>
          <a:prstGeom prst="rect">
            <a:avLst/>
          </a:prstGeom>
          <a:noFill/>
        </p:spPr>
        <p:txBody>
          <a:bodyPr wrap="none" lIns="91440" tIns="45720" rIns="91440" bIns="45720">
            <a:spAutoFit/>
          </a:bodyPr>
          <a:lstStyle/>
          <a:p>
            <a:pPr algn="ctr" rtl="1"/>
            <a:r>
              <a:rPr lang="fa-IR" sz="2800" b="0" cap="none" spc="0" dirty="0" smtClean="0">
                <a:ln w="0"/>
                <a:solidFill>
                  <a:schemeClr val="tx1"/>
                </a:solidFill>
                <a:effectLst>
                  <a:outerShdw blurRad="38100" dist="19050" dir="2700000" algn="tl" rotWithShape="0">
                    <a:schemeClr val="dk1">
                      <a:alpha val="40000"/>
                    </a:schemeClr>
                  </a:outerShdw>
                </a:effectLst>
              </a:rPr>
              <a:t>فعالیت</a:t>
            </a:r>
            <a:endParaRPr lang="en-US" sz="2800" b="0" cap="none" spc="0" dirty="0">
              <a:ln w="0"/>
              <a:solidFill>
                <a:schemeClr val="tx1"/>
              </a:solidFill>
              <a:effectLst>
                <a:outerShdw blurRad="38100" dist="19050" dir="2700000" algn="tl" rotWithShape="0">
                  <a:schemeClr val="dk1">
                    <a:alpha val="40000"/>
                  </a:schemeClr>
                </a:outerShdw>
              </a:effectLst>
            </a:endParaRPr>
          </a:p>
        </p:txBody>
      </p:sp>
      <p:sp>
        <p:nvSpPr>
          <p:cNvPr id="6" name="TextBox 5"/>
          <p:cNvSpPr txBox="1"/>
          <p:nvPr/>
        </p:nvSpPr>
        <p:spPr>
          <a:xfrm>
            <a:off x="2806681" y="616686"/>
            <a:ext cx="8770039" cy="369332"/>
          </a:xfrm>
          <a:prstGeom prst="rect">
            <a:avLst/>
          </a:prstGeom>
          <a:noFill/>
        </p:spPr>
        <p:txBody>
          <a:bodyPr wrap="square" rtlCol="1">
            <a:spAutoFit/>
          </a:bodyPr>
          <a:lstStyle/>
          <a:p>
            <a:pPr algn="r" rtl="1"/>
            <a:r>
              <a:rPr lang="fa-IR" dirty="0" smtClean="0"/>
              <a:t>فعالیت:به تمامی افعال انسانی که در راستای یکی از نیازهای او انجام گیرد گفته میشود.</a:t>
            </a:r>
            <a:endParaRPr lang="fa-IR" dirty="0"/>
          </a:p>
        </p:txBody>
      </p:sp>
      <p:sp>
        <p:nvSpPr>
          <p:cNvPr id="7" name="Rectangle 6"/>
          <p:cNvSpPr/>
          <p:nvPr/>
        </p:nvSpPr>
        <p:spPr>
          <a:xfrm>
            <a:off x="10124607" y="973396"/>
            <a:ext cx="1265090" cy="461665"/>
          </a:xfrm>
          <a:prstGeom prst="rect">
            <a:avLst/>
          </a:prstGeom>
          <a:noFill/>
        </p:spPr>
        <p:txBody>
          <a:bodyPr wrap="none" lIns="91440" tIns="45720" rIns="91440" bIns="45720">
            <a:spAutoFit/>
          </a:bodyPr>
          <a:lstStyle/>
          <a:p>
            <a:pPr algn="ctr" rtl="1"/>
            <a:r>
              <a:rPr lang="fa-IR" sz="2400" dirty="0" smtClean="0">
                <a:ln w="0"/>
                <a:effectLst>
                  <a:outerShdw blurRad="38100" dist="19050" dir="2700000" algn="tl" rotWithShape="0">
                    <a:schemeClr val="dk1">
                      <a:alpha val="40000"/>
                    </a:schemeClr>
                  </a:outerShdw>
                </a:effectLst>
              </a:rPr>
              <a:t>رفتارقلمرو</a:t>
            </a:r>
            <a:endParaRPr lang="en-US" sz="2400" b="0" cap="none" spc="0" dirty="0">
              <a:ln w="0"/>
              <a:solidFill>
                <a:schemeClr val="tx1"/>
              </a:solidFill>
              <a:effectLst>
                <a:outerShdw blurRad="38100" dist="19050" dir="2700000" algn="tl" rotWithShape="0">
                  <a:schemeClr val="dk1">
                    <a:alpha val="40000"/>
                  </a:schemeClr>
                </a:outerShdw>
              </a:effectLst>
            </a:endParaRPr>
          </a:p>
        </p:txBody>
      </p:sp>
      <p:sp>
        <p:nvSpPr>
          <p:cNvPr id="8" name="TextBox 7"/>
          <p:cNvSpPr txBox="1"/>
          <p:nvPr/>
        </p:nvSpPr>
        <p:spPr>
          <a:xfrm>
            <a:off x="1988843" y="1472865"/>
            <a:ext cx="9590468" cy="646331"/>
          </a:xfrm>
          <a:prstGeom prst="rect">
            <a:avLst/>
          </a:prstGeom>
          <a:noFill/>
        </p:spPr>
        <p:txBody>
          <a:bodyPr wrap="square" rtlCol="1">
            <a:spAutoFit/>
          </a:bodyPr>
          <a:lstStyle/>
          <a:p>
            <a:pPr algn="r" rtl="1"/>
            <a:r>
              <a:rPr lang="fa-IR" dirty="0" smtClean="0"/>
              <a:t>مکانیسمی که حریم بین خود ودیگران را تنظیم می کند.مثلاگربه ها وسگ های نر در گوشه های حیاط ادرارمی کنندتا به نرهای دیگر هشدار دهند که در حالت نفوذ به انجا با ان ها برخورد خواهد شد. </a:t>
            </a:r>
            <a:endParaRPr lang="fa-IR" dirty="0"/>
          </a:p>
        </p:txBody>
      </p:sp>
      <p:sp>
        <p:nvSpPr>
          <p:cNvPr id="9" name="Rectangle 8"/>
          <p:cNvSpPr/>
          <p:nvPr/>
        </p:nvSpPr>
        <p:spPr>
          <a:xfrm>
            <a:off x="9859584" y="2138485"/>
            <a:ext cx="1531188" cy="523220"/>
          </a:xfrm>
          <a:prstGeom prst="rect">
            <a:avLst/>
          </a:prstGeom>
          <a:noFill/>
        </p:spPr>
        <p:txBody>
          <a:bodyPr wrap="none" lIns="91440" tIns="45720" rIns="91440" bIns="45720">
            <a:spAutoFit/>
          </a:bodyPr>
          <a:lstStyle/>
          <a:p>
            <a:pPr algn="ctr" rtl="1"/>
            <a:r>
              <a:rPr lang="fa-IR" sz="2800" b="0" cap="none" spc="0" dirty="0" smtClean="0">
                <a:ln w="0"/>
                <a:solidFill>
                  <a:schemeClr val="tx1"/>
                </a:solidFill>
                <a:effectLst>
                  <a:outerShdw blurRad="38100" dist="19050" dir="2700000" algn="tl" rotWithShape="0">
                    <a:schemeClr val="dk1">
                      <a:alpha val="40000"/>
                    </a:schemeClr>
                  </a:outerShdw>
                </a:effectLst>
              </a:rPr>
              <a:t>علایم قلمرو</a:t>
            </a:r>
            <a:endParaRPr lang="en-US" sz="2800" b="0" cap="none" spc="0" dirty="0">
              <a:ln w="0"/>
              <a:solidFill>
                <a:schemeClr val="tx1"/>
              </a:solidFill>
              <a:effectLst>
                <a:outerShdw blurRad="38100" dist="19050" dir="2700000" algn="tl" rotWithShape="0">
                  <a:schemeClr val="dk1">
                    <a:alpha val="40000"/>
                  </a:schemeClr>
                </a:outerShdw>
              </a:effectLst>
            </a:endParaRPr>
          </a:p>
        </p:txBody>
      </p:sp>
      <p:sp>
        <p:nvSpPr>
          <p:cNvPr id="10" name="TextBox 9"/>
          <p:cNvSpPr txBox="1"/>
          <p:nvPr/>
        </p:nvSpPr>
        <p:spPr>
          <a:xfrm>
            <a:off x="2085465" y="2707832"/>
            <a:ext cx="9491256" cy="646331"/>
          </a:xfrm>
          <a:prstGeom prst="rect">
            <a:avLst/>
          </a:prstGeom>
          <a:noFill/>
        </p:spPr>
        <p:txBody>
          <a:bodyPr wrap="square" rtlCol="1">
            <a:spAutoFit/>
          </a:bodyPr>
          <a:lstStyle/>
          <a:p>
            <a:pPr algn="r" rtl="1"/>
            <a:r>
              <a:rPr lang="fa-IR" dirty="0" smtClean="0"/>
              <a:t>انسان شبیه حیوانات نیست وبه جای بو از علایم بینایی استفاده می کند.به طور مثال در سینما با دیدن یک کیف روی صندلی (علایم)متوجه میشود که نباید روی ان صندلی بنشیند. </a:t>
            </a:r>
            <a:endParaRPr lang="fa-IR" dirty="0"/>
          </a:p>
        </p:txBody>
      </p:sp>
      <p:sp>
        <p:nvSpPr>
          <p:cNvPr id="11" name="Rectangle 10"/>
          <p:cNvSpPr/>
          <p:nvPr/>
        </p:nvSpPr>
        <p:spPr>
          <a:xfrm>
            <a:off x="9956566" y="3400290"/>
            <a:ext cx="1502334" cy="523220"/>
          </a:xfrm>
          <a:prstGeom prst="rect">
            <a:avLst/>
          </a:prstGeom>
          <a:noFill/>
        </p:spPr>
        <p:txBody>
          <a:bodyPr wrap="none" lIns="91440" tIns="45720" rIns="91440" bIns="45720">
            <a:spAutoFit/>
          </a:bodyPr>
          <a:lstStyle/>
          <a:p>
            <a:pPr algn="ctr" rtl="1"/>
            <a:r>
              <a:rPr lang="fa-IR" sz="2800" b="0" cap="none" spc="0" dirty="0" smtClean="0">
                <a:ln w="0"/>
                <a:solidFill>
                  <a:schemeClr val="tx1"/>
                </a:solidFill>
                <a:effectLst>
                  <a:outerShdw blurRad="38100" dist="19050" dir="2700000" algn="tl" rotWithShape="0">
                    <a:schemeClr val="dk1">
                      <a:alpha val="40000"/>
                    </a:schemeClr>
                  </a:outerShdw>
                </a:effectLst>
              </a:rPr>
              <a:t>انواع قلمرو</a:t>
            </a:r>
            <a:endParaRPr lang="en-US" sz="2800" b="0" cap="none" spc="0" dirty="0">
              <a:ln w="0"/>
              <a:solidFill>
                <a:schemeClr val="tx1"/>
              </a:solidFill>
              <a:effectLst>
                <a:outerShdw blurRad="38100" dist="19050" dir="2700000" algn="tl" rotWithShape="0">
                  <a:schemeClr val="dk1">
                    <a:alpha val="40000"/>
                  </a:schemeClr>
                </a:outerShdw>
              </a:effectLst>
            </a:endParaRPr>
          </a:p>
        </p:txBody>
      </p:sp>
      <p:sp>
        <p:nvSpPr>
          <p:cNvPr id="12" name="TextBox 11"/>
          <p:cNvSpPr txBox="1"/>
          <p:nvPr/>
        </p:nvSpPr>
        <p:spPr>
          <a:xfrm>
            <a:off x="3232770" y="3979359"/>
            <a:ext cx="8343951" cy="1754326"/>
          </a:xfrm>
          <a:prstGeom prst="rect">
            <a:avLst/>
          </a:prstGeom>
          <a:noFill/>
        </p:spPr>
        <p:txBody>
          <a:bodyPr wrap="none" rtlCol="1">
            <a:spAutoFit/>
          </a:bodyPr>
          <a:lstStyle/>
          <a:p>
            <a:pPr algn="r" rtl="1"/>
            <a:r>
              <a:rPr lang="fa-IR" dirty="0" smtClean="0"/>
              <a:t>1.قلمرو اولیه</a:t>
            </a:r>
          </a:p>
          <a:p>
            <a:pPr algn="r" rtl="1"/>
            <a:r>
              <a:rPr lang="fa-IR" dirty="0" smtClean="0"/>
              <a:t>قلمرویی که تنها یک گروه یا یک شخص در اختیار میگیرد .مثال اتاق،اپارتمان وتصمیم گیری برای اجازه ورود</a:t>
            </a:r>
          </a:p>
          <a:p>
            <a:pPr algn="r" rtl="1"/>
            <a:r>
              <a:rPr lang="fa-IR" dirty="0" smtClean="0"/>
              <a:t>2.قلمرو ثانوی</a:t>
            </a:r>
          </a:p>
          <a:p>
            <a:pPr algn="r" rtl="1"/>
            <a:r>
              <a:rPr lang="fa-IR" dirty="0" smtClean="0"/>
              <a:t>محلی است که به طور مرتب استفاده میشود ودیگران هم استفاده میکنند.مثال ناهارخوری دانشجویان</a:t>
            </a:r>
          </a:p>
          <a:p>
            <a:pPr algn="r" rtl="1"/>
            <a:r>
              <a:rPr lang="fa-IR" dirty="0" smtClean="0"/>
              <a:t>3.قلمرو عمومی</a:t>
            </a:r>
          </a:p>
          <a:p>
            <a:pPr algn="r" rtl="1"/>
            <a:r>
              <a:rPr lang="fa-IR" dirty="0" smtClean="0"/>
              <a:t>به علت دسترسی بودن برای عموم .مردم پارک</a:t>
            </a:r>
          </a:p>
        </p:txBody>
      </p:sp>
      <p:sp>
        <p:nvSpPr>
          <p:cNvPr id="13" name="Rectangle 12"/>
          <p:cNvSpPr/>
          <p:nvPr/>
        </p:nvSpPr>
        <p:spPr>
          <a:xfrm>
            <a:off x="9573667" y="5733685"/>
            <a:ext cx="1747593" cy="523220"/>
          </a:xfrm>
          <a:prstGeom prst="rect">
            <a:avLst/>
          </a:prstGeom>
          <a:noFill/>
        </p:spPr>
        <p:txBody>
          <a:bodyPr wrap="none" lIns="91440" tIns="45720" rIns="91440" bIns="45720">
            <a:spAutoFit/>
          </a:bodyPr>
          <a:lstStyle/>
          <a:p>
            <a:pPr algn="ctr" rtl="1"/>
            <a:r>
              <a:rPr lang="fa-IR" sz="2800" b="0" cap="none" spc="0" dirty="0" smtClean="0">
                <a:ln w="0"/>
                <a:solidFill>
                  <a:schemeClr val="tx1"/>
                </a:solidFill>
                <a:effectLst>
                  <a:outerShdw blurRad="38100" dist="19050" dir="2700000" algn="tl" rotWithShape="0">
                    <a:schemeClr val="dk1">
                      <a:alpha val="40000"/>
                    </a:schemeClr>
                  </a:outerShdw>
                </a:effectLst>
              </a:rPr>
              <a:t>حریم شخصی</a:t>
            </a:r>
            <a:endParaRPr lang="en-US" sz="2800" b="0" cap="none" spc="0" dirty="0">
              <a:ln w="0"/>
              <a:solidFill>
                <a:schemeClr val="tx1"/>
              </a:solidFill>
              <a:effectLst>
                <a:outerShdw blurRad="38100" dist="19050" dir="2700000" algn="tl" rotWithShape="0">
                  <a:schemeClr val="dk1">
                    <a:alpha val="40000"/>
                  </a:schemeClr>
                </a:outerShdw>
              </a:effectLst>
            </a:endParaRPr>
          </a:p>
        </p:txBody>
      </p:sp>
      <p:sp>
        <p:nvSpPr>
          <p:cNvPr id="14" name="TextBox 13"/>
          <p:cNvSpPr txBox="1"/>
          <p:nvPr/>
        </p:nvSpPr>
        <p:spPr>
          <a:xfrm>
            <a:off x="8057809" y="6303032"/>
            <a:ext cx="3518912" cy="369332"/>
          </a:xfrm>
          <a:prstGeom prst="rect">
            <a:avLst/>
          </a:prstGeom>
          <a:noFill/>
        </p:spPr>
        <p:txBody>
          <a:bodyPr wrap="none" rtlCol="1">
            <a:spAutoFit/>
          </a:bodyPr>
          <a:lstStyle/>
          <a:p>
            <a:pPr algn="r" rtl="1"/>
            <a:r>
              <a:rPr lang="fa-IR" dirty="0" smtClean="0"/>
              <a:t>فاصله ای که بین  خود ودیگران حفظ می کنیم</a:t>
            </a:r>
            <a:endParaRPr lang="fa-IR" dirty="0"/>
          </a:p>
        </p:txBody>
      </p:sp>
    </p:spTree>
    <p:extLst>
      <p:ext uri="{BB962C8B-B14F-4D97-AF65-F5344CB8AC3E}">
        <p14:creationId xmlns:p14="http://schemas.microsoft.com/office/powerpoint/2010/main" val="2562988899"/>
      </p:ext>
    </p:extLst>
  </p:cSld>
  <p:clrMapOvr>
    <a:masterClrMapping/>
  </p:clrMapOvr>
  <mc:AlternateContent xmlns:mc="http://schemas.openxmlformats.org/markup-compatibility/2006" xmlns:p14="http://schemas.microsoft.com/office/powerpoint/2010/main">
    <mc:Choice Requires="p14">
      <p:transition spd="slow" p14:dur="3900">
        <p14:glitter dir="r"/>
      </p:transition>
    </mc:Choice>
    <mc:Fallback xmlns="">
      <p:transition spd="slow">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245555" y="108224"/>
            <a:ext cx="647933" cy="523220"/>
          </a:xfrm>
          <a:prstGeom prst="rect">
            <a:avLst/>
          </a:prstGeom>
          <a:noFill/>
        </p:spPr>
        <p:txBody>
          <a:bodyPr wrap="none" lIns="91440" tIns="45720" rIns="91440" bIns="45720">
            <a:spAutoFit/>
          </a:bodyPr>
          <a:lstStyle/>
          <a:p>
            <a:pPr algn="ctr"/>
            <a:r>
              <a:rPr lang="fa-IR" sz="2800" b="0" cap="none" spc="0" dirty="0" smtClean="0">
                <a:ln w="0"/>
                <a:solidFill>
                  <a:schemeClr val="tx1"/>
                </a:solidFill>
                <a:effectLst>
                  <a:outerShdw blurRad="38100" dist="19050" dir="2700000" algn="tl" rotWithShape="0">
                    <a:schemeClr val="dk1">
                      <a:alpha val="40000"/>
                    </a:schemeClr>
                  </a:outerShdw>
                </a:effectLst>
              </a:rPr>
              <a:t>نیاز</a:t>
            </a:r>
            <a:endParaRPr lang="en-US" sz="2800" b="0" cap="none" spc="0" dirty="0">
              <a:ln w="0"/>
              <a:solidFill>
                <a:schemeClr val="tx1"/>
              </a:solidFill>
              <a:effectLst>
                <a:outerShdw blurRad="38100" dist="19050" dir="2700000" algn="tl" rotWithShape="0">
                  <a:schemeClr val="dk1">
                    <a:alpha val="40000"/>
                  </a:schemeClr>
                </a:outerShdw>
              </a:effectLst>
            </a:endParaRPr>
          </a:p>
        </p:txBody>
      </p:sp>
      <p:sp>
        <p:nvSpPr>
          <p:cNvPr id="5" name="TextBox 4"/>
          <p:cNvSpPr txBox="1"/>
          <p:nvPr/>
        </p:nvSpPr>
        <p:spPr>
          <a:xfrm>
            <a:off x="3072504" y="778176"/>
            <a:ext cx="8899302" cy="2031325"/>
          </a:xfrm>
          <a:prstGeom prst="rect">
            <a:avLst/>
          </a:prstGeom>
          <a:noFill/>
        </p:spPr>
        <p:txBody>
          <a:bodyPr wrap="square" rtlCol="1">
            <a:spAutoFit/>
          </a:bodyPr>
          <a:lstStyle/>
          <a:p>
            <a:pPr algn="r" rtl="1"/>
            <a:r>
              <a:rPr lang="fa-IR" dirty="0" smtClean="0"/>
              <a:t>هرفردی دارای تعدادی نیازهای ذاتی است که فعال کننده وهدایت کننده رفتارهای اوست.این نیازها غریزی هستند یعنی ماباانها به دنیامی اییم،اما رفتارهایی که ما برای ارضای این نیازها به کارمی بریم ذاتی نیستند،بلکه اموختنی بوده وبنابراین افراد مختلف ممکن است در نحوه ارضای انگیزه ها تفاوت های زیادی پیدا می کنند.</a:t>
            </a:r>
          </a:p>
          <a:p>
            <a:pPr algn="r" rtl="1"/>
            <a:r>
              <a:rPr lang="fa-IR" dirty="0" smtClean="0"/>
              <a:t>مازلو روان شناس امریکایی نیازهای انسانی را شناسایی وطبقه بندی نموده است:</a:t>
            </a:r>
          </a:p>
          <a:p>
            <a:pPr algn="r" rtl="1"/>
            <a:r>
              <a:rPr lang="fa-IR" dirty="0"/>
              <a:t> </a:t>
            </a:r>
            <a:endParaRPr lang="fa-IR" dirty="0" smtClean="0"/>
          </a:p>
          <a:p>
            <a:pPr algn="r" rtl="1"/>
            <a:endParaRPr lang="fa-IR" dirty="0"/>
          </a:p>
          <a:p>
            <a:pPr algn="r" rtl="1"/>
            <a:endParaRPr lang="fa-IR" dirty="0"/>
          </a:p>
        </p:txBody>
      </p:sp>
      <p:sp>
        <p:nvSpPr>
          <p:cNvPr id="9" name="Rectangle 8"/>
          <p:cNvSpPr/>
          <p:nvPr/>
        </p:nvSpPr>
        <p:spPr>
          <a:xfrm>
            <a:off x="11236082" y="4046188"/>
            <a:ext cx="837088" cy="400110"/>
          </a:xfrm>
          <a:prstGeom prst="rect">
            <a:avLst/>
          </a:prstGeom>
          <a:noFill/>
        </p:spPr>
        <p:txBody>
          <a:bodyPr wrap="none" lIns="91440" tIns="45720" rIns="91440" bIns="45720">
            <a:spAutoFit/>
          </a:bodyPr>
          <a:lstStyle/>
          <a:p>
            <a:pPr algn="ctr"/>
            <a:r>
              <a:rPr lang="fa-IR" sz="2000" dirty="0" smtClean="0">
                <a:ln w="0"/>
                <a:solidFill>
                  <a:schemeClr val="accent1"/>
                </a:solidFill>
                <a:effectLst>
                  <a:outerShdw blurRad="38100" dist="25400" dir="5400000" algn="ctr" rotWithShape="0">
                    <a:srgbClr val="6E747A">
                      <a:alpha val="43000"/>
                    </a:srgbClr>
                  </a:outerShdw>
                </a:effectLst>
              </a:rPr>
              <a:t>انسان</a:t>
            </a:r>
            <a:endParaRPr lang="en-US" sz="2000" dirty="0">
              <a:ln w="0"/>
              <a:solidFill>
                <a:schemeClr val="accent1"/>
              </a:solidFill>
              <a:effectLst>
                <a:outerShdw blurRad="38100" dist="25400" dir="5400000" algn="ctr" rotWithShape="0">
                  <a:srgbClr val="6E747A">
                    <a:alpha val="43000"/>
                  </a:srgbClr>
                </a:outerShdw>
              </a:effectLst>
            </a:endParaRPr>
          </a:p>
        </p:txBody>
      </p:sp>
      <p:sp>
        <p:nvSpPr>
          <p:cNvPr id="10" name="Rectangle 9"/>
          <p:cNvSpPr/>
          <p:nvPr/>
        </p:nvSpPr>
        <p:spPr>
          <a:xfrm>
            <a:off x="10118804" y="4053390"/>
            <a:ext cx="721671" cy="400110"/>
          </a:xfrm>
          <a:prstGeom prst="rect">
            <a:avLst/>
          </a:prstGeom>
          <a:noFill/>
        </p:spPr>
        <p:txBody>
          <a:bodyPr wrap="none" lIns="91440" tIns="45720" rIns="91440" bIns="45720">
            <a:spAutoFit/>
          </a:bodyPr>
          <a:lstStyle/>
          <a:p>
            <a:pPr algn="ctr"/>
            <a:r>
              <a:rPr lang="fa-IR" sz="2000" b="0" cap="none" spc="0" dirty="0" smtClean="0">
                <a:ln w="0"/>
                <a:solidFill>
                  <a:srgbClr val="FFFF00"/>
                </a:solidFill>
                <a:effectLst>
                  <a:outerShdw blurRad="38100" dist="25400" dir="5400000" algn="ctr" rotWithShape="0">
                    <a:srgbClr val="6E747A">
                      <a:alpha val="43000"/>
                    </a:srgbClr>
                  </a:outerShdw>
                </a:effectLst>
              </a:rPr>
              <a:t>زیستی</a:t>
            </a:r>
            <a:endParaRPr lang="en-US" sz="2000" b="0" cap="none" spc="0" dirty="0">
              <a:ln w="0"/>
              <a:solidFill>
                <a:srgbClr val="FFFF00"/>
              </a:solidFill>
              <a:effectLst>
                <a:outerShdw blurRad="38100" dist="25400" dir="5400000" algn="ctr" rotWithShape="0">
                  <a:srgbClr val="6E747A">
                    <a:alpha val="43000"/>
                  </a:srgbClr>
                </a:outerShdw>
              </a:effectLst>
            </a:endParaRPr>
          </a:p>
        </p:txBody>
      </p:sp>
      <p:sp>
        <p:nvSpPr>
          <p:cNvPr id="11" name="Rectangle 10"/>
          <p:cNvSpPr/>
          <p:nvPr/>
        </p:nvSpPr>
        <p:spPr>
          <a:xfrm>
            <a:off x="5184816" y="2745341"/>
            <a:ext cx="1675459" cy="400110"/>
          </a:xfrm>
          <a:prstGeom prst="rect">
            <a:avLst/>
          </a:prstGeom>
          <a:noFill/>
        </p:spPr>
        <p:txBody>
          <a:bodyPr wrap="none" lIns="91440" tIns="45720" rIns="91440" bIns="45720">
            <a:spAutoFit/>
          </a:bodyPr>
          <a:lstStyle/>
          <a:p>
            <a:pPr algn="ctr"/>
            <a:r>
              <a:rPr lang="fa-IR" sz="2000" dirty="0" smtClean="0">
                <a:ln w="0"/>
                <a:solidFill>
                  <a:srgbClr val="FFFF00"/>
                </a:solidFill>
                <a:effectLst>
                  <a:outerShdw blurRad="38100" dist="25400" dir="5400000" algn="ctr" rotWithShape="0">
                    <a:srgbClr val="6E747A">
                      <a:alpha val="43000"/>
                    </a:srgbClr>
                  </a:outerShdw>
                </a:effectLst>
              </a:rPr>
              <a:t>تعادل مکانیسم بدن</a:t>
            </a:r>
            <a:endParaRPr lang="en-US" sz="2000" b="0" cap="none" spc="0" dirty="0">
              <a:ln w="0"/>
              <a:solidFill>
                <a:srgbClr val="FFFF00"/>
              </a:solidFill>
              <a:effectLst>
                <a:outerShdw blurRad="38100" dist="25400" dir="5400000" algn="ctr" rotWithShape="0">
                  <a:srgbClr val="6E747A">
                    <a:alpha val="43000"/>
                  </a:srgbClr>
                </a:outerShdw>
              </a:effectLst>
            </a:endParaRPr>
          </a:p>
        </p:txBody>
      </p:sp>
      <p:sp>
        <p:nvSpPr>
          <p:cNvPr id="14" name="Rectangle 13"/>
          <p:cNvSpPr/>
          <p:nvPr/>
        </p:nvSpPr>
        <p:spPr>
          <a:xfrm>
            <a:off x="3916030" y="3036201"/>
            <a:ext cx="184731" cy="461665"/>
          </a:xfrm>
          <a:prstGeom prst="rect">
            <a:avLst/>
          </a:prstGeom>
          <a:noFill/>
        </p:spPr>
        <p:txBody>
          <a:bodyPr wrap="none" lIns="91440" tIns="45720" rIns="91440" bIns="45720">
            <a:spAutoFit/>
          </a:bodyPr>
          <a:lstStyle/>
          <a:p>
            <a:pPr algn="ctr"/>
            <a:endParaRPr lang="en-US" sz="2400" b="0" cap="none" spc="0" dirty="0">
              <a:ln w="0"/>
              <a:solidFill>
                <a:srgbClr val="FFFF00"/>
              </a:solidFill>
              <a:effectLst>
                <a:outerShdw blurRad="38100" dist="25400" dir="5400000" algn="ctr" rotWithShape="0">
                  <a:srgbClr val="6E747A">
                    <a:alpha val="43000"/>
                  </a:srgbClr>
                </a:outerShdw>
              </a:effectLst>
            </a:endParaRPr>
          </a:p>
        </p:txBody>
      </p:sp>
      <p:sp>
        <p:nvSpPr>
          <p:cNvPr id="15" name="Rectangle 14"/>
          <p:cNvSpPr/>
          <p:nvPr/>
        </p:nvSpPr>
        <p:spPr>
          <a:xfrm>
            <a:off x="2515167" y="2745341"/>
            <a:ext cx="1542410" cy="400110"/>
          </a:xfrm>
          <a:prstGeom prst="rect">
            <a:avLst/>
          </a:prstGeom>
          <a:noFill/>
        </p:spPr>
        <p:txBody>
          <a:bodyPr wrap="none" lIns="91440" tIns="45720" rIns="91440" bIns="45720">
            <a:spAutoFit/>
          </a:bodyPr>
          <a:lstStyle/>
          <a:p>
            <a:pPr algn="ctr"/>
            <a:r>
              <a:rPr lang="fa-IR" sz="2000" dirty="0" smtClean="0">
                <a:ln w="0"/>
                <a:solidFill>
                  <a:srgbClr val="FFFF00"/>
                </a:solidFill>
                <a:effectLst>
                  <a:outerShdw blurRad="38100" dist="25400" dir="5400000" algn="ctr" rotWithShape="0">
                    <a:srgbClr val="6E747A">
                      <a:alpha val="43000"/>
                    </a:srgbClr>
                  </a:outerShdw>
                </a:effectLst>
              </a:rPr>
              <a:t>نیازهای جسمانی</a:t>
            </a:r>
            <a:endParaRPr lang="en-US" sz="2000" dirty="0">
              <a:ln w="0"/>
              <a:solidFill>
                <a:srgbClr val="FFFF00"/>
              </a:solidFill>
              <a:effectLst>
                <a:outerShdw blurRad="38100" dist="25400" dir="5400000" algn="ctr" rotWithShape="0">
                  <a:srgbClr val="6E747A">
                    <a:alpha val="43000"/>
                  </a:srgbClr>
                </a:outerShdw>
              </a:effectLst>
            </a:endParaRPr>
          </a:p>
        </p:txBody>
      </p:sp>
      <p:sp>
        <p:nvSpPr>
          <p:cNvPr id="16" name="Rectangle 15"/>
          <p:cNvSpPr/>
          <p:nvPr/>
        </p:nvSpPr>
        <p:spPr>
          <a:xfrm>
            <a:off x="8286363" y="4053390"/>
            <a:ext cx="954107" cy="400110"/>
          </a:xfrm>
          <a:prstGeom prst="rect">
            <a:avLst/>
          </a:prstGeom>
          <a:noFill/>
        </p:spPr>
        <p:txBody>
          <a:bodyPr wrap="none" lIns="91440" tIns="45720" rIns="91440" bIns="45720">
            <a:spAutoFit/>
          </a:bodyPr>
          <a:lstStyle/>
          <a:p>
            <a:pPr algn="ctr"/>
            <a:r>
              <a:rPr lang="fa-IR" sz="2000" b="0" cap="none" spc="0" dirty="0" smtClean="0">
                <a:ln w="0"/>
                <a:solidFill>
                  <a:srgbClr val="FFFF00"/>
                </a:solidFill>
                <a:effectLst>
                  <a:outerShdw blurRad="38100" dist="25400" dir="5400000" algn="ctr" rotWithShape="0">
                    <a:srgbClr val="6E747A">
                      <a:alpha val="43000"/>
                    </a:srgbClr>
                  </a:outerShdw>
                </a:effectLst>
              </a:rPr>
              <a:t>میل به بقا</a:t>
            </a:r>
            <a:endParaRPr lang="en-US" sz="2000" b="0" cap="none" spc="0" dirty="0">
              <a:ln w="0"/>
              <a:solidFill>
                <a:srgbClr val="FFFF00"/>
              </a:solidFill>
              <a:effectLst>
                <a:outerShdw blurRad="38100" dist="25400" dir="5400000" algn="ctr" rotWithShape="0">
                  <a:srgbClr val="6E747A">
                    <a:alpha val="43000"/>
                  </a:srgbClr>
                </a:outerShdw>
              </a:effectLst>
            </a:endParaRPr>
          </a:p>
        </p:txBody>
      </p:sp>
      <p:sp>
        <p:nvSpPr>
          <p:cNvPr id="17" name="Rectangle 16"/>
          <p:cNvSpPr/>
          <p:nvPr/>
        </p:nvSpPr>
        <p:spPr>
          <a:xfrm>
            <a:off x="5341547" y="4912561"/>
            <a:ext cx="1723549" cy="400110"/>
          </a:xfrm>
          <a:prstGeom prst="rect">
            <a:avLst/>
          </a:prstGeom>
          <a:noFill/>
        </p:spPr>
        <p:txBody>
          <a:bodyPr wrap="none" lIns="91440" tIns="45720" rIns="91440" bIns="45720">
            <a:spAutoFit/>
          </a:bodyPr>
          <a:lstStyle/>
          <a:p>
            <a:pPr algn="ctr"/>
            <a:r>
              <a:rPr lang="fa-IR" sz="2000" dirty="0" smtClean="0">
                <a:ln w="0"/>
                <a:solidFill>
                  <a:srgbClr val="FFFF00"/>
                </a:solidFill>
                <a:effectLst>
                  <a:outerShdw blurRad="38100" dist="25400" dir="5400000" algn="ctr" rotWithShape="0">
                    <a:srgbClr val="6E747A">
                      <a:alpha val="43000"/>
                    </a:srgbClr>
                  </a:outerShdw>
                </a:effectLst>
              </a:rPr>
              <a:t>حفظ خود در محیط</a:t>
            </a:r>
            <a:endParaRPr lang="en-US" sz="2000" dirty="0">
              <a:ln w="0"/>
              <a:solidFill>
                <a:srgbClr val="FFFF00"/>
              </a:solidFill>
              <a:effectLst>
                <a:outerShdw blurRad="38100" dist="25400" dir="5400000" algn="ctr" rotWithShape="0">
                  <a:srgbClr val="6E747A">
                    <a:alpha val="43000"/>
                  </a:srgbClr>
                </a:outerShdw>
              </a:effectLst>
            </a:endParaRPr>
          </a:p>
        </p:txBody>
      </p:sp>
      <p:sp>
        <p:nvSpPr>
          <p:cNvPr id="18" name="Rectangle 17"/>
          <p:cNvSpPr/>
          <p:nvPr/>
        </p:nvSpPr>
        <p:spPr>
          <a:xfrm>
            <a:off x="2752235" y="4132508"/>
            <a:ext cx="1473480" cy="400110"/>
          </a:xfrm>
          <a:prstGeom prst="rect">
            <a:avLst/>
          </a:prstGeom>
          <a:noFill/>
        </p:spPr>
        <p:txBody>
          <a:bodyPr wrap="none" lIns="91440" tIns="45720" rIns="91440" bIns="45720">
            <a:spAutoFit/>
          </a:bodyPr>
          <a:lstStyle/>
          <a:p>
            <a:pPr algn="ctr"/>
            <a:r>
              <a:rPr lang="fa-IR" sz="2000" dirty="0" smtClean="0">
                <a:ln w="0"/>
                <a:solidFill>
                  <a:srgbClr val="FFFF00"/>
                </a:solidFill>
                <a:effectLst>
                  <a:outerShdw blurRad="38100" dist="25400" dir="5400000" algn="ctr" rotWithShape="0">
                    <a:srgbClr val="6E747A">
                      <a:alpha val="43000"/>
                    </a:srgbClr>
                  </a:outerShdw>
                </a:effectLst>
              </a:rPr>
              <a:t>محیط مصنوعی</a:t>
            </a:r>
            <a:endParaRPr lang="en-US" sz="2000" dirty="0">
              <a:ln w="0"/>
              <a:solidFill>
                <a:srgbClr val="FFFF00"/>
              </a:solidFill>
              <a:effectLst>
                <a:outerShdw blurRad="38100" dist="25400" dir="5400000" algn="ctr" rotWithShape="0">
                  <a:srgbClr val="6E747A">
                    <a:alpha val="43000"/>
                  </a:srgbClr>
                </a:outerShdw>
              </a:effectLst>
            </a:endParaRPr>
          </a:p>
        </p:txBody>
      </p:sp>
      <p:sp>
        <p:nvSpPr>
          <p:cNvPr id="19" name="Rectangle 18"/>
          <p:cNvSpPr/>
          <p:nvPr/>
        </p:nvSpPr>
        <p:spPr>
          <a:xfrm>
            <a:off x="2981464" y="4908448"/>
            <a:ext cx="1223412" cy="400110"/>
          </a:xfrm>
          <a:prstGeom prst="rect">
            <a:avLst/>
          </a:prstGeom>
          <a:noFill/>
        </p:spPr>
        <p:txBody>
          <a:bodyPr wrap="none" lIns="91440" tIns="45720" rIns="91440" bIns="45720">
            <a:spAutoFit/>
          </a:bodyPr>
          <a:lstStyle/>
          <a:p>
            <a:pPr algn="ctr"/>
            <a:r>
              <a:rPr lang="fa-IR" sz="2000" dirty="0" smtClean="0">
                <a:ln w="0"/>
                <a:solidFill>
                  <a:srgbClr val="FFFF00"/>
                </a:solidFill>
                <a:effectLst>
                  <a:outerShdw blurRad="38100" dist="25400" dir="5400000" algn="ctr" rotWithShape="0">
                    <a:srgbClr val="6E747A">
                      <a:alpha val="43000"/>
                    </a:srgbClr>
                  </a:outerShdw>
                </a:effectLst>
              </a:rPr>
              <a:t>محیط طبیعی</a:t>
            </a:r>
            <a:endParaRPr lang="en-US" sz="2000" dirty="0">
              <a:ln w="0"/>
              <a:solidFill>
                <a:srgbClr val="FFFF00"/>
              </a:solidFill>
              <a:effectLst>
                <a:outerShdw blurRad="38100" dist="25400" dir="5400000" algn="ctr" rotWithShape="0">
                  <a:srgbClr val="6E747A">
                    <a:alpha val="43000"/>
                  </a:srgbClr>
                </a:outerShdw>
              </a:effectLst>
            </a:endParaRPr>
          </a:p>
        </p:txBody>
      </p:sp>
      <p:sp>
        <p:nvSpPr>
          <p:cNvPr id="20" name="Rectangle 19"/>
          <p:cNvSpPr/>
          <p:nvPr/>
        </p:nvSpPr>
        <p:spPr>
          <a:xfrm>
            <a:off x="2781890" y="5727978"/>
            <a:ext cx="1394934" cy="400110"/>
          </a:xfrm>
          <a:prstGeom prst="rect">
            <a:avLst/>
          </a:prstGeom>
          <a:noFill/>
        </p:spPr>
        <p:txBody>
          <a:bodyPr wrap="none" lIns="91440" tIns="45720" rIns="91440" bIns="45720">
            <a:spAutoFit/>
          </a:bodyPr>
          <a:lstStyle/>
          <a:p>
            <a:pPr algn="ctr"/>
            <a:r>
              <a:rPr lang="fa-IR" sz="2000" dirty="0" smtClean="0">
                <a:ln w="0"/>
                <a:solidFill>
                  <a:srgbClr val="FFFF00"/>
                </a:solidFill>
                <a:effectLst>
                  <a:outerShdw blurRad="38100" dist="25400" dir="5400000" algn="ctr" rotWithShape="0">
                    <a:srgbClr val="6E747A">
                      <a:alpha val="43000"/>
                    </a:srgbClr>
                  </a:outerShdw>
                </a:effectLst>
              </a:rPr>
              <a:t>محیط اجتماعی</a:t>
            </a:r>
            <a:endParaRPr lang="en-US" sz="2000" dirty="0">
              <a:ln w="0"/>
              <a:solidFill>
                <a:srgbClr val="FFFF00"/>
              </a:solidFill>
              <a:effectLst>
                <a:outerShdw blurRad="38100" dist="25400" dir="5400000" algn="ctr" rotWithShape="0">
                  <a:srgbClr val="6E747A">
                    <a:alpha val="43000"/>
                  </a:srgbClr>
                </a:outerShdw>
              </a:effectLst>
            </a:endParaRPr>
          </a:p>
        </p:txBody>
      </p:sp>
      <p:cxnSp>
        <p:nvCxnSpPr>
          <p:cNvPr id="22" name="Straight Connector 21"/>
          <p:cNvCxnSpPr>
            <a:stCxn id="9" idx="1"/>
          </p:cNvCxnSpPr>
          <p:nvPr/>
        </p:nvCxnSpPr>
        <p:spPr>
          <a:xfrm flipH="1">
            <a:off x="10943905" y="4246243"/>
            <a:ext cx="292177" cy="7202"/>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a:stCxn id="10" idx="1"/>
            <a:endCxn id="16" idx="3"/>
          </p:cNvCxnSpPr>
          <p:nvPr/>
        </p:nvCxnSpPr>
        <p:spPr>
          <a:xfrm flipH="1">
            <a:off x="9240470" y="4253445"/>
            <a:ext cx="87833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Straight Connector 25"/>
          <p:cNvCxnSpPr>
            <a:stCxn id="16" idx="1"/>
            <a:endCxn id="5" idx="2"/>
          </p:cNvCxnSpPr>
          <p:nvPr/>
        </p:nvCxnSpPr>
        <p:spPr>
          <a:xfrm flipH="1" flipV="1">
            <a:off x="7522155" y="2809501"/>
            <a:ext cx="764208" cy="1443944"/>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a:stCxn id="16" idx="1"/>
          </p:cNvCxnSpPr>
          <p:nvPr/>
        </p:nvCxnSpPr>
        <p:spPr>
          <a:xfrm flipH="1">
            <a:off x="7405353" y="4253445"/>
            <a:ext cx="881010" cy="855058"/>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H="1">
            <a:off x="4380405" y="2945396"/>
            <a:ext cx="52308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Straight Connector 31"/>
          <p:cNvCxnSpPr>
            <a:stCxn id="17" idx="1"/>
          </p:cNvCxnSpPr>
          <p:nvPr/>
        </p:nvCxnSpPr>
        <p:spPr>
          <a:xfrm flipH="1" flipV="1">
            <a:off x="4533363" y="4532618"/>
            <a:ext cx="808184" cy="579998"/>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a:stCxn id="17" idx="1"/>
          </p:cNvCxnSpPr>
          <p:nvPr/>
        </p:nvCxnSpPr>
        <p:spPr>
          <a:xfrm flipH="1" flipV="1">
            <a:off x="4541125" y="5108504"/>
            <a:ext cx="800422" cy="4112"/>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Straight Connector 35"/>
          <p:cNvCxnSpPr>
            <a:stCxn id="17" idx="1"/>
          </p:cNvCxnSpPr>
          <p:nvPr/>
        </p:nvCxnSpPr>
        <p:spPr>
          <a:xfrm flipH="1">
            <a:off x="4541125" y="5112616"/>
            <a:ext cx="800422" cy="815417"/>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0979279"/>
      </p:ext>
    </p:extLst>
  </p:cSld>
  <p:clrMapOvr>
    <a:masterClrMapping/>
  </p:clrMapOvr>
  <mc:AlternateContent xmlns:mc="http://schemas.openxmlformats.org/markup-compatibility/2006" xmlns:p14="http://schemas.microsoft.com/office/powerpoint/2010/main">
    <mc:Choice Requires="p14">
      <p:transition spd="slow" p14:dur="4000">
        <p14:vortex/>
      </p:transition>
    </mc:Choice>
    <mc:Fallback xmlns="">
      <p:transition spd="slow">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9686173" y="2662964"/>
            <a:ext cx="881972" cy="400110"/>
          </a:xfrm>
          <a:prstGeom prst="rect">
            <a:avLst/>
          </a:prstGeom>
          <a:noFill/>
        </p:spPr>
        <p:txBody>
          <a:bodyPr wrap="none" lIns="91440" tIns="45720" rIns="91440" bIns="45720">
            <a:spAutoFit/>
          </a:bodyPr>
          <a:lstStyle/>
          <a:p>
            <a:pPr algn="ctr"/>
            <a:r>
              <a:rPr lang="fa-IR" sz="2000" b="0" cap="none" spc="0" dirty="0" smtClean="0">
                <a:ln w="0"/>
                <a:solidFill>
                  <a:srgbClr val="FFFF00"/>
                </a:solidFill>
                <a:effectLst>
                  <a:outerShdw blurRad="38100" dist="25400" dir="5400000" algn="ctr" rotWithShape="0">
                    <a:srgbClr val="6E747A">
                      <a:alpha val="43000"/>
                    </a:srgbClr>
                  </a:outerShdw>
                </a:effectLst>
              </a:rPr>
              <a:t>اجتماعی</a:t>
            </a:r>
            <a:endParaRPr lang="en-US" sz="2000" b="0" cap="none" spc="0" dirty="0">
              <a:ln w="0"/>
              <a:solidFill>
                <a:srgbClr val="FFFF00"/>
              </a:solidFill>
              <a:effectLst>
                <a:outerShdw blurRad="38100" dist="25400" dir="5400000" algn="ctr" rotWithShape="0">
                  <a:srgbClr val="6E747A">
                    <a:alpha val="43000"/>
                  </a:srgbClr>
                </a:outerShdw>
              </a:effectLst>
            </a:endParaRPr>
          </a:p>
        </p:txBody>
      </p:sp>
      <p:sp>
        <p:nvSpPr>
          <p:cNvPr id="6" name="Rectangle 5"/>
          <p:cNvSpPr/>
          <p:nvPr/>
        </p:nvSpPr>
        <p:spPr>
          <a:xfrm>
            <a:off x="2895761" y="274786"/>
            <a:ext cx="753732" cy="400110"/>
          </a:xfrm>
          <a:prstGeom prst="rect">
            <a:avLst/>
          </a:prstGeom>
          <a:noFill/>
        </p:spPr>
        <p:txBody>
          <a:bodyPr wrap="none" lIns="91440" tIns="45720" rIns="91440" bIns="45720">
            <a:spAutoFit/>
          </a:bodyPr>
          <a:lstStyle/>
          <a:p>
            <a:pPr algn="ctr"/>
            <a:r>
              <a:rPr lang="fa-IR" sz="2000" dirty="0" smtClean="0">
                <a:ln w="0"/>
                <a:solidFill>
                  <a:srgbClr val="FFFF00"/>
                </a:solidFill>
                <a:effectLst>
                  <a:outerShdw blurRad="38100" dist="25400" dir="5400000" algn="ctr" rotWithShape="0">
                    <a:srgbClr val="6E747A">
                      <a:alpha val="43000"/>
                    </a:srgbClr>
                  </a:outerShdw>
                </a:effectLst>
              </a:rPr>
              <a:t>اختراع</a:t>
            </a:r>
            <a:endParaRPr lang="en-US" sz="2000" b="0" cap="none" spc="0" dirty="0">
              <a:ln w="0"/>
              <a:solidFill>
                <a:srgbClr val="FFFF00"/>
              </a:solidFill>
              <a:effectLst>
                <a:outerShdw blurRad="38100" dist="25400" dir="5400000" algn="ctr" rotWithShape="0">
                  <a:srgbClr val="6E747A">
                    <a:alpha val="43000"/>
                  </a:srgbClr>
                </a:outerShdw>
              </a:effectLst>
            </a:endParaRPr>
          </a:p>
        </p:txBody>
      </p:sp>
      <p:sp>
        <p:nvSpPr>
          <p:cNvPr id="7" name="Rectangle 6"/>
          <p:cNvSpPr/>
          <p:nvPr/>
        </p:nvSpPr>
        <p:spPr>
          <a:xfrm>
            <a:off x="3012781" y="3703658"/>
            <a:ext cx="625491" cy="400110"/>
          </a:xfrm>
          <a:prstGeom prst="rect">
            <a:avLst/>
          </a:prstGeom>
          <a:noFill/>
        </p:spPr>
        <p:txBody>
          <a:bodyPr wrap="none" lIns="91440" tIns="45720" rIns="91440" bIns="45720">
            <a:spAutoFit/>
          </a:bodyPr>
          <a:lstStyle/>
          <a:p>
            <a:pPr algn="ctr"/>
            <a:r>
              <a:rPr lang="fa-IR" sz="2000" dirty="0" smtClean="0">
                <a:ln w="0"/>
                <a:solidFill>
                  <a:srgbClr val="FFFF00"/>
                </a:solidFill>
                <a:effectLst>
                  <a:outerShdw blurRad="38100" dist="25400" dir="5400000" algn="ctr" rotWithShape="0">
                    <a:srgbClr val="6E747A">
                      <a:alpha val="43000"/>
                    </a:srgbClr>
                  </a:outerShdw>
                </a:effectLst>
              </a:rPr>
              <a:t>حباب</a:t>
            </a:r>
            <a:endParaRPr lang="en-US" sz="2000" b="0" cap="none" spc="0" dirty="0">
              <a:ln w="0"/>
              <a:solidFill>
                <a:srgbClr val="FFFF00"/>
              </a:solidFill>
              <a:effectLst>
                <a:outerShdw blurRad="38100" dist="25400" dir="5400000" algn="ctr" rotWithShape="0">
                  <a:srgbClr val="6E747A">
                    <a:alpha val="43000"/>
                  </a:srgbClr>
                </a:outerShdw>
              </a:effectLst>
            </a:endParaRPr>
          </a:p>
        </p:txBody>
      </p:sp>
      <p:sp>
        <p:nvSpPr>
          <p:cNvPr id="8" name="Rectangle 7"/>
          <p:cNvSpPr/>
          <p:nvPr/>
        </p:nvSpPr>
        <p:spPr>
          <a:xfrm>
            <a:off x="7095410" y="2660124"/>
            <a:ext cx="1992853" cy="400110"/>
          </a:xfrm>
          <a:prstGeom prst="rect">
            <a:avLst/>
          </a:prstGeom>
          <a:noFill/>
        </p:spPr>
        <p:txBody>
          <a:bodyPr wrap="none" lIns="91440" tIns="45720" rIns="91440" bIns="45720">
            <a:spAutoFit/>
          </a:bodyPr>
          <a:lstStyle/>
          <a:p>
            <a:pPr algn="ctr"/>
            <a:r>
              <a:rPr lang="fa-IR" sz="2000" dirty="0" smtClean="0">
                <a:ln w="0"/>
                <a:solidFill>
                  <a:srgbClr val="FFFF00"/>
                </a:solidFill>
                <a:effectLst>
                  <a:outerShdw blurRad="38100" dist="25400" dir="5400000" algn="ctr" rotWithShape="0">
                    <a:srgbClr val="6E747A">
                      <a:alpha val="43000"/>
                    </a:srgbClr>
                  </a:outerShdw>
                </a:effectLst>
              </a:rPr>
              <a:t>میل به پیوند با دیگران</a:t>
            </a:r>
            <a:endParaRPr lang="en-US" sz="2000" b="0" cap="none" spc="0" dirty="0">
              <a:ln w="0"/>
              <a:solidFill>
                <a:srgbClr val="FFFF00"/>
              </a:solidFill>
              <a:effectLst>
                <a:outerShdw blurRad="38100" dist="25400" dir="5400000" algn="ctr" rotWithShape="0">
                  <a:srgbClr val="6E747A">
                    <a:alpha val="43000"/>
                  </a:srgbClr>
                </a:outerShdw>
              </a:effectLst>
            </a:endParaRPr>
          </a:p>
        </p:txBody>
      </p:sp>
      <p:sp>
        <p:nvSpPr>
          <p:cNvPr id="9" name="Rectangle 8"/>
          <p:cNvSpPr/>
          <p:nvPr/>
        </p:nvSpPr>
        <p:spPr>
          <a:xfrm>
            <a:off x="3172448" y="2989757"/>
            <a:ext cx="643125" cy="400110"/>
          </a:xfrm>
          <a:prstGeom prst="rect">
            <a:avLst/>
          </a:prstGeom>
          <a:noFill/>
        </p:spPr>
        <p:txBody>
          <a:bodyPr wrap="none" lIns="91440" tIns="45720" rIns="91440" bIns="45720">
            <a:spAutoFit/>
          </a:bodyPr>
          <a:lstStyle/>
          <a:p>
            <a:pPr algn="ctr"/>
            <a:r>
              <a:rPr lang="fa-IR" sz="2000" dirty="0" smtClean="0">
                <a:ln w="0"/>
                <a:solidFill>
                  <a:srgbClr val="FFFF00"/>
                </a:solidFill>
                <a:effectLst>
                  <a:outerShdw blurRad="38100" dist="25400" dir="5400000" algn="ctr" rotWithShape="0">
                    <a:srgbClr val="6E747A">
                      <a:alpha val="43000"/>
                    </a:srgbClr>
                  </a:outerShdw>
                </a:effectLst>
              </a:rPr>
              <a:t>قلمرو</a:t>
            </a:r>
            <a:endParaRPr lang="en-US" sz="2000" b="0" cap="none" spc="0" dirty="0">
              <a:ln w="0"/>
              <a:solidFill>
                <a:srgbClr val="FFFF00"/>
              </a:solidFill>
              <a:effectLst>
                <a:outerShdw blurRad="38100" dist="25400" dir="5400000" algn="ctr" rotWithShape="0">
                  <a:srgbClr val="6E747A">
                    <a:alpha val="43000"/>
                  </a:srgbClr>
                </a:outerShdw>
              </a:effectLst>
            </a:endParaRPr>
          </a:p>
        </p:txBody>
      </p:sp>
      <p:sp>
        <p:nvSpPr>
          <p:cNvPr id="10" name="Rectangle 9"/>
          <p:cNvSpPr/>
          <p:nvPr/>
        </p:nvSpPr>
        <p:spPr>
          <a:xfrm>
            <a:off x="3217332" y="2275856"/>
            <a:ext cx="595035" cy="400110"/>
          </a:xfrm>
          <a:prstGeom prst="rect">
            <a:avLst/>
          </a:prstGeom>
          <a:noFill/>
        </p:spPr>
        <p:txBody>
          <a:bodyPr wrap="none" lIns="91440" tIns="45720" rIns="91440" bIns="45720">
            <a:spAutoFit/>
          </a:bodyPr>
          <a:lstStyle/>
          <a:p>
            <a:pPr algn="ctr"/>
            <a:r>
              <a:rPr lang="fa-IR" sz="2000" dirty="0" smtClean="0">
                <a:ln w="0"/>
                <a:solidFill>
                  <a:srgbClr val="FFFF00"/>
                </a:solidFill>
                <a:effectLst>
                  <a:outerShdw blurRad="38100" dist="25400" dir="5400000" algn="ctr" rotWithShape="0">
                    <a:srgbClr val="6E747A">
                      <a:alpha val="43000"/>
                    </a:srgbClr>
                  </a:outerShdw>
                </a:effectLst>
              </a:rPr>
              <a:t>حریم</a:t>
            </a:r>
            <a:endParaRPr lang="en-US" sz="2000" b="0" cap="none" spc="0" dirty="0">
              <a:ln w="0"/>
              <a:solidFill>
                <a:srgbClr val="FFFF00"/>
              </a:solidFill>
              <a:effectLst>
                <a:outerShdw blurRad="38100" dist="25400" dir="5400000" algn="ctr" rotWithShape="0">
                  <a:srgbClr val="6E747A">
                    <a:alpha val="43000"/>
                  </a:srgbClr>
                </a:outerShdw>
              </a:effectLst>
            </a:endParaRPr>
          </a:p>
        </p:txBody>
      </p:sp>
      <p:sp>
        <p:nvSpPr>
          <p:cNvPr id="11" name="Rectangle 10"/>
          <p:cNvSpPr/>
          <p:nvPr/>
        </p:nvSpPr>
        <p:spPr>
          <a:xfrm>
            <a:off x="4683095" y="4952120"/>
            <a:ext cx="1436611" cy="400110"/>
          </a:xfrm>
          <a:prstGeom prst="rect">
            <a:avLst/>
          </a:prstGeom>
          <a:noFill/>
        </p:spPr>
        <p:txBody>
          <a:bodyPr wrap="none" lIns="91440" tIns="45720" rIns="91440" bIns="45720">
            <a:spAutoFit/>
          </a:bodyPr>
          <a:lstStyle/>
          <a:p>
            <a:pPr algn="ctr"/>
            <a:r>
              <a:rPr lang="fa-IR" sz="2000" b="0" cap="none" spc="0" dirty="0" smtClean="0">
                <a:ln w="0"/>
                <a:solidFill>
                  <a:srgbClr val="FFFF00"/>
                </a:solidFill>
                <a:effectLst>
                  <a:outerShdw blurRad="38100" dist="25400" dir="5400000" algn="ctr" rotWithShape="0">
                    <a:srgbClr val="6E747A">
                      <a:alpha val="43000"/>
                    </a:srgbClr>
                  </a:outerShdw>
                </a:effectLst>
              </a:rPr>
              <a:t>ارج به خویشتن</a:t>
            </a:r>
            <a:endParaRPr lang="en-US" sz="2000" b="0" cap="none" spc="0" dirty="0">
              <a:ln w="0"/>
              <a:solidFill>
                <a:srgbClr val="FFFF00"/>
              </a:solidFill>
              <a:effectLst>
                <a:outerShdw blurRad="38100" dist="25400" dir="5400000" algn="ctr" rotWithShape="0">
                  <a:srgbClr val="6E747A">
                    <a:alpha val="43000"/>
                  </a:srgbClr>
                </a:outerShdw>
              </a:effectLst>
            </a:endParaRPr>
          </a:p>
        </p:txBody>
      </p:sp>
      <p:sp>
        <p:nvSpPr>
          <p:cNvPr id="12" name="Rectangle 11"/>
          <p:cNvSpPr/>
          <p:nvPr/>
        </p:nvSpPr>
        <p:spPr>
          <a:xfrm>
            <a:off x="5148624" y="2675966"/>
            <a:ext cx="665567" cy="400110"/>
          </a:xfrm>
          <a:prstGeom prst="rect">
            <a:avLst/>
          </a:prstGeom>
          <a:noFill/>
        </p:spPr>
        <p:txBody>
          <a:bodyPr wrap="none" lIns="91440" tIns="45720" rIns="91440" bIns="45720">
            <a:spAutoFit/>
          </a:bodyPr>
          <a:lstStyle/>
          <a:p>
            <a:pPr algn="ctr"/>
            <a:r>
              <a:rPr lang="fa-IR" sz="2000" dirty="0" smtClean="0">
                <a:ln w="0"/>
                <a:solidFill>
                  <a:srgbClr val="FFFF00"/>
                </a:solidFill>
                <a:effectLst>
                  <a:outerShdw blurRad="38100" dist="25400" dir="5400000" algn="ctr" rotWithShape="0">
                    <a:srgbClr val="6E747A">
                      <a:alpha val="43000"/>
                    </a:srgbClr>
                  </a:outerShdw>
                </a:effectLst>
              </a:rPr>
              <a:t>ازادی</a:t>
            </a:r>
            <a:endParaRPr lang="en-US" sz="2000" b="0" cap="none" spc="0" dirty="0">
              <a:ln w="0"/>
              <a:solidFill>
                <a:srgbClr val="FFFF00"/>
              </a:solidFill>
              <a:effectLst>
                <a:outerShdw blurRad="38100" dist="25400" dir="5400000" algn="ctr" rotWithShape="0">
                  <a:srgbClr val="6E747A">
                    <a:alpha val="43000"/>
                  </a:srgbClr>
                </a:outerShdw>
              </a:effectLst>
            </a:endParaRPr>
          </a:p>
        </p:txBody>
      </p:sp>
      <p:sp>
        <p:nvSpPr>
          <p:cNvPr id="13" name="Rectangle 12"/>
          <p:cNvSpPr/>
          <p:nvPr/>
        </p:nvSpPr>
        <p:spPr>
          <a:xfrm>
            <a:off x="4951986" y="791518"/>
            <a:ext cx="720069" cy="400110"/>
          </a:xfrm>
          <a:prstGeom prst="rect">
            <a:avLst/>
          </a:prstGeom>
          <a:noFill/>
        </p:spPr>
        <p:txBody>
          <a:bodyPr wrap="none" lIns="91440" tIns="45720" rIns="91440" bIns="45720">
            <a:spAutoFit/>
          </a:bodyPr>
          <a:lstStyle/>
          <a:p>
            <a:pPr algn="ctr"/>
            <a:r>
              <a:rPr lang="fa-IR" sz="2000" dirty="0" smtClean="0">
                <a:ln w="0"/>
                <a:solidFill>
                  <a:srgbClr val="FFFF00"/>
                </a:solidFill>
                <a:effectLst>
                  <a:outerShdw blurRad="38100" dist="25400" dir="5400000" algn="ctr" rotWithShape="0">
                    <a:srgbClr val="6E747A">
                      <a:alpha val="43000"/>
                    </a:srgbClr>
                  </a:outerShdw>
                </a:effectLst>
              </a:rPr>
              <a:t>دانستن</a:t>
            </a:r>
            <a:endParaRPr lang="en-US" sz="2000" b="0" cap="none" spc="0" dirty="0">
              <a:ln w="0"/>
              <a:solidFill>
                <a:srgbClr val="FFFF00"/>
              </a:solidFill>
              <a:effectLst>
                <a:outerShdw blurRad="38100" dist="25400" dir="5400000" algn="ctr" rotWithShape="0">
                  <a:srgbClr val="6E747A">
                    <a:alpha val="43000"/>
                  </a:srgbClr>
                </a:outerShdw>
              </a:effectLst>
            </a:endParaRPr>
          </a:p>
        </p:txBody>
      </p:sp>
      <p:sp>
        <p:nvSpPr>
          <p:cNvPr id="14" name="Rectangle 13"/>
          <p:cNvSpPr/>
          <p:nvPr/>
        </p:nvSpPr>
        <p:spPr>
          <a:xfrm>
            <a:off x="2653707" y="925654"/>
            <a:ext cx="1237838" cy="400110"/>
          </a:xfrm>
          <a:prstGeom prst="rect">
            <a:avLst/>
          </a:prstGeom>
          <a:noFill/>
        </p:spPr>
        <p:txBody>
          <a:bodyPr wrap="none" lIns="91440" tIns="45720" rIns="91440" bIns="45720">
            <a:spAutoFit/>
          </a:bodyPr>
          <a:lstStyle/>
          <a:p>
            <a:pPr algn="ctr"/>
            <a:r>
              <a:rPr lang="fa-IR" sz="2000" dirty="0" smtClean="0">
                <a:ln w="0"/>
                <a:solidFill>
                  <a:srgbClr val="FFFF00"/>
                </a:solidFill>
                <a:effectLst>
                  <a:outerShdw blurRad="38100" dist="25400" dir="5400000" algn="ctr" rotWithShape="0">
                    <a:srgbClr val="6E747A">
                      <a:alpha val="43000"/>
                    </a:srgbClr>
                  </a:outerShdw>
                </a:effectLst>
              </a:rPr>
              <a:t>خودشکوفایی</a:t>
            </a:r>
            <a:endParaRPr lang="en-US" sz="2000" b="0" cap="none" spc="0" dirty="0">
              <a:ln w="0"/>
              <a:solidFill>
                <a:srgbClr val="FFFF00"/>
              </a:solidFill>
              <a:effectLst>
                <a:outerShdw blurRad="38100" dist="25400" dir="5400000" algn="ctr" rotWithShape="0">
                  <a:srgbClr val="6E747A">
                    <a:alpha val="43000"/>
                  </a:srgbClr>
                </a:outerShdw>
              </a:effectLst>
            </a:endParaRPr>
          </a:p>
        </p:txBody>
      </p:sp>
      <p:sp>
        <p:nvSpPr>
          <p:cNvPr id="15" name="Rectangle 14"/>
          <p:cNvSpPr/>
          <p:nvPr/>
        </p:nvSpPr>
        <p:spPr>
          <a:xfrm>
            <a:off x="3016788" y="5360832"/>
            <a:ext cx="729687" cy="400110"/>
          </a:xfrm>
          <a:prstGeom prst="rect">
            <a:avLst/>
          </a:prstGeom>
          <a:noFill/>
        </p:spPr>
        <p:txBody>
          <a:bodyPr wrap="none" lIns="91440" tIns="45720" rIns="91440" bIns="45720">
            <a:spAutoFit/>
          </a:bodyPr>
          <a:lstStyle/>
          <a:p>
            <a:pPr algn="ctr"/>
            <a:r>
              <a:rPr lang="fa-IR" sz="2000" dirty="0" smtClean="0">
                <a:ln w="0"/>
                <a:solidFill>
                  <a:srgbClr val="FFFF00"/>
                </a:solidFill>
                <a:effectLst>
                  <a:outerShdw blurRad="38100" dist="25400" dir="5400000" algn="ctr" rotWithShape="0">
                    <a:srgbClr val="6E747A">
                      <a:alpha val="43000"/>
                    </a:srgbClr>
                  </a:outerShdw>
                </a:effectLst>
              </a:rPr>
              <a:t>حرمت</a:t>
            </a:r>
            <a:endParaRPr lang="en-US" sz="2000" b="0" cap="none" spc="0" dirty="0">
              <a:ln w="0"/>
              <a:solidFill>
                <a:srgbClr val="FFFF00"/>
              </a:solidFill>
              <a:effectLst>
                <a:outerShdw blurRad="38100" dist="25400" dir="5400000" algn="ctr" rotWithShape="0">
                  <a:srgbClr val="6E747A">
                    <a:alpha val="43000"/>
                  </a:srgbClr>
                </a:outerShdw>
              </a:effectLst>
            </a:endParaRPr>
          </a:p>
        </p:txBody>
      </p:sp>
      <p:sp>
        <p:nvSpPr>
          <p:cNvPr id="16" name="Rectangle 15"/>
          <p:cNvSpPr/>
          <p:nvPr/>
        </p:nvSpPr>
        <p:spPr>
          <a:xfrm>
            <a:off x="11266593" y="2623334"/>
            <a:ext cx="630301" cy="400110"/>
          </a:xfrm>
          <a:prstGeom prst="rect">
            <a:avLst/>
          </a:prstGeom>
          <a:noFill/>
        </p:spPr>
        <p:txBody>
          <a:bodyPr wrap="none" lIns="91440" tIns="45720" rIns="91440" bIns="45720">
            <a:spAutoFit/>
          </a:bodyPr>
          <a:lstStyle/>
          <a:p>
            <a:pPr algn="ctr"/>
            <a:r>
              <a:rPr lang="fa-IR" sz="2000" b="0" cap="none" spc="0" dirty="0" smtClean="0">
                <a:ln w="0"/>
                <a:solidFill>
                  <a:srgbClr val="FFFF00"/>
                </a:solidFill>
                <a:effectLst>
                  <a:outerShdw blurRad="38100" dist="25400" dir="5400000" algn="ctr" rotWithShape="0">
                    <a:srgbClr val="6E747A">
                      <a:alpha val="43000"/>
                    </a:srgbClr>
                  </a:outerShdw>
                </a:effectLst>
              </a:rPr>
              <a:t>انسان</a:t>
            </a:r>
            <a:endParaRPr lang="en-US" sz="2000" b="0" cap="none" spc="0" dirty="0">
              <a:ln w="0"/>
              <a:solidFill>
                <a:srgbClr val="FFFF00"/>
              </a:solidFill>
              <a:effectLst>
                <a:outerShdw blurRad="38100" dist="25400" dir="5400000" algn="ctr" rotWithShape="0">
                  <a:srgbClr val="6E747A">
                    <a:alpha val="43000"/>
                  </a:srgbClr>
                </a:outerShdw>
              </a:effectLst>
            </a:endParaRPr>
          </a:p>
        </p:txBody>
      </p:sp>
      <p:cxnSp>
        <p:nvCxnSpPr>
          <p:cNvPr id="18" name="Straight Connector 17"/>
          <p:cNvCxnSpPr>
            <a:stCxn id="16" idx="1"/>
          </p:cNvCxnSpPr>
          <p:nvPr/>
        </p:nvCxnSpPr>
        <p:spPr>
          <a:xfrm flipH="1">
            <a:off x="10758924" y="2823389"/>
            <a:ext cx="50766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5" idx="1"/>
            <a:endCxn id="8" idx="3"/>
          </p:cNvCxnSpPr>
          <p:nvPr/>
        </p:nvCxnSpPr>
        <p:spPr>
          <a:xfrm flipH="1" flipV="1">
            <a:off x="9088263" y="2860179"/>
            <a:ext cx="597910" cy="28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5809112" y="2910975"/>
            <a:ext cx="1019127" cy="15842"/>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a:stCxn id="8" idx="1"/>
            <a:endCxn id="13" idx="3"/>
          </p:cNvCxnSpPr>
          <p:nvPr/>
        </p:nvCxnSpPr>
        <p:spPr>
          <a:xfrm flipH="1" flipV="1">
            <a:off x="5672055" y="991573"/>
            <a:ext cx="1423355" cy="1868606"/>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Straight Connector 28"/>
          <p:cNvCxnSpPr>
            <a:stCxn id="8" idx="1"/>
          </p:cNvCxnSpPr>
          <p:nvPr/>
        </p:nvCxnSpPr>
        <p:spPr>
          <a:xfrm flipH="1">
            <a:off x="6427489" y="2860179"/>
            <a:ext cx="667921" cy="2185283"/>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Straight Connector 31"/>
          <p:cNvCxnSpPr>
            <a:stCxn id="13" idx="1"/>
          </p:cNvCxnSpPr>
          <p:nvPr/>
        </p:nvCxnSpPr>
        <p:spPr>
          <a:xfrm flipH="1" flipV="1">
            <a:off x="4071885" y="474841"/>
            <a:ext cx="880101" cy="516732"/>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a:stCxn id="13" idx="1"/>
          </p:cNvCxnSpPr>
          <p:nvPr/>
        </p:nvCxnSpPr>
        <p:spPr>
          <a:xfrm flipH="1">
            <a:off x="4198513" y="991573"/>
            <a:ext cx="753473" cy="134136"/>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Straight Connector 35"/>
          <p:cNvCxnSpPr>
            <a:stCxn id="12" idx="1"/>
          </p:cNvCxnSpPr>
          <p:nvPr/>
        </p:nvCxnSpPr>
        <p:spPr>
          <a:xfrm flipH="1" flipV="1">
            <a:off x="4135198" y="2475911"/>
            <a:ext cx="1013426" cy="400110"/>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Connector 37"/>
          <p:cNvCxnSpPr>
            <a:stCxn id="12" idx="1"/>
          </p:cNvCxnSpPr>
          <p:nvPr/>
        </p:nvCxnSpPr>
        <p:spPr>
          <a:xfrm flipH="1">
            <a:off x="4114524" y="2876021"/>
            <a:ext cx="1034100" cy="234916"/>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a:stCxn id="12" idx="1"/>
          </p:cNvCxnSpPr>
          <p:nvPr/>
        </p:nvCxnSpPr>
        <p:spPr>
          <a:xfrm flipH="1">
            <a:off x="3942740" y="2876021"/>
            <a:ext cx="1205884" cy="925952"/>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Straight Connector 41"/>
          <p:cNvCxnSpPr>
            <a:stCxn id="11" idx="1"/>
          </p:cNvCxnSpPr>
          <p:nvPr/>
        </p:nvCxnSpPr>
        <p:spPr>
          <a:xfrm flipH="1">
            <a:off x="3942739" y="5152175"/>
            <a:ext cx="740356" cy="40871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8577300"/>
      </p:ext>
    </p:extLst>
  </p:cSld>
  <p:clrMapOvr>
    <a:masterClrMapping/>
  </p:clrMapOvr>
  <p:transition spd="slow">
    <p:comb/>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9245" y="903427"/>
            <a:ext cx="11462197" cy="3137205"/>
          </a:xfrm>
          <a:prstGeom prst="rect">
            <a:avLst/>
          </a:prstGeom>
        </p:spPr>
        <p:txBody>
          <a:bodyPr wrap="square">
            <a:spAutoFit/>
          </a:bodyPr>
          <a:lstStyle/>
          <a:p>
            <a:pPr algn="r" rtl="1">
              <a:lnSpc>
                <a:spcPct val="107000"/>
              </a:lnSpc>
              <a:spcAft>
                <a:spcPts val="800"/>
              </a:spcAft>
            </a:pPr>
            <a:r>
              <a:rPr lang="fa-IR" sz="4000" dirty="0">
                <a:latin typeface="Calibri" panose="020F0502020204030204" pitchFamily="34" charset="0"/>
                <a:ea typeface="Calibri" panose="020F0502020204030204" pitchFamily="34" charset="0"/>
                <a:cs typeface="B Yas" panose="00000400000000000000" pitchFamily="2" charset="-78"/>
              </a:rPr>
              <a:t>ادراک </a:t>
            </a:r>
            <a:r>
              <a:rPr lang="fa-IR" sz="4000" dirty="0" smtClean="0">
                <a:latin typeface="Calibri" panose="020F0502020204030204" pitchFamily="34" charset="0"/>
                <a:ea typeface="Calibri" panose="020F0502020204030204" pitchFamily="34" charset="0"/>
                <a:cs typeface="B Yas" panose="00000400000000000000" pitchFamily="2" charset="-78"/>
              </a:rPr>
              <a:t>اشیاء</a:t>
            </a:r>
          </a:p>
          <a:p>
            <a:pPr algn="r" rtl="1">
              <a:lnSpc>
                <a:spcPct val="107000"/>
              </a:lnSpc>
              <a:spcAft>
                <a:spcPts val="800"/>
              </a:spcAft>
            </a:pPr>
            <a:r>
              <a:rPr lang="fa-IR" sz="2400" dirty="0" smtClean="0">
                <a:latin typeface="Calibri" panose="020F0502020204030204" pitchFamily="34" charset="0"/>
                <a:ea typeface="Calibri" panose="020F0502020204030204" pitchFamily="34" charset="0"/>
                <a:cs typeface="B Yas" panose="00000400000000000000" pitchFamily="2" charset="-78"/>
              </a:rPr>
              <a:t>ادراک </a:t>
            </a:r>
            <a:r>
              <a:rPr lang="fa-IR" sz="2400" dirty="0">
                <a:latin typeface="Calibri" panose="020F0502020204030204" pitchFamily="34" charset="0"/>
                <a:ea typeface="Calibri" panose="020F0502020204030204" pitchFamily="34" charset="0"/>
                <a:cs typeface="B Yas" panose="00000400000000000000" pitchFamily="2" charset="-78"/>
              </a:rPr>
              <a:t>فرد یک مرتبه ای انجام نمی‌گیرد. افراد در وهله اول متوجه می شوند که شئ‌ای در خارج آنها وجود دارد.در وهلع دوم این شئ دارای شکل به نظر میرسد. در وهله سوم طبقه‌بندی و تشخیص هویت شئ انجام میگیرد</a:t>
            </a:r>
            <a:r>
              <a:rPr lang="fa-IR" sz="2400" dirty="0" smtClean="0">
                <a:latin typeface="Calibri" panose="020F0502020204030204" pitchFamily="34" charset="0"/>
                <a:ea typeface="Calibri" panose="020F0502020204030204" pitchFamily="34" charset="0"/>
                <a:cs typeface="B Yas" panose="00000400000000000000" pitchFamily="2" charset="-78"/>
              </a:rPr>
              <a:t>.</a:t>
            </a:r>
          </a:p>
          <a:p>
            <a:pPr algn="r" rtl="1">
              <a:lnSpc>
                <a:spcPct val="107000"/>
              </a:lnSpc>
              <a:spcAft>
                <a:spcPts val="800"/>
              </a:spcAft>
            </a:pPr>
            <a:r>
              <a:rPr lang="fa-IR" sz="2400" dirty="0" smtClean="0">
                <a:effectLst/>
                <a:latin typeface="Calibri" panose="020F0502020204030204" pitchFamily="34" charset="0"/>
                <a:ea typeface="Calibri" panose="020F0502020204030204" pitchFamily="34" charset="0"/>
                <a:cs typeface="B Yas" panose="00000400000000000000" pitchFamily="2" charset="-78"/>
              </a:rPr>
              <a:t>ادراک  رفتار یا پاسخی است که همواره به دنبال اثر محرک(فرستنده) </a:t>
            </a:r>
          </a:p>
          <a:p>
            <a:pPr algn="r" rtl="1">
              <a:lnSpc>
                <a:spcPct val="107000"/>
              </a:lnSpc>
              <a:spcAft>
                <a:spcPts val="800"/>
              </a:spcAft>
            </a:pPr>
            <a:r>
              <a:rPr lang="fa-IR" sz="2400" dirty="0" smtClean="0">
                <a:effectLst/>
                <a:latin typeface="Calibri" panose="020F0502020204030204" pitchFamily="34" charset="0"/>
                <a:ea typeface="Calibri" panose="020F0502020204030204" pitchFamily="34" charset="0"/>
                <a:cs typeface="B Yas" panose="00000400000000000000" pitchFamily="2" charset="-78"/>
              </a:rPr>
              <a:t>از گیرنده سر میزندیا بطور کلی معنا بخشیدن به امور و محرک های</a:t>
            </a:r>
          </a:p>
          <a:p>
            <a:pPr algn="r" rtl="1">
              <a:lnSpc>
                <a:spcPct val="107000"/>
              </a:lnSpc>
              <a:spcAft>
                <a:spcPts val="800"/>
              </a:spcAft>
            </a:pPr>
            <a:r>
              <a:rPr lang="fa-IR" sz="2400" dirty="0" smtClean="0">
                <a:effectLst/>
                <a:latin typeface="Calibri" panose="020F0502020204030204" pitchFamily="34" charset="0"/>
                <a:ea typeface="Calibri" panose="020F0502020204030204" pitchFamily="34" charset="0"/>
                <a:cs typeface="B Yas" panose="00000400000000000000" pitchFamily="2" charset="-78"/>
              </a:rPr>
              <a:t> حس شده را ادراک می‌گویند.</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9572" y="2446986"/>
            <a:ext cx="4318946" cy="4014478"/>
          </a:xfrm>
          <a:prstGeom prst="rect">
            <a:avLst/>
          </a:prstGeom>
        </p:spPr>
      </p:pic>
    </p:spTree>
    <p:extLst>
      <p:ext uri="{BB962C8B-B14F-4D97-AF65-F5344CB8AC3E}">
        <p14:creationId xmlns:p14="http://schemas.microsoft.com/office/powerpoint/2010/main" val="500405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sosceles Triangle 3"/>
          <p:cNvSpPr/>
          <p:nvPr/>
        </p:nvSpPr>
        <p:spPr>
          <a:xfrm>
            <a:off x="3464417" y="2086377"/>
            <a:ext cx="5821251" cy="4018210"/>
          </a:xfrm>
          <a:prstGeom prst="triangl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solidFill>
              <a:srgbClr val="FF717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TextBox 5"/>
          <p:cNvSpPr txBox="1"/>
          <p:nvPr/>
        </p:nvSpPr>
        <p:spPr>
          <a:xfrm>
            <a:off x="5196422" y="2802820"/>
            <a:ext cx="2589058" cy="3139321"/>
          </a:xfrm>
          <a:prstGeom prst="rect">
            <a:avLst/>
          </a:prstGeom>
          <a:noFill/>
        </p:spPr>
        <p:txBody>
          <a:bodyPr wrap="square" rtlCol="1">
            <a:spAutoFit/>
          </a:bodyPr>
          <a:lstStyle/>
          <a:p>
            <a:pPr algn="ctr" rtl="1"/>
            <a:r>
              <a:rPr lang="fa-IR" dirty="0" smtClean="0">
                <a:solidFill>
                  <a:srgbClr val="002060"/>
                </a:solidFill>
              </a:rPr>
              <a:t>        خودشکوفایی</a:t>
            </a:r>
          </a:p>
          <a:p>
            <a:pPr algn="ctr" rtl="1"/>
            <a:endParaRPr lang="fa-IR" dirty="0">
              <a:solidFill>
                <a:srgbClr val="002060"/>
              </a:solidFill>
            </a:endParaRPr>
          </a:p>
          <a:p>
            <a:pPr algn="ctr" rtl="1"/>
            <a:r>
              <a:rPr lang="fa-IR" dirty="0" smtClean="0">
                <a:solidFill>
                  <a:srgbClr val="002060"/>
                </a:solidFill>
              </a:rPr>
              <a:t>      احترام</a:t>
            </a:r>
          </a:p>
          <a:p>
            <a:pPr algn="ctr" rtl="1"/>
            <a:endParaRPr lang="fa-IR" dirty="0" smtClean="0">
              <a:solidFill>
                <a:srgbClr val="002060"/>
              </a:solidFill>
            </a:endParaRPr>
          </a:p>
          <a:p>
            <a:pPr algn="ctr" rtl="1"/>
            <a:r>
              <a:rPr lang="fa-IR" dirty="0" smtClean="0">
                <a:solidFill>
                  <a:srgbClr val="002060"/>
                </a:solidFill>
              </a:rPr>
              <a:t>    نیاز به تعلق داشتن</a:t>
            </a:r>
          </a:p>
          <a:p>
            <a:pPr algn="ctr" rtl="1"/>
            <a:r>
              <a:rPr lang="fa-IR" dirty="0">
                <a:solidFill>
                  <a:srgbClr val="002060"/>
                </a:solidFill>
              </a:rPr>
              <a:t> </a:t>
            </a:r>
            <a:r>
              <a:rPr lang="fa-IR" dirty="0" smtClean="0">
                <a:solidFill>
                  <a:srgbClr val="002060"/>
                </a:solidFill>
              </a:rPr>
              <a:t>   مانند عشق</a:t>
            </a:r>
          </a:p>
          <a:p>
            <a:pPr algn="ctr" rtl="1"/>
            <a:endParaRPr lang="fa-IR" dirty="0" smtClean="0">
              <a:solidFill>
                <a:srgbClr val="002060"/>
              </a:solidFill>
            </a:endParaRPr>
          </a:p>
          <a:p>
            <a:pPr algn="ctr" rtl="1"/>
            <a:endParaRPr lang="fa-IR" dirty="0">
              <a:solidFill>
                <a:srgbClr val="002060"/>
              </a:solidFill>
            </a:endParaRPr>
          </a:p>
          <a:p>
            <a:pPr algn="ctr" rtl="1"/>
            <a:r>
              <a:rPr lang="fa-IR" dirty="0" smtClean="0">
                <a:solidFill>
                  <a:srgbClr val="002060"/>
                </a:solidFill>
              </a:rPr>
              <a:t>نیاز به ایمنی   امنیت</a:t>
            </a:r>
          </a:p>
          <a:p>
            <a:pPr algn="ctr" rtl="1"/>
            <a:endParaRPr lang="fa-IR" dirty="0">
              <a:solidFill>
                <a:srgbClr val="002060"/>
              </a:solidFill>
            </a:endParaRPr>
          </a:p>
          <a:p>
            <a:pPr algn="ctr" rtl="1"/>
            <a:r>
              <a:rPr lang="fa-IR" dirty="0" smtClean="0">
                <a:solidFill>
                  <a:srgbClr val="002060"/>
                </a:solidFill>
              </a:rPr>
              <a:t>نیاز جسمانی     غذا ،اب</a:t>
            </a:r>
          </a:p>
        </p:txBody>
      </p:sp>
      <p:sp>
        <p:nvSpPr>
          <p:cNvPr id="7" name="TextBox 6"/>
          <p:cNvSpPr txBox="1"/>
          <p:nvPr/>
        </p:nvSpPr>
        <p:spPr>
          <a:xfrm>
            <a:off x="3850783" y="811369"/>
            <a:ext cx="7871031" cy="707886"/>
          </a:xfrm>
          <a:prstGeom prst="rect">
            <a:avLst/>
          </a:prstGeom>
          <a:noFill/>
        </p:spPr>
        <p:txBody>
          <a:bodyPr wrap="square" rtlCol="1">
            <a:spAutoFit/>
          </a:bodyPr>
          <a:lstStyle/>
          <a:p>
            <a:pPr algn="r" rtl="1"/>
            <a:r>
              <a:rPr lang="fa-IR" sz="2000" dirty="0" smtClean="0"/>
              <a:t>نیازهای ذکرشده از سوی مازلو تشکیل مراتبی می دهند که از لحاظ اهمیت به ترتیب زیر قرار </a:t>
            </a:r>
          </a:p>
          <a:p>
            <a:pPr algn="r" rtl="1"/>
            <a:r>
              <a:rPr lang="fa-IR" sz="2000" dirty="0" smtClean="0"/>
              <a:t>می گیرند</a:t>
            </a:r>
            <a:endParaRPr lang="fa-IR" sz="2000" dirty="0"/>
          </a:p>
        </p:txBody>
      </p:sp>
    </p:spTree>
    <p:extLst>
      <p:ext uri="{BB962C8B-B14F-4D97-AF65-F5344CB8AC3E}">
        <p14:creationId xmlns:p14="http://schemas.microsoft.com/office/powerpoint/2010/main" val="399856171"/>
      </p:ext>
    </p:extLst>
  </p:cSld>
  <p:clrMapOvr>
    <a:masterClrMapping/>
  </p:clrMapOvr>
  <p:transition spd="slow">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370880" y="126452"/>
            <a:ext cx="2266966" cy="523220"/>
          </a:xfrm>
          <a:prstGeom prst="rect">
            <a:avLst/>
          </a:prstGeom>
          <a:noFill/>
        </p:spPr>
        <p:txBody>
          <a:bodyPr wrap="none" lIns="91440" tIns="45720" rIns="91440" bIns="45720">
            <a:spAutoFit/>
          </a:bodyPr>
          <a:lstStyle/>
          <a:p>
            <a:pPr algn="ctr" rtl="1"/>
            <a:r>
              <a:rPr lang="fa-IR" sz="2800" b="0" cap="none" spc="0" dirty="0" smtClean="0">
                <a:ln w="0"/>
                <a:solidFill>
                  <a:schemeClr val="tx1"/>
                </a:solidFill>
                <a:effectLst>
                  <a:outerShdw blurRad="38100" dist="19050" dir="2700000" algn="tl" rotWithShape="0">
                    <a:schemeClr val="dk1">
                      <a:alpha val="40000"/>
                    </a:schemeClr>
                  </a:outerShdw>
                </a:effectLst>
              </a:rPr>
              <a:t>فرایند رفتارانسانی</a:t>
            </a:r>
            <a:endParaRPr lang="en-US" sz="2800" b="0" cap="none" spc="0" dirty="0">
              <a:ln w="0"/>
              <a:solidFill>
                <a:schemeClr val="tx1"/>
              </a:solidFill>
              <a:effectLst>
                <a:outerShdw blurRad="38100" dist="19050" dir="2700000" algn="tl" rotWithShape="0">
                  <a:schemeClr val="dk1">
                    <a:alpha val="40000"/>
                  </a:schemeClr>
                </a:outerShdw>
              </a:effectLst>
            </a:endParaRPr>
          </a:p>
        </p:txBody>
      </p:sp>
      <p:sp>
        <p:nvSpPr>
          <p:cNvPr id="5" name="TextBox 4"/>
          <p:cNvSpPr txBox="1"/>
          <p:nvPr/>
        </p:nvSpPr>
        <p:spPr>
          <a:xfrm>
            <a:off x="1690919" y="649672"/>
            <a:ext cx="10251498" cy="1754326"/>
          </a:xfrm>
          <a:prstGeom prst="rect">
            <a:avLst/>
          </a:prstGeom>
          <a:noFill/>
        </p:spPr>
        <p:txBody>
          <a:bodyPr wrap="square" rtlCol="1">
            <a:spAutoFit/>
          </a:bodyPr>
          <a:lstStyle/>
          <a:p>
            <a:pPr algn="r" rtl="1"/>
            <a:r>
              <a:rPr lang="fa-IR" dirty="0" smtClean="0"/>
              <a:t>محیط میتواند خاستگاه ادراک بازشناسی تا اثرگذاری ورفتارفضایی باشد.</a:t>
            </a:r>
          </a:p>
          <a:p>
            <a:pPr algn="r" rtl="1"/>
            <a:r>
              <a:rPr lang="fa-IR" dirty="0" smtClean="0"/>
              <a:t>انچه مورد توجه است رفتار های ناشی ازفعالیت های موجود در فضای شهری است.تمام رفتارها در فضای شهری انجام نمیگیرد.</a:t>
            </a:r>
          </a:p>
          <a:p>
            <a:pPr algn="r" rtl="1"/>
            <a:r>
              <a:rPr lang="fa-IR" dirty="0" smtClean="0"/>
              <a:t>مثلا حرکت کردن یک فعالیت انسانی است ولی کسی ان را به شکل سینه خیز انجام نمی دهدورفتارهای شهری تنها در حضور دیگران امکان پذیر است وپسندیده بودن یا نبودن ان درنظر عموم ربطی به موجودیتش در فضای شهری ندارد.</a:t>
            </a:r>
          </a:p>
          <a:p>
            <a:pPr algn="r" rtl="1"/>
            <a:r>
              <a:rPr lang="fa-IR" dirty="0" smtClean="0"/>
              <a:t>به طور مثال جیب زنی پسندیده نیست ولی از رفتارهای رایج در فضای شهری است.</a:t>
            </a:r>
          </a:p>
          <a:p>
            <a:pPr algn="r" rtl="1"/>
            <a:endParaRPr lang="fa-IR" dirty="0"/>
          </a:p>
        </p:txBody>
      </p:sp>
      <p:sp>
        <p:nvSpPr>
          <p:cNvPr id="2" name="Rectangle 1"/>
          <p:cNvSpPr/>
          <p:nvPr/>
        </p:nvSpPr>
        <p:spPr>
          <a:xfrm>
            <a:off x="9215806" y="4216204"/>
            <a:ext cx="2286203" cy="523220"/>
          </a:xfrm>
          <a:prstGeom prst="rect">
            <a:avLst/>
          </a:prstGeom>
          <a:noFill/>
        </p:spPr>
        <p:txBody>
          <a:bodyPr wrap="none" lIns="91440" tIns="45720" rIns="91440" bIns="45720">
            <a:spAutoFit/>
          </a:bodyPr>
          <a:lstStyle/>
          <a:p>
            <a:pPr algn="ctr" rtl="1"/>
            <a:r>
              <a:rPr lang="fa-IR" sz="2800" b="0" cap="none" spc="0" dirty="0" smtClean="0">
                <a:ln w="0"/>
                <a:solidFill>
                  <a:schemeClr val="tx1"/>
                </a:solidFill>
                <a:effectLst>
                  <a:outerShdw blurRad="38100" dist="19050" dir="2700000" algn="tl" rotWithShape="0">
                    <a:schemeClr val="dk1">
                      <a:alpha val="40000"/>
                    </a:schemeClr>
                  </a:outerShdw>
                </a:effectLst>
              </a:rPr>
              <a:t>دسته بندی رفتارها</a:t>
            </a:r>
            <a:endParaRPr lang="en-US" sz="2800" b="0" cap="none" spc="0" dirty="0">
              <a:ln w="0"/>
              <a:solidFill>
                <a:schemeClr val="tx1"/>
              </a:solidFill>
              <a:effectLst>
                <a:outerShdw blurRad="38100" dist="19050" dir="2700000" algn="tl" rotWithShape="0">
                  <a:schemeClr val="dk1">
                    <a:alpha val="40000"/>
                  </a:schemeClr>
                </a:outerShdw>
              </a:effectLst>
            </a:endParaRPr>
          </a:p>
        </p:txBody>
      </p:sp>
      <p:sp>
        <p:nvSpPr>
          <p:cNvPr id="3" name="TextBox 2"/>
          <p:cNvSpPr txBox="1"/>
          <p:nvPr/>
        </p:nvSpPr>
        <p:spPr>
          <a:xfrm>
            <a:off x="2215165" y="4739424"/>
            <a:ext cx="9727252" cy="1200329"/>
          </a:xfrm>
          <a:prstGeom prst="rect">
            <a:avLst/>
          </a:prstGeom>
          <a:noFill/>
        </p:spPr>
        <p:txBody>
          <a:bodyPr wrap="square" rtlCol="1">
            <a:spAutoFit/>
          </a:bodyPr>
          <a:lstStyle/>
          <a:p>
            <a:pPr algn="r" rtl="1"/>
            <a:r>
              <a:rPr lang="fa-IR" dirty="0" smtClean="0"/>
              <a:t>1.رفتارهای فردی:فرد این شکل خاص فعالیت را بدلیل ان که دیگران حضور دارند اختیار می کند،ولی به تنهایی قادر به تکمیل ان است وبرای انجام دادنش نیازی به دخالت دیگران ندارد.اشکال خاصی از نشستن</a:t>
            </a:r>
          </a:p>
          <a:p>
            <a:pPr algn="r" rtl="1"/>
            <a:r>
              <a:rPr lang="fa-IR" dirty="0" smtClean="0"/>
              <a:t>2.رفتار جمعی :شکلی از فعالیت که بدون وجود دیگران ناقص می ماند لذا انجام نمیگیرد.به طور مثال برای شکل گیری یک گفتگو که نیاز به دو نفر هست</a:t>
            </a:r>
            <a:endParaRPr lang="fa-IR"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76301" y="2756080"/>
            <a:ext cx="3351012" cy="184626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865243531"/>
      </p:ext>
    </p:extLst>
  </p:cSld>
  <p:clrMapOvr>
    <a:masterClrMapping/>
  </p:clrMapOvr>
  <p:transition spd="slow">
    <p:fad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388733" y="159740"/>
            <a:ext cx="2223686" cy="523220"/>
          </a:xfrm>
          <a:prstGeom prst="rect">
            <a:avLst/>
          </a:prstGeom>
          <a:noFill/>
        </p:spPr>
        <p:txBody>
          <a:bodyPr wrap="none" lIns="91440" tIns="45720" rIns="91440" bIns="45720">
            <a:spAutoFit/>
          </a:bodyPr>
          <a:lstStyle/>
          <a:p>
            <a:pPr algn="ctr" rtl="1"/>
            <a:r>
              <a:rPr lang="fa-IR" sz="2800" b="0" cap="none" spc="0" dirty="0" smtClean="0">
                <a:ln w="0"/>
                <a:solidFill>
                  <a:schemeClr val="tx1"/>
                </a:solidFill>
                <a:effectLst>
                  <a:outerShdw blurRad="38100" dist="19050" dir="2700000" algn="tl" rotWithShape="0">
                    <a:schemeClr val="dk1">
                      <a:alpha val="40000"/>
                    </a:schemeClr>
                  </a:outerShdw>
                </a:effectLst>
              </a:rPr>
              <a:t>ویژگی های رفتار</a:t>
            </a:r>
            <a:endParaRPr lang="en-US" sz="2800" b="0" cap="none" spc="0" dirty="0">
              <a:ln w="0"/>
              <a:solidFill>
                <a:schemeClr val="tx1"/>
              </a:solidFill>
              <a:effectLst>
                <a:outerShdw blurRad="38100" dist="19050" dir="2700000" algn="tl" rotWithShape="0">
                  <a:schemeClr val="dk1">
                    <a:alpha val="40000"/>
                  </a:schemeClr>
                </a:outerShdw>
              </a:effectLst>
            </a:endParaRPr>
          </a:p>
        </p:txBody>
      </p:sp>
      <p:sp>
        <p:nvSpPr>
          <p:cNvPr id="5" name="TextBox 4"/>
          <p:cNvSpPr txBox="1"/>
          <p:nvPr/>
        </p:nvSpPr>
        <p:spPr>
          <a:xfrm>
            <a:off x="2884865" y="1481070"/>
            <a:ext cx="9040969" cy="4801314"/>
          </a:xfrm>
          <a:prstGeom prst="rect">
            <a:avLst/>
          </a:prstGeom>
          <a:noFill/>
        </p:spPr>
        <p:txBody>
          <a:bodyPr wrap="square" rtlCol="1">
            <a:spAutoFit/>
          </a:bodyPr>
          <a:lstStyle/>
          <a:p>
            <a:pPr algn="r" rtl="1"/>
            <a:r>
              <a:rPr lang="fa-IR" dirty="0" smtClean="0"/>
              <a:t>1.مرئی بودن:هر فعالیتی که در راستای براوردن نیازی انجام گیرد خواه ناخواه شکل خاصی دارد که به واسطه ان قابل رویت است.انچه میبینیم رفتارهای انسانی هستند </a:t>
            </a:r>
            <a:r>
              <a:rPr lang="fa-IR" dirty="0"/>
              <a:t>.</a:t>
            </a:r>
            <a:endParaRPr lang="fa-IR" dirty="0" smtClean="0"/>
          </a:p>
          <a:p>
            <a:pPr algn="r" rtl="1"/>
            <a:endParaRPr lang="fa-IR" dirty="0"/>
          </a:p>
          <a:p>
            <a:pPr algn="r" rtl="1"/>
            <a:endParaRPr lang="fa-IR" dirty="0" smtClean="0"/>
          </a:p>
          <a:p>
            <a:pPr algn="r" rtl="1"/>
            <a:endParaRPr lang="fa-IR" dirty="0"/>
          </a:p>
          <a:p>
            <a:pPr algn="r" rtl="1"/>
            <a:endParaRPr lang="fa-IR" dirty="0" smtClean="0"/>
          </a:p>
          <a:p>
            <a:pPr algn="r" rtl="1"/>
            <a:endParaRPr lang="fa-IR" dirty="0"/>
          </a:p>
          <a:p>
            <a:pPr algn="r" rtl="1"/>
            <a:endParaRPr lang="fa-IR" dirty="0" smtClean="0"/>
          </a:p>
          <a:p>
            <a:pPr algn="r" rtl="1"/>
            <a:endParaRPr lang="fa-IR" dirty="0"/>
          </a:p>
          <a:p>
            <a:pPr algn="r" rtl="1"/>
            <a:r>
              <a:rPr lang="fa-IR" dirty="0" smtClean="0"/>
              <a:t>2.تغییر پذیری:فعالیت ها به طور معمول مرزهای شخصی دارند وتبدیل انها به یکدیگر باگذر از این مرزها به طور تقریب وضع معینی دارند.منظور از مرز حالتی است که یک فعالیت متوقف می شود وفعالیت دیگر اغاز می گردد.مثلا فرد دست از قدم زدن می کشد و می نشیند.</a:t>
            </a:r>
          </a:p>
          <a:p>
            <a:pPr algn="r" rtl="1"/>
            <a:endParaRPr lang="fa-IR" dirty="0"/>
          </a:p>
          <a:p>
            <a:pPr algn="r" rtl="1"/>
            <a:endParaRPr lang="fa-IR" dirty="0" smtClean="0"/>
          </a:p>
          <a:p>
            <a:pPr algn="r" rtl="1"/>
            <a:r>
              <a:rPr lang="fa-IR" dirty="0" smtClean="0"/>
              <a:t>3.گذر از فضای روانی انسان:ارتباط انسان با محیط خارج از مستقیم نیست و برای این ارتباط از فیلتری استفاده می کندکه به ان فضای روانی می گویندو فضای روانی شامل لایه های متفاوتی است به نام دانش ،تجربه ،هنجار ،ارزش،خاطر ،....در اصل فعالیت با گذر از این فضای روانی دیگر  فعالیت نیست و  تبدیل به رفتار می شود.</a:t>
            </a:r>
            <a:endParaRPr lang="fa-IR"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61097" y="2223623"/>
            <a:ext cx="2986468" cy="1643845"/>
          </a:xfrm>
          <a:prstGeom prst="rect">
            <a:avLst/>
          </a:prstGeom>
          <a:ln>
            <a:noFill/>
          </a:ln>
          <a:effectLst>
            <a:softEdge rad="112500"/>
          </a:effectLst>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51570" y="2223623"/>
            <a:ext cx="2651997" cy="1549887"/>
          </a:xfrm>
          <a:prstGeom prst="rect">
            <a:avLst/>
          </a:prstGeom>
          <a:ln>
            <a:noFill/>
          </a:ln>
          <a:effectLst>
            <a:softEdge rad="112500"/>
          </a:effectLst>
        </p:spPr>
      </p:pic>
    </p:spTree>
    <p:extLst>
      <p:ext uri="{BB962C8B-B14F-4D97-AF65-F5344CB8AC3E}">
        <p14:creationId xmlns:p14="http://schemas.microsoft.com/office/powerpoint/2010/main" val="3035703098"/>
      </p:ext>
    </p:extLst>
  </p:cSld>
  <p:clrMapOvr>
    <a:masterClrMapping/>
  </p:clrMapOvr>
  <p:transition spd="slow">
    <p:fad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631617" y="178140"/>
            <a:ext cx="3057247" cy="523220"/>
          </a:xfrm>
          <a:prstGeom prst="rect">
            <a:avLst/>
          </a:prstGeom>
          <a:noFill/>
        </p:spPr>
        <p:txBody>
          <a:bodyPr wrap="none" lIns="91440" tIns="45720" rIns="91440" bIns="45720">
            <a:spAutoFit/>
          </a:bodyPr>
          <a:lstStyle/>
          <a:p>
            <a:pPr algn="ctr" rtl="1"/>
            <a:r>
              <a:rPr lang="fa-IR" sz="2800" b="0" cap="none" spc="0" dirty="0" smtClean="0">
                <a:ln w="0"/>
                <a:solidFill>
                  <a:schemeClr val="tx1"/>
                </a:solidFill>
                <a:effectLst>
                  <a:outerShdw blurRad="38100" dist="19050" dir="2700000" algn="tl" rotWithShape="0">
                    <a:schemeClr val="dk1">
                      <a:alpha val="40000"/>
                    </a:schemeClr>
                  </a:outerShdw>
                </a:effectLst>
              </a:rPr>
              <a:t>رفتارها در فضای شهری</a:t>
            </a:r>
            <a:endParaRPr lang="en-US" sz="2800" b="0" cap="none" spc="0" dirty="0">
              <a:ln w="0"/>
              <a:solidFill>
                <a:schemeClr val="tx1"/>
              </a:solidFill>
              <a:effectLst>
                <a:outerShdw blurRad="38100" dist="19050" dir="2700000" algn="tl" rotWithShape="0">
                  <a:schemeClr val="dk1">
                    <a:alpha val="40000"/>
                  </a:schemeClr>
                </a:outerShdw>
              </a:effectLst>
            </a:endParaRPr>
          </a:p>
        </p:txBody>
      </p:sp>
      <p:sp>
        <p:nvSpPr>
          <p:cNvPr id="6" name="TextBox 5"/>
          <p:cNvSpPr txBox="1"/>
          <p:nvPr/>
        </p:nvSpPr>
        <p:spPr>
          <a:xfrm>
            <a:off x="2807592" y="991673"/>
            <a:ext cx="9182637" cy="923330"/>
          </a:xfrm>
          <a:prstGeom prst="rect">
            <a:avLst/>
          </a:prstGeom>
          <a:noFill/>
        </p:spPr>
        <p:txBody>
          <a:bodyPr wrap="square" rtlCol="1">
            <a:spAutoFit/>
          </a:bodyPr>
          <a:lstStyle/>
          <a:p>
            <a:pPr algn="r" rtl="1"/>
            <a:r>
              <a:rPr lang="fa-IR" dirty="0" smtClean="0"/>
              <a:t>برخی رفتارها وابسته به فعالیت هایی هستند که در اصل در فضای شهری انجام نمی گیرد . رفتار شهری تنها در حضور دیگران امکان پذیر است .</a:t>
            </a:r>
          </a:p>
          <a:p>
            <a:pPr algn="r" rtl="1"/>
            <a:endParaRPr lang="fa-IR" dirty="0"/>
          </a:p>
        </p:txBody>
      </p:sp>
      <p:sp>
        <p:nvSpPr>
          <p:cNvPr id="7" name="Rectangle 6"/>
          <p:cNvSpPr/>
          <p:nvPr/>
        </p:nvSpPr>
        <p:spPr>
          <a:xfrm>
            <a:off x="9386995" y="3018850"/>
            <a:ext cx="2350322" cy="523220"/>
          </a:xfrm>
          <a:prstGeom prst="rect">
            <a:avLst/>
          </a:prstGeom>
          <a:noFill/>
        </p:spPr>
        <p:txBody>
          <a:bodyPr wrap="none" lIns="91440" tIns="45720" rIns="91440" bIns="45720">
            <a:spAutoFit/>
          </a:bodyPr>
          <a:lstStyle/>
          <a:p>
            <a:pPr algn="ctr" rtl="1"/>
            <a:r>
              <a:rPr lang="fa-IR" sz="2800" b="0" cap="none" spc="0" dirty="0" smtClean="0">
                <a:ln w="0"/>
                <a:solidFill>
                  <a:schemeClr val="tx1"/>
                </a:solidFill>
                <a:effectLst>
                  <a:outerShdw blurRad="38100" dist="19050" dir="2700000" algn="tl" rotWithShape="0">
                    <a:schemeClr val="dk1">
                      <a:alpha val="40000"/>
                    </a:schemeClr>
                  </a:outerShdw>
                </a:effectLst>
              </a:rPr>
              <a:t>تاثیرزمان بر رفتار</a:t>
            </a:r>
            <a:endParaRPr lang="en-US" sz="2800" b="0" cap="none" spc="0" dirty="0">
              <a:ln w="0"/>
              <a:solidFill>
                <a:schemeClr val="tx1"/>
              </a:solidFill>
              <a:effectLst>
                <a:outerShdw blurRad="38100" dist="19050" dir="2700000" algn="tl" rotWithShape="0">
                  <a:schemeClr val="dk1">
                    <a:alpha val="40000"/>
                  </a:schemeClr>
                </a:outerShdw>
              </a:effectLst>
            </a:endParaRPr>
          </a:p>
        </p:txBody>
      </p:sp>
      <p:sp>
        <p:nvSpPr>
          <p:cNvPr id="8" name="TextBox 7"/>
          <p:cNvSpPr txBox="1"/>
          <p:nvPr/>
        </p:nvSpPr>
        <p:spPr>
          <a:xfrm>
            <a:off x="2704561" y="3757275"/>
            <a:ext cx="9182637" cy="2585323"/>
          </a:xfrm>
          <a:prstGeom prst="rect">
            <a:avLst/>
          </a:prstGeom>
          <a:noFill/>
        </p:spPr>
        <p:txBody>
          <a:bodyPr wrap="square" rtlCol="1">
            <a:spAutoFit/>
          </a:bodyPr>
          <a:lstStyle/>
          <a:p>
            <a:pPr algn="r" rtl="1"/>
            <a:r>
              <a:rPr lang="fa-IR" dirty="0" smtClean="0"/>
              <a:t>1.تاثیر تقاطع زمانی بر رفتار:رفتار متاثر از تغیرات محسوس تقاطع زمانی در کوتاه مدت است مانند فصول ،ساعت شبانه روزی ،ایام تعطیل ، غیر تعطیل و....به طور معمول با این تغییرات دسته ای از رفتار ها جایگزین دسته ای دیگر می شوند. مثلا در ایام تعطیل افرادی که در حال پرسه زدن و تماشای ویترین هستند نسبت به ایام غیر تعطیل به شدت افزایش می یابد یا موسیقی خیابانی در ایام عزاداری انجام نمی پذیرد.</a:t>
            </a:r>
          </a:p>
          <a:p>
            <a:pPr algn="r" rtl="1"/>
            <a:endParaRPr lang="fa-IR" dirty="0"/>
          </a:p>
          <a:p>
            <a:pPr algn="r" rtl="1"/>
            <a:r>
              <a:rPr lang="fa-IR" dirty="0" smtClean="0"/>
              <a:t>2.تاثیر تئوری زمان بر رفتار:ناشی ازتاثیر مستمر زمان در دراز مدت است که به طور معمول با متاثر ساختن فرهنگ ،دستگاه های ارزشی و توقعات اجتماعی را دگرگون می کند .</a:t>
            </a:r>
          </a:p>
          <a:p>
            <a:pPr algn="r" rtl="1"/>
            <a:r>
              <a:rPr lang="fa-IR" dirty="0" smtClean="0"/>
              <a:t>مثلا خوردن بستنی در خیابان در جامعه ما برای بانوان زمانی پسندیده نبود ولی امروز در بسیاری از شهرها متداول گشته است.</a:t>
            </a:r>
            <a:endParaRPr lang="fa-IR"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8270" y="1504337"/>
            <a:ext cx="2651617" cy="203773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80204797"/>
      </p:ext>
    </p:extLst>
  </p:cSld>
  <p:clrMapOvr>
    <a:masterClrMapping/>
  </p:clrMapOvr>
  <mc:AlternateContent xmlns:mc="http://schemas.openxmlformats.org/markup-compatibility/2006" xmlns:p14="http://schemas.microsoft.com/office/powerpoint/2010/main">
    <mc:Choice Requires="p14">
      <p:transition spd="slow" p14:dur="1250">
        <p14:switch dir="l"/>
      </p:transition>
    </mc:Choice>
    <mc:Fallback xmlns="">
      <p:transition spd="slow">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012766" y="455956"/>
            <a:ext cx="5288627" cy="523220"/>
          </a:xfrm>
          <a:prstGeom prst="rect">
            <a:avLst/>
          </a:prstGeom>
          <a:noFill/>
        </p:spPr>
        <p:txBody>
          <a:bodyPr wrap="none" lIns="91440" tIns="45720" rIns="91440" bIns="45720">
            <a:spAutoFit/>
          </a:bodyPr>
          <a:lstStyle/>
          <a:p>
            <a:pPr algn="ctr" rtl="1"/>
            <a:r>
              <a:rPr lang="fa-IR" sz="2800" b="0" cap="none" spc="0" dirty="0" smtClean="0">
                <a:ln w="0"/>
                <a:solidFill>
                  <a:schemeClr val="tx1"/>
                </a:solidFill>
                <a:effectLst>
                  <a:outerShdw blurRad="38100" dist="19050" dir="2700000" algn="tl" rotWithShape="0">
                    <a:schemeClr val="dk1">
                      <a:alpha val="40000"/>
                    </a:schemeClr>
                  </a:outerShdw>
                </a:effectLst>
              </a:rPr>
              <a:t>کنترل رفتار در فضا به چه صورتی می باشد</a:t>
            </a:r>
            <a:endParaRPr lang="en-US" sz="2800" b="0" cap="none" spc="0" dirty="0">
              <a:ln w="0"/>
              <a:solidFill>
                <a:schemeClr val="tx1"/>
              </a:solidFill>
              <a:effectLst>
                <a:outerShdw blurRad="38100" dist="19050" dir="2700000" algn="tl" rotWithShape="0">
                  <a:schemeClr val="dk1">
                    <a:alpha val="40000"/>
                  </a:schemeClr>
                </a:outerShdw>
              </a:effectLst>
            </a:endParaRPr>
          </a:p>
        </p:txBody>
      </p:sp>
      <p:sp>
        <p:nvSpPr>
          <p:cNvPr id="5" name="TextBox 4"/>
          <p:cNvSpPr txBox="1"/>
          <p:nvPr/>
        </p:nvSpPr>
        <p:spPr>
          <a:xfrm>
            <a:off x="2768957" y="1790163"/>
            <a:ext cx="9166115" cy="3693319"/>
          </a:xfrm>
          <a:prstGeom prst="rect">
            <a:avLst/>
          </a:prstGeom>
          <a:noFill/>
        </p:spPr>
        <p:txBody>
          <a:bodyPr wrap="square" rtlCol="1">
            <a:spAutoFit/>
          </a:bodyPr>
          <a:lstStyle/>
          <a:p>
            <a:pPr algn="r" rtl="1"/>
            <a:r>
              <a:rPr lang="fa-IR" dirty="0" smtClean="0"/>
              <a:t>1.القا رفتار:می توان به کمک فضا به افراد القا کرد که برخی رفتارها رااتخاذ نمایند</a:t>
            </a:r>
          </a:p>
          <a:p>
            <a:pPr algn="r" rtl="1"/>
            <a:r>
              <a:rPr lang="fa-IR" dirty="0" smtClean="0"/>
              <a:t>.مثلا اگروقوع انواع رفتارهای مرتبط با فعالیت های نشستن مد نظر باشد،کافی است فضای مناسب رابرای نشستن در محیط نمود .در این صورت افراد تشویق به نشستن می شوند وگاهی حتی اشکالی از نشستن می شوند و گاهی حتی اشکالی از نشستن را اتخاذ می کنند که برای طراح پیش بینی نکرده است ،به این ترتیب به طراح نیمکت ها ،پله ها،سکوها و...را برای نشستن در نظر می گیرید.</a:t>
            </a:r>
          </a:p>
          <a:p>
            <a:pPr algn="r" rtl="1"/>
            <a:endParaRPr lang="fa-IR" dirty="0"/>
          </a:p>
          <a:p>
            <a:pPr algn="r" rtl="1"/>
            <a:endParaRPr lang="fa-IR" dirty="0" smtClean="0"/>
          </a:p>
          <a:p>
            <a:pPr algn="r" rtl="1"/>
            <a:endParaRPr lang="fa-IR" dirty="0"/>
          </a:p>
          <a:p>
            <a:pPr algn="r" rtl="1"/>
            <a:r>
              <a:rPr lang="fa-IR" dirty="0" smtClean="0"/>
              <a:t>2.حذف رفتار:از طریق فضا می توان برخی رفتارها را تا حدودی حذف نمود.اگر زمینه فضایی مناسب در اختیار قرار نگیرد ،رغبت ان ها به انجام رفتارهای مذکور کم می شودو ممکن است این رفتار از فضای بشری حذف شود.</a:t>
            </a:r>
          </a:p>
          <a:p>
            <a:pPr algn="r" rtl="1"/>
            <a:endParaRPr lang="fa-IR" dirty="0" smtClean="0"/>
          </a:p>
          <a:p>
            <a:pPr algn="r" rtl="1"/>
            <a:r>
              <a:rPr lang="fa-IR" dirty="0" smtClean="0"/>
              <a:t>به طور نمونه رفتارهایی که از نظر دستگاه ارزشی جامعه پسندیده نیستند،به طور معمول رفتارهای کم ترددو کم نور انجام می شوند.این فضاها فراموش شده وبه طور عمده محل انجام خلافی چون فروش مواد مخدرو...هستند.</a:t>
            </a:r>
            <a:endParaRPr lang="fa-IR" dirty="0"/>
          </a:p>
        </p:txBody>
      </p:sp>
    </p:spTree>
    <p:extLst>
      <p:ext uri="{BB962C8B-B14F-4D97-AF65-F5344CB8AC3E}">
        <p14:creationId xmlns:p14="http://schemas.microsoft.com/office/powerpoint/2010/main" val="3933021707"/>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632958" y="417317"/>
            <a:ext cx="3623108" cy="523220"/>
          </a:xfrm>
          <a:prstGeom prst="rect">
            <a:avLst/>
          </a:prstGeom>
          <a:noFill/>
        </p:spPr>
        <p:txBody>
          <a:bodyPr wrap="none" lIns="91440" tIns="45720" rIns="91440" bIns="45720">
            <a:spAutoFit/>
          </a:bodyPr>
          <a:lstStyle/>
          <a:p>
            <a:pPr algn="ctr" rtl="1"/>
            <a:r>
              <a:rPr lang="fa-IR" sz="2800" b="0" cap="none" spc="0" dirty="0" smtClean="0">
                <a:ln w="0"/>
                <a:solidFill>
                  <a:schemeClr val="tx1"/>
                </a:solidFill>
                <a:effectLst>
                  <a:outerShdw blurRad="38100" dist="19050" dir="2700000" algn="tl" rotWithShape="0">
                    <a:schemeClr val="dk1">
                      <a:alpha val="40000"/>
                    </a:schemeClr>
                  </a:outerShdw>
                </a:effectLst>
              </a:rPr>
              <a:t>توجه به رفتارها یا استانداردها</a:t>
            </a:r>
            <a:endParaRPr lang="en-US" sz="2800" b="0" cap="none" spc="0" dirty="0">
              <a:ln w="0"/>
              <a:solidFill>
                <a:schemeClr val="tx1"/>
              </a:solidFill>
              <a:effectLst>
                <a:outerShdw blurRad="38100" dist="19050" dir="2700000" algn="tl" rotWithShape="0">
                  <a:schemeClr val="dk1">
                    <a:alpha val="40000"/>
                  </a:schemeClr>
                </a:outerShdw>
              </a:effectLst>
            </a:endParaRPr>
          </a:p>
        </p:txBody>
      </p:sp>
      <p:sp>
        <p:nvSpPr>
          <p:cNvPr id="5" name="TextBox 4"/>
          <p:cNvSpPr txBox="1"/>
          <p:nvPr/>
        </p:nvSpPr>
        <p:spPr>
          <a:xfrm>
            <a:off x="3690986" y="1494328"/>
            <a:ext cx="8178084" cy="2862322"/>
          </a:xfrm>
          <a:prstGeom prst="rect">
            <a:avLst/>
          </a:prstGeom>
          <a:noFill/>
        </p:spPr>
        <p:txBody>
          <a:bodyPr wrap="square" rtlCol="1">
            <a:spAutoFit/>
          </a:bodyPr>
          <a:lstStyle/>
          <a:p>
            <a:pPr algn="r" rtl="1"/>
            <a:r>
              <a:rPr lang="fa-IR" dirty="0" smtClean="0"/>
              <a:t>در طراحی ،بنا به تعریف،استانداردها حداقل های فضایی را برای فعالیت های انسانی ارائه می دهند.</a:t>
            </a:r>
          </a:p>
          <a:p>
            <a:pPr algn="r" rtl="1"/>
            <a:endParaRPr lang="fa-IR" dirty="0" smtClean="0"/>
          </a:p>
          <a:p>
            <a:pPr algn="r" rtl="1"/>
            <a:r>
              <a:rPr lang="fa-IR" dirty="0" smtClean="0"/>
              <a:t>انچه که در واقعیت اتفاق می افتد رفتار است ونه فعالیت.فضا باید ظرف رفتار باشد هرچند این رفتار بیش از حالت انتزاعی فعالیت مرتبط با ان ،نیاز به فضا داشته باشد.</a:t>
            </a:r>
          </a:p>
          <a:p>
            <a:pPr algn="r" rtl="1"/>
            <a:r>
              <a:rPr lang="fa-IR" dirty="0" smtClean="0"/>
              <a:t>مثلا ابعاد فضایی خاصی برای غذاخوردن یک نفر دراستانداردها در نظر گرفته می شود.اما این غذا خوردن از گاز زدن یک ساندویچ تا نشستن جمعی بر سر سفره رنگین می تواند تغییر کند وتمامی این رفتارها در درون یک جامعه قابل انجام است.</a:t>
            </a:r>
          </a:p>
          <a:p>
            <a:pPr algn="r" rtl="1"/>
            <a:endParaRPr lang="fa-IR" dirty="0" smtClean="0"/>
          </a:p>
          <a:p>
            <a:pPr algn="r" rtl="1"/>
            <a:r>
              <a:rPr lang="fa-IR" dirty="0" smtClean="0"/>
              <a:t>به طور مثال در استانداردهای مهندسی ترافیک ،هیچ گونه توجهی به نحو سوار وپیاده شدن شهروند ایرانی نشده است.</a:t>
            </a:r>
            <a:endParaRPr lang="fa-IR"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34040" y="4656661"/>
            <a:ext cx="5080000" cy="199622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100807540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605040" y="277189"/>
            <a:ext cx="4772460" cy="523220"/>
          </a:xfrm>
          <a:prstGeom prst="rect">
            <a:avLst/>
          </a:prstGeom>
          <a:noFill/>
        </p:spPr>
        <p:txBody>
          <a:bodyPr wrap="none" lIns="91440" tIns="45720" rIns="91440" bIns="45720">
            <a:spAutoFit/>
          </a:bodyPr>
          <a:lstStyle/>
          <a:p>
            <a:pPr algn="ctr" rtl="1"/>
            <a:r>
              <a:rPr lang="fa-IR" sz="2800" b="0" cap="none" spc="0" dirty="0" smtClean="0">
                <a:ln w="0"/>
                <a:solidFill>
                  <a:schemeClr val="tx1"/>
                </a:solidFill>
                <a:effectLst>
                  <a:outerShdw blurRad="38100" dist="19050" dir="2700000" algn="tl" rotWithShape="0">
                    <a:schemeClr val="dk1">
                      <a:alpha val="40000"/>
                    </a:schemeClr>
                  </a:outerShdw>
                </a:effectLst>
              </a:rPr>
              <a:t>تاثیر انواع ساختمان برشکل گیری رفتار</a:t>
            </a:r>
            <a:endParaRPr lang="en-US" sz="2800" b="0" cap="none" spc="0" dirty="0">
              <a:ln w="0"/>
              <a:solidFill>
                <a:schemeClr val="tx1"/>
              </a:solidFill>
              <a:effectLst>
                <a:outerShdw blurRad="38100" dist="19050" dir="2700000" algn="tl" rotWithShape="0">
                  <a:schemeClr val="dk1">
                    <a:alpha val="40000"/>
                  </a:schemeClr>
                </a:outerShdw>
              </a:effectLst>
            </a:endParaRPr>
          </a:p>
        </p:txBody>
      </p:sp>
      <p:sp>
        <p:nvSpPr>
          <p:cNvPr id="5" name="TextBox 4"/>
          <p:cNvSpPr txBox="1"/>
          <p:nvPr/>
        </p:nvSpPr>
        <p:spPr>
          <a:xfrm>
            <a:off x="4018209" y="1030310"/>
            <a:ext cx="7881870" cy="1200329"/>
          </a:xfrm>
          <a:prstGeom prst="rect">
            <a:avLst/>
          </a:prstGeom>
          <a:noFill/>
        </p:spPr>
        <p:txBody>
          <a:bodyPr wrap="square" rtlCol="1">
            <a:spAutoFit/>
          </a:bodyPr>
          <a:lstStyle/>
          <a:p>
            <a:pPr algn="r" rtl="1"/>
            <a:r>
              <a:rPr lang="fa-IR" dirty="0" smtClean="0"/>
              <a:t>اسکارنیومن رشته معماری وبرنامه ریزی شهری را در دانشگاه مک گیل مونترال به پایان رساند. نیومن تئوری فضای قابل دفاع را مطرح کرد،این تئوری از خواست مردم برای انجام پروژه های مشابه انچه در محلاتشان صورت گرفته است،ناشی میشود.ودرباره این که چگونه مردم محلات میتوانند امنیت را در تمام بخش های محیط مسکونی خود بهبود بخشند.  </a:t>
            </a:r>
            <a:endParaRPr lang="fa-IR" dirty="0"/>
          </a:p>
        </p:txBody>
      </p:sp>
      <p:sp>
        <p:nvSpPr>
          <p:cNvPr id="2" name="Rectangle 1"/>
          <p:cNvSpPr/>
          <p:nvPr/>
        </p:nvSpPr>
        <p:spPr>
          <a:xfrm>
            <a:off x="2756079" y="2507638"/>
            <a:ext cx="9144000" cy="3416320"/>
          </a:xfrm>
          <a:prstGeom prst="rect">
            <a:avLst/>
          </a:prstGeom>
        </p:spPr>
        <p:txBody>
          <a:bodyPr wrap="square">
            <a:spAutoFit/>
          </a:bodyPr>
          <a:lstStyle/>
          <a:p>
            <a:pPr algn="r" rtl="1"/>
            <a:r>
              <a:rPr lang="fa-IR" dirty="0"/>
              <a:t>اسکار برای رسیدن به خواسته هایش به پروژه زیر را مشخص کرد:</a:t>
            </a:r>
          </a:p>
          <a:p>
            <a:pPr algn="r" rtl="1"/>
            <a:r>
              <a:rPr lang="fa-IR" dirty="0"/>
              <a:t>1.سازمان دهی محدود شبکه خیابان های یک منطقه مسکونی به منظره ای در واحدهای</a:t>
            </a:r>
          </a:p>
          <a:p>
            <a:pPr algn="r" rtl="1"/>
            <a:r>
              <a:rPr lang="fa-IR" dirty="0"/>
              <a:t>2.اصلاح یک مجتمع مسکونی عمومی شامل خانه های ردیفی در شهر نیویورک </a:t>
            </a:r>
          </a:p>
          <a:p>
            <a:pPr algn="r" rtl="1"/>
            <a:r>
              <a:rPr lang="fa-IR" dirty="0"/>
              <a:t>3.پخش کردن ساکنان ساختمان های بلند مرتبه درخانه های شهری پراکنده</a:t>
            </a:r>
          </a:p>
          <a:p>
            <a:pPr algn="r" rtl="1"/>
            <a:r>
              <a:rPr lang="fa-IR" dirty="0"/>
              <a:t>کلیه دستورالعمل های مرتبط با فضای قابل دفاع یک هدف مشترک را دنبال می کند،ان ها چهارچوب کالبدی یک محله را به گونه ای بازسازی می کنند که ساکنان قادر باشند محیط اطراف خانه هایشان </a:t>
            </a:r>
          </a:p>
          <a:p>
            <a:pPr algn="r" rtl="1"/>
            <a:r>
              <a:rPr lang="fa-IR" dirty="0"/>
              <a:t>را کنترل کنند .این محیط شامل خیابان ها و فضاهای باز اطراف ساختمان ها و همچنین خود ساختمان ها می باشد.</a:t>
            </a:r>
          </a:p>
          <a:p>
            <a:pPr algn="r" rtl="1"/>
            <a:r>
              <a:rPr lang="fa-IR" dirty="0"/>
              <a:t>این دستورالعمل ها به مردم این امکان را می دهد تا از محیطی که ارزش ها و سبک زندگی روز مره خود را در ان جاری می یابند،محافظت نمایند .واین شانس را به انها می دهد که ببینند چگونه رفتار خود انها می تواند جهان اطرافشان را بهبود بخشدوان را به سمت تعالی هدایت کند.</a:t>
            </a:r>
          </a:p>
          <a:p>
            <a:pPr algn="r" rtl="1"/>
            <a:r>
              <a:rPr lang="fa-IR" dirty="0"/>
              <a:t>ایده فضاهایی قابل دفاع زمانی مطرح شد که جرم وجنایت ،به دلیل شرایط اقتصادی واجتماعی به مسئله وخیمی تبدیل شده بود.</a:t>
            </a:r>
          </a:p>
        </p:txBody>
      </p:sp>
    </p:spTree>
    <p:extLst>
      <p:ext uri="{BB962C8B-B14F-4D97-AF65-F5344CB8AC3E}">
        <p14:creationId xmlns:p14="http://schemas.microsoft.com/office/powerpoint/2010/main" val="382418772"/>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614411" y="373487"/>
            <a:ext cx="9221274" cy="3970318"/>
          </a:xfrm>
          <a:prstGeom prst="rect">
            <a:avLst/>
          </a:prstGeom>
          <a:noFill/>
        </p:spPr>
        <p:txBody>
          <a:bodyPr wrap="square" rtlCol="1">
            <a:spAutoFit/>
          </a:bodyPr>
          <a:lstStyle/>
          <a:p>
            <a:pPr algn="r" rtl="1"/>
            <a:endParaRPr lang="fa-IR" dirty="0" smtClean="0"/>
          </a:p>
          <a:p>
            <a:pPr algn="r" rtl="1"/>
            <a:r>
              <a:rPr lang="fa-IR" dirty="0" smtClean="0"/>
              <a:t>نیومن در دنباله پژوهش خود درباره ی تاثیر فرم خانه سازی بر توانایی ساکنان در کنترل محیط مسکونی ،متوجه شد که گونه های مختلف ساختمان ،حس و حالی را در بیرون از فضای سرپوشیده ی خانه پدید می اورد که بر توانایی ساکنان در کنترل ان ها موثر است ،چه این واحدها خانه ای منفرد روی زمین باشد یا در میان شمار بسیاری از واحد ها در یک ساختمان بلند مرتبه باشد.</a:t>
            </a:r>
          </a:p>
          <a:p>
            <a:pPr algn="r" rtl="1"/>
            <a:endParaRPr lang="fa-IR" dirty="0"/>
          </a:p>
          <a:p>
            <a:pPr algn="r" rtl="1"/>
            <a:endParaRPr lang="fa-IR" dirty="0" smtClean="0"/>
          </a:p>
          <a:p>
            <a:pPr algn="r" rtl="1"/>
            <a:endParaRPr lang="fa-IR" dirty="0"/>
          </a:p>
          <a:p>
            <a:pPr algn="r" rtl="1"/>
            <a:endParaRPr lang="fa-IR" dirty="0" smtClean="0"/>
          </a:p>
          <a:p>
            <a:pPr algn="r" rtl="1"/>
            <a:endParaRPr lang="fa-IR" dirty="0"/>
          </a:p>
          <a:p>
            <a:pPr algn="r" rtl="1"/>
            <a:r>
              <a:rPr lang="fa-IR" dirty="0" smtClean="0"/>
              <a:t> وی بر این اساس ساختمان های مسکونی را به سه گروه بزرگ تقسیم می کند:</a:t>
            </a:r>
          </a:p>
          <a:p>
            <a:pPr algn="r" rtl="1"/>
            <a:r>
              <a:rPr lang="fa-IR" dirty="0" smtClean="0"/>
              <a:t>1.خانه های تک خانواری</a:t>
            </a:r>
          </a:p>
          <a:p>
            <a:pPr algn="r" rtl="1"/>
            <a:r>
              <a:rPr lang="fa-IR" dirty="0" smtClean="0"/>
              <a:t>2.ساختمان های بدون بالابر</a:t>
            </a:r>
          </a:p>
          <a:p>
            <a:pPr algn="r" rtl="1"/>
            <a:r>
              <a:rPr lang="fa-IR" dirty="0" smtClean="0"/>
              <a:t>3.ساختمان های بلند مرتبه</a:t>
            </a:r>
          </a:p>
        </p:txBody>
      </p:sp>
    </p:spTree>
    <p:extLst>
      <p:ext uri="{BB962C8B-B14F-4D97-AF65-F5344CB8AC3E}">
        <p14:creationId xmlns:p14="http://schemas.microsoft.com/office/powerpoint/2010/main" val="412201797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943563" y="515756"/>
            <a:ext cx="1824538" cy="523220"/>
          </a:xfrm>
          <a:prstGeom prst="rect">
            <a:avLst/>
          </a:prstGeom>
          <a:noFill/>
        </p:spPr>
        <p:txBody>
          <a:bodyPr wrap="none" lIns="91440" tIns="45720" rIns="91440" bIns="45720">
            <a:spAutoFit/>
          </a:bodyPr>
          <a:lstStyle/>
          <a:p>
            <a:pPr algn="ctr" rtl="1"/>
            <a:r>
              <a:rPr lang="fa-IR" sz="2800" dirty="0" smtClean="0">
                <a:ln w="0"/>
                <a:effectLst>
                  <a:outerShdw blurRad="38100" dist="19050" dir="2700000" algn="tl" rotWithShape="0">
                    <a:schemeClr val="dk1">
                      <a:alpha val="40000"/>
                    </a:schemeClr>
                  </a:outerShdw>
                </a:effectLst>
              </a:rPr>
              <a:t>رفتار نابهنجار</a:t>
            </a:r>
            <a:endParaRPr lang="en-US" sz="2800" b="0" cap="none" spc="0" dirty="0">
              <a:ln w="0"/>
              <a:solidFill>
                <a:schemeClr val="tx1"/>
              </a:solidFill>
              <a:effectLst>
                <a:outerShdw blurRad="38100" dist="19050" dir="2700000" algn="tl" rotWithShape="0">
                  <a:schemeClr val="dk1">
                    <a:alpha val="40000"/>
                  </a:schemeClr>
                </a:outerShdw>
              </a:effectLst>
            </a:endParaRPr>
          </a:p>
        </p:txBody>
      </p:sp>
      <p:sp>
        <p:nvSpPr>
          <p:cNvPr id="5" name="TextBox 4"/>
          <p:cNvSpPr txBox="1"/>
          <p:nvPr/>
        </p:nvSpPr>
        <p:spPr>
          <a:xfrm>
            <a:off x="2168840" y="1532398"/>
            <a:ext cx="9710670" cy="3139321"/>
          </a:xfrm>
          <a:prstGeom prst="rect">
            <a:avLst/>
          </a:prstGeom>
          <a:noFill/>
        </p:spPr>
        <p:txBody>
          <a:bodyPr wrap="square" rtlCol="1">
            <a:spAutoFit/>
          </a:bodyPr>
          <a:lstStyle/>
          <a:p>
            <a:pPr algn="r" rtl="1"/>
            <a:r>
              <a:rPr lang="fa-IR" dirty="0" smtClean="0"/>
              <a:t>کلمه نابه هنجار یعنی «دور از هنجار»وقتی بسیاری از ویژگی های مثل قد را در جمعیتی اندازگیری می کنیم دامنه ی از مقادیر گوناگون به دست می اید </a:t>
            </a:r>
            <a:r>
              <a:rPr lang="fa-IR" dirty="0"/>
              <a:t>.</a:t>
            </a:r>
            <a:endParaRPr lang="fa-IR" dirty="0" smtClean="0"/>
          </a:p>
          <a:p>
            <a:pPr algn="r" rtl="1"/>
            <a:r>
              <a:rPr lang="fa-IR" dirty="0" smtClean="0"/>
              <a:t>هر جامعه ای برای رفتارهای قابل قبول خود معیارهای معین یا «هنجارهایی» دارد ورفتاری که به طور مشخص از این معیارها دور و منحرف شده باشد ،رفتار نابهنجار شناخته می شود.</a:t>
            </a:r>
          </a:p>
          <a:p>
            <a:pPr algn="r" rtl="1"/>
            <a:r>
              <a:rPr lang="fa-IR" dirty="0" smtClean="0"/>
              <a:t>البته ممکن است رفتاری که در جامعه معینی بهنجار تلفی می شود در جامعه دیگر نابهنجار تلقی گرددو همچنین نابهنجاری هم در یک جامعه در طول زمان تغییر پیدا می کند.</a:t>
            </a:r>
          </a:p>
          <a:p>
            <a:pPr algn="r" rtl="1"/>
            <a:endParaRPr lang="fa-IR" dirty="0" smtClean="0"/>
          </a:p>
          <a:p>
            <a:pPr algn="r" rtl="1"/>
            <a:endParaRPr lang="fa-IR" dirty="0" smtClean="0"/>
          </a:p>
          <a:p>
            <a:pPr algn="r" rtl="1"/>
            <a:endParaRPr lang="fa-IR" dirty="0"/>
          </a:p>
          <a:p>
            <a:pPr algn="r" rtl="1"/>
            <a:endParaRPr lang="fa-IR" dirty="0" smtClean="0"/>
          </a:p>
          <a:p>
            <a:pPr algn="r" rtl="1"/>
            <a:endParaRPr lang="fa-IR" dirty="0"/>
          </a:p>
        </p:txBody>
      </p:sp>
      <p:sp>
        <p:nvSpPr>
          <p:cNvPr id="2" name="Rectangle 1"/>
          <p:cNvSpPr/>
          <p:nvPr/>
        </p:nvSpPr>
        <p:spPr>
          <a:xfrm>
            <a:off x="9161521" y="3900161"/>
            <a:ext cx="2520241" cy="461665"/>
          </a:xfrm>
          <a:prstGeom prst="rect">
            <a:avLst/>
          </a:prstGeom>
        </p:spPr>
        <p:txBody>
          <a:bodyPr wrap="none">
            <a:spAutoFit/>
          </a:bodyPr>
          <a:lstStyle/>
          <a:p>
            <a:pPr algn="ctr" rtl="1"/>
            <a:r>
              <a:rPr lang="fa-IR" sz="2400" dirty="0">
                <a:ln w="0"/>
                <a:effectLst>
                  <a:outerShdw blurRad="38100" dist="19050" dir="2700000" algn="tl" rotWithShape="0">
                    <a:schemeClr val="dk1">
                      <a:alpha val="40000"/>
                    </a:schemeClr>
                  </a:outerShdw>
                </a:effectLst>
              </a:rPr>
              <a:t>الگوهای رفتاری انسانی</a:t>
            </a:r>
            <a:endParaRPr lang="en-US" sz="2400" dirty="0">
              <a:ln w="0"/>
              <a:effectLst>
                <a:outerShdw blurRad="38100" dist="19050" dir="2700000" algn="tl" rotWithShape="0">
                  <a:schemeClr val="dk1">
                    <a:alpha val="40000"/>
                  </a:schemeClr>
                </a:outerShdw>
              </a:effectLst>
            </a:endParaRPr>
          </a:p>
        </p:txBody>
      </p:sp>
      <p:sp>
        <p:nvSpPr>
          <p:cNvPr id="3" name="Rectangle 2"/>
          <p:cNvSpPr/>
          <p:nvPr/>
        </p:nvSpPr>
        <p:spPr>
          <a:xfrm>
            <a:off x="2696874" y="4671719"/>
            <a:ext cx="9182636" cy="369332"/>
          </a:xfrm>
          <a:prstGeom prst="rect">
            <a:avLst/>
          </a:prstGeom>
        </p:spPr>
        <p:txBody>
          <a:bodyPr wrap="square">
            <a:spAutoFit/>
          </a:bodyPr>
          <a:lstStyle/>
          <a:p>
            <a:pPr algn="r" rtl="1"/>
            <a:r>
              <a:rPr lang="fa-IR" dirty="0"/>
              <a:t>در این رویکرد انسان موجودی رفتارگرا به شمار میرود وبه جای احساسات وافکارش بر رفتار وکردارش تاکید می شود.</a:t>
            </a:r>
          </a:p>
        </p:txBody>
      </p:sp>
    </p:spTree>
    <p:extLst>
      <p:ext uri="{BB962C8B-B14F-4D97-AF65-F5344CB8AC3E}">
        <p14:creationId xmlns:p14="http://schemas.microsoft.com/office/powerpoint/2010/main" val="1775467367"/>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753236" y="4104957"/>
            <a:ext cx="9092485" cy="1415772"/>
          </a:xfrm>
          <a:prstGeom prst="rect">
            <a:avLst/>
          </a:prstGeom>
          <a:noFill/>
        </p:spPr>
        <p:txBody>
          <a:bodyPr wrap="square" rtlCol="1">
            <a:spAutoFit/>
          </a:bodyPr>
          <a:lstStyle/>
          <a:p>
            <a:pPr algn="r" rtl="1"/>
            <a:endParaRPr lang="fa-IR" sz="1400" dirty="0"/>
          </a:p>
          <a:p>
            <a:pPr algn="r" rtl="1"/>
            <a:r>
              <a:rPr lang="fa-IR" dirty="0"/>
              <a:t>3_این رویکرد همجنین کیفیت روابط انسان ها ،محیط را پویان و در حال تغییر فرض میکند.قلمرو تغییر میکند ،فضای شخصی وسیع یا فشرده میشود و افراد محیط را تغییر میدهند.</a:t>
            </a:r>
          </a:p>
          <a:p>
            <a:pPr algn="r" rtl="1"/>
            <a:endParaRPr lang="fa-IR" dirty="0"/>
          </a:p>
          <a:p>
            <a:pPr algn="r" rtl="1"/>
            <a:r>
              <a:rPr lang="fa-IR" dirty="0"/>
              <a:t>4_نکته اخر این که رابطه افراد و محیط در چند سطح برقرار میشود و نظامی یکپارچه را تشکیل میدهد .</a:t>
            </a:r>
          </a:p>
        </p:txBody>
      </p:sp>
      <p:sp>
        <p:nvSpPr>
          <p:cNvPr id="5" name="Rectangle 4"/>
          <p:cNvSpPr/>
          <p:nvPr/>
        </p:nvSpPr>
        <p:spPr>
          <a:xfrm>
            <a:off x="9364744" y="159740"/>
            <a:ext cx="2297424" cy="523220"/>
          </a:xfrm>
          <a:prstGeom prst="rect">
            <a:avLst/>
          </a:prstGeom>
          <a:noFill/>
        </p:spPr>
        <p:txBody>
          <a:bodyPr wrap="none" lIns="91440" tIns="45720" rIns="91440" bIns="45720">
            <a:spAutoFit/>
          </a:bodyPr>
          <a:lstStyle/>
          <a:p>
            <a:pPr algn="ctr" rtl="1"/>
            <a:r>
              <a:rPr lang="fa-IR" sz="2800" dirty="0" smtClean="0">
                <a:ln w="0"/>
                <a:effectLst>
                  <a:outerShdw blurRad="38100" dist="19050" dir="2700000" algn="tl" rotWithShape="0">
                    <a:schemeClr val="dk1">
                      <a:alpha val="40000"/>
                    </a:schemeClr>
                  </a:outerShdw>
                </a:effectLst>
              </a:rPr>
              <a:t>الگوی بوم شناختی</a:t>
            </a:r>
            <a:endParaRPr lang="en-US" sz="2800" b="0" cap="none" spc="0" dirty="0">
              <a:ln w="0"/>
              <a:solidFill>
                <a:schemeClr val="tx1"/>
              </a:solidFill>
              <a:effectLst>
                <a:outerShdw blurRad="38100" dist="19050" dir="2700000" algn="tl" rotWithShape="0">
                  <a:schemeClr val="dk1">
                    <a:alpha val="40000"/>
                  </a:schemeClr>
                </a:outerShdw>
              </a:effectLst>
            </a:endParaRPr>
          </a:p>
        </p:txBody>
      </p:sp>
      <p:sp>
        <p:nvSpPr>
          <p:cNvPr id="6" name="TextBox 5"/>
          <p:cNvSpPr txBox="1"/>
          <p:nvPr/>
        </p:nvSpPr>
        <p:spPr>
          <a:xfrm>
            <a:off x="2508537" y="1042145"/>
            <a:ext cx="9337184" cy="2862322"/>
          </a:xfrm>
          <a:prstGeom prst="rect">
            <a:avLst/>
          </a:prstGeom>
          <a:noFill/>
        </p:spPr>
        <p:txBody>
          <a:bodyPr wrap="square" rtlCol="1">
            <a:spAutoFit/>
          </a:bodyPr>
          <a:lstStyle/>
          <a:p>
            <a:pPr algn="r" rtl="1"/>
            <a:r>
              <a:rPr lang="fa-IR" dirty="0" smtClean="0"/>
              <a:t>این الگو دارای ویژگی زیر می باشد.</a:t>
            </a:r>
          </a:p>
          <a:p>
            <a:pPr algn="r" rtl="1"/>
            <a:r>
              <a:rPr lang="fa-IR" dirty="0" smtClean="0"/>
              <a:t>1.محیط و رفتار انقدر در هم تنیده شده اند که به سختی می توان ان ها را از هم تفکیک کرد .تفکیک ناپذیری ان ها نه فقط بر مبنای این گونه مرسوم که «محیط بر رفتار تاثیر می گذارد» بلکه به این دلیل است که نمی توان رفتار را مستقل از رابطه درونی با محیط درک کردواین که رفتار را باید در بستری محیطی تعریف کرد.</a:t>
            </a:r>
          </a:p>
          <a:p>
            <a:pPr algn="r" rtl="1"/>
            <a:r>
              <a:rPr lang="fa-IR" dirty="0"/>
              <a:t>2</a:t>
            </a:r>
            <a:r>
              <a:rPr lang="fa-IR" dirty="0" smtClean="0"/>
              <a:t>.بهترین کار این است که روابط محیط و افراددر قالب نام بوم شناختی بررسی می شود که در ان بین محیط ها و افراد تاثیر دو جانبه و دو گانه وجود دارد.خود واژه بوم شناسی نیز مستلزم تاثیر متقابل محیط و موجودات زنده بر یکدیگر است.</a:t>
            </a:r>
          </a:p>
          <a:p>
            <a:pPr algn="r" rtl="1"/>
            <a:r>
              <a:rPr lang="fa-IR" dirty="0" smtClean="0"/>
              <a:t>در گذشته محیط همچون متغیری مستقل در نظر گرفته می شد که بر رفتار تاثیر می گذارد،شکل ان را تعیین می کند و ان را به وجود می اورد.از همین رو در اغلب کتابها به این نظر بر می خوریم که محیط را باید برای افراد طوری طراحی کرد که نیازها و اهداف ان ها بر اورد شود.</a:t>
            </a:r>
          </a:p>
          <a:p>
            <a:pPr algn="r" rtl="1"/>
            <a:endParaRPr lang="fa-IR" dirty="0"/>
          </a:p>
        </p:txBody>
      </p:sp>
    </p:spTree>
    <p:extLst>
      <p:ext uri="{BB962C8B-B14F-4D97-AF65-F5344CB8AC3E}">
        <p14:creationId xmlns:p14="http://schemas.microsoft.com/office/powerpoint/2010/main" val="409004996"/>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6367" y="446153"/>
            <a:ext cx="11384924" cy="2039084"/>
          </a:xfrm>
          <a:prstGeom prst="rect">
            <a:avLst/>
          </a:prstGeom>
        </p:spPr>
        <p:txBody>
          <a:bodyPr wrap="square">
            <a:spAutoFit/>
          </a:bodyPr>
          <a:lstStyle/>
          <a:p>
            <a:pPr algn="r" rtl="1">
              <a:lnSpc>
                <a:spcPct val="107000"/>
              </a:lnSpc>
              <a:spcAft>
                <a:spcPts val="800"/>
              </a:spcAft>
            </a:pPr>
            <a:r>
              <a:rPr lang="fa-IR" sz="4000" dirty="0" smtClean="0">
                <a:latin typeface="Calibri" panose="020F0502020204030204" pitchFamily="34" charset="0"/>
                <a:ea typeface="Calibri" panose="020F0502020204030204" pitchFamily="34" charset="0"/>
                <a:cs typeface="B Yas" panose="00000400000000000000" pitchFamily="2" charset="-78"/>
              </a:rPr>
              <a:t>معنی</a:t>
            </a:r>
            <a:r>
              <a:rPr lang="fa-IR" sz="2400" dirty="0" smtClean="0">
                <a:latin typeface="Calibri" panose="020F0502020204030204" pitchFamily="34" charset="0"/>
                <a:ea typeface="Calibri" panose="020F0502020204030204" pitchFamily="34" charset="0"/>
                <a:cs typeface="B Yas" panose="00000400000000000000" pitchFamily="2" charset="-78"/>
              </a:rPr>
              <a:t> </a:t>
            </a:r>
          </a:p>
          <a:p>
            <a:pPr algn="r" rtl="1">
              <a:lnSpc>
                <a:spcPct val="107000"/>
              </a:lnSpc>
              <a:spcAft>
                <a:spcPts val="800"/>
              </a:spcAft>
            </a:pPr>
            <a:r>
              <a:rPr lang="fa-IR" sz="2400" dirty="0" smtClean="0">
                <a:latin typeface="Calibri" panose="020F0502020204030204" pitchFamily="34" charset="0"/>
                <a:ea typeface="Calibri" panose="020F0502020204030204" pitchFamily="34" charset="0"/>
                <a:cs typeface="B Yas" panose="00000400000000000000" pitchFamily="2" charset="-78"/>
              </a:rPr>
              <a:t>یک </a:t>
            </a:r>
            <a:r>
              <a:rPr lang="fa-IR" sz="2400" dirty="0">
                <a:latin typeface="Calibri" panose="020F0502020204030204" pitchFamily="34" charset="0"/>
                <a:ea typeface="Calibri" panose="020F0502020204030204" pitchFamily="34" charset="0"/>
                <a:cs typeface="B Yas" panose="00000400000000000000" pitchFamily="2" charset="-78"/>
              </a:rPr>
              <a:t>پیام جدید به خودی خود هیچ معنایی نمی دهد مگر آن که معنی آنها در ذهن خود وجود داشته باشند. مثلا انگشت اشاره بر لب برای بار اول معنا دار نیست و زمانی برای فرد قابل فهم است که معنایی از آن را در ذهن داشته و رفتار ارسالی را با معنی موجود در ذهنن انطباق داده و مفهوم سکوت را دریافت کند. اگر معنی برای علامتی تعریف نشده باشد قابل درک نیست.</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Rectangle 2"/>
          <p:cNvSpPr/>
          <p:nvPr/>
        </p:nvSpPr>
        <p:spPr>
          <a:xfrm>
            <a:off x="6787165" y="2485237"/>
            <a:ext cx="4984125" cy="2039084"/>
          </a:xfrm>
          <a:prstGeom prst="rect">
            <a:avLst/>
          </a:prstGeom>
        </p:spPr>
        <p:txBody>
          <a:bodyPr wrap="square">
            <a:spAutoFit/>
          </a:bodyPr>
          <a:lstStyle/>
          <a:p>
            <a:pPr algn="r" rtl="1">
              <a:lnSpc>
                <a:spcPct val="107000"/>
              </a:lnSpc>
              <a:spcAft>
                <a:spcPts val="800"/>
              </a:spcAft>
            </a:pPr>
            <a:r>
              <a:rPr lang="fa-IR" sz="4000" dirty="0">
                <a:latin typeface="Calibri" panose="020F0502020204030204" pitchFamily="34" charset="0"/>
                <a:ea typeface="Calibri" panose="020F0502020204030204" pitchFamily="34" charset="0"/>
                <a:cs typeface="B Yas" panose="00000400000000000000" pitchFamily="2" charset="-78"/>
              </a:rPr>
              <a:t>فرایند </a:t>
            </a:r>
            <a:r>
              <a:rPr lang="fa-IR" sz="4000" dirty="0" smtClean="0">
                <a:latin typeface="Calibri" panose="020F0502020204030204" pitchFamily="34" charset="0"/>
                <a:ea typeface="Calibri" panose="020F0502020204030204" pitchFamily="34" charset="0"/>
                <a:cs typeface="B Yas" panose="00000400000000000000" pitchFamily="2" charset="-78"/>
              </a:rPr>
              <a:t>ادراک</a:t>
            </a:r>
          </a:p>
          <a:p>
            <a:pPr algn="r" rtl="1">
              <a:lnSpc>
                <a:spcPct val="107000"/>
              </a:lnSpc>
              <a:spcAft>
                <a:spcPts val="800"/>
              </a:spcAft>
            </a:pPr>
            <a:r>
              <a:rPr lang="fa-IR" sz="2400" dirty="0" smtClean="0">
                <a:latin typeface="Calibri" panose="020F0502020204030204" pitchFamily="34" charset="0"/>
                <a:ea typeface="Calibri" panose="020F0502020204030204" pitchFamily="34" charset="0"/>
                <a:cs typeface="B Yas" panose="00000400000000000000" pitchFamily="2" charset="-78"/>
              </a:rPr>
              <a:t> </a:t>
            </a:r>
            <a:r>
              <a:rPr lang="fa-IR" sz="2400" dirty="0">
                <a:latin typeface="Calibri" panose="020F0502020204030204" pitchFamily="34" charset="0"/>
                <a:ea typeface="Calibri" panose="020F0502020204030204" pitchFamily="34" charset="0"/>
                <a:cs typeface="B Yas" panose="00000400000000000000" pitchFamily="2" charset="-78"/>
              </a:rPr>
              <a:t>ادراک؛رفتار یا </a:t>
            </a:r>
            <a:r>
              <a:rPr lang="fa-IR" sz="2400" dirty="0" smtClean="0">
                <a:latin typeface="Calibri" panose="020F0502020204030204" pitchFamily="34" charset="0"/>
                <a:ea typeface="Calibri" panose="020F0502020204030204" pitchFamily="34" charset="0"/>
                <a:cs typeface="B Yas" panose="00000400000000000000" pitchFamily="2" charset="-78"/>
              </a:rPr>
              <a:t>پاسخی‌ست </a:t>
            </a:r>
            <a:r>
              <a:rPr lang="fa-IR" sz="2400" dirty="0">
                <a:latin typeface="Calibri" panose="020F0502020204030204" pitchFamily="34" charset="0"/>
                <a:ea typeface="Calibri" panose="020F0502020204030204" pitchFamily="34" charset="0"/>
                <a:cs typeface="B Yas" panose="00000400000000000000" pitchFamily="2" charset="-78"/>
              </a:rPr>
              <a:t>که همواره بدنبال اثر محرک (فرستنده) از گیرنده سر میزند یا به طور کلی معنا بخشیدن به امور و </a:t>
            </a:r>
            <a:r>
              <a:rPr lang="fa-IR" sz="2400" dirty="0" smtClean="0">
                <a:latin typeface="Calibri" panose="020F0502020204030204" pitchFamily="34" charset="0"/>
                <a:ea typeface="Calibri" panose="020F0502020204030204" pitchFamily="34" charset="0"/>
                <a:cs typeface="B Yas" panose="00000400000000000000" pitchFamily="2" charset="-78"/>
              </a:rPr>
              <a:t>محرک‌های </a:t>
            </a:r>
            <a:r>
              <a:rPr lang="fa-IR" sz="2400" dirty="0">
                <a:latin typeface="Calibri" panose="020F0502020204030204" pitchFamily="34" charset="0"/>
                <a:ea typeface="Calibri" panose="020F0502020204030204" pitchFamily="34" charset="0"/>
                <a:cs typeface="B Yas" panose="00000400000000000000" pitchFamily="2" charset="-78"/>
              </a:rPr>
              <a:t>حس شده را ادراک گویند.</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5307" y="2700602"/>
            <a:ext cx="6336405" cy="3349744"/>
          </a:xfrm>
          <a:prstGeom prst="rect">
            <a:avLst/>
          </a:prstGeom>
        </p:spPr>
      </p:pic>
    </p:spTree>
    <p:extLst>
      <p:ext uri="{BB962C8B-B14F-4D97-AF65-F5344CB8AC3E}">
        <p14:creationId xmlns:p14="http://schemas.microsoft.com/office/powerpoint/2010/main" val="2652147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30879" y="125507"/>
            <a:ext cx="10403541" cy="3877985"/>
          </a:xfrm>
          <a:prstGeom prst="rect">
            <a:avLst/>
          </a:prstGeom>
          <a:noFill/>
        </p:spPr>
        <p:txBody>
          <a:bodyPr wrap="square" rtlCol="0">
            <a:spAutoFit/>
          </a:bodyPr>
          <a:lstStyle/>
          <a:p>
            <a:pPr algn="r" rtl="1"/>
            <a:r>
              <a:rPr lang="fa-IR" dirty="0" smtClean="0"/>
              <a:t> </a:t>
            </a:r>
          </a:p>
          <a:p>
            <a:pPr algn="r" rtl="1"/>
            <a:r>
              <a:rPr lang="fa-IR" sz="2400" dirty="0" smtClean="0"/>
              <a:t>رفتار </a:t>
            </a:r>
            <a:r>
              <a:rPr lang="fa-IR" sz="2400" dirty="0"/>
              <a:t>و </a:t>
            </a:r>
            <a:r>
              <a:rPr lang="fa-IR" sz="2400" dirty="0" smtClean="0"/>
              <a:t>طراحی</a:t>
            </a:r>
          </a:p>
          <a:p>
            <a:pPr algn="r" rtl="1"/>
            <a:endParaRPr lang="fa-IR" sz="2400" dirty="0"/>
          </a:p>
          <a:p>
            <a:pPr algn="r" rtl="1"/>
            <a:r>
              <a:rPr lang="fa-IR" dirty="0" smtClean="0"/>
              <a:t>طراحی </a:t>
            </a:r>
            <a:r>
              <a:rPr lang="fa-IR" dirty="0"/>
              <a:t>شهر ها در بعد فرهنگی ان مستلزم شناخت رفتار های مردم است.برای این کار دو روش تحلیلی </a:t>
            </a:r>
            <a:r>
              <a:rPr lang="fa-IR" dirty="0" smtClean="0"/>
              <a:t>جود </a:t>
            </a:r>
            <a:r>
              <a:rPr lang="fa-IR" dirty="0"/>
              <a:t>دارد .روش اول مشخص میکند که فعالیت های انسانی چگونه در چهار چوب فرهنگ های مختلف در عمل به وقوع میپیوندد و روش دوم نیاز های اصولی رفتار های فردی یا جمعی را صرف نظر از فعالیت های واقعی مردم مورد تجزیه و تحلیل قرار میدهد .اختلاف این دو روش در فرق بین «نیاز ها» و «تقاضاهای» رفتاری نهفته است .</a:t>
            </a:r>
            <a:endParaRPr lang="en-US" dirty="0"/>
          </a:p>
          <a:p>
            <a:pPr algn="r" rtl="1"/>
            <a:endParaRPr lang="fa-IR" dirty="0" smtClean="0"/>
          </a:p>
          <a:p>
            <a:pPr algn="r" rtl="1"/>
            <a:endParaRPr lang="fa-IR" dirty="0"/>
          </a:p>
          <a:p>
            <a:pPr algn="r" rtl="1"/>
            <a:r>
              <a:rPr lang="fa-IR" dirty="0"/>
              <a:t>طریق اول به توصیف «تظاهرات رفتاری»پرداخته و به نتیجه گیری های توصیفی می انجامد ،نظیر این که چون مردم مجتمع ها ی</a:t>
            </a:r>
            <a:r>
              <a:rPr lang="en-US" dirty="0"/>
              <a:t> </a:t>
            </a:r>
            <a:r>
              <a:rPr lang="fa-IR" dirty="0"/>
              <a:t>تجاری را مورد استفاده قرار میدهند ،پس این مجتمع ها در واقع تقاضای  مردم برای خرید کالاهای گوناگون در یک محل را پاسخگو بوده اند.</a:t>
            </a:r>
          </a:p>
          <a:p>
            <a:pPr algn="r" rtl="1"/>
            <a:r>
              <a:rPr lang="fa-IR" dirty="0"/>
              <a:t>طریق دوم«نیاز های رفتاری» مردم را در فرهنگ های خاصی به طور اصولی مورد بررسی قرار دارد و به نتیجه گیری تحلیل و منطقی میرسد.به طور مثال:نیاز فرهنگی این مردم این است که در ان واحد در فعالیت های متعددی شرکت کنند</a:t>
            </a:r>
            <a:r>
              <a:rPr lang="fa-IR" dirty="0" smtClean="0"/>
              <a:t>.</a:t>
            </a:r>
            <a:endParaRPr lang="fa-IR" dirty="0"/>
          </a:p>
        </p:txBody>
      </p:sp>
    </p:spTree>
    <p:extLst>
      <p:ext uri="{BB962C8B-B14F-4D97-AF65-F5344CB8AC3E}">
        <p14:creationId xmlns:p14="http://schemas.microsoft.com/office/powerpoint/2010/main" val="3905305703"/>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785137" y="162289"/>
            <a:ext cx="6096000" cy="1815882"/>
          </a:xfrm>
          <a:prstGeom prst="rect">
            <a:avLst/>
          </a:prstGeom>
        </p:spPr>
        <p:txBody>
          <a:bodyPr>
            <a:spAutoFit/>
          </a:bodyPr>
          <a:lstStyle/>
          <a:p>
            <a:pPr algn="r" rtl="1"/>
            <a:r>
              <a:rPr lang="fa-IR" sz="2000" b="1" dirty="0"/>
              <a:t>انواع رفتار های </a:t>
            </a:r>
            <a:r>
              <a:rPr lang="fa-IR" sz="2000" b="1" dirty="0" smtClean="0"/>
              <a:t>انسانی</a:t>
            </a:r>
          </a:p>
          <a:p>
            <a:pPr algn="r" rtl="1"/>
            <a:endParaRPr lang="fa-IR" sz="2000" b="1" dirty="0"/>
          </a:p>
          <a:p>
            <a:pPr algn="r" rtl="1"/>
            <a:r>
              <a:rPr lang="fa-IR" dirty="0"/>
              <a:t>1_رفتارهای انفرادی</a:t>
            </a:r>
          </a:p>
          <a:p>
            <a:pPr algn="r" rtl="1"/>
            <a:r>
              <a:rPr lang="fa-IR" dirty="0"/>
              <a:t>این رفتار ها مربوط میشود و به ازادی شخص در رفتن به جایی،استفاده از امکانات شهری و به طور کلی کلیه رفتار های که با نیاز های فیزیکی و روانی افراد در ارتباط است</a:t>
            </a:r>
          </a:p>
        </p:txBody>
      </p:sp>
      <p:sp>
        <p:nvSpPr>
          <p:cNvPr id="5" name="Rectangle 4"/>
          <p:cNvSpPr/>
          <p:nvPr/>
        </p:nvSpPr>
        <p:spPr>
          <a:xfrm>
            <a:off x="2880573" y="1978171"/>
            <a:ext cx="9000564" cy="3847207"/>
          </a:xfrm>
          <a:prstGeom prst="rect">
            <a:avLst/>
          </a:prstGeom>
        </p:spPr>
        <p:txBody>
          <a:bodyPr wrap="square">
            <a:spAutoFit/>
          </a:bodyPr>
          <a:lstStyle/>
          <a:p>
            <a:pPr algn="r" rtl="1"/>
            <a:r>
              <a:rPr lang="fa-IR" dirty="0"/>
              <a:t>2_رفتارها خانوادگی</a:t>
            </a:r>
          </a:p>
          <a:p>
            <a:pPr algn="r" rtl="1"/>
            <a:r>
              <a:rPr lang="fa-IR" dirty="0"/>
              <a:t>برای بقا و ادامه خانواده ها و نیاز انها  را به محرمیت و خصئصیت امکان فعالیت را فضاهای شهری را مورد توجه قرار میدهد.</a:t>
            </a:r>
          </a:p>
          <a:p>
            <a:pPr algn="r" rtl="1"/>
            <a:r>
              <a:rPr lang="fa-IR" dirty="0"/>
              <a:t>3_رفتارهای گروهی</a:t>
            </a:r>
          </a:p>
          <a:p>
            <a:pPr algn="r" rtl="1"/>
            <a:r>
              <a:rPr lang="fa-IR" dirty="0"/>
              <a:t>این رفتارها مربوط به عملیات ،تصمیمات و فعالیت های جمعی را در بین یک گروه از جامعه و یا بین گروه های مختلف جامعه مورد مطالعه قرار میدهد</a:t>
            </a:r>
            <a:r>
              <a:rPr lang="fa-IR" dirty="0" smtClean="0"/>
              <a:t>.</a:t>
            </a:r>
          </a:p>
          <a:p>
            <a:pPr algn="r" rtl="1"/>
            <a:endParaRPr lang="fa-IR" dirty="0"/>
          </a:p>
          <a:p>
            <a:pPr algn="r" rtl="1"/>
            <a:endParaRPr lang="fa-IR" dirty="0"/>
          </a:p>
          <a:p>
            <a:pPr algn="r" rtl="1"/>
            <a:r>
              <a:rPr lang="fa-IR" sz="2800" dirty="0"/>
              <a:t>الگوهای رفتاری</a:t>
            </a:r>
          </a:p>
          <a:p>
            <a:pPr algn="r" rtl="1"/>
            <a:r>
              <a:rPr lang="fa-IR" dirty="0"/>
              <a:t>ثبت صحیح و سیستماتیک حرکات در فضا های مورد مطالعه یا ان چه از نظر عملی «الگوهای رفتاری»نامیده </a:t>
            </a:r>
            <a:r>
              <a:rPr lang="fa-IR" dirty="0" smtClean="0"/>
              <a:t>میشود.</a:t>
            </a:r>
            <a:endParaRPr lang="fa-IR" dirty="0"/>
          </a:p>
          <a:p>
            <a:pPr algn="r" rtl="1"/>
            <a:r>
              <a:rPr lang="fa-IR" dirty="0"/>
              <a:t>مناسب ترین روش برای ثبت جنبه های هنری_رفتاری عکاسی است.زیرا1_میزان دقت و صحت ان به مراتب بیش تر از روش های دیگر است، 2_اطلاعات کاملی از وقایع پیچیده در اختیار </a:t>
            </a:r>
            <a:r>
              <a:rPr lang="fa-IR" dirty="0" smtClean="0"/>
              <a:t>میگذارد</a:t>
            </a:r>
            <a:r>
              <a:rPr lang="fa-IR" dirty="0"/>
              <a:t>.</a:t>
            </a:r>
          </a:p>
          <a:p>
            <a:pPr algn="r" rtl="1"/>
            <a:endParaRPr lang="fa-IR" dirty="0"/>
          </a:p>
        </p:txBody>
      </p:sp>
    </p:spTree>
    <p:extLst>
      <p:ext uri="{BB962C8B-B14F-4D97-AF65-F5344CB8AC3E}">
        <p14:creationId xmlns:p14="http://schemas.microsoft.com/office/powerpoint/2010/main" val="2166463976"/>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314225" y="323850"/>
            <a:ext cx="8592670" cy="1661993"/>
          </a:xfrm>
          <a:prstGeom prst="rect">
            <a:avLst/>
          </a:prstGeom>
        </p:spPr>
        <p:txBody>
          <a:bodyPr wrap="square">
            <a:spAutoFit/>
          </a:bodyPr>
          <a:lstStyle/>
          <a:p>
            <a:pPr algn="r" rtl="1"/>
            <a:r>
              <a:rPr lang="fa-IR" sz="2800" dirty="0"/>
              <a:t>نحوه برداشت </a:t>
            </a:r>
            <a:r>
              <a:rPr lang="fa-IR" sz="2800" dirty="0" smtClean="0"/>
              <a:t>رفتارها</a:t>
            </a:r>
          </a:p>
          <a:p>
            <a:pPr algn="r" rtl="1"/>
            <a:endParaRPr lang="fa-IR" sz="2800" dirty="0"/>
          </a:p>
          <a:p>
            <a:pPr algn="r" rtl="1"/>
            <a:endParaRPr lang="fa-IR" sz="2800" dirty="0"/>
          </a:p>
          <a:p>
            <a:pPr algn="r" rtl="1"/>
            <a:r>
              <a:rPr lang="fa-IR" dirty="0"/>
              <a:t>1_از طریق تنظیم پرسش نامه توسط متخصصین و پر کردن ان وسیله مردم یا به وسیله مصاحبه با ان ها.</a:t>
            </a:r>
          </a:p>
        </p:txBody>
      </p:sp>
      <p:sp>
        <p:nvSpPr>
          <p:cNvPr id="5" name="Rectangle 4"/>
          <p:cNvSpPr/>
          <p:nvPr/>
        </p:nvSpPr>
        <p:spPr>
          <a:xfrm>
            <a:off x="3540583" y="2425660"/>
            <a:ext cx="8404411" cy="2031325"/>
          </a:xfrm>
          <a:prstGeom prst="rect">
            <a:avLst/>
          </a:prstGeom>
        </p:spPr>
        <p:txBody>
          <a:bodyPr wrap="square">
            <a:spAutoFit/>
          </a:bodyPr>
          <a:lstStyle/>
          <a:p>
            <a:pPr algn="r" rtl="1"/>
            <a:r>
              <a:rPr lang="fa-IR" dirty="0"/>
              <a:t>این روش علاغم بر خورداری از سرعت و سهولت نتایج چندانی مطلوبی به دست نمیدهد.</a:t>
            </a:r>
          </a:p>
          <a:p>
            <a:pPr algn="r" rtl="1"/>
            <a:r>
              <a:rPr lang="fa-IR" dirty="0"/>
              <a:t>نقایض این روش دو دسته اند:</a:t>
            </a:r>
          </a:p>
          <a:p>
            <a:pPr algn="r" rtl="1"/>
            <a:r>
              <a:rPr lang="fa-IR" dirty="0"/>
              <a:t>الف)نقایص ناشی از متخصصین</a:t>
            </a:r>
          </a:p>
          <a:p>
            <a:pPr algn="r" rtl="1"/>
            <a:r>
              <a:rPr lang="fa-IR" dirty="0"/>
              <a:t>از انجا که به طور معمول این پرسشنامه ها توسط متخصصین و بر مبنای مطالعات لحاظ نشده اند،از برداشت ها حذف شوند.</a:t>
            </a:r>
          </a:p>
          <a:p>
            <a:pPr algn="r" rtl="1"/>
            <a:r>
              <a:rPr lang="fa-IR" dirty="0"/>
              <a:t>ب)نقایص ناشی از مردم</a:t>
            </a:r>
          </a:p>
          <a:p>
            <a:pPr algn="r" rtl="1"/>
            <a:r>
              <a:rPr lang="fa-IR" dirty="0"/>
              <a:t>مردم به طور معمول در پاسخ گویی به پرسش نامه ها به دلایل مختلف طبیعی و صادقانه عمل نمکنند</a:t>
            </a:r>
          </a:p>
        </p:txBody>
      </p:sp>
      <p:sp>
        <p:nvSpPr>
          <p:cNvPr id="6" name="Rectangle 5"/>
          <p:cNvSpPr/>
          <p:nvPr/>
        </p:nvSpPr>
        <p:spPr>
          <a:xfrm>
            <a:off x="2935465" y="5010983"/>
            <a:ext cx="9009529" cy="1200329"/>
          </a:xfrm>
          <a:prstGeom prst="rect">
            <a:avLst/>
          </a:prstGeom>
        </p:spPr>
        <p:txBody>
          <a:bodyPr wrap="square">
            <a:spAutoFit/>
          </a:bodyPr>
          <a:lstStyle/>
          <a:p>
            <a:pPr algn="r" rtl="1"/>
            <a:r>
              <a:rPr lang="fa-IR" dirty="0"/>
              <a:t>2_برداشت رفتار مبتنی بر مشاهده</a:t>
            </a:r>
          </a:p>
          <a:p>
            <a:pPr algn="r" rtl="1"/>
            <a:r>
              <a:rPr lang="fa-IR" dirty="0"/>
              <a:t>امروزه در علوم اجتماعی برداشت های مبتنی بر مشاهده اعتبار بیشتری دارند ،زیرا اختلال کمتری در روند طبیعی رفتار ها ایجاد میکنند.</a:t>
            </a:r>
          </a:p>
          <a:p>
            <a:pPr algn="r" rtl="1"/>
            <a:endParaRPr lang="fa-IR" dirty="0"/>
          </a:p>
        </p:txBody>
      </p:sp>
    </p:spTree>
    <p:extLst>
      <p:ext uri="{BB962C8B-B14F-4D97-AF65-F5344CB8AC3E}">
        <p14:creationId xmlns:p14="http://schemas.microsoft.com/office/powerpoint/2010/main" val="154302519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707607" y="2464156"/>
            <a:ext cx="7059707" cy="1754326"/>
          </a:xfrm>
          <a:prstGeom prst="rect">
            <a:avLst/>
          </a:prstGeom>
          <a:noFill/>
        </p:spPr>
        <p:txBody>
          <a:bodyPr wrap="square" rtlCol="1">
            <a:spAutoFit/>
          </a:bodyPr>
          <a:lstStyle/>
          <a:p>
            <a:pPr algn="r" rtl="1"/>
            <a:r>
              <a:rPr lang="fa-IR" dirty="0" smtClean="0"/>
              <a:t>1.مشاهده</a:t>
            </a:r>
          </a:p>
          <a:p>
            <a:pPr algn="r" rtl="1"/>
            <a:r>
              <a:rPr lang="fa-IR" dirty="0" smtClean="0"/>
              <a:t>مشاهده گر به شکلی پنهانی به مشاهده رفتارها می پردازد. به طور معمول حضور یک عامل خارجی فاعلین رفتار را به خود سانسوری یا کنترل اگاهانه رفتارهایشان وادار می نماید.</a:t>
            </a:r>
          </a:p>
          <a:p>
            <a:pPr algn="r" rtl="1"/>
            <a:r>
              <a:rPr lang="fa-IR" dirty="0" smtClean="0"/>
              <a:t>2.ثبت مشاهده</a:t>
            </a:r>
          </a:p>
          <a:p>
            <a:pPr algn="r" rtl="1"/>
            <a:r>
              <a:rPr lang="fa-IR" dirty="0" smtClean="0"/>
              <a:t>روش ثبت باید با نتایج ناشی از برداشت هماهنگ باشد.می توان ثبت رفتار را روی نقشه از طریق علامت گذاری روی مسیر انجام داد.</a:t>
            </a:r>
            <a:endParaRPr lang="fa-IR" dirty="0"/>
          </a:p>
        </p:txBody>
      </p:sp>
      <p:sp>
        <p:nvSpPr>
          <p:cNvPr id="5" name="Rectangle 4"/>
          <p:cNvSpPr/>
          <p:nvPr/>
        </p:nvSpPr>
        <p:spPr>
          <a:xfrm>
            <a:off x="5671314" y="215787"/>
            <a:ext cx="6096000" cy="1908215"/>
          </a:xfrm>
          <a:prstGeom prst="rect">
            <a:avLst/>
          </a:prstGeom>
        </p:spPr>
        <p:txBody>
          <a:bodyPr>
            <a:spAutoFit/>
          </a:bodyPr>
          <a:lstStyle/>
          <a:p>
            <a:pPr algn="r" rtl="1"/>
            <a:r>
              <a:rPr lang="fa-IR" sz="2800" dirty="0"/>
              <a:t>فرایند برداشت رفتارها</a:t>
            </a:r>
          </a:p>
          <a:p>
            <a:pPr algn="r" rtl="1"/>
            <a:r>
              <a:rPr lang="fa-IR" dirty="0"/>
              <a:t>این فرایند خود مشتمل بر چهار مرحله است:</a:t>
            </a:r>
          </a:p>
          <a:p>
            <a:pPr algn="r" rtl="1"/>
            <a:r>
              <a:rPr lang="fa-IR" dirty="0"/>
              <a:t>1-مشاهده</a:t>
            </a:r>
          </a:p>
          <a:p>
            <a:pPr algn="r" rtl="1"/>
            <a:r>
              <a:rPr lang="fa-IR" dirty="0"/>
              <a:t>2_ثبت مشاهدات</a:t>
            </a:r>
          </a:p>
          <a:p>
            <a:pPr algn="r" rtl="1"/>
            <a:r>
              <a:rPr lang="fa-IR" dirty="0"/>
              <a:t>3_انالیز اطلاعات بدست امده</a:t>
            </a:r>
          </a:p>
          <a:p>
            <a:pPr algn="r" rtl="1"/>
            <a:r>
              <a:rPr lang="fa-IR" dirty="0"/>
              <a:t>4_کاربردی کردن نتایج انالیز در راستا اهداف طرح</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33856" y="4495481"/>
            <a:ext cx="2637458" cy="212021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759225374"/>
      </p:ext>
    </p:extLst>
  </p:cSld>
  <p:clrMapOvr>
    <a:masterClrMapping/>
  </p:clrMapOvr>
  <mc:AlternateContent xmlns:mc="http://schemas.openxmlformats.org/markup-compatibility/2006" xmlns:p14="http://schemas.microsoft.com/office/powerpoint/2010/main">
    <mc:Choice Requires="p14">
      <p:transition spd="slow" p14:dur="1600">
        <p14:prism dir="r" isContent="1"/>
      </p:transition>
    </mc:Choice>
    <mc:Fallback xmlns="">
      <p:transition spd="slow">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112581" y="340654"/>
            <a:ext cx="8834717" cy="6063198"/>
          </a:xfrm>
          <a:prstGeom prst="rect">
            <a:avLst/>
          </a:prstGeom>
        </p:spPr>
        <p:txBody>
          <a:bodyPr wrap="square">
            <a:spAutoFit/>
          </a:bodyPr>
          <a:lstStyle/>
          <a:p>
            <a:pPr algn="r" rtl="1"/>
            <a:r>
              <a:rPr lang="fa-IR" sz="2800" dirty="0" smtClean="0"/>
              <a:t>روش </a:t>
            </a:r>
            <a:r>
              <a:rPr lang="fa-IR" sz="2800" dirty="0"/>
              <a:t>های ثبت رفتار به اختصار به شرح زیر مباشد:</a:t>
            </a:r>
          </a:p>
          <a:p>
            <a:pPr algn="r" rtl="1"/>
            <a:endParaRPr lang="fa-IR" dirty="0" smtClean="0"/>
          </a:p>
          <a:p>
            <a:pPr algn="r" rtl="1"/>
            <a:r>
              <a:rPr lang="fa-IR" dirty="0" smtClean="0"/>
              <a:t>الف)نقشه </a:t>
            </a:r>
            <a:endParaRPr lang="fa-IR" dirty="0"/>
          </a:p>
          <a:p>
            <a:pPr algn="r" rtl="1"/>
            <a:r>
              <a:rPr lang="fa-IR" dirty="0"/>
              <a:t>متناسب با رفتار هایی که باید برداشت شوند نقشه های خاصی از فضای مورد مطالعه تهیه میشود و رفتار ها حین مشاهده روی ان ثبت میگردد.</a:t>
            </a:r>
          </a:p>
          <a:p>
            <a:pPr algn="r" rtl="1"/>
            <a:endParaRPr lang="fa-IR" dirty="0"/>
          </a:p>
          <a:p>
            <a:pPr algn="r" rtl="1"/>
            <a:r>
              <a:rPr lang="fa-IR" dirty="0"/>
              <a:t>ب)کروکی</a:t>
            </a:r>
          </a:p>
          <a:p>
            <a:pPr algn="r" rtl="1"/>
            <a:r>
              <a:rPr lang="fa-IR" dirty="0"/>
              <a:t>مشاهده گر میتواند مشاهدات خود را به صورت کروکی ها سریع ثبت نماید.این کروکی ها با حداقل عناصر تصویری میتوانند برخی از ویژگی های رفتار چون انواع ان ،نحوه مجاورت رفتار ها در فضا،ازدحام عاملین رفتار و غیره را نشان دهند.</a:t>
            </a:r>
          </a:p>
          <a:p>
            <a:pPr algn="r" rtl="1"/>
            <a:endParaRPr lang="fa-IR" dirty="0"/>
          </a:p>
          <a:p>
            <a:pPr algn="r" rtl="1"/>
            <a:r>
              <a:rPr lang="fa-IR" dirty="0"/>
              <a:t>ج)فرم</a:t>
            </a:r>
          </a:p>
          <a:p>
            <a:pPr algn="r" rtl="1"/>
            <a:r>
              <a:rPr lang="fa-IR" dirty="0"/>
              <a:t>برای ثبت رفتار ها میتوان فرم هایی از پشی تنظیم نمود.مورد اعتماد ترین راه این است که پیش فرم هایی توسط دو نفر یا بیشتر تهیه گردد.</a:t>
            </a:r>
          </a:p>
          <a:p>
            <a:pPr algn="r" rtl="1"/>
            <a:endParaRPr lang="fa-IR" dirty="0"/>
          </a:p>
          <a:p>
            <a:pPr algn="r" rtl="1"/>
            <a:r>
              <a:rPr lang="fa-IR" dirty="0"/>
              <a:t>د)تشریح مکتوب</a:t>
            </a:r>
          </a:p>
          <a:p>
            <a:pPr algn="r" rtl="1"/>
            <a:r>
              <a:rPr lang="fa-IR" dirty="0"/>
              <a:t>گاه مشاهده میشود ان چه را که مشاهده میکند به صورت توصیفی مکتوب مینماید.این روش به طور معمول چندان کاربرد ندارد زیرل پردازش ان به زمان زیادی نیازمند است.</a:t>
            </a:r>
          </a:p>
          <a:p>
            <a:pPr algn="r" rtl="1"/>
            <a:r>
              <a:rPr lang="fa-IR" dirty="0"/>
              <a:t>و)عکس برداری</a:t>
            </a:r>
          </a:p>
          <a:p>
            <a:pPr algn="r" rtl="1"/>
            <a:r>
              <a:rPr lang="fa-IR" dirty="0"/>
              <a:t>مشاهده گر میتواند برای ثبت رفتار های مورد مطالعه از ان ها عکس بگیرد.این روش سریع است و در رونده مشاهده اخلال ایجاد نمی نماید.</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6429" y="3825025"/>
            <a:ext cx="2376152" cy="14810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930746756"/>
      </p:ext>
    </p:extLst>
  </p:cSld>
  <p:clrMapOvr>
    <a:masterClrMapping/>
  </p:clrMapOvr>
  <p:transition spd="slow">
    <p:wheel spokes="1"/>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16869" y="392355"/>
            <a:ext cx="9829800" cy="4247317"/>
          </a:xfrm>
          <a:prstGeom prst="rect">
            <a:avLst/>
          </a:prstGeom>
        </p:spPr>
        <p:txBody>
          <a:bodyPr wrap="square">
            <a:spAutoFit/>
          </a:bodyPr>
          <a:lstStyle/>
          <a:p>
            <a:pPr algn="r" rtl="1"/>
            <a:endParaRPr lang="fa-IR" dirty="0"/>
          </a:p>
          <a:p>
            <a:pPr algn="r" rtl="1"/>
            <a:r>
              <a:rPr lang="fa-IR" dirty="0"/>
              <a:t>3_انالیز اطلاعات به دست امده</a:t>
            </a:r>
          </a:p>
          <a:p>
            <a:pPr marL="285750" indent="-285750" algn="r" rtl="1">
              <a:buFont typeface="Arial" pitchFamily="34" charset="0"/>
              <a:buChar char="•"/>
            </a:pPr>
            <a:r>
              <a:rPr lang="fa-IR" dirty="0"/>
              <a:t>برای انالیر اطلاعات نمیتوان فرمول مشخصی ارائه داد،روش ان بستگی به نیازهای پروژه و روش های ثبت اطلاعات ناشی از مشاهده دارد.اما لحاظ کردن این که در نهایت ان چه مشاهده میشود باید انالیز گردد و این انالیز نیز با توجه به اهداف طرح و سمت سوی خاصی دارد.</a:t>
            </a:r>
          </a:p>
          <a:p>
            <a:pPr algn="r" rtl="1"/>
            <a:r>
              <a:rPr lang="fa-IR" dirty="0"/>
              <a:t>رئوس مطالب تحلیل را میتوان به این ترتیب نام برد:</a:t>
            </a:r>
          </a:p>
          <a:p>
            <a:pPr algn="r" rtl="1"/>
            <a:r>
              <a:rPr lang="fa-IR" dirty="0"/>
              <a:t>_چگونه رابطه اجزا فضا و شکل رفتار</a:t>
            </a:r>
          </a:p>
          <a:p>
            <a:pPr algn="r" rtl="1"/>
            <a:r>
              <a:rPr lang="fa-IR" dirty="0"/>
              <a:t>_تاثیر از دماغم یا خلوتی بر سرعت به روز رفتار</a:t>
            </a:r>
          </a:p>
          <a:p>
            <a:pPr algn="r" rtl="1"/>
            <a:r>
              <a:rPr lang="fa-IR" dirty="0"/>
              <a:t>_موضوع جاری در فضا و ثاثیر ان در رفتار</a:t>
            </a:r>
          </a:p>
          <a:p>
            <a:pPr algn="r" rtl="1"/>
            <a:r>
              <a:rPr lang="fa-IR" dirty="0"/>
              <a:t> 4_کاربرد کردن نتایج</a:t>
            </a:r>
          </a:p>
          <a:p>
            <a:pPr algn="r" rtl="1"/>
            <a:r>
              <a:rPr lang="fa-IR" dirty="0"/>
              <a:t>در این مرحله ان چه تاکنون انجام گرفته در رابطه با فضای مورد طراحی باید جنبه کاربردی به خود بگیرد یعنی بتوان نتایج انالیز را با فضای مذکور تطبیق داد و از ان ها در ایجا یا تغییر فضا استفاده نمود.</a:t>
            </a:r>
          </a:p>
          <a:p>
            <a:pPr algn="r" rtl="1"/>
            <a:r>
              <a:rPr lang="fa-IR" dirty="0"/>
              <a:t>دیدگاه رفتاری حداقل ای مزیت را دارد که زمان و مکان طرح را مد نظر قرار داده است ،چیزی که در استاندارد های جهانی عامرانه جهت قابل استفاده همگانی بودن نادیده گرفته میشود با تحلیل رفتارها و رابطه ان ها با فضا میتوان دریافت که در کجا رفتارهای خاص باعث سازمانده فضایی </a:t>
            </a:r>
            <a:endParaRPr lang="en-US"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57587" y="1841679"/>
            <a:ext cx="2640169" cy="113334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582927045"/>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639032" y="605118"/>
            <a:ext cx="9300881" cy="5109091"/>
          </a:xfrm>
          <a:prstGeom prst="rect">
            <a:avLst/>
          </a:prstGeom>
        </p:spPr>
        <p:txBody>
          <a:bodyPr wrap="square">
            <a:spAutoFit/>
          </a:bodyPr>
          <a:lstStyle/>
          <a:p>
            <a:pPr algn="r" rtl="1"/>
            <a:r>
              <a:rPr lang="fa-IR" dirty="0"/>
              <a:t>خاص شده اند.</a:t>
            </a:r>
          </a:p>
          <a:p>
            <a:pPr algn="r" rtl="1"/>
            <a:r>
              <a:rPr lang="fa-IR" dirty="0"/>
              <a:t>برای مثال ایستادن مردو در کنار خیابان برای تاکسی سوار شدن کم کم فضایی را به صورت ایستگاه تاکسی در میاورد بدون انکه نیازی به تغییرات کالبدی اعمال شده با شکست مواجه شوند.</a:t>
            </a:r>
          </a:p>
          <a:p>
            <a:pPr algn="r" rtl="1"/>
            <a:r>
              <a:rPr lang="fa-IR" dirty="0"/>
              <a:t>در مورد مثال فوق اگر محل استوار ایستگاه با محل ایستادن مردم فاصله زیاد داشته باشد یا به هر دلیلی دیگر همخوان نباشد به طور عمل ایستگاه مورد استفاده قرار نمیگیرد.</a:t>
            </a:r>
          </a:p>
          <a:p>
            <a:pPr algn="r" rtl="1"/>
            <a:r>
              <a:rPr lang="fa-IR" dirty="0"/>
              <a:t>توجه به این که نتایج در نهایت باید کاربردی شوند ،در گزینش رفتارهایی که میتوانن رابطه تعاملی با فضا و کیفیت ان برقرار کنند موثر است.</a:t>
            </a:r>
          </a:p>
          <a:p>
            <a:pPr algn="r" rtl="1"/>
            <a:endParaRPr lang="fa-IR" dirty="0"/>
          </a:p>
          <a:p>
            <a:pPr algn="r" rtl="1"/>
            <a:r>
              <a:rPr lang="fa-IR" sz="2800" dirty="0"/>
              <a:t>روش های برداشت رفتار بر حسب </a:t>
            </a:r>
            <a:r>
              <a:rPr lang="fa-IR" sz="2800" dirty="0" smtClean="0"/>
              <a:t>زمان</a:t>
            </a:r>
          </a:p>
          <a:p>
            <a:pPr algn="r" rtl="1"/>
            <a:endParaRPr lang="fa-IR" sz="2800" dirty="0"/>
          </a:p>
          <a:p>
            <a:pPr algn="r" rtl="1"/>
            <a:r>
              <a:rPr lang="fa-IR" dirty="0"/>
              <a:t>رفتارها را به د شیوه دراز مدت و کوتاه مدت میتوان برداشت نمود:</a:t>
            </a:r>
          </a:p>
          <a:p>
            <a:pPr algn="r" rtl="1"/>
            <a:r>
              <a:rPr lang="fa-IR" dirty="0"/>
              <a:t>1_برداشت رفتارها در دراز مدت</a:t>
            </a:r>
          </a:p>
          <a:p>
            <a:pPr algn="r" rtl="1"/>
            <a:r>
              <a:rPr lang="fa-IR" dirty="0"/>
              <a:t>در این روش مشاهده گر در میان افراد مورد مطالعه زندگی میکند و در ان ها حل میشود و از این طریق غیر قابل رویت میگردد.در این شیوه از انجا که او با زندگی این افراد از نزدیک اشنا میشود.</a:t>
            </a:r>
          </a:p>
          <a:p>
            <a:pPr algn="r" rtl="1"/>
            <a:r>
              <a:rPr lang="fa-IR" dirty="0"/>
              <a:t>2_برداشت رفتارها در کوتاه مدت</a:t>
            </a:r>
          </a:p>
          <a:p>
            <a:pPr algn="r" rtl="1"/>
            <a:r>
              <a:rPr lang="fa-IR" dirty="0"/>
              <a:t>در  این روش مشاهده گر از خارج به مشاهده جامعه مورد مطالعه میپردازد بدون انکه با انها اختلاط یابد .به همین خاطر ضروری است که به طریقی خود را از نظر مخفی نماید</a:t>
            </a:r>
            <a:r>
              <a:rPr lang="fa-IR" dirty="0" smtClean="0"/>
              <a:t>.</a:t>
            </a:r>
            <a:endParaRPr lang="fa-IR" dirty="0"/>
          </a:p>
        </p:txBody>
      </p:sp>
    </p:spTree>
    <p:extLst>
      <p:ext uri="{BB962C8B-B14F-4D97-AF65-F5344CB8AC3E}">
        <p14:creationId xmlns:p14="http://schemas.microsoft.com/office/powerpoint/2010/main" val="468967896"/>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09536" y="191033"/>
            <a:ext cx="10986247" cy="1908215"/>
          </a:xfrm>
          <a:prstGeom prst="rect">
            <a:avLst/>
          </a:prstGeom>
        </p:spPr>
        <p:txBody>
          <a:bodyPr wrap="square">
            <a:spAutoFit/>
          </a:bodyPr>
          <a:lstStyle/>
          <a:p>
            <a:pPr algn="r" rtl="1"/>
            <a:r>
              <a:rPr lang="fa-IR" sz="2800" dirty="0"/>
              <a:t>اثبات فرضیه و تفسیر نتایج الگو ها رفتاری از دید طراحی شهری و برنامه ریزی شهری</a:t>
            </a:r>
          </a:p>
          <a:p>
            <a:pPr algn="r" rtl="1"/>
            <a:r>
              <a:rPr lang="fa-IR" dirty="0"/>
              <a:t>الف)اثبات فرضیه</a:t>
            </a:r>
          </a:p>
          <a:p>
            <a:pPr algn="r" rtl="1"/>
            <a:r>
              <a:rPr lang="fa-IR" dirty="0"/>
              <a:t>بررسی الگوهای رفتاری روی نقشه های تهیه شده به طوری که فرضیه مطرح شده در طرح را اثبات خواهد کرد.</a:t>
            </a:r>
          </a:p>
          <a:p>
            <a:pPr algn="r" rtl="1"/>
            <a:r>
              <a:rPr lang="fa-IR" dirty="0" smtClean="0"/>
              <a:t>عدم </a:t>
            </a:r>
            <a:r>
              <a:rPr lang="fa-IR" dirty="0"/>
              <a:t>انطباق فضاهای موجود با الگوهای رفتاری استفاده کنندگان از فضا به دو طریق زیر قابل اسناد است:</a:t>
            </a:r>
          </a:p>
          <a:p>
            <a:pPr algn="r" rtl="1"/>
            <a:r>
              <a:rPr lang="fa-IR" dirty="0"/>
              <a:t>الف:فضاهای موجود ان طوری که پیش بینی شده مورد استفاده قرار نمیگیرد.</a:t>
            </a:r>
          </a:p>
          <a:p>
            <a:pPr algn="r" rtl="1"/>
            <a:r>
              <a:rPr lang="fa-IR" dirty="0"/>
              <a:t>ب:رفتارها در فضاهای پیش بینی شده اتفاق نمیافتند.</a:t>
            </a:r>
          </a:p>
        </p:txBody>
      </p:sp>
      <p:sp>
        <p:nvSpPr>
          <p:cNvPr id="5" name="Rectangle 4"/>
          <p:cNvSpPr/>
          <p:nvPr/>
        </p:nvSpPr>
        <p:spPr>
          <a:xfrm>
            <a:off x="1451901" y="2761403"/>
            <a:ext cx="10443882" cy="3693319"/>
          </a:xfrm>
          <a:prstGeom prst="rect">
            <a:avLst/>
          </a:prstGeom>
        </p:spPr>
        <p:txBody>
          <a:bodyPr wrap="square">
            <a:spAutoFit/>
          </a:bodyPr>
          <a:lstStyle/>
          <a:p>
            <a:pPr algn="r" rtl="1"/>
            <a:r>
              <a:rPr lang="fa-IR" dirty="0"/>
              <a:t>ب)تفسیر نتایج</a:t>
            </a:r>
          </a:p>
          <a:p>
            <a:pPr algn="r" rtl="1"/>
            <a:r>
              <a:rPr lang="fa-IR" dirty="0"/>
              <a:t>_تعریف فضا</a:t>
            </a:r>
          </a:p>
          <a:p>
            <a:pPr algn="r" rtl="1"/>
            <a:r>
              <a:rPr lang="fa-IR" dirty="0"/>
              <a:t>نقشه های الگوهای رفتاری حاکی از ان است که عدم وجود تعریف مشخص و عام برای استفادی کنندگان از فضا چه در سطح کلان (کل فضا) و چه در سطح خورد(پیاده رو)مسئله عمده ای را در استفاده صحیح از فضاهای مورد نظر به وجود اورد.</a:t>
            </a:r>
          </a:p>
          <a:p>
            <a:pPr algn="r" rtl="1"/>
            <a:r>
              <a:rPr lang="fa-IR" dirty="0"/>
              <a:t>عوامل زیر از جملی عواملی هستند که در تعریف فضاها موثرند:</a:t>
            </a:r>
          </a:p>
          <a:p>
            <a:pPr algn="r" rtl="1"/>
            <a:r>
              <a:rPr lang="fa-IR" dirty="0"/>
              <a:t>1_عملکرد خصوصی در مقابل عملکرد عمومی</a:t>
            </a:r>
          </a:p>
          <a:p>
            <a:pPr algn="r" rtl="1"/>
            <a:r>
              <a:rPr lang="fa-IR" dirty="0"/>
              <a:t>2_عملکرده سواره در مقابل عملکرد پیاده</a:t>
            </a:r>
          </a:p>
          <a:p>
            <a:pPr algn="r" rtl="1"/>
            <a:r>
              <a:rPr lang="fa-IR" dirty="0"/>
              <a:t>3_عملکرد عبور در مقابل توقف</a:t>
            </a:r>
          </a:p>
          <a:p>
            <a:pPr algn="r" rtl="1"/>
            <a:r>
              <a:rPr lang="fa-IR" dirty="0"/>
              <a:t>4_عملکرد سریع در مقابل تند</a:t>
            </a:r>
          </a:p>
          <a:p>
            <a:pPr algn="r" rtl="1"/>
            <a:r>
              <a:rPr lang="fa-IR" dirty="0"/>
              <a:t>5_فضاها اختصاص داده شده جهت عملکرد های محدود و مشخص</a:t>
            </a:r>
          </a:p>
          <a:p>
            <a:pPr algn="r" rtl="1"/>
            <a:r>
              <a:rPr lang="fa-IR" dirty="0"/>
              <a:t>6_فضاهای اختصاص داده شده جهت عملکرد های جهت زمان های محدود و مشخص</a:t>
            </a:r>
          </a:p>
          <a:p>
            <a:pPr algn="r" rtl="1"/>
            <a:r>
              <a:rPr lang="fa-IR" dirty="0"/>
              <a:t>7_فضاهای اختصاص داده شده جهت عملکرد های خاص،ماده های خاص</a:t>
            </a:r>
          </a:p>
          <a:p>
            <a:pPr algn="r" rtl="1"/>
            <a:endParaRPr lang="fa-IR" dirty="0"/>
          </a:p>
        </p:txBody>
      </p:sp>
    </p:spTree>
    <p:extLst>
      <p:ext uri="{BB962C8B-B14F-4D97-AF65-F5344CB8AC3E}">
        <p14:creationId xmlns:p14="http://schemas.microsoft.com/office/powerpoint/2010/main" val="372418457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0" y="444731"/>
            <a:ext cx="8866094" cy="3139321"/>
          </a:xfrm>
          <a:prstGeom prst="rect">
            <a:avLst/>
          </a:prstGeom>
        </p:spPr>
        <p:txBody>
          <a:bodyPr wrap="square">
            <a:spAutoFit/>
          </a:bodyPr>
          <a:lstStyle/>
          <a:p>
            <a:pPr algn="r" rtl="1"/>
            <a:r>
              <a:rPr lang="fa-IR" dirty="0"/>
              <a:t>_سر و صدا زیاد</a:t>
            </a:r>
          </a:p>
          <a:p>
            <a:pPr algn="r" rtl="1"/>
            <a:r>
              <a:rPr lang="fa-IR" dirty="0"/>
              <a:t>_الودگی های محیطی نیز الودگی های هوا،الودگی سطح خیابان،پیاده رو و غیره</a:t>
            </a:r>
          </a:p>
          <a:p>
            <a:pPr algn="r" rtl="1"/>
            <a:r>
              <a:rPr lang="fa-IR" dirty="0"/>
              <a:t>_الودگی بصری</a:t>
            </a:r>
          </a:p>
          <a:p>
            <a:pPr algn="r" rtl="1"/>
            <a:r>
              <a:rPr lang="fa-IR" dirty="0"/>
              <a:t>_رواج فعالیت های غیر سالم و غیر مجاز نظیر کوپن فروشی ،ولگردی،فروش موتد مخدر و غیره</a:t>
            </a:r>
          </a:p>
          <a:p>
            <a:pPr algn="r" rtl="1"/>
            <a:r>
              <a:rPr lang="fa-IR" dirty="0"/>
              <a:t>_پایین امدن میزان کارایی چه از نظر اقتصادی و چه از نظر زمانی به خاطر برخورد و اصطحکاک بین فعالیت های غیر همگن</a:t>
            </a:r>
          </a:p>
          <a:p>
            <a:pPr algn="r" rtl="1"/>
            <a:r>
              <a:rPr lang="fa-IR" dirty="0"/>
              <a:t>_سرگردانی در فضاها و عدم امکان استفاده صحیح و مناسب از انها</a:t>
            </a:r>
          </a:p>
          <a:p>
            <a:pPr algn="r" rtl="1"/>
            <a:r>
              <a:rPr lang="fa-IR" dirty="0"/>
              <a:t>_عدم انطباق فرم،فضا و عملکرد مرتبط با یکدیگر</a:t>
            </a:r>
          </a:p>
          <a:p>
            <a:pPr algn="r" rtl="1"/>
            <a:r>
              <a:rPr lang="fa-IR" dirty="0"/>
              <a:t>_عدم استفاده از فرم های طراحیجهت مشخص کردن فضاهای خاص با عملکرد های خاص مانند:محل ایستادن،محل عبور،محل تماشا،محل استراحت،محل نشستن و بسیاری از موارد دیگر</a:t>
            </a:r>
          </a:p>
          <a:p>
            <a:pPr algn="r" rtl="1"/>
            <a:endParaRPr lang="en-US" dirty="0"/>
          </a:p>
        </p:txBody>
      </p:sp>
    </p:spTree>
    <p:extLst>
      <p:ext uri="{BB962C8B-B14F-4D97-AF65-F5344CB8AC3E}">
        <p14:creationId xmlns:p14="http://schemas.microsoft.com/office/powerpoint/2010/main" val="42558915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96786" y="321975"/>
            <a:ext cx="10295965" cy="5416868"/>
          </a:xfrm>
          <a:prstGeom prst="rect">
            <a:avLst/>
          </a:prstGeom>
        </p:spPr>
        <p:txBody>
          <a:bodyPr wrap="square">
            <a:spAutoFit/>
          </a:bodyPr>
          <a:lstStyle/>
          <a:p>
            <a:pPr algn="r" rtl="1"/>
            <a:r>
              <a:rPr lang="fa-IR" sz="2800" dirty="0"/>
              <a:t>چکیده مطالب </a:t>
            </a:r>
            <a:r>
              <a:rPr lang="fa-IR" sz="2800" dirty="0" smtClean="0"/>
              <a:t>بخش سوم</a:t>
            </a:r>
          </a:p>
          <a:p>
            <a:pPr algn="r" rtl="1"/>
            <a:endParaRPr lang="fa-IR" sz="2800" dirty="0"/>
          </a:p>
          <a:p>
            <a:pPr algn="r" rtl="1"/>
            <a:endParaRPr lang="fa-IR" sz="2800" dirty="0"/>
          </a:p>
          <a:p>
            <a:pPr algn="r" rtl="1"/>
            <a:r>
              <a:rPr lang="fa-IR" sz="2800" dirty="0" smtClean="0"/>
              <a:t>_</a:t>
            </a:r>
            <a:r>
              <a:rPr lang="fa-IR" dirty="0" smtClean="0"/>
              <a:t>رفتار </a:t>
            </a:r>
            <a:r>
              <a:rPr lang="fa-IR" dirty="0"/>
              <a:t>انسانی برایندی از انگیزه ها و و نیاز های فرد ،قابلیت محیط ،تصور ذهنی فرد از دنیا خارج ناشی از ادراک او و معانی که این تصویر برای وی دارد،میباشد</a:t>
            </a:r>
          </a:p>
          <a:p>
            <a:pPr algn="r" rtl="1"/>
            <a:r>
              <a:rPr lang="fa-IR" dirty="0"/>
              <a:t>_رفتارها به صورت جمعی یا فردی به روز میکنند</a:t>
            </a:r>
          </a:p>
          <a:p>
            <a:pPr algn="r" rtl="1"/>
            <a:r>
              <a:rPr lang="fa-IR" dirty="0"/>
              <a:t>_ان چه ما میبینیم رفتارهای انسانی هستند و نه فعالیت.فعالیت دسته بندی انتزاعی رفتارها هستند و انچه عینیت دارد رفتارها میباشند.</a:t>
            </a:r>
          </a:p>
          <a:p>
            <a:pPr algn="r" rtl="1"/>
            <a:r>
              <a:rPr lang="fa-IR" dirty="0"/>
              <a:t>_فرهنگ و اجتماع ،زمان و فضا بر به روزرفتارها اثر میکند</a:t>
            </a:r>
          </a:p>
          <a:p>
            <a:pPr algn="r" rtl="1"/>
            <a:r>
              <a:rPr lang="fa-IR" dirty="0"/>
              <a:t>_هر اجتماعی الگوهای رفتاری خاص خود را دارد</a:t>
            </a:r>
          </a:p>
          <a:p>
            <a:pPr algn="r" rtl="1"/>
            <a:r>
              <a:rPr lang="fa-IR" dirty="0"/>
              <a:t>_اجتماع از طریق تعریف حریم ها ،دستگاه ارزشی وهنجاری خود توقعاتش رفتارها را تحت تاثیر قرار میدهد </a:t>
            </a:r>
          </a:p>
          <a:p>
            <a:pPr algn="r" rtl="1"/>
            <a:r>
              <a:rPr lang="fa-IR" dirty="0"/>
              <a:t>_فضاها میتوانند رفتارها را از طریق القا یا حذف انها کنترل کنند</a:t>
            </a:r>
          </a:p>
          <a:p>
            <a:pPr algn="r" rtl="1"/>
            <a:r>
              <a:rPr lang="fa-IR" dirty="0"/>
              <a:t>_هر جامعه ای برای رفتار های قابل قبول فرد معیار های معین یا هنجار های دارد و رفتاری که به طور مشخص از این معیار ها دور باشدرفتار نابهنجار گفته میشود</a:t>
            </a:r>
          </a:p>
          <a:p>
            <a:pPr algn="r" rtl="1"/>
            <a:r>
              <a:rPr lang="fa-IR" dirty="0"/>
              <a:t>_فرایند برداشت رفتارها:</a:t>
            </a:r>
          </a:p>
          <a:p>
            <a:pPr algn="r" rtl="1"/>
            <a:r>
              <a:rPr lang="fa-IR" dirty="0"/>
              <a:t>1-مشاهده                          2_ثبت مشاهده           3_انالز اطلاعات بدست امده             4_کاربردی کردن نتایج انالیز در راستا اهداف طرح</a:t>
            </a:r>
          </a:p>
          <a:p>
            <a:pPr algn="r" rtl="1"/>
            <a:endParaRPr lang="fa-IR" dirty="0"/>
          </a:p>
        </p:txBody>
      </p:sp>
    </p:spTree>
    <p:extLst>
      <p:ext uri="{BB962C8B-B14F-4D97-AF65-F5344CB8AC3E}">
        <p14:creationId xmlns:p14="http://schemas.microsoft.com/office/powerpoint/2010/main" val="548846899"/>
      </p:ext>
    </p:extLst>
  </p:cSld>
  <p:clrMapOvr>
    <a:masterClrMapping/>
  </p:clrMapOvr>
  <p:transition spd="slow">
    <p:fad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oundry">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Foundry">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465</TotalTime>
  <Words>15904</Words>
  <Application>Microsoft Office PowerPoint</Application>
  <PresentationFormat>Widescreen</PresentationFormat>
  <Paragraphs>852</Paragraphs>
  <Slides>145</Slides>
  <Notes>4</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145</vt:i4>
      </vt:variant>
    </vt:vector>
  </HeadingPairs>
  <TitlesOfParts>
    <vt:vector size="159" baseType="lpstr">
      <vt:lpstr>Adobe Caslon Pro</vt:lpstr>
      <vt:lpstr>Aharoni</vt:lpstr>
      <vt:lpstr>Arial</vt:lpstr>
      <vt:lpstr>B Homa</vt:lpstr>
      <vt:lpstr>B Nazanin</vt:lpstr>
      <vt:lpstr>B Yas</vt:lpstr>
      <vt:lpstr>BNA</vt:lpstr>
      <vt:lpstr>Calibri</vt:lpstr>
      <vt:lpstr>IranNastaliq</vt:lpstr>
      <vt:lpstr>Rockwell</vt:lpstr>
      <vt:lpstr>Times New Roman</vt:lpstr>
      <vt:lpstr>Wingdings</vt:lpstr>
      <vt:lpstr>Wingdings 2</vt:lpstr>
      <vt:lpstr>Foundry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فصل2 محیط و انسان</vt:lpstr>
      <vt:lpstr>محیط:</vt:lpstr>
      <vt:lpstr>  این موضوع در طیف وسیعی از معنای ظاهری،تا معنای نمادین و تا معنای مقدس در نوسان است.بنابراین می توان محیط را مجموعه همه چیزهایی دانست که بر انسان احاطه دارندو انسان ها در بین ان ها به زندگی و فعالیت می پردازند و هر کدام در شکل گیری فعالیت ها و رفتار و اثار انسانی نقش ویزه خود را ایفا می کند.      پیدایش فلسفه های محیطی    نقطه شروع و اساس فلسفه های محیطی به عصر یونان باستان بر می گردد.افلاطون به یکی از دوستان خود چنین می گوید:         «من هرگز قدم به بیرون از دروازه های شهر اتن نمی گذارم.زیرا حومه شهر،چیزی ندارد که به من بیاموزد و این تنها (انسان شهری) است که می تواند بیاموزد.     در قرون وسطی تفاوت های روشنی میان باغ(فضای محصور)با طبیعت بکر مشاهده می شود.چنان که این تفاوت اشکار در ایین پیدایش و باغ عدل نیز دیده میشود که ادم و حوا،از ان به سوی طبیعت وحشی رانده شدند.بنابراین در قرون وسطی،زیبایی و محیط ارامش بخش را می توانیم فقط در حوزه های محصور شده بیابیم و حوزه های بیرون از باغ ها و کشتزارها،اشفته و خطرناک شناخته می شدند. </vt:lpstr>
      <vt:lpstr>دو انگاری محیطی     </vt:lpstr>
      <vt:lpstr>PowerPoint Presentation</vt:lpstr>
      <vt:lpstr>  4-جنبه ی روان شناختی   طبیعت کنترل شده،مطلوب تر و زیباتر و طبیعت کنترل نشده ناخوشایند است همچنان که اگر هوای نفسانی انسان کنترل شود پسندیده است و اگر کنترل نشود عامل زیان بخشی خواهد بود.      استعاره ها و پارادیم های محیطی محیط گرایی یا جبر جغرافیایی،مدت زیادی بر تفکرات جغرافیایی تاثیر گذاشت.تفکرات جبر محیطی یا جبر جغرافیایی،کم و بیش تا سال 1950 به صورت گوناگون در نوشته ها و اسناد مهم جغرافیایی دیده می شود.      1-پارادیم بوم شناسی سیاسی جبرگرا   تامس هنری از جمله بوم شناسانی است که در توسعه این علم در انگلستان و غرب تاثیرگذار بوده است.او هم مثل داروین و راتزل،در جهت تامین منابع،یک مبارزه ی دایمی را توصیه می کرد و رقابت و بقاء اصلح را لازمه ادامه حیات می شناخت.هاکسلی به نژادبرتر عامل رقابت ومبارزه دائمی در جامعه را به منزله ی یک نظام اخلاقی مشروعیت بخشید.وهیتلر این پارادیم کاذب رابه خدمت گرفت وبه اشغال سرزمین های دیگران گردید.    2-پارادیم بوم محوری   بوم محوری،زمینه های فکری خود را در نظام عالم جستجو می کند.از این نظر،کل محیط و تمامیت ان،شامل همه عناصر،گیاهان،حیوانات،معادن،خاک ها و غیره،هر یک دارای وظایفی می باشند و از ارزشهای واقعی بهره مندند.   بنابراین هر اکوسیستمی از امتیازات توازن در طبیعت،حفظ وحدت،پایداری،اصل تنوع،هماهنگی و هدف های فراگیر برخوردار است.مهم ترین موضوع در هر اکوسیستم سالم،بقاء همه موجودات زنده وعناصرغیرزنده است.این پارادیم به محدودیت رشد جمعیت،مصرف منابع طبیعی وتکنولوژی مناسب با شرایط محیطی معتقد است.</vt:lpstr>
      <vt:lpstr>PowerPoint Presentation</vt:lpstr>
      <vt:lpstr>PowerPoint Presentation</vt:lpstr>
      <vt:lpstr>اسلام و عوامل محیطی   نظر متفکران اسلامی را درباره طبیعت و عوامل محیطی،می توان چنین بیان کرد:   عالم طبیعت را ممکن است به عنوان کتابی سرشار از رموز و اسرار الهی مورد نظر قرار داد.طبیعت کتابی است که حقایق الهی در ان تجلی یافته است.میان علومی که در تمدن های قدیم رایج بوده است یک امر بین این علوم،مشترک می باشد و ان نظریه(وحدت عالم طبیعت) است. هدف نهایی این علوم،نمایان ساختن وحدت یا پیوستگی جمیع کائنات و کلیه مراتب وجود می باشد.    1-بوم شناسی انسانی و بازگشت به جبر محیطی   محصولات کشاورزی،اقلیم و کیفیت هوا به شدت به هم پیوسته اند. اقلیم و کیفیت هوای یک ناحیه تعیین کننده رشد و تولید محصولات کشاورزی است. شرایط هوا به طور غالب تعیین کننده میزان محصولات کشاورزی در یک سال مشخص می باشد و شایددرامر تولید محصولات کشاورزی هیچ عاملی حتی حاصل خیزی خاک مثل شرایط هوا عمل نمی کند.در زمان با توجه به شرایط بد هوایی،عده ای از جغرافی دانان معتقدند که سرنوشت انسان را بیش از هر عامل دیگر ،شرایط محیط طبیعی تعیین می کند.    2-ریشه های ایده تاثیر بر انسان  در هر یک از تمدن های بشری،محیط مصنوع و عناصر ان(خانه ها،معابر و...) گویای معنا یا معانی هستند که محیط به ذهن انسان قبلی در نموده و بالنتیجه بر ادراک او از محیط و به تبع ان بر رفتارش در محیط تاثیر کرده و در نهایت فرهنگ او را شکل داده و متحول نموده.</vt:lpstr>
      <vt:lpstr>  ادیان الهی نیز مکان هایی را به عنوان مکان و فضای مقدس معرفی نموده اند،که همین امر عامل بنیادین تعریف و تعیین کیفیت فضا بوده است.    3-مولفه های تاثیر محیط بر انسان   ادراک محیط بر اساس دانش و اطلاعاتی که انسان نسبت به اشغال ها و فضا و عملکرد و معنای ظاهری و باطنی ان ها دارد، این ادراک سبب میشود تا انسان مراتب مختلف ارتباط اعم از احساس (هویت،سرور،تعلق،زیبایی،ترس،غم و اندوه و..)را با محیط برقرار نماید.   بارزترین ویزگی های تاثیرگذار محیط بر انسان عبارت از نمادها،نشانه ها،تناسبات،صدا،نور،عملکرد ها و... که این ها تنها وجه مادی و ظاهری بوده و اثرات ناشی از انها چون هویت، احساس تعلق به مکان، احساس راحتی، احساس امنیت ...وجه روانی انها می باشد.   بارز ترین وجه که می تواند این عوامل ظاهری و اثرات ناشی از انها را با هم معرفی نماید، کیفیت فضا است.   برای مثال کالبد همگن،هماهنگ و متعادل یک شهر که عاری از تسلط عناصر مادی و یا اظهار تشخص و تمایز انسان ها توسط عمارات باشد،تاثیر بسزایی در احساس وحدت و همراهی و همدلی و تجانس اهل شهر خواهد شد. در حالی که در شهری اگر هر ساختمان بخواهد «من»بگوید و دانسته و از روی عمد بخواهد خویش را از دیگران متمایز و برتر نشان دهد،عامل به روز علوم متقابل و ناهماهنگی وعدم تجانس خواهد بود که به تشدید تفرقه اهل شهر کمک خواهد نمود.</vt:lpstr>
      <vt:lpstr> القاء هویت  به محیط    احساس هویت یا احساس «این همان» انسان با فضا و محیط خویش، یکی از روش ها و یا فرایند ها تاثیر محیط بر انسان است.   در واقع برای انسان و محیط،تعداد یا درجاتی از هویت قابل شناسایی می باشد، که این درجات از هویت انسان و محیط،ارتباط تنگاتنگی با یکدیگر دارند.   دو دسته عوامل درونی و بیرونی در ایجاد هویت انسان ایفای نقش می نمایند.عوامل درونی موضوعاتی چون مذهب،جهان بین،تاریخ،فرهنگ و سایر قلمروهای معنوی هستند که بسته به اهمیتشان برای انسان،در شکل دادن هویت او موثر هستند.   تعاملات و ارتباط با سایر تمدن به مثابه عوامل بیرونی بر شکل گیری هویت انسان تاثیر دارند که این تاثیر در دو مقوله مثبت و منفی قابل طبقه بندی است.   امروزه نیز برخی عبارات یا مجموعه های ساختمانی در بسیاری شهرها به عنوان عامل هویتی و فرهنگی ایفای نقشی می نماید و ارزش خاصی را به انسان القاء می کند.     </vt:lpstr>
      <vt:lpstr>  تعریف روان شناسی   روان شناسی تحت عنوان«علم النفس» یا «اخلاق» بیش از هزار سال به عنوان یکی از شاخه های اطلی فلسفه در مرکز علمی ایران تدریس شده است.   علم برسی رفتار و فرایند های ذهنی را روان شناسی می نامند. روان شناسی،در عین حال از طریق تاثیری که بر قوانین و سیاست گذاری ها دارد بر زندگی ما اثر می گذارد.      اغاز روان شناسی   اغاز علمی روان شناسی به سال 1879 در دانشگاه لایپزیک المان و توسط ویلهام و ونت دانست و ونت یک ازمایشگاه تاسیس کرد و معتقد بود ذهن و رفتار انسان را نیز مانند سیاره ها،گیاهان و... می توان با روش های علمی بررسی و تحلیل کرد  -ساخت گرایی:تحلیل ساختار های ذهنی.  -کارکردگرایی:ذهن چگونه کار می کند که جاندار موفق به انطباق و سازگاری با محیط و عمل در ان می شود.  در سال 1920 در روان شناسی مکتب های جدید به وجود امد:  1-رفتار گرایی         2-روان شناسی گشتالت       3-روانکاوی          1-رفتارگرایی:   بنیان گذار واتسون بود. وی به این نتیجه رسید که همه رفتار ها حاصل شرطی شدن است. محیط از راه تقویت عادت های خاص،رفتار را شکل می دهد.    </vt:lpstr>
      <vt:lpstr>  2- روان شناسی گشتالت  گشتالت کلمه ی المانی است و معنی ان شکل یا شکل بندی است.روان شناسان گشتالت به ادراک توجه داشتند و معتقد بودند کل چیزی متفاوت از مجموع اجزاء است.     3-روان کاوی   نظریه ای در باب شخصیت است و هم روشی برای روان درمانی این مکتب توسط زیگموند فروید در قرن 20 بنیان گذاری شد.هسته ی اصلی نظریه فروید مفهوم ناهشیار می باشد. فروید معتقد بود امیال منع شده یا کینه شده دوران کودکی از حیطه اگاهی هشیار رانده شده و فرد ناهشیار می شوند اما همیشه بر افکار و اعمال ما اثر می گذارند.  این افکار و امیال ناهشیار به حصور گوناگون خود را نشان می دهند از قبیل رویاها،... . او برای درمان بیماران خود از روش تداعی ازاد استفاده می کرد یعنی بیماری هایی هدایت می شددر ذهن دارد را بگوید تا این امیال به حیطه هشیاری برسد.در نظریه فروید امیال و انگیزه ها ناهشیار همیشه به نحوی با میل جنسی یا پرخاشگری ارتباط دارند.    روان شناسی اجتماعی  الپورت روان شناسی اجتماعی را چنین تعریف کرده است«علم درک وتبیین چگونگی نفوذ پذیری افکار،احساسات و رفتار های افراد از حضور واقعی،خیالی یا ضمنی دیگران است.»     این تعریف اشکارا نشان می دهد که موضوع مطالعه روان شناسی اجتماعی،اثر اجتماعی یا نفوذ اجتماعی است. همچنین یاداوری می کند که نفوذ اجتماعی می تواند از طرف اشخاص غایب یا حتی اشخاصی که وجود خارجی ندارند باشد.   منظور از نفوذ اجتماعی تغییر شکل رفتار یا باور های فرد بر اثر فشارهای واقعی یا خیالی،ارادی یا غیر ارادی از طرف یک شخص یا اشخاص دیگر.   همه رفتارها اجتماعی نیستند مثلا روان شناسی عمومی به مطالعه رفتارهایی می پردازد که با نفوذ اجتماعی ارتباط ندارد. </vt:lpstr>
      <vt:lpstr>  نتیجه روان شناسی اجتماعی دوران طفولیت خود را طی می کند،این علم به تازگی موضوع خود را که همان کنش و واکنش بین انسان هاست پیدا کرده و از انجا که هنوز در کودکی به سر می برد،تحت تاثیر برخورد های نظریه ای که بر اساس برداشت های ضمنی از طبیعت انسان شکل گرفته اند قرار دارد.       روان شناسی محیطی    تعریف ان در جمله نمیگنجد و روان شناسان عنوان داشته اند که تعریف ان غیر ممکن است و گفته اند که روان شناسی محیطی به طور اساس هرچیزی است که روان شناسی محیطی انجام می دهند.    تعریف پروشانسکی در سال 1990 پذیرفته تر می باشد:   «روان شناسی محیطی رشته ای است که با تعاملات و روابط میان مردم و محیطشان سر و کار دارد و خاطر نشان می کند هر محیط فیزکی محیط اجتماعی نیز به شمار میاید    مطالعات ابتدایی بر این تاکید داشتند که چگونگی محیط های انسان ساخته مثل ساختمان ها و شهرها بر رفتار تاثیر می گذارند.   نمونه های بارز این موارد در سنت لوییس،مجتمع مسکونی پروییت ایگو و تاثیر ان بر افزایش جرم و جنایت و ناهنجاری های اجتماعی در این شهر  و ظهور اندیشه های پیش گیری از جرم از راه طراحی محیطی و ایجاد فضاهای قابل دفاع را در سال های 1971 و 1972 با خود به همراه اورد. (اسیابی) </vt:lpstr>
      <vt:lpstr>تاریخچه ای مختصر از رشته ی روان شناسی محیطی</vt:lpstr>
      <vt:lpstr> نظریه های بعدی ادراک،به ویژه الگوی عدسی ایگون برانسویک به نوع چارچوب ادراکی موری استفاده توسط روان شناسان محیطی امروزی نزدیک تر می باشد.این الگو نشان می دهد ما در تلاش برای معنی دهی به اطلاعات حسی که در هر زمان دریافت می داریم به شدت به تجارب قبلی در محیطمان وابسته هستیم.   نظریه بعدی کورت لوینکه یکی از نخستین پیروان روان شناسی گشتالت و کسی که دیدگاه گشتالت را به مطالعه روان شناسی اجتماعی وارد کرد،می باشد.  بر طبق نظریه ی وی احساسات و رفتار شخص عملکردی از تنش های بین چیز های در محیط است که او در هر لحظه از زمان نسبت به ان ها اگاهی دارد،وی این تاثیرات را واقعیات روان شناختی نامیده است و این واقعیت روان شناختی با یکدیگر چیزی را می سازند که لوین ان را فضای زندگی می نامد. </vt:lpstr>
      <vt:lpstr> روان شناسی محیطی  ازسال1960درمیان طراحان ومحققان به منظورفراهم اوردن مجتمع های زیستی متناسب وهماهنگ برای زندگی مردم موردتوجه قرارگرفت. پی بردن به جایگاه وارزش ولزوم توجه به نیازهای روانی وایمنی درایجاداماکن ومجتمع های مسکونی ،سبب شدتابرخی مکان هاوپروژه هایی که فاقدچنین ویژگی بودندتخریب شوند.به خاطر این که نقش وتاثیر فرهنگ انسان برشکل گیری(طراحی وبرنامه ریزی محیط )ودرتقابل بانقش وتاثیرمحیط بررفتاروفرهنگ انسان روشن شده ومتخصصین رابیشتر به سوی خود جلب میکند  و نتیجه این که،همه کسانی که با طراحی محیط و منظر و شهر و معماری سر و کار دارند، به بحث «ادراک» انسان و به تبع ان به همکاری با محققین روان شناس یا بهره گیری از مطالعات ان ها در طرح هایشان توجه جدی نشان داده اند. </vt:lpstr>
      <vt:lpstr>  روش های پژوهش در روان شناسی محیطی   روش های ازمایشی    در سر تا سر قرن 20 ازمایش هسته ی اصلی روان شناسی علمی بوده است. در یک ازمایش،محقق به طور علمی چیزی را تغییر می دهد تا شرایطی خلق کند که علاقه مند به بررسی ان است. روش های ازمایشی سبک بسیار فعال و مداخله ای انجام پژوهش هستند.ازمایش گر یک یا چند متغییر مستقل را دست کاری می کند تا ببیند که ایا ان ها بر متغییر وابسته اثر می گذارند.   متغییر وابسته همیشه ان چیزی است که در ازمایش سنجیده می شود.   طرح های شبه ازمایشی   شاید رایج ترین نوع داده های جمع اوری شده توسط روان شناسان محیطی از مطالعاتی به نام ارزیابی های پس سکنایی (POES)به دست امده است. یکPOE ارزیابی ساختار محیط از زاویه اجتماعی و رفتاری است برای فهم اینکه چگونه ان محیط نیاز های مردمی را که در ان زندگی یا کار می کنند براورده می سازد. متاسفانه موقعیت های پیچیده ی دنیای واقعی که در ان ها بایستی POE ها اجرا شود به ندرت دارای شرایط ضروری موجود در ازمایشات به دقت کنترل شده هستند، در نتیجه پژوهش گران بایستی بر سایر روش های جمع اوری اطلاعات تکیه کنند.    </vt:lpstr>
      <vt:lpstr>   روش های همبستگی  پژوهش همبستگی جانشین طرح های ازمایشی و شبه ازمایشی است. در مطالعات همبستگی پژوهش گران دو یا چند متغییر را به شکل طبیعی خود می سنجند. این روش روی کردی غیر ازمایشی-غیر مداخله ای در پژوهشی است که در ان متغییر ها دست کاری نشده اند و ازمودنی هایی نیز در گروه های پژوهشی قرار نگرفته اند.هدف پژوهش ان است که ببینیم رابطه نظام یافته میان متغییر های مورد سنجش وجود دارد.    موقعیت های پژوهش   تصمیمات پژوهش گر در مورد شایستگی نسبی ازمایش یا پژوهش میدانی مستقل از شیوه مورد استفاده اوست.   1-پژوهش ازمایشگاهی   مطالعات ازمایشگاهی این سود مندی را برای پژوهش گر دارند که نسبت به موقعییت میدانی،کنترل بیشتری بر کار اعمال کند. همچنین به پژوهش گر اجازه می دهد که متغییر وابسته را به شیوه ای حساس تر اندازه گیری کند.مشکل اصلی مطالعه ازمایشگاهی مطلع شدن ازمودنی ها از حضورشان در یک ازمایش است.   این موضوع می تواند باعث اثرات واکنشی در ازمودنی ها شود و ممکن است انها رفتارشان را به شیوه ای که بر نتیجه مطالعه اثر بگذارد،تغییر دهند. </vt:lpstr>
      <vt:lpstr>  2-پژوهش میدانی    مطالعات میدانی روی مردم واقعی در موقعییت های واقعی می تواند بسیاری از مشکلات رو در روی مطالعات ازمایشگاهی را حل کند.بدگمانی به حداقل می رسد و پژوهش گر به نتایج واقعی تر دست خواهد یافت. به علاوه مطالعات میدانی امکان بررسی انواع متفاوتی از افراد را ممکن می سازد و نیز مطالعه متغییر های نیرومندی را که به طور موثر در ازمایشگاه قابل دست کاری نیستند میسر می کنند.  از طرف دیگر امکان ارایش تصادفی ازمودنی ها در موقعییت ها با کنترل موقعییت های متعدد، وجود ندارد علاوه بر این به طور معمول اندازه گیری دقیق متغییر وابسته دشوار تر است.   همچنین مطالعات میدانی اغلب در مقایسه با پژوهش های ازمایشگاهی، خام و پر هزینه تر هستندزیرا به نقل و انتقالات پژوهش گران و تجهیزات به موقعییت های مختلف،حجم بالای پژوهش گر و همکاری افرادی نیاز دارد که به طور خاص بخشی از تیم پژوهش نیستند.       </vt:lpstr>
      <vt:lpstr>سایر منابع اطلاعاتی در روانشناسی محیطی</vt:lpstr>
      <vt:lpstr>سایر منابع اطلاعاتی در روانشناسی محیطی</vt:lpstr>
      <vt:lpstr>سایر منابع اطلاعاتی در روانشناسی محیطی</vt:lpstr>
      <vt:lpstr>سایر منابع اطلاعاتی در روانشناسی محیطی</vt:lpstr>
      <vt:lpstr>سایر منابع اطلاعاتی در روانشناسی محیطی</vt:lpstr>
      <vt:lpstr>سایر منابع اطلاعاتی در روانشناسی محیطی</vt:lpstr>
      <vt:lpstr>نظریه های ادراک محیطی</vt:lpstr>
      <vt:lpstr>نظریه های ادراک محیطی</vt:lpstr>
      <vt:lpstr>نظریه های ادراک محیطی</vt:lpstr>
      <vt:lpstr>نظریه های ادراک محیطی</vt:lpstr>
      <vt:lpstr>ماهیت نقشه های شناختی</vt:lpstr>
      <vt:lpstr>نظریه های ادراک محیطی</vt:lpstr>
      <vt:lpstr>تحریفها و خطاها در نقشه های شناختی</vt:lpstr>
      <vt:lpstr>تحریفها و خطاها در نقشه های شناختی</vt:lpstr>
      <vt:lpstr>PowerPoint Presentation</vt:lpstr>
      <vt:lpstr>تحریفها و خطاها در نقشه های شناختی</vt:lpstr>
      <vt:lpstr>تحریفها و خطاها در نقشه های شناختی</vt:lpstr>
      <vt:lpstr>تحول توانایی های شکل دهی نقشه شناختی</vt:lpstr>
      <vt:lpstr>تفاوتهای فردی در شکل دهی نقشه شناختی و رهیابی</vt:lpstr>
      <vt:lpstr>تفاوتهای فردی در شکل دهی نقشه شناختی و رهیابی</vt:lpstr>
      <vt:lpstr>شکل دهی نقشه شناختی و رهیابی در افراد نابینا</vt:lpstr>
      <vt:lpstr>محیط پیرامون</vt:lpstr>
      <vt:lpstr>تاثیر هیجانی محیط پیرامون</vt:lpstr>
      <vt:lpstr>نظریه 3 عاملی هیجان</vt:lpstr>
      <vt:lpstr>نظریه 3 عاملی هیجان</vt:lpstr>
      <vt:lpstr>ابعاد نظریه سه عاملی هیجان</vt:lpstr>
      <vt:lpstr>مفهوم بار محیطی</vt:lpstr>
      <vt:lpstr>ویژگی های خاص محیط اطراف</vt:lpstr>
      <vt:lpstr>ویژگی های خاص محیط اطراف</vt:lpstr>
      <vt:lpstr>ویژگی های خاص محیط اطراف</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سیمای شهر و عوامل سازنده آن </vt:lpstr>
      <vt:lpstr>PowerPoint Presentation</vt:lpstr>
      <vt:lpstr>1.راه راه تصویر ذهنی است که شهروندان از شبکه حرکتی و امدوشد شهر خود دارند  وبه نظر لینچ شاخص ترین و مهم ترین عناصر در تصویر ذهنی شهروندان میباشد. راه ممکن است خیابان ،پیاده رو، خطوط راه اهن و... باشد</vt:lpstr>
      <vt:lpstr>2.لبه  لبه عامل خطی است که به دید ناظر با راه تفاوت دارد .مرز بین دو قسمت، بریدگی که خطوط راه اهن بوجود میاورد و رودخانه در شهرا عمومآ مثال هایی از لبه هستند </vt:lpstr>
      <vt:lpstr>3.حوزه منظور از حوزه تصویری است که شهرندان از ظاهر، کارکرد ویا معنای یک مجموعه ی فضایی در ذهن خود میسازند ودارای ویژیگی مختص به خود است بدین ترتیب حوزه نه تنها محله به معنای متداول ان، بلکه مجموعه هایی چون بازار،منطقه صنعتی، پادگان،فرودگاه و ... را نیز در بر میگیرد(حوزه ها ، بخش ها يا قطعات متوسط تا بزرگي از شهر هستند كه با داشتن شخصيت قابل شناسايي خاص از همديگر تميز داده مي شوند)  </vt:lpstr>
      <vt:lpstr>4.گره  گره ها نقاط حساسی در شهر هستند که ناظر میتواند به درون آن ها وارد شود و کانون هایی هستند که مبدأ و مقصد حرکت او را بوجود می اورند. ممکن است محل تقاطع دو خیابان،دو جاده، ویا محل تمرکز باشد(میادین و فلکه  ها).  در پاره ای از موارد تأثیر گره ممکن است بیش از تأثیر سایر عوامل در سیمای شهر باشد(اگر مقياس ما يك كشور يا يك مجموعه چندين كشور باشد، تمام يك شهر را نيز ممكن است بصورت گره‌اي فرض كرد)</vt:lpstr>
      <vt:lpstr>PowerPoint Presentation</vt:lpstr>
      <vt:lpstr> 5.نشانه  نشانه نقطه ی عطف ذهنی در سیمای شهر است که به خاطر ظاهر،کارکرد،یا معنای ویژه ان به عنوان نقاط پایه در جهت یابی استفاده میشوند.به طور معمول اشیایی که ظاهری مشخص دارند:مانند ساختمان ها ،فروشگاه ها، یا حتی یک کوه میتوانند نشانه باشند.خصوصیات نشانه باید چنان باشد که بتوان ان را از عوامل بسیار باز شناخت.ممکن است نشانه ها در داخل شهر باشند یا خارج شهر که مدام جهت خاصی را مشخص میکنند.  </vt:lpstr>
      <vt:lpstr>PowerPoint Presentation</vt:lpstr>
      <vt:lpstr> نکته: سیمای هر قسمت از جسم شهر ممکن است گاه بسته به انکه به چه ترتیب مورد استفاده قرار میگیرد،تغییر یابد از اینرو یک جاده ممکن است برای شخصی که در اتومبیل می راند یک راه باشد و برای شخصی که پیاده طی طریق میکند یک لبه باشد.</vt:lpstr>
      <vt:lpstr>تصویر ذهنی و نحوه ی شکل گیری آن:   بشر به عنوان گیرنده،اطلاعات را از طریق حواس دریافت کرده ودر مغز خود به تجزیه و تحلیل ان میپردازد و ان ها را با معنی ذهنی خود تطبیق میدهد در این تجزیه و تحلیل شخصیت فردی و تجارب فردی و جمعی نقش اساسی دارد و منجر به تصویر ذهنی از واقعیت میشود. بنابراین اطلاعات پردازش شده در ذهن را سیما یا تصویر ذهنی می گویند این اصطلاح از واژه  image در کتاب سیمای شهر لینچ   گرفته شده است ونباید با منظر اشتباه گرفته شود.</vt:lpstr>
      <vt:lpstr>عوامل موثر در شکل گیری فضای شهری 1.فرم شهر :فضای شهری به مثابه حوزه ی رویدادهایی است که حاوی اطلاعات مختلفی است،این اطلاعات مربوط به واقعیت های موجود در محیط است،این اطلاعات در طراحی شهری به فرم شهر معروفند.  </vt:lpstr>
      <vt:lpstr>معیارهای ارزیابی فرم خوب شهر:سرزندگی،معنی،تناسب،دسترسی،کنترل،کارایی،عدالت</vt:lpstr>
      <vt:lpstr>PowerPoint Presentation</vt:lpstr>
      <vt:lpstr>PowerPoint Presentation</vt:lpstr>
      <vt:lpstr>تسلط و برتری:چیرگی وتسلط یک جزء بر اجزاء دیگر به سبب اندازه یا شدت استفاده از آن وضوح مفصل ها: مفصل ها و مرزها باید به خوبی قابل دید باشند تا درک ساده ای از محیط را پدید اورند. وجود تنوعی که جهتی خاص را  تعریف کند</vt:lpstr>
      <vt:lpstr>اپلیارد در کتاب برنامه ریزی شهر کثرت گرا سه روش اصلی در ساختار دهی ذهنی به شهر وبرقراری پیوند میان اجزای ان را مشخص کرد:</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الگوهایی که ذکر شد مربوط به شکل کلی شهر بود. الگوهای دیگری نیز وجود دارند که به ترکیب و سازمان مکان های مرکزی مربوط میشوند: 1.الگوی مرکزی اصل سلسله مراتب و کاربرد آندر تمام جوانب. سازمان فضایی هر منطقه از سه عنصر اساسی، مکان مرکز، منطقه پیرامونی و کنش کنش متقابل و روابط فضایی تشکیل می شود. از افرادی که در این زمینه صاحب نظر می باشند، میتوان فن تونن،آگوست لوش، والتر کریستالر، آلفرد وبر و گالپین را نام برد. 2مراکز تخصصی و چند منظوری بهترین مرکز، مرکزی است که از نظر فعالیت ها به طور کامل مختلط بوده و ترجیحا از تراکم بالایی برخوردار باشد.  3.مراکز خطی بسیاری از کاربری هایی که پیش از این در مراکز شهر ها دیده میشدند، امروز در امتداد شاه راه های منطقه ای قرار گرفته و تشکیل محور تجاری داده اند که از مشخصات خاص و برجسته ی شهرهای آمریکایی است. 4.مراکز محله ای مرکز محله با امکانات لازم نظیر مدرسه،فروشگاه،مسجد،کلیسا و مراکز فرهنگی دیگر. 5.مراکز خرید این مدل مجموعه متشکلی از مغازه ها در یک ساختمان واحد و طراحی شده که به وسیله پارکینگ محاصره شده و فروشگاه ها در اطراف یک راهروی پیاده که به طور معمول محصور است قرار گرفته اند.  این مراکز در میان مناطق میانی نواحی شهری و در نقطه ای که حداکثر دسترسی به شاهراه وجود داشته و همچنین از فعالیت های اطراف به طور کامل جدا باشد، ساخته میشوند.</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Sajjad</cp:lastModifiedBy>
  <cp:revision>37</cp:revision>
  <dcterms:created xsi:type="dcterms:W3CDTF">2014-03-02T16:29:11Z</dcterms:created>
  <dcterms:modified xsi:type="dcterms:W3CDTF">2019-07-29T22:46:08Z</dcterms:modified>
</cp:coreProperties>
</file>