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notesMasterIdLst>
    <p:notesMasterId r:id="rId3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0" d="100"/>
          <a:sy n="80" d="100"/>
        </p:scale>
        <p:origin x="97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F1A44-3ECF-40B5-9AF8-9B406DA75056}" type="datetimeFigureOut">
              <a:rPr lang="en-US" smtClean="0"/>
              <a:t>12/19/2019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2059CA-B710-4C2B-8648-B87F85D7A3F6}" type="slidenum">
              <a:rPr lang="en-US" smtClean="0"/>
              <a:t>‹#›</a:t>
            </a:fld>
            <a:endParaRPr lang="en-US"/>
          </a:p>
        </p:txBody>
      </p:sp>
    </p:spTree>
    <p:extLst>
      <p:ext uri="{BB962C8B-B14F-4D97-AF65-F5344CB8AC3E}">
        <p14:creationId xmlns:p14="http://schemas.microsoft.com/office/powerpoint/2010/main" val="1650701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DE3C07-7E82-4E77-8D61-3110B6F89CB2}" type="slidenum">
              <a:rPr lang="en-US" smtClean="0"/>
              <a:t>13</a:t>
            </a:fld>
            <a:endParaRPr lang="en-US"/>
          </a:p>
        </p:txBody>
      </p:sp>
    </p:spTree>
    <p:extLst>
      <p:ext uri="{BB962C8B-B14F-4D97-AF65-F5344CB8AC3E}">
        <p14:creationId xmlns:p14="http://schemas.microsoft.com/office/powerpoint/2010/main" val="2856216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47" y="1122363"/>
            <a:ext cx="7773308" cy="2387600"/>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85347" y="3602038"/>
            <a:ext cx="777330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8E2BC84-EA29-4DBD-B91E-35D6427F1E95}"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224319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55" y="4289373"/>
            <a:ext cx="7775673" cy="819355"/>
          </a:xfrm>
        </p:spPr>
        <p:txBody>
          <a:bodyPr anchor="b">
            <a:normAutofit/>
          </a:bodyPr>
          <a:lstStyle>
            <a:lvl1pP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5355" y="621322"/>
            <a:ext cx="7775673"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346" y="5108728"/>
            <a:ext cx="7774499"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E2BC84-EA29-4DBD-B91E-35D6427F1E95}"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65847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46" y="609601"/>
            <a:ext cx="7765322" cy="3424859"/>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47" y="4204820"/>
            <a:ext cx="776532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E2BC84-EA29-4DBD-B91E-35D6427F1E95}"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1411045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610032"/>
            <a:ext cx="6564224"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5345" y="4204821"/>
            <a:ext cx="776532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E2BC84-EA29-4DBD-B91E-35D6427F1E95}"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8D0FE-2D89-49D4-899F-618927E6E756}" type="slidenum">
              <a:rPr lang="en-US" smtClean="0"/>
              <a:t>‹#›</a:t>
            </a:fld>
            <a:endParaRPr lang="en-US"/>
          </a:p>
        </p:txBody>
      </p:sp>
      <p:sp>
        <p:nvSpPr>
          <p:cNvPr id="10" name="TextBox 9"/>
          <p:cNvSpPr txBox="1"/>
          <p:nvPr/>
        </p:nvSpPr>
        <p:spPr>
          <a:xfrm>
            <a:off x="505245" y="641749"/>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7946721" y="3073376"/>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211663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355" y="2126943"/>
            <a:ext cx="7766495"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46" y="4650556"/>
            <a:ext cx="776532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E2BC84-EA29-4DBD-B91E-35D6427F1E95}"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42138247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345" y="609601"/>
            <a:ext cx="7765322"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346" y="2088320"/>
            <a:ext cx="2474217"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346" y="2911624"/>
            <a:ext cx="2474217"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333658" y="2088320"/>
            <a:ext cx="2473919"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333659" y="2911624"/>
            <a:ext cx="247486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5979974" y="2088320"/>
            <a:ext cx="246840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5982260" y="2911624"/>
            <a:ext cx="2468408"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88E2BC84-EA29-4DBD-B91E-35D6427F1E95}" type="datetimeFigureOut">
              <a:rPr lang="en-US" smtClean="0"/>
              <a:t>12/19/2019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19402386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346" y="609601"/>
            <a:ext cx="7765322"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5347" y="3989147"/>
            <a:ext cx="2474216"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819015" y="2092235"/>
            <a:ext cx="2205038"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5347" y="4565409"/>
            <a:ext cx="2474216"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332026" y="3989147"/>
            <a:ext cx="2474237"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092235"/>
            <a:ext cx="2197894"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331011" y="4565408"/>
            <a:ext cx="2475252"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5980067" y="3989147"/>
            <a:ext cx="246742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6114603" y="2092235"/>
            <a:ext cx="219908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979973" y="4565410"/>
            <a:ext cx="2470694" cy="122579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88E2BC84-EA29-4DBD-B91E-35D6427F1E95}" type="datetimeFigureOut">
              <a:rPr lang="en-US" smtClean="0"/>
              <a:t>12/19/2019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10058053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E2BC84-EA29-4DBD-B91E-35D6427F1E95}"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1370767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609600"/>
            <a:ext cx="1906993"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346" y="609600"/>
            <a:ext cx="5744029"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E2BC84-EA29-4DBD-B91E-35D6427F1E95}"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3739118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E2BC84-EA29-4DBD-B91E-35D6427F1E95}"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827189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1933" y="657227"/>
            <a:ext cx="7300134" cy="2852737"/>
          </a:xfrm>
        </p:spPr>
        <p:txBody>
          <a:bodyPr anchor="b">
            <a:normAutofit/>
          </a:bodyPr>
          <a:lstStyle>
            <a:lvl1pPr>
              <a:defRPr sz="3400"/>
            </a:lvl1pPr>
          </a:lstStyle>
          <a:p>
            <a:r>
              <a:rPr lang="en-US" smtClean="0"/>
              <a:t>Click to edit Master title style</a:t>
            </a:r>
            <a:endParaRPr lang="en-US" dirty="0"/>
          </a:p>
        </p:txBody>
      </p:sp>
      <p:sp>
        <p:nvSpPr>
          <p:cNvPr id="3" name="Text Placeholder 2"/>
          <p:cNvSpPr>
            <a:spLocks noGrp="1"/>
          </p:cNvSpPr>
          <p:nvPr>
            <p:ph type="body" idx="1"/>
          </p:nvPr>
        </p:nvSpPr>
        <p:spPr>
          <a:xfrm>
            <a:off x="921933" y="3602039"/>
            <a:ext cx="7300134"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E2BC84-EA29-4DBD-B91E-35D6427F1E95}"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3890992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6321"/>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346" y="2088320"/>
            <a:ext cx="3829503"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0052" y="2088320"/>
            <a:ext cx="3820616"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8E2BC84-EA29-4DBD-B91E-35D6427F1E95}"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3606509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5427" y="2088320"/>
            <a:ext cx="3600326"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346" y="2912232"/>
            <a:ext cx="3830406"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9230" y="2088320"/>
            <a:ext cx="3591437"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912232"/>
            <a:ext cx="3821518"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8E2BC84-EA29-4DBD-B91E-35D6427F1E95}" type="datetimeFigureOut">
              <a:rPr lang="en-US" smtClean="0"/>
              <a:t>12/19/2019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2402963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8E2BC84-EA29-4DBD-B91E-35D6427F1E95}" type="datetimeFigureOut">
              <a:rPr lang="en-US" smtClean="0"/>
              <a:t>12/19/2019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498700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E2BC84-EA29-4DBD-B91E-35D6427F1E95}" type="datetimeFigureOut">
              <a:rPr lang="en-US" smtClean="0"/>
              <a:t>12/19/2019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973873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2949178" cy="2362200"/>
          </a:xfrm>
        </p:spPr>
        <p:txBody>
          <a:bodyPr anchor="b">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a:xfrm>
            <a:off x="3808548" y="609600"/>
            <a:ext cx="4642119" cy="518160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7921" y="2971801"/>
            <a:ext cx="2949178"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E2BC84-EA29-4DBD-B91E-35D6427F1E95}"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4261965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4167603" cy="2362200"/>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49932" y="758881"/>
            <a:ext cx="2966938"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346" y="2971800"/>
            <a:ext cx="4171242"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E2BC84-EA29-4DBD-B91E-35D6427F1E95}"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8D0FE-2D89-49D4-899F-618927E6E756}" type="slidenum">
              <a:rPr lang="en-US" smtClean="0"/>
              <a:t>‹#›</a:t>
            </a:fld>
            <a:endParaRPr lang="en-US"/>
          </a:p>
        </p:txBody>
      </p:sp>
    </p:spTree>
    <p:extLst>
      <p:ext uri="{BB962C8B-B14F-4D97-AF65-F5344CB8AC3E}">
        <p14:creationId xmlns:p14="http://schemas.microsoft.com/office/powerpoint/2010/main" val="27846229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347" y="609601"/>
            <a:ext cx="7765321" cy="132632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346" y="2096064"/>
            <a:ext cx="7765322" cy="36951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759052" y="5883276"/>
            <a:ext cx="20574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88E2BC84-EA29-4DBD-B91E-35D6427F1E95}" type="datetimeFigureOut">
              <a:rPr lang="en-US" smtClean="0"/>
              <a:t>12/19/2019</a:t>
            </a:fld>
            <a:endParaRPr lang="en-US"/>
          </a:p>
        </p:txBody>
      </p:sp>
      <p:sp>
        <p:nvSpPr>
          <p:cNvPr id="5" name="Footer Placeholder 4"/>
          <p:cNvSpPr>
            <a:spLocks noGrp="1"/>
          </p:cNvSpPr>
          <p:nvPr>
            <p:ph type="ftr" sz="quarter" idx="3"/>
          </p:nvPr>
        </p:nvSpPr>
        <p:spPr>
          <a:xfrm>
            <a:off x="685346" y="5883276"/>
            <a:ext cx="5004649"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885509" y="5883276"/>
            <a:ext cx="565159"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238D0FE-2D89-49D4-899F-618927E6E756}" type="slidenum">
              <a:rPr lang="en-US" smtClean="0"/>
              <a:t>‹#›</a:t>
            </a:fld>
            <a:endParaRPr lang="en-US"/>
          </a:p>
        </p:txBody>
      </p:sp>
    </p:spTree>
    <p:extLst>
      <p:ext uri="{BB962C8B-B14F-4D97-AF65-F5344CB8AC3E}">
        <p14:creationId xmlns:p14="http://schemas.microsoft.com/office/powerpoint/2010/main" val="3385901665"/>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ctr" defTabSz="914400" rtl="1"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r" defTabSz="914400" rtl="1"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6.xml"/><Relationship Id="rId5" Type="http://schemas.openxmlformats.org/officeDocument/2006/relationships/image" Target="../media/image39.jpeg"/><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57200" y="699035"/>
            <a:ext cx="8283341" cy="3733800"/>
          </a:xfrm>
        </p:spPr>
        <p:txBody>
          <a:bodyPr>
            <a:normAutofit/>
          </a:bodyPr>
          <a:lstStyle/>
          <a:p>
            <a:pPr algn="ctr" rtl="1"/>
            <a:r>
              <a:rPr lang="fa-IR" dirty="0" smtClean="0">
                <a:effectLst/>
                <a:cs typeface="B Homa" panose="00000400000000000000" pitchFamily="2" charset="-78"/>
              </a:rPr>
              <a:t/>
            </a:r>
            <a:br>
              <a:rPr lang="fa-IR" dirty="0" smtClean="0">
                <a:effectLst/>
                <a:cs typeface="B Homa" panose="00000400000000000000" pitchFamily="2" charset="-78"/>
              </a:rPr>
            </a:br>
            <a:r>
              <a:rPr lang="fa-IR" dirty="0" smtClean="0">
                <a:effectLst/>
                <a:cs typeface="B Homa" panose="00000400000000000000" pitchFamily="2" charset="-78"/>
              </a:rPr>
              <a:t>معرفی و بررسی الگو </a:t>
            </a:r>
            <a:r>
              <a:rPr lang="fa-IR" sz="4000" dirty="0" smtClean="0">
                <a:effectLst/>
                <a:cs typeface="B Homa" panose="00000400000000000000" pitchFamily="2" charset="-78"/>
              </a:rPr>
              <a:t>باغ </a:t>
            </a:r>
            <a:r>
              <a:rPr lang="fa-IR" sz="4000" dirty="0">
                <a:effectLst/>
                <a:cs typeface="B Homa" panose="00000400000000000000" pitchFamily="2" charset="-78"/>
              </a:rPr>
              <a:t>سازی مدرنیستی</a:t>
            </a:r>
            <a:r>
              <a:rPr lang="en-US" dirty="0" smtClean="0">
                <a:effectLst/>
                <a:cs typeface="B Homa" panose="00000400000000000000" pitchFamily="2" charset="-78"/>
              </a:rPr>
              <a:t/>
            </a:r>
            <a:br>
              <a:rPr lang="en-US" dirty="0" smtClean="0">
                <a:effectLst/>
                <a:cs typeface="B Homa" panose="00000400000000000000" pitchFamily="2" charset="-78"/>
              </a:rPr>
            </a:br>
            <a:endParaRPr lang="en-US" dirty="0">
              <a:effectLst/>
              <a:cs typeface="B Homa" panose="00000400000000000000" pitchFamily="2" charset="-78"/>
            </a:endParaRPr>
          </a:p>
        </p:txBody>
      </p:sp>
    </p:spTree>
    <p:extLst>
      <p:ext uri="{BB962C8B-B14F-4D97-AF65-F5344CB8AC3E}">
        <p14:creationId xmlns:p14="http://schemas.microsoft.com/office/powerpoint/2010/main" val="11249829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460" y="274638"/>
            <a:ext cx="8557260" cy="563562"/>
          </a:xfrm>
        </p:spPr>
        <p:txBody>
          <a:bodyPr>
            <a:normAutofit/>
          </a:bodyPr>
          <a:lstStyle/>
          <a:p>
            <a:pPr algn="r"/>
            <a:r>
              <a:rPr lang="fa-IR" b="1" dirty="0" smtClean="0">
                <a:cs typeface="B Homa" panose="00000400000000000000" pitchFamily="2" charset="-78"/>
              </a:rPr>
              <a:t>مدرنیست های آمریکایی در میانه ی قرن بیستم</a:t>
            </a:r>
            <a:endParaRPr lang="en-US" b="1" dirty="0">
              <a:cs typeface="B Homa" panose="00000400000000000000" pitchFamily="2" charset="-78"/>
            </a:endParaRPr>
          </a:p>
        </p:txBody>
      </p:sp>
      <p:sp>
        <p:nvSpPr>
          <p:cNvPr id="4" name="TextBox 3"/>
          <p:cNvSpPr txBox="1"/>
          <p:nvPr/>
        </p:nvSpPr>
        <p:spPr>
          <a:xfrm>
            <a:off x="304800" y="1219202"/>
            <a:ext cx="8077200" cy="1015663"/>
          </a:xfrm>
          <a:prstGeom prst="rect">
            <a:avLst/>
          </a:prstGeom>
          <a:noFill/>
        </p:spPr>
        <p:txBody>
          <a:bodyPr wrap="square" rtlCol="0">
            <a:spAutoFit/>
          </a:bodyPr>
          <a:lstStyle/>
          <a:p>
            <a:pPr algn="r"/>
            <a:r>
              <a:rPr lang="fa-IR" sz="2000" dirty="0">
                <a:cs typeface="B Homa" panose="00000400000000000000" pitchFamily="2" charset="-78"/>
              </a:rPr>
              <a:t>آب و هوای مدیترانه ای کالیفرنیا برای زندگی در فضای باز مساعد است پاسیو ها در اسپانیا و ایوان های سرپوشیده در ایتالیا، برای اهالی کالیفرنیا سوابق طراحی محسوب می شدند که آن ها را هر چه بیشتر به زندگی در فضای باز و گردش در باغ هایشان ترغیب می کرد. </a:t>
            </a:r>
            <a:endParaRPr lang="en-US" sz="2000" dirty="0">
              <a:cs typeface="B Homa" panose="00000400000000000000" pitchFamily="2" charset="-78"/>
            </a:endParaRPr>
          </a:p>
        </p:txBody>
      </p:sp>
      <p:sp>
        <p:nvSpPr>
          <p:cNvPr id="5" name="TextBox 4"/>
          <p:cNvSpPr txBox="1"/>
          <p:nvPr/>
        </p:nvSpPr>
        <p:spPr>
          <a:xfrm>
            <a:off x="742950" y="2743200"/>
            <a:ext cx="7620000" cy="707886"/>
          </a:xfrm>
          <a:prstGeom prst="rect">
            <a:avLst/>
          </a:prstGeom>
          <a:noFill/>
        </p:spPr>
        <p:txBody>
          <a:bodyPr wrap="square" rtlCol="0">
            <a:spAutoFit/>
          </a:bodyPr>
          <a:lstStyle/>
          <a:p>
            <a:pPr algn="r"/>
            <a:r>
              <a:rPr lang="fa-IR" sz="2000" dirty="0">
                <a:cs typeface="B Homa" panose="00000400000000000000" pitchFamily="2" charset="-78"/>
              </a:rPr>
              <a:t>مجله سان ست که طرح های معماران منظر را چاپ میکرد تاثیر به سزایی بر ترویج سبک زندگی کم هزینه و آسوده خاطر در ساحل غربی تاثیر به سزایی گذاشت</a:t>
            </a:r>
            <a:endParaRPr lang="en-US" sz="2000" dirty="0">
              <a:cs typeface="B Homa" panose="00000400000000000000" pitchFamily="2" charset="-78"/>
            </a:endParaRPr>
          </a:p>
        </p:txBody>
      </p:sp>
      <p:sp>
        <p:nvSpPr>
          <p:cNvPr id="6" name="TextBox 5"/>
          <p:cNvSpPr txBox="1"/>
          <p:nvPr/>
        </p:nvSpPr>
        <p:spPr>
          <a:xfrm>
            <a:off x="876300" y="4191002"/>
            <a:ext cx="7391400" cy="1015663"/>
          </a:xfrm>
          <a:prstGeom prst="rect">
            <a:avLst/>
          </a:prstGeom>
          <a:noFill/>
        </p:spPr>
        <p:txBody>
          <a:bodyPr wrap="square" rtlCol="0">
            <a:spAutoFit/>
          </a:bodyPr>
          <a:lstStyle/>
          <a:p>
            <a:pPr algn="r"/>
            <a:r>
              <a:rPr lang="fa-IR" sz="2000" dirty="0">
                <a:cs typeface="B Homa" panose="00000400000000000000" pitchFamily="2" charset="-78"/>
              </a:rPr>
              <a:t>در پاسخ به این شیوه ی جدید استفاده از فضا های باز، گروهی از طراحان با نفوذ اقدام به خلق فضا های کارکردی کاربر محور و مناظر مدرن کردند که با عنوان سبک باغ سازی کالیفرنیا شناخته می شود</a:t>
            </a:r>
            <a:endParaRPr lang="en-US" sz="2000" dirty="0">
              <a:cs typeface="B Homa" panose="00000400000000000000" pitchFamily="2" charset="-78"/>
            </a:endParaRPr>
          </a:p>
        </p:txBody>
      </p:sp>
    </p:spTree>
    <p:extLst>
      <p:ext uri="{BB962C8B-B14F-4D97-AF65-F5344CB8AC3E}">
        <p14:creationId xmlns:p14="http://schemas.microsoft.com/office/powerpoint/2010/main" val="1270867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6691" y="457200"/>
            <a:ext cx="7239000" cy="1143000"/>
          </a:xfrm>
        </p:spPr>
        <p:txBody>
          <a:bodyPr>
            <a:normAutofit/>
          </a:bodyPr>
          <a:lstStyle/>
          <a:p>
            <a:pPr algn="r"/>
            <a:r>
              <a:rPr lang="fa-IR" sz="2000" dirty="0">
                <a:cs typeface="B Homa" panose="00000400000000000000" pitchFamily="2" charset="-78"/>
              </a:rPr>
              <a:t>کتاب تاثیر گذار توماس چرچ طراحان را دعوت میکرد تا بیش از همه نیاز های مشتری را در طراحی فضا ها مورد توجه قرار دهند </a:t>
            </a:r>
            <a:endParaRPr lang="en-US" sz="2000" dirty="0">
              <a:cs typeface="B Homa" panose="00000400000000000000" pitchFamily="2" charset="-78"/>
            </a:endParaRPr>
          </a:p>
        </p:txBody>
      </p:sp>
      <p:sp>
        <p:nvSpPr>
          <p:cNvPr id="3" name="Content Placeholder 2"/>
          <p:cNvSpPr>
            <a:spLocks noGrp="1"/>
          </p:cNvSpPr>
          <p:nvPr>
            <p:ph idx="1"/>
          </p:nvPr>
        </p:nvSpPr>
        <p:spPr>
          <a:xfrm>
            <a:off x="457200" y="1600200"/>
            <a:ext cx="7467600" cy="1066800"/>
          </a:xfrm>
        </p:spPr>
        <p:txBody>
          <a:bodyPr>
            <a:normAutofit fontScale="92500" lnSpcReduction="10000"/>
          </a:bodyPr>
          <a:lstStyle/>
          <a:p>
            <a:pPr marL="0" indent="0" algn="r">
              <a:buNone/>
            </a:pPr>
            <a:r>
              <a:rPr lang="fa-IR" dirty="0">
                <a:cs typeface="B Homa" panose="00000400000000000000" pitchFamily="2" charset="-78"/>
              </a:rPr>
              <a:t>چرچ محور مرکزی را کنار گذاشت و فضا را بر اساس عملکرد سازمان داد.او خط، بافت و فرم در ترکیبات نا متقارن که در عین کارکردی بودن مناسب برای سبک  زندگی خانوادگی به شمار میرفت، استفاده میکرد</a:t>
            </a:r>
            <a:endParaRPr lang="en-US" dirty="0">
              <a:cs typeface="B Homa" panose="00000400000000000000" pitchFamily="2" charset="-78"/>
            </a:endParaRPr>
          </a:p>
        </p:txBody>
      </p:sp>
      <p:sp>
        <p:nvSpPr>
          <p:cNvPr id="4" name="TextBox 3"/>
          <p:cNvSpPr txBox="1"/>
          <p:nvPr/>
        </p:nvSpPr>
        <p:spPr>
          <a:xfrm>
            <a:off x="838200" y="2971800"/>
            <a:ext cx="7162800" cy="1015663"/>
          </a:xfrm>
          <a:prstGeom prst="rect">
            <a:avLst/>
          </a:prstGeom>
          <a:noFill/>
        </p:spPr>
        <p:txBody>
          <a:bodyPr wrap="square" rtlCol="0">
            <a:spAutoFit/>
          </a:bodyPr>
          <a:lstStyle/>
          <a:p>
            <a:pPr algn="r"/>
            <a:r>
              <a:rPr lang="fa-IR" sz="2000" dirty="0">
                <a:cs typeface="B Homa" panose="00000400000000000000" pitchFamily="2" charset="-78"/>
              </a:rPr>
              <a:t>وجه تمایز کار او الگوی کف سازی با تاکید بر ساختار فضا به جای گیاه کاری بود او غالبا فرم های منحنی و ارگانیک را در تقابل با شکل های راست گوشه در کنار هم قرار میداد </a:t>
            </a:r>
            <a:endParaRPr lang="en-US" sz="2000" dirty="0">
              <a:cs typeface="B Homa" panose="00000400000000000000" pitchFamily="2" charset="-78"/>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2" y="3955667"/>
            <a:ext cx="3432175" cy="245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descr="C:\Users\sahand\Desktop\pcad.lib.washington.edu.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9922" y="4038600"/>
            <a:ext cx="2565544" cy="2285234"/>
          </a:xfrm>
          <a:prstGeom prst="rect">
            <a:avLst/>
          </a:prstGeom>
          <a:ln w="38100" cap="sq">
            <a:solidFill>
              <a:schemeClr val="accent1">
                <a:lumMod val="60000"/>
                <a:lumOff val="4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429000" y="6489702"/>
            <a:ext cx="2133600" cy="307777"/>
          </a:xfrm>
          <a:prstGeom prst="rect">
            <a:avLst/>
          </a:prstGeom>
          <a:solidFill>
            <a:schemeClr val="accent1">
              <a:lumMod val="60000"/>
              <a:lumOff val="40000"/>
            </a:schemeClr>
          </a:solidFill>
        </p:spPr>
        <p:txBody>
          <a:bodyPr wrap="square" rtlCol="0">
            <a:spAutoFit/>
          </a:bodyPr>
          <a:lstStyle/>
          <a:p>
            <a:pPr algn="ctr"/>
            <a:r>
              <a:rPr lang="fa-IR" sz="1400" dirty="0">
                <a:cs typeface="B Homa" panose="00000400000000000000" pitchFamily="2" charset="-78"/>
              </a:rPr>
              <a:t>باغ دانل</a:t>
            </a:r>
            <a:endParaRPr lang="en-US" sz="1400" dirty="0">
              <a:cs typeface="B Homa" panose="00000400000000000000" pitchFamily="2" charset="-78"/>
            </a:endParaRPr>
          </a:p>
        </p:txBody>
      </p:sp>
    </p:spTree>
    <p:extLst>
      <p:ext uri="{BB962C8B-B14F-4D97-AF65-F5344CB8AC3E}">
        <p14:creationId xmlns:p14="http://schemas.microsoft.com/office/powerpoint/2010/main" val="839248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266"/>
                                        </p:tgtEl>
                                        <p:attrNameLst>
                                          <p:attrName>style.visibility</p:attrName>
                                        </p:attrNameLst>
                                      </p:cBhvr>
                                      <p:to>
                                        <p:strVal val="visible"/>
                                      </p:to>
                                    </p:set>
                                    <p:anim calcmode="lin" valueType="num">
                                      <p:cBhvr additive="base">
                                        <p:cTn id="12" dur="500" fill="hold"/>
                                        <p:tgtEl>
                                          <p:spTgt spid="11266"/>
                                        </p:tgtEl>
                                        <p:attrNameLst>
                                          <p:attrName>ppt_x</p:attrName>
                                        </p:attrNameLst>
                                      </p:cBhvr>
                                      <p:tavLst>
                                        <p:tav tm="0">
                                          <p:val>
                                            <p:strVal val="#ppt_x"/>
                                          </p:val>
                                        </p:tav>
                                        <p:tav tm="100000">
                                          <p:val>
                                            <p:strVal val="#ppt_x"/>
                                          </p:val>
                                        </p:tav>
                                      </p:tavLst>
                                    </p:anim>
                                    <p:anim calcmode="lin" valueType="num">
                                      <p:cBhvr additive="base">
                                        <p:cTn id="13"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barn(inVertical)">
                                      <p:cBhvr>
                                        <p:cTn id="24" dur="500"/>
                                        <p:tgtEl>
                                          <p:spTgt spid="3">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circle(in)">
                                      <p:cBhvr>
                                        <p:cTn id="2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0"/>
            <a:ext cx="7467600" cy="1143000"/>
          </a:xfrm>
        </p:spPr>
        <p:txBody>
          <a:bodyPr>
            <a:noAutofit/>
          </a:bodyPr>
          <a:lstStyle/>
          <a:p>
            <a:pPr algn="r"/>
            <a:r>
              <a:rPr lang="fa-IR" sz="2000" dirty="0">
                <a:cs typeface="B Homa" panose="00000400000000000000" pitchFamily="2" charset="-78"/>
              </a:rPr>
              <a:t>به همین ترتیب گرت اکبو خود را وقف تامین مناظرعملکردی، پویا و در حد استطاعت خانواده های متوسط کرد کتاب های او،کتب راهنمایی برای طراحی فضاهای کوچک مقیاس بود او معتقد بود که سازمان فضایی و ترکیب آن باید در مرکز توجه  قرار بگیرند و طرح ریزی تکمیلی باید مبتنی بر نیاز های استفاده کننده و ارتباطات فضایی و عملکردی انجام شود</a:t>
            </a:r>
            <a:endParaRPr lang="en-US" sz="2000" dirty="0">
              <a:cs typeface="B Homa" panose="00000400000000000000" pitchFamily="2" charset="-78"/>
            </a:endParaRPr>
          </a:p>
        </p:txBody>
      </p:sp>
      <p:sp>
        <p:nvSpPr>
          <p:cNvPr id="3" name="Content Placeholder 2"/>
          <p:cNvSpPr>
            <a:spLocks noGrp="1"/>
          </p:cNvSpPr>
          <p:nvPr>
            <p:ph idx="1"/>
          </p:nvPr>
        </p:nvSpPr>
        <p:spPr>
          <a:xfrm>
            <a:off x="457200" y="3429000"/>
            <a:ext cx="7467600" cy="2438400"/>
          </a:xfrm>
        </p:spPr>
        <p:txBody>
          <a:bodyPr>
            <a:normAutofit/>
          </a:bodyPr>
          <a:lstStyle/>
          <a:p>
            <a:pPr marL="0" indent="0" algn="r">
              <a:buNone/>
            </a:pPr>
            <a:r>
              <a:rPr lang="fa-IR" dirty="0">
                <a:cs typeface="B Homa" panose="00000400000000000000" pitchFamily="2" charset="-78"/>
              </a:rPr>
              <a:t>اکبو یکی از اولین طراحان منظر بود که از فرمالیسم هنر های زیبا تمرد کرد </a:t>
            </a:r>
          </a:p>
          <a:p>
            <a:pPr marL="0" indent="0" algn="r">
              <a:buNone/>
            </a:pPr>
            <a:r>
              <a:rPr lang="fa-IR" dirty="0">
                <a:cs typeface="B Homa" panose="00000400000000000000" pitchFamily="2" charset="-78"/>
              </a:rPr>
              <a:t>اکبو از گرایشات فرهنگی معاصر خویش الهام میگرفت و به علاقه خود در موسیقی جاز، مد و فیلم و هنر اجازه میداد که بر کارش تاثیر بگذارد او همچنین به انگیزه های مترقی و طراحی مبتنی بر آگاهی جمعی اهمیت میداد</a:t>
            </a:r>
          </a:p>
        </p:txBody>
      </p:sp>
    </p:spTree>
    <p:extLst>
      <p:ext uri="{BB962C8B-B14F-4D97-AF65-F5344CB8AC3E}">
        <p14:creationId xmlns:p14="http://schemas.microsoft.com/office/powerpoint/2010/main" val="36030439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636" y="354090"/>
            <a:ext cx="8162362" cy="1326321"/>
          </a:xfrm>
        </p:spPr>
        <p:txBody>
          <a:bodyPr>
            <a:noAutofit/>
          </a:bodyPr>
          <a:lstStyle/>
          <a:p>
            <a:pPr algn="r"/>
            <a:r>
              <a:rPr lang="fa-IR" sz="2000" dirty="0">
                <a:cs typeface="B Homa" panose="00000400000000000000" pitchFamily="2" charset="-78"/>
              </a:rPr>
              <a:t>باغ فورکست آلکوآ در لائورل کانون کالیفرنیا توسط کارخانه ی آمریکایی آلومینیوم سازی برای نمایش تجربی چگونگی کاربرد مصالح جدید در کاربری های مسکونی طراحی و سرمایه گذاری شده بود</a:t>
            </a:r>
            <a:br>
              <a:rPr lang="fa-IR" sz="2000" dirty="0">
                <a:cs typeface="B Homa" panose="00000400000000000000" pitchFamily="2" charset="-78"/>
              </a:rPr>
            </a:br>
            <a:endParaRPr lang="en-US" sz="2000" dirty="0">
              <a:cs typeface="B Homa" panose="00000400000000000000" pitchFamily="2" charset="-78"/>
            </a:endParaRPr>
          </a:p>
        </p:txBody>
      </p:sp>
      <p:sp>
        <p:nvSpPr>
          <p:cNvPr id="3" name="Content Placeholder 2"/>
          <p:cNvSpPr>
            <a:spLocks noGrp="1"/>
          </p:cNvSpPr>
          <p:nvPr>
            <p:ph idx="1"/>
          </p:nvPr>
        </p:nvSpPr>
        <p:spPr>
          <a:xfrm>
            <a:off x="700761" y="1465164"/>
            <a:ext cx="7877237" cy="762000"/>
          </a:xfrm>
        </p:spPr>
        <p:txBody>
          <a:bodyPr>
            <a:normAutofit lnSpcReduction="10000"/>
          </a:bodyPr>
          <a:lstStyle/>
          <a:p>
            <a:pPr marL="0" indent="0" algn="r">
              <a:buNone/>
            </a:pPr>
            <a:r>
              <a:rPr lang="fa-IR" dirty="0">
                <a:cs typeface="B Homa" panose="00000400000000000000" pitchFamily="2" charset="-78"/>
              </a:rPr>
              <a:t>اکبو از حیاط پشت خود برای نمایش راه حل های جدید طراحی شامل استتار کردن،داربست و آبنما که همگی از آلومینیوم ساخته شده بودند استفاده کرد.</a:t>
            </a:r>
            <a:endParaRPr lang="en-US" dirty="0">
              <a:cs typeface="B Homa" panose="00000400000000000000" pitchFamily="2" charset="-78"/>
            </a:endParaRPr>
          </a:p>
        </p:txBody>
      </p:sp>
      <p:pic>
        <p:nvPicPr>
          <p:cNvPr id="1026" name="Picture 2" descr="C:\Users\sahand\Desktop\cdn.calisphere.or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720" y="2440303"/>
            <a:ext cx="2976563" cy="2971800"/>
          </a:xfrm>
          <a:prstGeom prst="rect">
            <a:avLst/>
          </a:prstGeom>
          <a:ln w="38100" cap="sq">
            <a:solidFill>
              <a:schemeClr val="accent1">
                <a:lumMod val="60000"/>
                <a:lumOff val="4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7" name="Picture 3" descr="C:\Users\sahand\Desktop\www.gardenet.ru.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2440303"/>
            <a:ext cx="3372147" cy="2942198"/>
          </a:xfrm>
          <a:prstGeom prst="rect">
            <a:avLst/>
          </a:prstGeom>
          <a:ln w="38100" cap="sq">
            <a:solidFill>
              <a:schemeClr val="accent1">
                <a:lumMod val="60000"/>
                <a:lumOff val="4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C:\Users\sahand\Desktop\publishing.cdlib.or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0719" y="3628582"/>
            <a:ext cx="2819400" cy="3229418"/>
          </a:xfrm>
          <a:prstGeom prst="rect">
            <a:avLst/>
          </a:prstGeom>
          <a:ln w="38100" cap="sq">
            <a:solidFill>
              <a:schemeClr val="accent1">
                <a:lumMod val="60000"/>
                <a:lumOff val="4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078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Effect transition="in" filter="fade">
                                      <p:cBhvr>
                                        <p:cTn id="18" dur="1000"/>
                                        <p:tgtEl>
                                          <p:spTgt spid="1027"/>
                                        </p:tgtEl>
                                      </p:cBhvr>
                                    </p:animEffect>
                                    <p:anim calcmode="lin" valueType="num">
                                      <p:cBhvr>
                                        <p:cTn id="19" dur="1000" fill="hold"/>
                                        <p:tgtEl>
                                          <p:spTgt spid="1027"/>
                                        </p:tgtEl>
                                        <p:attrNameLst>
                                          <p:attrName>ppt_x</p:attrName>
                                        </p:attrNameLst>
                                      </p:cBhvr>
                                      <p:tavLst>
                                        <p:tav tm="0">
                                          <p:val>
                                            <p:strVal val="#ppt_x"/>
                                          </p:val>
                                        </p:tav>
                                        <p:tav tm="100000">
                                          <p:val>
                                            <p:strVal val="#ppt_x"/>
                                          </p:val>
                                        </p:tav>
                                      </p:tavLst>
                                    </p:anim>
                                    <p:anim calcmode="lin" valueType="num">
                                      <p:cBhvr>
                                        <p:cTn id="20"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wipe(down)">
                                      <p:cBhvr>
                                        <p:cTn id="25" dur="500"/>
                                        <p:tgtEl>
                                          <p:spTgt spid="1026"/>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1028"/>
                                        </p:tgtEl>
                                        <p:attrNameLst>
                                          <p:attrName>style.visibility</p:attrName>
                                        </p:attrNameLst>
                                      </p:cBhvr>
                                      <p:to>
                                        <p:strVal val="visible"/>
                                      </p:to>
                                    </p:set>
                                    <p:animEffect transition="in" filter="wheel(1)">
                                      <p:cBhvr>
                                        <p:cTn id="30"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08305"/>
            <a:ext cx="7010400" cy="1143000"/>
          </a:xfrm>
        </p:spPr>
        <p:txBody>
          <a:bodyPr>
            <a:normAutofit fontScale="90000"/>
          </a:bodyPr>
          <a:lstStyle/>
          <a:p>
            <a:pPr algn="r"/>
            <a:r>
              <a:rPr lang="fa-IR" sz="2000" dirty="0">
                <a:latin typeface="+mn-lt"/>
                <a:cs typeface="B Homa" panose="00000400000000000000" pitchFamily="2" charset="-78"/>
              </a:rPr>
              <a:t>کار های دن کیلی ارتباط میان فرم و سلسله مراتب فضایی را نشان می داد.او از اشکل هندسی برای نظم بخشیدن به منظر استفاده میکرد و از این طریق توانست مانند فرمالیست های فرانسوی قرن هفدهم به حس جهت یابی دست یابد</a:t>
            </a:r>
            <a:endParaRPr lang="en-US" sz="2000" dirty="0">
              <a:latin typeface="+mn-lt"/>
              <a:cs typeface="B Homa" panose="00000400000000000000" pitchFamily="2" charset="-78"/>
            </a:endParaRPr>
          </a:p>
        </p:txBody>
      </p:sp>
      <p:sp>
        <p:nvSpPr>
          <p:cNvPr id="3" name="Content Placeholder 2"/>
          <p:cNvSpPr>
            <a:spLocks noGrp="1"/>
          </p:cNvSpPr>
          <p:nvPr>
            <p:ph idx="1"/>
          </p:nvPr>
        </p:nvSpPr>
        <p:spPr>
          <a:xfrm>
            <a:off x="557647" y="1551305"/>
            <a:ext cx="7467600" cy="838200"/>
          </a:xfrm>
        </p:spPr>
        <p:txBody>
          <a:bodyPr>
            <a:normAutofit/>
          </a:bodyPr>
          <a:lstStyle/>
          <a:p>
            <a:pPr marL="0" indent="0" algn="r">
              <a:buNone/>
            </a:pPr>
            <a:r>
              <a:rPr lang="fa-IR" sz="1800" dirty="0">
                <a:cs typeface="B Homa" panose="00000400000000000000" pitchFamily="2" charset="-78"/>
              </a:rPr>
              <a:t>کیلی با بسیاری از بزرگان مدرنیست کار کرد او سبکی را ایجاد کرد که ویژگی بارز آن استفاده از صفحات از هم پوشاننده و مدل های تکراری برای خلق نفوذپذیری پویا در فضای منظر بود</a:t>
            </a:r>
            <a:endParaRPr lang="en-US" sz="1800" dirty="0">
              <a:cs typeface="B Homa" panose="00000400000000000000" pitchFamily="2" charset="-78"/>
            </a:endParaRPr>
          </a:p>
        </p:txBody>
      </p:sp>
      <p:sp>
        <p:nvSpPr>
          <p:cNvPr id="4" name="TextBox 3"/>
          <p:cNvSpPr txBox="1"/>
          <p:nvPr/>
        </p:nvSpPr>
        <p:spPr>
          <a:xfrm>
            <a:off x="1167247" y="2586086"/>
            <a:ext cx="6858000" cy="646331"/>
          </a:xfrm>
          <a:prstGeom prst="rect">
            <a:avLst/>
          </a:prstGeom>
          <a:noFill/>
        </p:spPr>
        <p:txBody>
          <a:bodyPr wrap="square" rtlCol="0">
            <a:spAutoFit/>
          </a:bodyPr>
          <a:lstStyle/>
          <a:p>
            <a:pPr algn="r"/>
            <a:r>
              <a:rPr lang="fa-IR" dirty="0">
                <a:cs typeface="B Homa" panose="00000400000000000000" pitchFamily="2" charset="-78"/>
              </a:rPr>
              <a:t>محور های متعدد، مسیر های طولانی و فرم های خطی در باغ میلر واقع در کلومبوس ایندیانا قرار داد در تناسب با خانه ای که توسط سارینن طراحی شده قرار دارند</a:t>
            </a:r>
            <a:endParaRPr lang="en-US" dirty="0">
              <a:cs typeface="B Homa" panose="00000400000000000000" pitchFamily="2" charset="-78"/>
            </a:endParaRPr>
          </a:p>
        </p:txBody>
      </p:sp>
      <p:pic>
        <p:nvPicPr>
          <p:cNvPr id="2050" name="Picture 2" descr="C:\Users\sahand\Desktop\imamuseum.or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429000"/>
            <a:ext cx="4114800" cy="21336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sahand\Desktop\1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1493" y="3429002"/>
            <a:ext cx="2923309" cy="298485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G:\university\term5\منظر سازی\نیروهای مدرن ،ناظر بر هندسه ی فرمال.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79706"/>
            <a:ext cx="3200400" cy="6498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81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ircle(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circle(in)">
                                      <p:cBhvr>
                                        <p:cTn id="23" dur="2000"/>
                                        <p:tgtEl>
                                          <p:spTgt spid="2050"/>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2051"/>
                                        </p:tgtEl>
                                        <p:attrNameLst>
                                          <p:attrName>style.visibility</p:attrName>
                                        </p:attrNameLst>
                                      </p:cBhvr>
                                      <p:to>
                                        <p:strVal val="visible"/>
                                      </p:to>
                                    </p:set>
                                    <p:animEffect transition="in" filter="circle(in)">
                                      <p:cBhvr>
                                        <p:cTn id="28" dur="2000"/>
                                        <p:tgtEl>
                                          <p:spTgt spid="2051"/>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1026"/>
                                        </p:tgtEl>
                                        <p:attrNameLst>
                                          <p:attrName>style.visibility</p:attrName>
                                        </p:attrNameLst>
                                      </p:cBhvr>
                                      <p:to>
                                        <p:strVal val="visible"/>
                                      </p:to>
                                    </p:set>
                                    <p:animEffect transition="in" filter="wheel(1)">
                                      <p:cBhvr>
                                        <p:cTn id="3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960438"/>
          </a:xfrm>
        </p:spPr>
        <p:txBody>
          <a:bodyPr/>
          <a:lstStyle/>
          <a:p>
            <a:pPr algn="r"/>
            <a:r>
              <a:rPr lang="fa-IR" dirty="0" smtClean="0">
                <a:cs typeface="B Homa" panose="00000400000000000000" pitchFamily="2" charset="-78"/>
              </a:rPr>
              <a:t>پیشتاز مدرن</a:t>
            </a:r>
            <a:endParaRPr lang="en-US" dirty="0">
              <a:cs typeface="B Homa" panose="00000400000000000000" pitchFamily="2" charset="-78"/>
            </a:endParaRPr>
          </a:p>
        </p:txBody>
      </p:sp>
      <p:sp>
        <p:nvSpPr>
          <p:cNvPr id="3" name="Content Placeholder 2"/>
          <p:cNvSpPr>
            <a:spLocks noGrp="1"/>
          </p:cNvSpPr>
          <p:nvPr>
            <p:ph idx="1"/>
          </p:nvPr>
        </p:nvSpPr>
        <p:spPr>
          <a:xfrm>
            <a:off x="533400" y="990600"/>
            <a:ext cx="7467600" cy="1752600"/>
          </a:xfrm>
        </p:spPr>
        <p:txBody>
          <a:bodyPr>
            <a:normAutofit fontScale="85000" lnSpcReduction="20000"/>
          </a:bodyPr>
          <a:lstStyle/>
          <a:p>
            <a:pPr marL="0" indent="0" algn="r">
              <a:buNone/>
            </a:pPr>
            <a:r>
              <a:rPr lang="fa-IR" dirty="0">
                <a:cs typeface="B Homa" panose="00000400000000000000" pitchFamily="2" charset="-78"/>
              </a:rPr>
              <a:t>کار های لورنس هالپرین در حکم پلی میان مدرنیست و جنبش های طراحی محیطی عمل کرد </a:t>
            </a:r>
          </a:p>
          <a:p>
            <a:pPr marL="0" indent="0" algn="r">
              <a:buNone/>
            </a:pPr>
            <a:r>
              <a:rPr lang="fa-IR" dirty="0">
                <a:cs typeface="B Homa" panose="00000400000000000000" pitchFamily="2" charset="-78"/>
              </a:rPr>
              <a:t> وی علاقه زیادی به فرآیند طراحی نشان می داد</a:t>
            </a:r>
          </a:p>
          <a:p>
            <a:pPr marL="0" indent="0" algn="r">
              <a:buNone/>
            </a:pPr>
            <a:r>
              <a:rPr lang="fa-IR" dirty="0">
                <a:cs typeface="B Homa" panose="00000400000000000000" pitchFamily="2" charset="-78"/>
              </a:rPr>
              <a:t>در کتاب او اندیشه هایش در مورد ارتباط میان انسان و طبیعت و اعتقادش مبنی بر اینکه تحلیل تاریخی سایت برای ایجاد یک طرح موفق امری اجتناب ناپذیر و در عین حال کامل و بی نقص است به خوبی نشان می داد</a:t>
            </a:r>
          </a:p>
          <a:p>
            <a:pPr marL="0" indent="0" algn="r">
              <a:buNone/>
            </a:pPr>
            <a:endParaRPr lang="en-US" dirty="0">
              <a:cs typeface="B Homa" panose="00000400000000000000" pitchFamily="2" charset="-78"/>
            </a:endParaRPr>
          </a:p>
        </p:txBody>
      </p:sp>
      <p:sp>
        <p:nvSpPr>
          <p:cNvPr id="4" name="TextBox 3"/>
          <p:cNvSpPr txBox="1"/>
          <p:nvPr/>
        </p:nvSpPr>
        <p:spPr>
          <a:xfrm>
            <a:off x="419100" y="2699028"/>
            <a:ext cx="7543800" cy="707886"/>
          </a:xfrm>
          <a:prstGeom prst="rect">
            <a:avLst/>
          </a:prstGeom>
          <a:noFill/>
        </p:spPr>
        <p:txBody>
          <a:bodyPr wrap="square" rtlCol="0">
            <a:spAutoFit/>
          </a:bodyPr>
          <a:lstStyle/>
          <a:p>
            <a:pPr algn="r"/>
            <a:r>
              <a:rPr lang="fa-IR" sz="2000" dirty="0">
                <a:cs typeface="B Homa" panose="00000400000000000000" pitchFamily="2" charset="-78"/>
              </a:rPr>
              <a:t>توسعه خانه سازی در سی رنچ  یکی از بهترین نمونه های تشریک مساعی با سایر تخصص ها و نیز نیروهای طبیعی است</a:t>
            </a:r>
            <a:endParaRPr lang="en-US" sz="2000" dirty="0">
              <a:cs typeface="B Homa" panose="00000400000000000000" pitchFamily="2" charset="-78"/>
            </a:endParaRPr>
          </a:p>
        </p:txBody>
      </p:sp>
      <p:pic>
        <p:nvPicPr>
          <p:cNvPr id="3074" name="Picture 2" descr="C:\Users\sahand\Desktop\BassamFellowsJournal_The_Sea_Ranch_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4889" y="3200402"/>
            <a:ext cx="3702021" cy="336954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sahand\Desktop\SeaRanchArc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3406914"/>
            <a:ext cx="3429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7975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307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075"/>
                                        </p:tgtEl>
                                        <p:attrNameLst>
                                          <p:attrName>style.visibility</p:attrName>
                                        </p:attrNameLst>
                                      </p:cBhvr>
                                      <p:to>
                                        <p:strVal val="visible"/>
                                      </p:to>
                                    </p:set>
                                    <p:animEffect transition="in" filter="fade">
                                      <p:cBhvr>
                                        <p:cTn id="42" dur="1000"/>
                                        <p:tgtEl>
                                          <p:spTgt spid="3075"/>
                                        </p:tgtEl>
                                      </p:cBhvr>
                                    </p:animEffect>
                                    <p:anim calcmode="lin" valueType="num">
                                      <p:cBhvr>
                                        <p:cTn id="43" dur="1000" fill="hold"/>
                                        <p:tgtEl>
                                          <p:spTgt spid="3075"/>
                                        </p:tgtEl>
                                        <p:attrNameLst>
                                          <p:attrName>ppt_x</p:attrName>
                                        </p:attrNameLst>
                                      </p:cBhvr>
                                      <p:tavLst>
                                        <p:tav tm="0">
                                          <p:val>
                                            <p:strVal val="#ppt_x"/>
                                          </p:val>
                                        </p:tav>
                                        <p:tav tm="100000">
                                          <p:val>
                                            <p:strVal val="#ppt_x"/>
                                          </p:val>
                                        </p:tav>
                                      </p:tavLst>
                                    </p:anim>
                                    <p:anim calcmode="lin" valueType="num">
                                      <p:cBhvr>
                                        <p:cTn id="44"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667000"/>
            <a:ext cx="7467600" cy="1219200"/>
          </a:xfrm>
        </p:spPr>
        <p:txBody>
          <a:bodyPr>
            <a:normAutofit/>
          </a:bodyPr>
          <a:lstStyle/>
          <a:p>
            <a:pPr algn="ctr"/>
            <a:r>
              <a:rPr lang="fa-IR" sz="3600" dirty="0" smtClean="0">
                <a:cs typeface="B Homa" panose="00000400000000000000" pitchFamily="2" charset="-78"/>
              </a:rPr>
              <a:t>هنر محیطی</a:t>
            </a:r>
            <a:endParaRPr lang="en-US" sz="3600" dirty="0">
              <a:cs typeface="B Homa" panose="00000400000000000000" pitchFamily="2" charset="-78"/>
            </a:endParaRPr>
          </a:p>
        </p:txBody>
      </p:sp>
    </p:spTree>
    <p:extLst>
      <p:ext uri="{BB962C8B-B14F-4D97-AF65-F5344CB8AC3E}">
        <p14:creationId xmlns:p14="http://schemas.microsoft.com/office/powerpoint/2010/main" val="25719666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685800"/>
            <a:ext cx="7467600" cy="655638"/>
          </a:xfrm>
        </p:spPr>
        <p:txBody>
          <a:bodyPr>
            <a:normAutofit/>
          </a:bodyPr>
          <a:lstStyle/>
          <a:p>
            <a:pPr algn="r"/>
            <a:r>
              <a:rPr lang="fa-IR" dirty="0" smtClean="0">
                <a:cs typeface="B Homa" panose="00000400000000000000" pitchFamily="2" charset="-78"/>
              </a:rPr>
              <a:t>طبیعت در نقش یک رسانه</a:t>
            </a:r>
            <a:endParaRPr lang="en-US" dirty="0">
              <a:cs typeface="B Homa" panose="00000400000000000000" pitchFamily="2" charset="-78"/>
            </a:endParaRPr>
          </a:p>
        </p:txBody>
      </p:sp>
      <p:sp>
        <p:nvSpPr>
          <p:cNvPr id="3" name="Content Placeholder 2"/>
          <p:cNvSpPr>
            <a:spLocks noGrp="1"/>
          </p:cNvSpPr>
          <p:nvPr>
            <p:ph idx="1"/>
          </p:nvPr>
        </p:nvSpPr>
        <p:spPr>
          <a:xfrm>
            <a:off x="476250" y="1676400"/>
            <a:ext cx="7467600" cy="457200"/>
          </a:xfrm>
        </p:spPr>
        <p:txBody>
          <a:bodyPr>
            <a:normAutofit/>
          </a:bodyPr>
          <a:lstStyle/>
          <a:p>
            <a:pPr marL="0" indent="0" algn="r">
              <a:buNone/>
            </a:pPr>
            <a:r>
              <a:rPr lang="fa-IR" dirty="0">
                <a:cs typeface="B Homa" panose="00000400000000000000" pitchFamily="2" charset="-78"/>
              </a:rPr>
              <a:t>مردم در دوران ماقبل تاریخ، منظر را رسانه ای گویا میدانستند</a:t>
            </a:r>
            <a:endParaRPr lang="en-US" dirty="0">
              <a:cs typeface="B Homa" panose="00000400000000000000" pitchFamily="2" charset="-78"/>
            </a:endParaRPr>
          </a:p>
        </p:txBody>
      </p:sp>
      <p:sp>
        <p:nvSpPr>
          <p:cNvPr id="4" name="TextBox 3"/>
          <p:cNvSpPr txBox="1"/>
          <p:nvPr/>
        </p:nvSpPr>
        <p:spPr>
          <a:xfrm>
            <a:off x="400050" y="3048002"/>
            <a:ext cx="7543800" cy="1015663"/>
          </a:xfrm>
          <a:prstGeom prst="rect">
            <a:avLst/>
          </a:prstGeom>
          <a:noFill/>
        </p:spPr>
        <p:txBody>
          <a:bodyPr wrap="square" rtlCol="0">
            <a:spAutoFit/>
          </a:bodyPr>
          <a:lstStyle/>
          <a:p>
            <a:pPr algn="r"/>
            <a:r>
              <a:rPr lang="fa-IR" sz="2000" dirty="0">
                <a:cs typeface="B Homa" panose="00000400000000000000" pitchFamily="2" charset="-78"/>
              </a:rPr>
              <a:t>از سال های دهه 1960 که معماران منظر بیشتر بر فرهنگ مشارکت متمرکزشدند و هنرمندان شروع به یافتن فرصت هایی برای ایجاد بیان خلاق در منظر کردند </a:t>
            </a:r>
          </a:p>
          <a:p>
            <a:pPr algn="r"/>
            <a:r>
              <a:rPr lang="fa-IR" sz="2000" dirty="0">
                <a:cs typeface="B Homa" panose="00000400000000000000" pitchFamily="2" charset="-78"/>
              </a:rPr>
              <a:t>هنرمندان محیطی با زمین به عنوان یک رسانه کار میکردند </a:t>
            </a:r>
            <a:endParaRPr lang="en-US" sz="2000" dirty="0">
              <a:cs typeface="B Homa" panose="00000400000000000000" pitchFamily="2" charset="-78"/>
            </a:endParaRPr>
          </a:p>
        </p:txBody>
      </p:sp>
      <p:sp>
        <p:nvSpPr>
          <p:cNvPr id="5" name="TextBox 4"/>
          <p:cNvSpPr txBox="1"/>
          <p:nvPr/>
        </p:nvSpPr>
        <p:spPr>
          <a:xfrm>
            <a:off x="1085850" y="4648202"/>
            <a:ext cx="6858000" cy="646331"/>
          </a:xfrm>
          <a:prstGeom prst="rect">
            <a:avLst/>
          </a:prstGeom>
          <a:noFill/>
        </p:spPr>
        <p:txBody>
          <a:bodyPr wrap="square" rtlCol="0">
            <a:spAutoFit/>
          </a:bodyPr>
          <a:lstStyle/>
          <a:p>
            <a:pPr algn="r"/>
            <a:r>
              <a:rPr lang="fa-IR" dirty="0">
                <a:cs typeface="B Homa" panose="00000400000000000000" pitchFamily="2" charset="-78"/>
              </a:rPr>
              <a:t>هنرمندان محیطی، این ایده که هنر محصولی صرفا جهت ارائه در گالری هاست را به چالش کشیدند. چارچوب موررد اشاره ی آن ها از کالا به مفهوم تغییر پیدا کرد</a:t>
            </a:r>
            <a:endParaRPr lang="en-US" dirty="0"/>
          </a:p>
        </p:txBody>
      </p:sp>
    </p:spTree>
    <p:extLst>
      <p:ext uri="{BB962C8B-B14F-4D97-AF65-F5344CB8AC3E}">
        <p14:creationId xmlns:p14="http://schemas.microsoft.com/office/powerpoint/2010/main" val="2799367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6858000" cy="1219200"/>
          </a:xfrm>
        </p:spPr>
        <p:txBody>
          <a:bodyPr>
            <a:normAutofit/>
          </a:bodyPr>
          <a:lstStyle/>
          <a:p>
            <a:pPr algn="r"/>
            <a:r>
              <a:rPr lang="fa-IR" sz="2000" dirty="0">
                <a:cs typeface="B Homa" panose="00000400000000000000" pitchFamily="2" charset="-78"/>
              </a:rPr>
              <a:t>هنر زمینی، مداخلات بزرگ مقیاسی در منظر بود که برای اجرا، نیازمند ماشین آلات عظیم الجثه بود. در بسیاری از اوقات در مکان های دور افتاده، فاصله و خلوت نیز به بخشی از این تجربه بدل میشد</a:t>
            </a:r>
            <a:endParaRPr lang="en-US" sz="2000" dirty="0">
              <a:cs typeface="B Homa" panose="00000400000000000000" pitchFamily="2" charset="-78"/>
            </a:endParaRPr>
          </a:p>
        </p:txBody>
      </p:sp>
      <p:sp>
        <p:nvSpPr>
          <p:cNvPr id="3" name="Content Placeholder 2"/>
          <p:cNvSpPr>
            <a:spLocks noGrp="1"/>
          </p:cNvSpPr>
          <p:nvPr>
            <p:ph idx="1"/>
          </p:nvPr>
        </p:nvSpPr>
        <p:spPr>
          <a:xfrm>
            <a:off x="457200" y="1600200"/>
            <a:ext cx="7467600" cy="914400"/>
          </a:xfrm>
        </p:spPr>
        <p:txBody>
          <a:bodyPr>
            <a:normAutofit/>
          </a:bodyPr>
          <a:lstStyle/>
          <a:p>
            <a:pPr marL="0" indent="0" algn="r">
              <a:buNone/>
            </a:pPr>
            <a:r>
              <a:rPr lang="fa-IR" dirty="0">
                <a:cs typeface="B Homa" panose="00000400000000000000" pitchFamily="2" charset="-78"/>
              </a:rPr>
              <a:t>استیمسون در 1970 اسکله ی حلزونی را در دریاچه ی نمک یوتا ساخت. این اثر به عنوان تمثیلی نیرومند از جنبش هنر سرزمین باقی ماند</a:t>
            </a:r>
            <a:endParaRPr lang="en-US" dirty="0">
              <a:cs typeface="B Homa" panose="00000400000000000000" pitchFamily="2" charset="-78"/>
            </a:endParaRPr>
          </a:p>
        </p:txBody>
      </p:sp>
      <p:pic>
        <p:nvPicPr>
          <p:cNvPr id="4098" name="Picture 2" descr="C:\Users\sahand\Desktop\wikimedia.or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1" y="3352802"/>
            <a:ext cx="4572000" cy="2447533"/>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sahand\Desktop\smithsonsj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6933" y="3200400"/>
            <a:ext cx="37338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9200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09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4099"/>
                                        </p:tgtEl>
                                        <p:attrNameLst>
                                          <p:attrName>style.visibility</p:attrName>
                                        </p:attrNameLst>
                                      </p:cBhvr>
                                      <p:to>
                                        <p:strVal val="visible"/>
                                      </p:to>
                                    </p:set>
                                    <p:animEffect transition="in" filter="wheel(1)">
                                      <p:cBhvr>
                                        <p:cTn id="22"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fontScale="90000"/>
          </a:bodyPr>
          <a:lstStyle/>
          <a:p>
            <a:r>
              <a:rPr lang="fa-IR" sz="2000" dirty="0">
                <a:cs typeface="B Homa" panose="00000400000000000000" pitchFamily="2" charset="-78"/>
              </a:rPr>
              <a:t>سایر هنرمندان در جستجوی شیوه ای برای بیان فرآیند های زودگذر و غیر قابل مشاهده در طبیعت بودند.</a:t>
            </a:r>
            <a:br>
              <a:rPr lang="fa-IR" sz="2000" dirty="0">
                <a:cs typeface="B Homa" panose="00000400000000000000" pitchFamily="2" charset="-78"/>
              </a:rPr>
            </a:br>
            <a:endParaRPr lang="en-US" sz="2000" dirty="0">
              <a:cs typeface="B Homa" panose="00000400000000000000" pitchFamily="2" charset="-78"/>
            </a:endParaRPr>
          </a:p>
        </p:txBody>
      </p:sp>
      <p:sp>
        <p:nvSpPr>
          <p:cNvPr id="3" name="Content Placeholder 2"/>
          <p:cNvSpPr>
            <a:spLocks noGrp="1"/>
          </p:cNvSpPr>
          <p:nvPr>
            <p:ph idx="1"/>
          </p:nvPr>
        </p:nvSpPr>
        <p:spPr>
          <a:xfrm>
            <a:off x="533400" y="914400"/>
            <a:ext cx="7467600" cy="2740152"/>
          </a:xfrm>
        </p:spPr>
        <p:txBody>
          <a:bodyPr>
            <a:normAutofit/>
          </a:bodyPr>
          <a:lstStyle/>
          <a:p>
            <a:pPr marL="0" indent="0" algn="r">
              <a:buNone/>
            </a:pPr>
            <a:r>
              <a:rPr lang="fa-IR" dirty="0">
                <a:cs typeface="B Homa" panose="00000400000000000000" pitchFamily="2" charset="-78"/>
              </a:rPr>
              <a:t>هنرمند معاصر اندی گولدورثی نیز برای ساخت مجسمه های موقت، با طبیعت و زمان کار میکند او از مصالح طبیعی(یخ، برگ ها، سنگ ها، چوب)که در یک سایت مشخص قابل یافتن بود برای یافتن الگو ها و فرم هایی در منظر استفاده میکند </a:t>
            </a:r>
          </a:p>
          <a:p>
            <a:pPr marL="0" indent="0" algn="r">
              <a:buNone/>
            </a:pPr>
            <a:r>
              <a:rPr lang="fa-IR" dirty="0">
                <a:cs typeface="B Homa" panose="00000400000000000000" pitchFamily="2" charset="-78"/>
              </a:rPr>
              <a:t>پس از آن که باد، آب، هوا فرم اثر را تغییر دادند چیزی که باقی میماند تصاویر عکس برداری شده است.</a:t>
            </a:r>
            <a:endParaRPr lang="en-US" dirty="0">
              <a:cs typeface="B Homa" panose="00000400000000000000" pitchFamily="2" charset="-78"/>
            </a:endParaRPr>
          </a:p>
        </p:txBody>
      </p:sp>
      <p:pic>
        <p:nvPicPr>
          <p:cNvPr id="5122" name="Picture 2" descr="C:\Users\sahand\Desktop\ag_0357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0202" y="2514600"/>
            <a:ext cx="3163887" cy="209993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sahand\Desktop\goldworthy.cc.gla.ac.u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2514600"/>
            <a:ext cx="3040482" cy="206183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sahand\Desktop\goldsworthyIcicles1_op_592x60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2514600"/>
            <a:ext cx="1752600" cy="206183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C:\Users\sahand\Desktop\morningearth.org.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2200" y="4722629"/>
            <a:ext cx="2019300" cy="2074235"/>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sahand\Desktop\goldworthy.cc.gla.ac.uk.jpg 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43200" y="4722629"/>
            <a:ext cx="3187700" cy="2074235"/>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C:\Users\sahand\Desktop\static.guim.co.uk.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4978694"/>
            <a:ext cx="2133600" cy="1562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4019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66" y="228600"/>
            <a:ext cx="7467600" cy="503238"/>
          </a:xfrm>
        </p:spPr>
        <p:txBody>
          <a:bodyPr>
            <a:noAutofit/>
          </a:bodyPr>
          <a:lstStyle/>
          <a:p>
            <a:pPr algn="r"/>
            <a:r>
              <a:rPr lang="fa-IR" b="1" dirty="0" smtClean="0">
                <a:cs typeface="B Homa" panose="00000400000000000000" pitchFamily="2" charset="-78"/>
              </a:rPr>
              <a:t>زیبا شناختی مدرن</a:t>
            </a:r>
            <a:endParaRPr lang="en-US" b="1" dirty="0">
              <a:cs typeface="B Homa" panose="00000400000000000000" pitchFamily="2" charset="-78"/>
            </a:endParaRPr>
          </a:p>
        </p:txBody>
      </p:sp>
      <p:sp>
        <p:nvSpPr>
          <p:cNvPr id="3" name="Content Placeholder 2"/>
          <p:cNvSpPr>
            <a:spLocks noGrp="1"/>
          </p:cNvSpPr>
          <p:nvPr>
            <p:ph idx="1"/>
          </p:nvPr>
        </p:nvSpPr>
        <p:spPr>
          <a:xfrm>
            <a:off x="533400" y="910389"/>
            <a:ext cx="8108324" cy="1524000"/>
          </a:xfrm>
        </p:spPr>
        <p:txBody>
          <a:bodyPr>
            <a:normAutofit fontScale="85000" lnSpcReduction="20000"/>
          </a:bodyPr>
          <a:lstStyle/>
          <a:p>
            <a:pPr marL="0" indent="0" algn="r">
              <a:buNone/>
            </a:pPr>
            <a:r>
              <a:rPr lang="fa-IR" dirty="0">
                <a:cs typeface="B Homa" panose="00000400000000000000" pitchFamily="2" charset="-78"/>
              </a:rPr>
              <a:t>مدرنیسم در معماری منظر به معنای پشت کردن به سبک ها و رویکرد های سنتی و در مقابل پذیرش عملکرد گرایی است. زیبایی شناختی نوین در مدرنسیم بر التقاط سبک های تاریخی  غلبه کرد که امری متداول در ابتدای  این قرن بود.</a:t>
            </a:r>
          </a:p>
          <a:p>
            <a:pPr marL="0" indent="0" algn="just" rtl="1">
              <a:buNone/>
            </a:pPr>
            <a:r>
              <a:rPr lang="fa-IR" dirty="0">
                <a:cs typeface="B Homa" panose="00000400000000000000" pitchFamily="2" charset="-78"/>
              </a:rPr>
              <a:t>طراحان مدرن ارزش های کاری خود را که بازتابی از سبک زندگی جدید بر پایه ی عدالت و دموکراسی دست یافتنی بود ارائه کردند.</a:t>
            </a:r>
            <a:endParaRPr lang="en-US" dirty="0">
              <a:cs typeface="B Homa" panose="00000400000000000000" pitchFamily="2" charset="-78"/>
            </a:endParaRPr>
          </a:p>
        </p:txBody>
      </p:sp>
      <p:sp>
        <p:nvSpPr>
          <p:cNvPr id="5" name="TextBox 4"/>
          <p:cNvSpPr txBox="1"/>
          <p:nvPr/>
        </p:nvSpPr>
        <p:spPr>
          <a:xfrm>
            <a:off x="591355" y="5206043"/>
            <a:ext cx="7992414" cy="1323439"/>
          </a:xfrm>
          <a:prstGeom prst="rect">
            <a:avLst/>
          </a:prstGeom>
          <a:noFill/>
        </p:spPr>
        <p:txBody>
          <a:bodyPr wrap="square" rtlCol="0">
            <a:spAutoFit/>
          </a:bodyPr>
          <a:lstStyle/>
          <a:p>
            <a:pPr algn="just" rtl="1"/>
            <a:r>
              <a:rPr lang="fa-IR" sz="2000" dirty="0">
                <a:cs typeface="B Homa" panose="00000400000000000000" pitchFamily="2" charset="-78"/>
              </a:rPr>
              <a:t>طراحی های منظر چند محوری و در جهات </a:t>
            </a:r>
            <a:r>
              <a:rPr lang="fa-IR" sz="2000" dirty="0">
                <a:cs typeface="B Homa" panose="00000400000000000000" pitchFamily="2" charset="-78"/>
              </a:rPr>
              <a:t>مختلف</a:t>
            </a:r>
            <a:r>
              <a:rPr lang="en-US" sz="2000" dirty="0">
                <a:cs typeface="B Homa" panose="00000400000000000000" pitchFamily="2" charset="-78"/>
              </a:rPr>
              <a:t> </a:t>
            </a:r>
            <a:r>
              <a:rPr lang="fa-IR" sz="2000" dirty="0">
                <a:cs typeface="B Homa" panose="00000400000000000000" pitchFamily="2" charset="-78"/>
              </a:rPr>
              <a:t>از </a:t>
            </a:r>
            <a:r>
              <a:rPr lang="fa-IR" sz="2000" dirty="0">
                <a:cs typeface="B Homa" panose="00000400000000000000" pitchFamily="2" charset="-78"/>
              </a:rPr>
              <a:t>مصالح غیر سنتی</a:t>
            </a:r>
            <a:r>
              <a:rPr lang="fa-IR" sz="2000" dirty="0">
                <a:cs typeface="B Homa" panose="00000400000000000000" pitchFamily="2" charset="-78"/>
              </a:rPr>
              <a:t>،</a:t>
            </a:r>
            <a:r>
              <a:rPr lang="en-US" sz="2000" dirty="0">
                <a:cs typeface="B Homa" panose="00000400000000000000" pitchFamily="2" charset="-78"/>
              </a:rPr>
              <a:t> </a:t>
            </a:r>
            <a:r>
              <a:rPr lang="fa-IR" sz="2000" dirty="0">
                <a:cs typeface="B Homa" panose="00000400000000000000" pitchFamily="2" charset="-78"/>
              </a:rPr>
              <a:t>شکل </a:t>
            </a:r>
            <a:r>
              <a:rPr lang="fa-IR" sz="2000" dirty="0">
                <a:cs typeface="B Homa" panose="00000400000000000000" pitchFamily="2" charset="-78"/>
              </a:rPr>
              <a:t>های انتزاعی و مجسمه بهره </a:t>
            </a:r>
            <a:r>
              <a:rPr lang="fa-IR" sz="2000" dirty="0">
                <a:cs typeface="B Homa" panose="00000400000000000000" pitchFamily="2" charset="-78"/>
              </a:rPr>
              <a:t>می</a:t>
            </a:r>
            <a:r>
              <a:rPr lang="en-US" sz="2000" dirty="0">
                <a:cs typeface="B Homa" panose="00000400000000000000" pitchFamily="2" charset="-78"/>
              </a:rPr>
              <a:t> </a:t>
            </a:r>
            <a:r>
              <a:rPr lang="fa-IR" sz="2000" dirty="0">
                <a:cs typeface="B Homa" panose="00000400000000000000" pitchFamily="2" charset="-78"/>
              </a:rPr>
              <a:t>برد</a:t>
            </a:r>
            <a:endParaRPr lang="fa-IR" sz="2000" dirty="0">
              <a:cs typeface="B Homa" panose="00000400000000000000" pitchFamily="2" charset="-78"/>
            </a:endParaRPr>
          </a:p>
          <a:p>
            <a:pPr algn="just" rtl="1"/>
            <a:r>
              <a:rPr lang="fa-IR" sz="2000" dirty="0">
                <a:cs typeface="B Homa" panose="00000400000000000000" pitchFamily="2" charset="-78"/>
              </a:rPr>
              <a:t>از گیاه و مجسمه صرفا به دلیل زیبا شناختی آن ها استفاده میکردند و نه تاثیر معنای مجموعه آن ها</a:t>
            </a:r>
          </a:p>
        </p:txBody>
      </p:sp>
      <p:pic>
        <p:nvPicPr>
          <p:cNvPr id="9219" name="Picture 3" descr="C:\Users\sahand\Desktop\New folder (2)\IMG_481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9132" y="2612940"/>
            <a:ext cx="1809669" cy="2673410"/>
          </a:xfrm>
          <a:prstGeom prst="rect">
            <a:avLst/>
          </a:prstGeom>
          <a:ln>
            <a:noFill/>
          </a:ln>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4024683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9219"/>
                                        </p:tgtEl>
                                        <p:attrNameLst>
                                          <p:attrName>style.visibility</p:attrName>
                                        </p:attrNameLst>
                                      </p:cBhvr>
                                      <p:to>
                                        <p:strVal val="visible"/>
                                      </p:to>
                                    </p:set>
                                    <p:animEffect transition="in" filter="fade">
                                      <p:cBhvr>
                                        <p:cTn id="33" dur="1000"/>
                                        <p:tgtEl>
                                          <p:spTgt spid="9219"/>
                                        </p:tgtEl>
                                      </p:cBhvr>
                                    </p:animEffect>
                                    <p:anim calcmode="lin" valueType="num">
                                      <p:cBhvr>
                                        <p:cTn id="34" dur="1000" fill="hold"/>
                                        <p:tgtEl>
                                          <p:spTgt spid="9219"/>
                                        </p:tgtEl>
                                        <p:attrNameLst>
                                          <p:attrName>ppt_x</p:attrName>
                                        </p:attrNameLst>
                                      </p:cBhvr>
                                      <p:tavLst>
                                        <p:tav tm="0">
                                          <p:val>
                                            <p:strVal val="#ppt_x"/>
                                          </p:val>
                                        </p:tav>
                                        <p:tav tm="100000">
                                          <p:val>
                                            <p:strVal val="#ppt_x"/>
                                          </p:val>
                                        </p:tav>
                                      </p:tavLst>
                                    </p:anim>
                                    <p:anim calcmode="lin" valueType="num">
                                      <p:cBhvr>
                                        <p:cTn id="35"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2971800"/>
            <a:ext cx="7467600" cy="1143000"/>
          </a:xfrm>
        </p:spPr>
        <p:txBody>
          <a:bodyPr/>
          <a:lstStyle/>
          <a:p>
            <a:pPr algn="ctr"/>
            <a:r>
              <a:rPr lang="fa-IR" dirty="0" smtClean="0">
                <a:cs typeface="B Homa" panose="00000400000000000000" pitchFamily="2" charset="-78"/>
              </a:rPr>
              <a:t>منظر به مثابه ی هنر</a:t>
            </a:r>
            <a:endParaRPr lang="en-US" dirty="0">
              <a:cs typeface="B Homa" panose="00000400000000000000" pitchFamily="2" charset="-78"/>
            </a:endParaRPr>
          </a:p>
        </p:txBody>
      </p:sp>
    </p:spTree>
    <p:extLst>
      <p:ext uri="{BB962C8B-B14F-4D97-AF65-F5344CB8AC3E}">
        <p14:creationId xmlns:p14="http://schemas.microsoft.com/office/powerpoint/2010/main" val="15829447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228600"/>
            <a:ext cx="4876800" cy="843756"/>
          </a:xfrm>
        </p:spPr>
        <p:txBody>
          <a:bodyPr>
            <a:normAutofit fontScale="90000"/>
          </a:bodyPr>
          <a:lstStyle/>
          <a:p>
            <a:pPr algn="r"/>
            <a:r>
              <a:rPr lang="fa-IR" dirty="0" smtClean="0">
                <a:cs typeface="B Homa" panose="00000400000000000000" pitchFamily="2" charset="-78"/>
              </a:rPr>
              <a:t>گرایش های هنری در طراحی منظر</a:t>
            </a:r>
            <a:endParaRPr lang="en-US" dirty="0">
              <a:cs typeface="B Homa" panose="00000400000000000000" pitchFamily="2" charset="-78"/>
            </a:endParaRPr>
          </a:p>
        </p:txBody>
      </p:sp>
      <p:sp>
        <p:nvSpPr>
          <p:cNvPr id="3" name="TextBox 2"/>
          <p:cNvSpPr txBox="1"/>
          <p:nvPr/>
        </p:nvSpPr>
        <p:spPr>
          <a:xfrm>
            <a:off x="762000" y="1752602"/>
            <a:ext cx="7467600" cy="923330"/>
          </a:xfrm>
          <a:prstGeom prst="rect">
            <a:avLst/>
          </a:prstGeom>
          <a:noFill/>
        </p:spPr>
        <p:txBody>
          <a:bodyPr wrap="square" rtlCol="0">
            <a:spAutoFit/>
          </a:bodyPr>
          <a:lstStyle/>
          <a:p>
            <a:pPr algn="r"/>
            <a:r>
              <a:rPr lang="fa-IR" dirty="0">
                <a:cs typeface="B Homa" panose="00000400000000000000" pitchFamily="2" charset="-78"/>
              </a:rPr>
              <a:t>کار های برل مارکس و براگان مدرنیست ها را برای رسیدن به منظر به عنوان یک اثر هنری آماده کرد</a:t>
            </a:r>
          </a:p>
          <a:p>
            <a:pPr algn="r"/>
            <a:r>
              <a:rPr lang="fa-IR" dirty="0">
                <a:cs typeface="B Homa" panose="00000400000000000000" pitchFamily="2" charset="-78"/>
              </a:rPr>
              <a:t>انچه در کار هر دوی آنها مشترک بود،تمرکز برایجاد فرم با استفاده ازرنگ،بافت و خط بود</a:t>
            </a:r>
            <a:endParaRPr lang="en-US" dirty="0">
              <a:cs typeface="B Homa" panose="00000400000000000000" pitchFamily="2" charset="-78"/>
            </a:endParaRPr>
          </a:p>
        </p:txBody>
      </p:sp>
      <p:sp>
        <p:nvSpPr>
          <p:cNvPr id="4" name="TextBox 3"/>
          <p:cNvSpPr txBox="1"/>
          <p:nvPr/>
        </p:nvSpPr>
        <p:spPr>
          <a:xfrm>
            <a:off x="762000" y="3048000"/>
            <a:ext cx="7448550" cy="1200329"/>
          </a:xfrm>
          <a:prstGeom prst="rect">
            <a:avLst/>
          </a:prstGeom>
          <a:noFill/>
        </p:spPr>
        <p:txBody>
          <a:bodyPr wrap="square" rtlCol="0">
            <a:spAutoFit/>
          </a:bodyPr>
          <a:lstStyle/>
          <a:p>
            <a:pPr algn="r"/>
            <a:r>
              <a:rPr lang="fa-IR" dirty="0">
                <a:cs typeface="B Homa" panose="00000400000000000000" pitchFamily="2" charset="-78"/>
              </a:rPr>
              <a:t>برل مارکس طراح منظر برزیلی بود که آثارش از علاقه وافر او به گیاه شناسی و نقاشی حکایت می کند</a:t>
            </a:r>
          </a:p>
          <a:p>
            <a:pPr algn="r"/>
            <a:r>
              <a:rPr lang="fa-IR" dirty="0">
                <a:cs typeface="B Homa" panose="00000400000000000000" pitchFamily="2" charset="-78"/>
              </a:rPr>
              <a:t>او با سطح زمینه همچون بوم برخورد میکرد و با استفاده از  ترکیباتی انتزاعی از نمونه های گیاهان بومی نقاشی می کرد</a:t>
            </a:r>
            <a:endParaRPr lang="en-US" dirty="0">
              <a:cs typeface="B Homa" panose="00000400000000000000" pitchFamily="2" charset="-78"/>
            </a:endParaRPr>
          </a:p>
        </p:txBody>
      </p:sp>
      <p:sp>
        <p:nvSpPr>
          <p:cNvPr id="5" name="TextBox 4"/>
          <p:cNvSpPr txBox="1"/>
          <p:nvPr/>
        </p:nvSpPr>
        <p:spPr>
          <a:xfrm>
            <a:off x="762000" y="4240768"/>
            <a:ext cx="7448550" cy="369332"/>
          </a:xfrm>
          <a:prstGeom prst="rect">
            <a:avLst/>
          </a:prstGeom>
          <a:noFill/>
        </p:spPr>
        <p:txBody>
          <a:bodyPr wrap="square" rtlCol="0">
            <a:spAutoFit/>
          </a:bodyPr>
          <a:lstStyle/>
          <a:p>
            <a:pPr algn="r"/>
            <a:r>
              <a:rPr lang="fa-IR" dirty="0">
                <a:cs typeface="B Homa" panose="00000400000000000000" pitchFamily="2" charset="-78"/>
              </a:rPr>
              <a:t>او در طراحی پلان باغ مونتیرو(فرناندس) با فضا به صورت تجربه ی بصری خالص  برخورد کرد</a:t>
            </a:r>
            <a:endParaRPr lang="en-US" dirty="0">
              <a:cs typeface="B Homa" panose="00000400000000000000" pitchFamily="2" charset="-78"/>
            </a:endParaRPr>
          </a:p>
        </p:txBody>
      </p:sp>
      <p:sp>
        <p:nvSpPr>
          <p:cNvPr id="6" name="TextBox 5"/>
          <p:cNvSpPr txBox="1"/>
          <p:nvPr/>
        </p:nvSpPr>
        <p:spPr>
          <a:xfrm>
            <a:off x="1009650" y="4953002"/>
            <a:ext cx="7219950" cy="646331"/>
          </a:xfrm>
          <a:prstGeom prst="rect">
            <a:avLst/>
          </a:prstGeom>
          <a:noFill/>
        </p:spPr>
        <p:txBody>
          <a:bodyPr wrap="square" rtlCol="0">
            <a:spAutoFit/>
          </a:bodyPr>
          <a:lstStyle/>
          <a:p>
            <a:pPr algn="r"/>
            <a:r>
              <a:rPr lang="fa-IR" dirty="0">
                <a:cs typeface="B Homa" panose="00000400000000000000" pitchFamily="2" charset="-78"/>
              </a:rPr>
              <a:t>در پلان او منظر هویت مستقل خود را از معماری به اثبات رساند چرا که برل مارکس هندسه ی خانه را در درون باغ بسط نداد</a:t>
            </a:r>
            <a:endParaRPr lang="en-US" dirty="0">
              <a:cs typeface="B Homa" panose="00000400000000000000" pitchFamily="2" charset="-78"/>
            </a:endParaRPr>
          </a:p>
        </p:txBody>
      </p:sp>
      <p:pic>
        <p:nvPicPr>
          <p:cNvPr id="6146" name="Picture 2" descr="C:\Users\sahand\Desktop\mraggett.co.u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6131" y="1300956"/>
            <a:ext cx="5846988" cy="3494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6037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1"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2000"/>
                                        <p:tgtEl>
                                          <p:spTgt spid="5"/>
                                        </p:tgtEl>
                                      </p:cBhvr>
                                    </p:animEffect>
                                    <p:anim calcmode="lin" valueType="num">
                                      <p:cBhvr>
                                        <p:cTn id="30" dur="2000" fill="hold"/>
                                        <p:tgtEl>
                                          <p:spTgt spid="5"/>
                                        </p:tgtEl>
                                        <p:attrNameLst>
                                          <p:attrName>ppt_w</p:attrName>
                                        </p:attrNameLst>
                                      </p:cBhvr>
                                      <p:tavLst>
                                        <p:tav tm="0" fmla="#ppt_w*sin(2.5*pi*$)">
                                          <p:val>
                                            <p:fltVal val="0"/>
                                          </p:val>
                                        </p:tav>
                                        <p:tav tm="100000">
                                          <p:val>
                                            <p:fltVal val="1"/>
                                          </p:val>
                                        </p:tav>
                                      </p:tavLst>
                                    </p:anim>
                                    <p:anim calcmode="lin" valueType="num">
                                      <p:cBhvr>
                                        <p:cTn id="31"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heel(1)">
                                      <p:cBhvr>
                                        <p:cTn id="36" dur="20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 grpId="1"/>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7467600" cy="1143000"/>
          </a:xfrm>
        </p:spPr>
        <p:txBody>
          <a:bodyPr>
            <a:normAutofit fontScale="90000"/>
          </a:bodyPr>
          <a:lstStyle/>
          <a:p>
            <a:pPr algn="r"/>
            <a:r>
              <a:rPr lang="fa-IR" sz="2000" dirty="0">
                <a:cs typeface="B Homa" panose="00000400000000000000" pitchFamily="2" charset="-78"/>
              </a:rPr>
              <a:t>باراگان معمار مکزیکی است که عموما به خاطر ترکیبات فضایی مینیمالیستی و پر از رنگش شهرت دارد </a:t>
            </a:r>
            <a:br>
              <a:rPr lang="fa-IR" sz="2000" dirty="0">
                <a:cs typeface="B Homa" panose="00000400000000000000" pitchFamily="2" charset="-78"/>
              </a:rPr>
            </a:br>
            <a:r>
              <a:rPr lang="fa-IR" sz="2000" dirty="0">
                <a:cs typeface="B Homa" panose="00000400000000000000" pitchFamily="2" charset="-78"/>
              </a:rPr>
              <a:t>او از دیوار برای تقسیم کردن فضای منظر استفاده میکرد به طوری که حیاط های الحمرا در اسپانیا را که قبلا در اسپانیا بازدید کرده بود به ذهن می آورد</a:t>
            </a:r>
            <a:endParaRPr lang="en-US" sz="2000" dirty="0">
              <a:cs typeface="B Homa" panose="00000400000000000000" pitchFamily="2" charset="-78"/>
            </a:endParaRPr>
          </a:p>
        </p:txBody>
      </p:sp>
      <p:sp>
        <p:nvSpPr>
          <p:cNvPr id="3" name="TextBox 2"/>
          <p:cNvSpPr txBox="1"/>
          <p:nvPr/>
        </p:nvSpPr>
        <p:spPr>
          <a:xfrm>
            <a:off x="419100" y="3184892"/>
            <a:ext cx="7620000" cy="1631216"/>
          </a:xfrm>
          <a:prstGeom prst="rect">
            <a:avLst/>
          </a:prstGeom>
          <a:noFill/>
        </p:spPr>
        <p:txBody>
          <a:bodyPr wrap="square" rtlCol="0">
            <a:spAutoFit/>
          </a:bodyPr>
          <a:lstStyle/>
          <a:p>
            <a:pPr algn="r"/>
            <a:r>
              <a:rPr lang="fa-IR" sz="2000" dirty="0">
                <a:cs typeface="B Homa" panose="00000400000000000000" pitchFamily="2" charset="-78"/>
              </a:rPr>
              <a:t>فضا های درونی و بیرونی به طرز هنرمندانه ای با الفبای فرم برگرفته از سنت های بومی مکزیک در هم آمیخته بود </a:t>
            </a:r>
          </a:p>
          <a:p>
            <a:pPr algn="r"/>
            <a:r>
              <a:rPr lang="fa-IR" sz="2000" dirty="0">
                <a:cs typeface="B Homa" panose="00000400000000000000" pitchFamily="2" charset="-78"/>
              </a:rPr>
              <a:t>در طرح او برای مزرعه ی اسب سن کیستوبال در مکزیکو ستی در سال 1969 به اتمام رسید زندگی مطلوب روستایی قابل مشاهده است ترکیب بندی خانه، استخر ها و اصطبل هنوز هم الهام بخش طراحان منظر معاصر است</a:t>
            </a:r>
            <a:endParaRPr lang="en-US" sz="2000" dirty="0">
              <a:cs typeface="B Homa" panose="00000400000000000000" pitchFamily="2" charset="-78"/>
            </a:endParaRPr>
          </a:p>
        </p:txBody>
      </p:sp>
    </p:spTree>
    <p:extLst>
      <p:ext uri="{BB962C8B-B14F-4D97-AF65-F5344CB8AC3E}">
        <p14:creationId xmlns:p14="http://schemas.microsoft.com/office/powerpoint/2010/main" val="2754221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971800"/>
            <a:ext cx="7467600" cy="1143000"/>
          </a:xfrm>
        </p:spPr>
        <p:txBody>
          <a:bodyPr/>
          <a:lstStyle/>
          <a:p>
            <a:pPr algn="ctr"/>
            <a:r>
              <a:rPr lang="fa-IR" dirty="0" smtClean="0">
                <a:cs typeface="B Homa" panose="00000400000000000000" pitchFamily="2" charset="-78"/>
              </a:rPr>
              <a:t>طراحی محیطی و اکولوژیک</a:t>
            </a:r>
            <a:endParaRPr lang="en-US" dirty="0">
              <a:cs typeface="B Homa" panose="00000400000000000000" pitchFamily="2" charset="-78"/>
            </a:endParaRPr>
          </a:p>
        </p:txBody>
      </p:sp>
    </p:spTree>
    <p:extLst>
      <p:ext uri="{BB962C8B-B14F-4D97-AF65-F5344CB8AC3E}">
        <p14:creationId xmlns:p14="http://schemas.microsoft.com/office/powerpoint/2010/main" val="8050821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4343400" cy="1219200"/>
          </a:xfrm>
        </p:spPr>
        <p:txBody>
          <a:bodyPr>
            <a:normAutofit/>
          </a:bodyPr>
          <a:lstStyle/>
          <a:p>
            <a:pPr algn="r"/>
            <a:r>
              <a:rPr lang="fa-IR" dirty="0" smtClean="0">
                <a:cs typeface="B Homa" panose="00000400000000000000" pitchFamily="2" charset="-78"/>
              </a:rPr>
              <a:t>پیشگامان رویکرد های جدید</a:t>
            </a:r>
            <a:endParaRPr lang="en-US" dirty="0">
              <a:cs typeface="B Homa" panose="00000400000000000000" pitchFamily="2" charset="-78"/>
            </a:endParaRPr>
          </a:p>
        </p:txBody>
      </p:sp>
      <p:sp>
        <p:nvSpPr>
          <p:cNvPr id="3" name="TextBox 2"/>
          <p:cNvSpPr txBox="1"/>
          <p:nvPr/>
        </p:nvSpPr>
        <p:spPr>
          <a:xfrm>
            <a:off x="457200" y="2057400"/>
            <a:ext cx="7467600" cy="2246769"/>
          </a:xfrm>
          <a:prstGeom prst="rect">
            <a:avLst/>
          </a:prstGeom>
          <a:noFill/>
        </p:spPr>
        <p:txBody>
          <a:bodyPr wrap="square" rtlCol="0">
            <a:spAutoFit/>
          </a:bodyPr>
          <a:lstStyle/>
          <a:p>
            <a:pPr algn="r"/>
            <a:r>
              <a:rPr lang="fa-IR" sz="2000" dirty="0">
                <a:cs typeface="B Homa" panose="00000400000000000000" pitchFamily="2" charset="-78"/>
              </a:rPr>
              <a:t>مالکان و صاحبان زمین در نیمه ی تول قرن بیستم با طبیعت می جنگیدند-حجم انبوهی از علف کش هاريا، کود های شیمیایی و آفت کش ها در زمین انباشته شده بود </a:t>
            </a:r>
          </a:p>
          <a:p>
            <a:pPr algn="r"/>
            <a:r>
              <a:rPr lang="fa-IR" sz="2000" dirty="0">
                <a:cs typeface="B Homa" panose="00000400000000000000" pitchFamily="2" charset="-78"/>
              </a:rPr>
              <a:t>خطر نزول شرایط زیست محیطی در سال 1962 با انتشار کتاب بهار خاموش کارسون مورد توجه مردم آمریکا قرار گرفت </a:t>
            </a:r>
          </a:p>
          <a:p>
            <a:pPr algn="r"/>
            <a:r>
              <a:rPr lang="fa-IR" sz="2000" dirty="0">
                <a:cs typeface="B Homa" panose="00000400000000000000" pitchFamily="2" charset="-78"/>
              </a:rPr>
              <a:t>اولین بزرگداشت روز زمین در سال 1970 زمینه ای برای ارتقای سطح آگاهی اکولوژیک فراهم کرد</a:t>
            </a:r>
            <a:endParaRPr lang="en-US" sz="2000" dirty="0">
              <a:cs typeface="B Homa" panose="00000400000000000000" pitchFamily="2" charset="-78"/>
            </a:endParaRPr>
          </a:p>
        </p:txBody>
      </p:sp>
      <p:sp>
        <p:nvSpPr>
          <p:cNvPr id="4" name="TextBox 3"/>
          <p:cNvSpPr txBox="1"/>
          <p:nvPr/>
        </p:nvSpPr>
        <p:spPr>
          <a:xfrm>
            <a:off x="685800" y="4343400"/>
            <a:ext cx="7239000" cy="1631216"/>
          </a:xfrm>
          <a:prstGeom prst="rect">
            <a:avLst/>
          </a:prstGeom>
          <a:noFill/>
        </p:spPr>
        <p:txBody>
          <a:bodyPr wrap="square" rtlCol="0">
            <a:spAutoFit/>
          </a:bodyPr>
          <a:lstStyle/>
          <a:p>
            <a:pPr algn="r"/>
            <a:r>
              <a:rPr lang="fa-IR" sz="2000" dirty="0">
                <a:cs typeface="B Homa" panose="00000400000000000000" pitchFamily="2" charset="-78"/>
              </a:rPr>
              <a:t>شهروندان از دولت خواستند تا وارد عمل شود و قوانین بنیادین محیط زیستی شامل قانون هوای پاک سال 1970، قانون آب پاک 1972و قانون ملی حفات از محیط زیست در سال 1970 که تمام پروژه هایی که از اعتبارات دولت استفاده می کنند را ملزم میکرد تا شرح اثرات محیط زیستی پروژه را ارزیابی کنند و برنامه پیشنهادی خود را برای بررسی در اختیار متخصصان قرار دهند</a:t>
            </a:r>
            <a:endParaRPr lang="en-US" sz="2000" dirty="0">
              <a:cs typeface="B Homa" panose="00000400000000000000" pitchFamily="2" charset="-78"/>
            </a:endParaRPr>
          </a:p>
        </p:txBody>
      </p:sp>
    </p:spTree>
    <p:extLst>
      <p:ext uri="{BB962C8B-B14F-4D97-AF65-F5344CB8AC3E}">
        <p14:creationId xmlns:p14="http://schemas.microsoft.com/office/powerpoint/2010/main" val="2973488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2" y="734291"/>
            <a:ext cx="6885709" cy="1143000"/>
          </a:xfrm>
        </p:spPr>
        <p:txBody>
          <a:bodyPr>
            <a:normAutofit/>
          </a:bodyPr>
          <a:lstStyle/>
          <a:p>
            <a:pPr algn="r"/>
            <a:r>
              <a:rPr lang="fa-IR" sz="2000" dirty="0">
                <a:cs typeface="B Homa" panose="00000400000000000000" pitchFamily="2" charset="-78"/>
              </a:rPr>
              <a:t>طراحان اکولوژیک راه پیشگامان گیاه شناسی قرن 18 و طرفداران حفاظت از محیط زیست در قرن 19 را ادامه دادند</a:t>
            </a:r>
            <a:endParaRPr lang="en-US" sz="2000" dirty="0">
              <a:cs typeface="B Homa" panose="00000400000000000000" pitchFamily="2" charset="-78"/>
            </a:endParaRPr>
          </a:p>
        </p:txBody>
      </p:sp>
      <p:sp>
        <p:nvSpPr>
          <p:cNvPr id="3" name="TextBox 2"/>
          <p:cNvSpPr txBox="1"/>
          <p:nvPr/>
        </p:nvSpPr>
        <p:spPr>
          <a:xfrm>
            <a:off x="457200" y="1905000"/>
            <a:ext cx="7543800" cy="1631216"/>
          </a:xfrm>
          <a:prstGeom prst="rect">
            <a:avLst/>
          </a:prstGeom>
          <a:noFill/>
        </p:spPr>
        <p:txBody>
          <a:bodyPr wrap="square" rtlCol="0">
            <a:spAutoFit/>
          </a:bodyPr>
          <a:lstStyle/>
          <a:p>
            <a:pPr algn="r"/>
            <a:r>
              <a:rPr lang="fa-IR" sz="2000" dirty="0">
                <a:cs typeface="B Homa" panose="00000400000000000000" pitchFamily="2" charset="-78"/>
              </a:rPr>
              <a:t>جنز جنسون در آغاز حرفه ی تخصصی خود از موضوعات محیط زیستی آگاه شد او که در دانمارک متولد شده بوذ در 20 سالگی به آمریکا مهاجرت و در شیکاگو دفتر طراحی منظر تاسیس کرد</a:t>
            </a:r>
          </a:p>
          <a:p>
            <a:pPr algn="r"/>
            <a:r>
              <a:rPr lang="fa-IR" sz="2000" dirty="0">
                <a:cs typeface="B Homa" panose="00000400000000000000" pitchFamily="2" charset="-78"/>
              </a:rPr>
              <a:t>او به سبک طبیعت گرا ها کار میکرد و به مزایای پارک های عمومی و امکانات تفریحی اعتقاد راسخ داشت.</a:t>
            </a:r>
            <a:endParaRPr lang="en-US" sz="2000" dirty="0">
              <a:cs typeface="B Homa" panose="00000400000000000000" pitchFamily="2" charset="-78"/>
            </a:endParaRPr>
          </a:p>
        </p:txBody>
      </p:sp>
      <p:sp>
        <p:nvSpPr>
          <p:cNvPr id="4" name="TextBox 3"/>
          <p:cNvSpPr txBox="1"/>
          <p:nvPr/>
        </p:nvSpPr>
        <p:spPr>
          <a:xfrm>
            <a:off x="685800" y="3429002"/>
            <a:ext cx="7162800" cy="1631216"/>
          </a:xfrm>
          <a:prstGeom prst="rect">
            <a:avLst/>
          </a:prstGeom>
          <a:noFill/>
        </p:spPr>
        <p:txBody>
          <a:bodyPr wrap="square" rtlCol="0">
            <a:spAutoFit/>
          </a:bodyPr>
          <a:lstStyle/>
          <a:p>
            <a:pPr algn="r"/>
            <a:r>
              <a:rPr lang="fa-IR" sz="2000" dirty="0">
                <a:cs typeface="B Homa" panose="00000400000000000000" pitchFamily="2" charset="-78"/>
              </a:rPr>
              <a:t>جنسن تجسم عینی مرحله گذار بود چرا که تحت ایده های اصلاح طلبان قرن 19 و سبک دشتی قرن بیستم که نمونه ی بارز آن آثار فرانک لوید رایت است، قرار داشت </a:t>
            </a:r>
          </a:p>
          <a:p>
            <a:pPr algn="r"/>
            <a:r>
              <a:rPr lang="fa-IR" sz="2000" dirty="0">
                <a:cs typeface="B Homa" panose="00000400000000000000" pitchFamily="2" charset="-78"/>
              </a:rPr>
              <a:t>حوزه ی نفوذ او غرب میانی و فعالیت هایش شامل پروژه های بزرگ مقیاس مسکونی و کوچکتر در حد پارک های شهری بود</a:t>
            </a:r>
            <a:r>
              <a:rPr lang="fa-IR" dirty="0">
                <a:cs typeface="B Homa" panose="00000400000000000000" pitchFamily="2" charset="-78"/>
              </a:rPr>
              <a:t> </a:t>
            </a:r>
            <a:endParaRPr lang="en-US" dirty="0"/>
          </a:p>
        </p:txBody>
      </p:sp>
      <p:sp>
        <p:nvSpPr>
          <p:cNvPr id="5" name="TextBox 4"/>
          <p:cNvSpPr txBox="1"/>
          <p:nvPr/>
        </p:nvSpPr>
        <p:spPr>
          <a:xfrm>
            <a:off x="990600" y="5029202"/>
            <a:ext cx="6858000" cy="1015663"/>
          </a:xfrm>
          <a:prstGeom prst="rect">
            <a:avLst/>
          </a:prstGeom>
          <a:noFill/>
        </p:spPr>
        <p:txBody>
          <a:bodyPr wrap="square" rtlCol="0">
            <a:spAutoFit/>
          </a:bodyPr>
          <a:lstStyle/>
          <a:p>
            <a:pPr algn="r"/>
            <a:r>
              <a:rPr lang="fa-IR" sz="2000" dirty="0">
                <a:cs typeface="B Homa" panose="00000400000000000000" pitchFamily="2" charset="-78"/>
              </a:rPr>
              <a:t>الگوی رنگ در کار های او به خاطر استفاده از گیاهان بومی و سنگ های محلی الهام گرفته از مرغزار های طبیعی و گیاهکاری های توده ای به صورت جنگل قابل شناسایی است</a:t>
            </a:r>
            <a:endParaRPr lang="en-US" sz="2000" dirty="0">
              <a:cs typeface="B Homa" panose="00000400000000000000" pitchFamily="2" charset="-78"/>
            </a:endParaRPr>
          </a:p>
        </p:txBody>
      </p:sp>
    </p:spTree>
    <p:extLst>
      <p:ext uri="{BB962C8B-B14F-4D97-AF65-F5344CB8AC3E}">
        <p14:creationId xmlns:p14="http://schemas.microsoft.com/office/powerpoint/2010/main" val="4263618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7467600" cy="1143000"/>
          </a:xfrm>
        </p:spPr>
        <p:txBody>
          <a:bodyPr>
            <a:noAutofit/>
          </a:bodyPr>
          <a:lstStyle/>
          <a:p>
            <a:pPr algn="r"/>
            <a:r>
              <a:rPr lang="fa-IR" sz="2000" dirty="0">
                <a:cs typeface="B Homa" panose="00000400000000000000" pitchFamily="2" charset="-78"/>
              </a:rPr>
              <a:t>دیدگاه اکولوژیک ایان مک هارگ را نیز به طرفداری از یک رویکرد کل نگر در طراحی ترغیب کرد </a:t>
            </a:r>
            <a:br>
              <a:rPr lang="fa-IR" sz="2000" dirty="0">
                <a:cs typeface="B Homa" panose="00000400000000000000" pitchFamily="2" charset="-78"/>
              </a:rPr>
            </a:br>
            <a:r>
              <a:rPr lang="fa-IR" sz="2000" dirty="0">
                <a:cs typeface="B Homa" panose="00000400000000000000" pitchFamily="2" charset="-78"/>
              </a:rPr>
              <a:t>او از تکنیک های تحلیل سایت مبتنی بر ظرفیت برد زمین و تناسب آن با کاربری مورد نظر آتی دفاع کرد</a:t>
            </a:r>
            <a:endParaRPr lang="en-US" sz="2000" dirty="0">
              <a:cs typeface="B Homa" panose="00000400000000000000" pitchFamily="2" charset="-78"/>
            </a:endParaRPr>
          </a:p>
        </p:txBody>
      </p:sp>
      <p:sp>
        <p:nvSpPr>
          <p:cNvPr id="3" name="TextBox 2"/>
          <p:cNvSpPr txBox="1"/>
          <p:nvPr/>
        </p:nvSpPr>
        <p:spPr>
          <a:xfrm>
            <a:off x="457200" y="2335143"/>
            <a:ext cx="7543800" cy="707886"/>
          </a:xfrm>
          <a:prstGeom prst="rect">
            <a:avLst/>
          </a:prstGeom>
          <a:noFill/>
        </p:spPr>
        <p:txBody>
          <a:bodyPr wrap="square" rtlCol="0">
            <a:spAutoFit/>
          </a:bodyPr>
          <a:lstStyle/>
          <a:p>
            <a:pPr algn="r"/>
            <a:r>
              <a:rPr lang="fa-IR" sz="2000" dirty="0">
                <a:cs typeface="B Homa" panose="00000400000000000000" pitchFamily="2" charset="-78"/>
              </a:rPr>
              <a:t>مک هارگ روشی را ایجاد کرد که اساس آن برهم گذاری نقشه های هم مختصات بود و بعد ها مبنای سیستم اطلاعات جغرافیایی قرار گرفت</a:t>
            </a:r>
            <a:endParaRPr lang="en-US" sz="2000" dirty="0"/>
          </a:p>
        </p:txBody>
      </p:sp>
      <p:sp>
        <p:nvSpPr>
          <p:cNvPr id="4" name="TextBox 3"/>
          <p:cNvSpPr txBox="1"/>
          <p:nvPr/>
        </p:nvSpPr>
        <p:spPr>
          <a:xfrm>
            <a:off x="457200" y="3429000"/>
            <a:ext cx="7696200" cy="707886"/>
          </a:xfrm>
          <a:prstGeom prst="rect">
            <a:avLst/>
          </a:prstGeom>
          <a:noFill/>
        </p:spPr>
        <p:txBody>
          <a:bodyPr wrap="square" rtlCol="0">
            <a:spAutoFit/>
          </a:bodyPr>
          <a:lstStyle/>
          <a:p>
            <a:pPr algn="r"/>
            <a:r>
              <a:rPr lang="fa-IR" sz="2000" dirty="0">
                <a:cs typeface="B Homa" panose="00000400000000000000" pitchFamily="2" charset="-78"/>
              </a:rPr>
              <a:t>او از تحلیل فرصت ها و محدودیت ها برای ارزیابی بسیاری از هزینه های اجتماعی و محیطی متعاقب پروژه استفاده کرد</a:t>
            </a:r>
            <a:endParaRPr lang="en-US" sz="2000" dirty="0">
              <a:cs typeface="B Homa" panose="00000400000000000000" pitchFamily="2" charset="-78"/>
            </a:endParaRPr>
          </a:p>
        </p:txBody>
      </p:sp>
      <p:pic>
        <p:nvPicPr>
          <p:cNvPr id="12290" name="Picture 2" descr="C:\Users\sahand\Desktop\New folder (2)\IMG_482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9794" y="3886200"/>
            <a:ext cx="1957388" cy="2609850"/>
          </a:xfrm>
          <a:prstGeom prst="rect">
            <a:avLst/>
          </a:prstGeom>
          <a:solidFill>
            <a:srgbClr val="FFFFFF">
              <a:shade val="85000"/>
            </a:srgbClr>
          </a:solidFill>
          <a:ln w="88900" cap="sq">
            <a:solidFill>
              <a:schemeClr val="accent1">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721212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2290"/>
                                        </p:tgtEl>
                                        <p:attrNameLst>
                                          <p:attrName>style.visibility</p:attrName>
                                        </p:attrNameLst>
                                      </p:cBhvr>
                                      <p:to>
                                        <p:strVal val="visible"/>
                                      </p:to>
                                    </p:set>
                                    <p:animEffect transition="in" filter="wipe(down)">
                                      <p:cBhvr>
                                        <p:cTn id="24"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990600"/>
            <a:ext cx="7467600" cy="1143000"/>
          </a:xfrm>
        </p:spPr>
        <p:txBody>
          <a:bodyPr>
            <a:normAutofit/>
          </a:bodyPr>
          <a:lstStyle/>
          <a:p>
            <a:pPr algn="r"/>
            <a:r>
              <a:rPr lang="fa-IR" sz="2000" dirty="0">
                <a:cs typeface="B Homa" panose="00000400000000000000" pitchFamily="2" charset="-78"/>
              </a:rPr>
              <a:t>گرایشات کنونی در رابطه با فرایند طراحی مشارکتی، توسعه باغ های شفابخش، باغ های عمومی همگی در مفهوم مدیریت زمین و ایده ی مشارکت میان انسان ها و زمین ریشه دارد</a:t>
            </a:r>
            <a:endParaRPr lang="en-US" sz="2000" dirty="0">
              <a:cs typeface="B Homa" panose="00000400000000000000" pitchFamily="2" charset="-78"/>
            </a:endParaRPr>
          </a:p>
        </p:txBody>
      </p:sp>
      <p:sp>
        <p:nvSpPr>
          <p:cNvPr id="3" name="TextBox 2"/>
          <p:cNvSpPr txBox="1"/>
          <p:nvPr/>
        </p:nvSpPr>
        <p:spPr>
          <a:xfrm>
            <a:off x="438150" y="2895600"/>
            <a:ext cx="7696200" cy="707886"/>
          </a:xfrm>
          <a:prstGeom prst="rect">
            <a:avLst/>
          </a:prstGeom>
          <a:noFill/>
        </p:spPr>
        <p:txBody>
          <a:bodyPr wrap="square" rtlCol="0">
            <a:spAutoFit/>
          </a:bodyPr>
          <a:lstStyle/>
          <a:p>
            <a:pPr algn="r"/>
            <a:r>
              <a:rPr lang="fa-IR" sz="2000" dirty="0">
                <a:cs typeface="B Homa" panose="00000400000000000000" pitchFamily="2" charset="-78"/>
              </a:rPr>
              <a:t>طراحان اکولوژیک در جستجوی یافتن راه حل های خلاق برای مسائل محیط زیست هستند و در رویکردشان نظام های بیولوژیک را در نظر می گیرند</a:t>
            </a:r>
            <a:endParaRPr lang="en-US" sz="2000" dirty="0">
              <a:cs typeface="B Homa" panose="00000400000000000000" pitchFamily="2" charset="-78"/>
            </a:endParaRPr>
          </a:p>
        </p:txBody>
      </p:sp>
      <p:sp>
        <p:nvSpPr>
          <p:cNvPr id="4" name="TextBox 3"/>
          <p:cNvSpPr txBox="1"/>
          <p:nvPr/>
        </p:nvSpPr>
        <p:spPr>
          <a:xfrm>
            <a:off x="457200" y="4114800"/>
            <a:ext cx="7696200" cy="1015663"/>
          </a:xfrm>
          <a:prstGeom prst="rect">
            <a:avLst/>
          </a:prstGeom>
          <a:noFill/>
        </p:spPr>
        <p:txBody>
          <a:bodyPr wrap="square" rtlCol="0">
            <a:spAutoFit/>
          </a:bodyPr>
          <a:lstStyle/>
          <a:p>
            <a:pPr algn="r"/>
            <a:r>
              <a:rPr lang="fa-IR" sz="2000" dirty="0">
                <a:cs typeface="B Homa" panose="00000400000000000000" pitchFamily="2" charset="-78"/>
              </a:rPr>
              <a:t>هدف آن ها بسط راه حل های زیبا، عملکردی و پایدار است انواع پروژه ها شامل اصلاح زیستی و باز زنده سازی زمین های قهوه ای(رها شده و فاقد کاربری)،مرمت اراضی و احیای تالاب ها است.</a:t>
            </a:r>
            <a:endParaRPr lang="en-US" sz="2000" dirty="0">
              <a:cs typeface="B Homa" panose="00000400000000000000" pitchFamily="2" charset="-78"/>
            </a:endParaRPr>
          </a:p>
        </p:txBody>
      </p:sp>
    </p:spTree>
    <p:extLst>
      <p:ext uri="{BB962C8B-B14F-4D97-AF65-F5344CB8AC3E}">
        <p14:creationId xmlns:p14="http://schemas.microsoft.com/office/powerpoint/2010/main" val="653273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2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1000"/>
                                        <p:tgtEl>
                                          <p:spTgt spid="4">
                                            <p:txEl>
                                              <p:pRg st="0" end="0"/>
                                            </p:txEl>
                                          </p:spTgt>
                                        </p:tgtEl>
                                      </p:cBhvr>
                                    </p:animEffect>
                                    <p:anim calcmode="lin" valueType="num">
                                      <p:cBhvr>
                                        <p:cTn id="2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000" dirty="0">
                <a:cs typeface="B Homa" panose="00000400000000000000" pitchFamily="2" charset="-78"/>
              </a:rPr>
              <a:t>یکی از نخستین پروژه های احیا زمین، پارک کارخانه ی گاز در سیاتل واشنگتن بود این پارک در 1975 توسط ریچارد هاگ و بر روی زمین متروکه ی کارخانه با وسعت 19 اکر طراحی شد</a:t>
            </a:r>
            <a:endParaRPr lang="en-US" sz="2000" dirty="0">
              <a:cs typeface="B Homa" panose="00000400000000000000" pitchFamily="2" charset="-78"/>
            </a:endParaRPr>
          </a:p>
        </p:txBody>
      </p:sp>
      <p:sp>
        <p:nvSpPr>
          <p:cNvPr id="3" name="TextBox 2"/>
          <p:cNvSpPr txBox="1"/>
          <p:nvPr/>
        </p:nvSpPr>
        <p:spPr>
          <a:xfrm>
            <a:off x="304800" y="1905000"/>
            <a:ext cx="7543800" cy="707886"/>
          </a:xfrm>
          <a:prstGeom prst="rect">
            <a:avLst/>
          </a:prstGeom>
          <a:noFill/>
        </p:spPr>
        <p:txBody>
          <a:bodyPr wrap="square" rtlCol="0">
            <a:spAutoFit/>
          </a:bodyPr>
          <a:lstStyle/>
          <a:p>
            <a:pPr algn="r"/>
            <a:r>
              <a:rPr lang="fa-IR" sz="2000" dirty="0">
                <a:cs typeface="B Homa" panose="00000400000000000000" pitchFamily="2" charset="-78"/>
              </a:rPr>
              <a:t>در این طرح بقایای صنعتی با هدف پیک نیک و به عنوان وسایل بازی مورد استفاده قرار گرفتند</a:t>
            </a:r>
            <a:endParaRPr lang="en-US" sz="2000" dirty="0">
              <a:cs typeface="B Homa" panose="00000400000000000000" pitchFamily="2" charset="-78"/>
            </a:endParaRPr>
          </a:p>
        </p:txBody>
      </p:sp>
      <p:pic>
        <p:nvPicPr>
          <p:cNvPr id="7170" name="Picture 2" descr="C:\Users\sahand\Desktop\Gas_Works_Park_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2667002"/>
            <a:ext cx="3962400" cy="2971203"/>
          </a:xfrm>
          <a:prstGeom prst="rect">
            <a:avLst/>
          </a:prstGeom>
          <a:solidFill>
            <a:srgbClr val="FFFFFF">
              <a:shade val="85000"/>
            </a:srgbClr>
          </a:solidFill>
          <a:ln w="88900" cap="sq">
            <a:solidFill>
              <a:schemeClr val="accent1">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7171" name="Picture 3" descr="C:\Users\sahand\Desktop\Seattle-Sounders-FC-Soundwave-Gaswork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2" y="2667002"/>
            <a:ext cx="3652829" cy="2952153"/>
          </a:xfrm>
          <a:prstGeom prst="rect">
            <a:avLst/>
          </a:prstGeom>
          <a:solidFill>
            <a:srgbClr val="FFFFFF">
              <a:shade val="85000"/>
            </a:srgbClr>
          </a:solidFill>
          <a:ln w="88900" cap="sq">
            <a:solidFill>
              <a:schemeClr val="accent1">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7172" name="Picture 4" descr="C:\Users\sahand\Desktop\Gas_Works_Park,_skyview_from_seaplane_Seattle,_Washington,_April_201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 y="-56324"/>
            <a:ext cx="9296399" cy="6914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595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170"/>
                                        </p:tgtEl>
                                        <p:attrNameLst>
                                          <p:attrName>style.visibility</p:attrName>
                                        </p:attrNameLst>
                                      </p:cBhvr>
                                      <p:to>
                                        <p:strVal val="visible"/>
                                      </p:to>
                                    </p:set>
                                    <p:animEffect transition="in" filter="fade">
                                      <p:cBhvr>
                                        <p:cTn id="18" dur="1000"/>
                                        <p:tgtEl>
                                          <p:spTgt spid="7170"/>
                                        </p:tgtEl>
                                      </p:cBhvr>
                                    </p:animEffect>
                                    <p:anim calcmode="lin" valueType="num">
                                      <p:cBhvr>
                                        <p:cTn id="19" dur="1000" fill="hold"/>
                                        <p:tgtEl>
                                          <p:spTgt spid="7170"/>
                                        </p:tgtEl>
                                        <p:attrNameLst>
                                          <p:attrName>ppt_x</p:attrName>
                                        </p:attrNameLst>
                                      </p:cBhvr>
                                      <p:tavLst>
                                        <p:tav tm="0">
                                          <p:val>
                                            <p:strVal val="#ppt_x"/>
                                          </p:val>
                                        </p:tav>
                                        <p:tav tm="100000">
                                          <p:val>
                                            <p:strVal val="#ppt_x"/>
                                          </p:val>
                                        </p:tav>
                                      </p:tavLst>
                                    </p:anim>
                                    <p:anim calcmode="lin" valueType="num">
                                      <p:cBhvr>
                                        <p:cTn id="20"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171"/>
                                        </p:tgtEl>
                                        <p:attrNameLst>
                                          <p:attrName>style.visibility</p:attrName>
                                        </p:attrNameLst>
                                      </p:cBhvr>
                                      <p:to>
                                        <p:strVal val="visible"/>
                                      </p:to>
                                    </p:set>
                                    <p:animEffect transition="in" filter="wipe(down)">
                                      <p:cBhvr>
                                        <p:cTn id="25" dur="500"/>
                                        <p:tgtEl>
                                          <p:spTgt spid="7171"/>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172"/>
                                        </p:tgtEl>
                                        <p:attrNameLst>
                                          <p:attrName>style.visibility</p:attrName>
                                        </p:attrNameLst>
                                      </p:cBhvr>
                                      <p:to>
                                        <p:strVal val="visible"/>
                                      </p:to>
                                    </p:set>
                                    <p:animEffect transition="in" filter="barn(inVertical)">
                                      <p:cBhvr>
                                        <p:cTn id="30"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2697162"/>
          </a:xfrm>
        </p:spPr>
        <p:txBody>
          <a:bodyPr>
            <a:normAutofit/>
          </a:bodyPr>
          <a:lstStyle/>
          <a:p>
            <a:pPr algn="r"/>
            <a:r>
              <a:rPr lang="fa-IR" sz="2000" dirty="0">
                <a:cs typeface="B Homa" panose="00000400000000000000" pitchFamily="2" charset="-78"/>
              </a:rPr>
              <a:t>نمونه ی دیگر با نام پارک دیزبرگ-نورد در آلمان طراحی شد که احداث آن در سال 1994 به پایان رسید</a:t>
            </a:r>
            <a:br>
              <a:rPr lang="fa-IR" sz="2000" dirty="0">
                <a:cs typeface="B Homa" panose="00000400000000000000" pitchFamily="2" charset="-78"/>
              </a:rPr>
            </a:br>
            <a:r>
              <a:rPr lang="fa-IR" sz="2000" dirty="0">
                <a:cs typeface="B Homa" panose="00000400000000000000" pitchFamily="2" charset="-78"/>
              </a:rPr>
              <a:t>او به عنوان بخشی از برنامه ی توسعه منطقه ای پارک تجهیزات تولید زغال سنگ و فولاد را به زمین متروکه ای به وسعت 500 اکر در دره ی رود روهر منتقل و یک فضای باز عمومی ایجاد کرد</a:t>
            </a:r>
            <a:endParaRPr lang="en-US" sz="2000" dirty="0">
              <a:cs typeface="B Homa" panose="00000400000000000000" pitchFamily="2" charset="-78"/>
            </a:endParaRPr>
          </a:p>
        </p:txBody>
      </p:sp>
      <p:sp>
        <p:nvSpPr>
          <p:cNvPr id="3" name="TextBox 2"/>
          <p:cNvSpPr txBox="1"/>
          <p:nvPr/>
        </p:nvSpPr>
        <p:spPr>
          <a:xfrm>
            <a:off x="533400" y="3075057"/>
            <a:ext cx="7543800" cy="707886"/>
          </a:xfrm>
          <a:prstGeom prst="rect">
            <a:avLst/>
          </a:prstGeom>
          <a:noFill/>
        </p:spPr>
        <p:txBody>
          <a:bodyPr wrap="square" rtlCol="0">
            <a:spAutoFit/>
          </a:bodyPr>
          <a:lstStyle/>
          <a:p>
            <a:pPr algn="r"/>
            <a:r>
              <a:rPr lang="fa-IR" sz="2000" dirty="0">
                <a:cs typeface="B Homa" panose="00000400000000000000" pitchFamily="2" charset="-78"/>
              </a:rPr>
              <a:t>مخازن زغال معدن، دودکش ها و کوره ها به دیوار هایی برای بالا رفتن، اتاق های باغی و ترکیبات تندیسی تبدیل شدند.</a:t>
            </a:r>
            <a:endParaRPr lang="en-US" sz="2000" dirty="0">
              <a:cs typeface="B Homa" panose="00000400000000000000" pitchFamily="2" charset="-78"/>
            </a:endParaRPr>
          </a:p>
        </p:txBody>
      </p:sp>
      <p:pic>
        <p:nvPicPr>
          <p:cNvPr id="8194" name="Picture 2" descr="C:\Users\sahand\Desktop\agent.ruspo.r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1" y="3782943"/>
            <a:ext cx="4953000" cy="2029354"/>
          </a:xfrm>
          <a:prstGeom prst="rect">
            <a:avLst/>
          </a:prstGeom>
          <a:solidFill>
            <a:srgbClr val="FFFFFF">
              <a:shade val="85000"/>
            </a:srgbClr>
          </a:solidFill>
          <a:ln w="88900" cap="sq">
            <a:solidFill>
              <a:schemeClr val="accent1">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195" name="Picture 3" descr="C:\Users\sahand\Desktop\kap-man.d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3782945"/>
            <a:ext cx="3052762" cy="2291003"/>
          </a:xfrm>
          <a:prstGeom prst="rect">
            <a:avLst/>
          </a:prstGeom>
          <a:solidFill>
            <a:srgbClr val="FFFFFF">
              <a:shade val="85000"/>
            </a:srgbClr>
          </a:solidFill>
          <a:ln w="88900" cap="sq">
            <a:solidFill>
              <a:schemeClr val="accent1">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196" name="Picture 4" descr="C:\Users\sahand\Desktop\www.cclr.or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7777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barn(inVertical)">
                                      <p:cBhvr>
                                        <p:cTn id="17" dur="500"/>
                                        <p:tgtEl>
                                          <p:spTgt spid="819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195"/>
                                        </p:tgtEl>
                                        <p:attrNameLst>
                                          <p:attrName>style.visibility</p:attrName>
                                        </p:attrNameLst>
                                      </p:cBhvr>
                                      <p:to>
                                        <p:strVal val="visible"/>
                                      </p:to>
                                    </p:set>
                                    <p:animEffect transition="in" filter="wipe(down)">
                                      <p:cBhvr>
                                        <p:cTn id="22" dur="500"/>
                                        <p:tgtEl>
                                          <p:spTgt spid="819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196"/>
                                        </p:tgtEl>
                                        <p:attrNameLst>
                                          <p:attrName>style.visibility</p:attrName>
                                        </p:attrNameLst>
                                      </p:cBhvr>
                                      <p:to>
                                        <p:strVal val="visible"/>
                                      </p:to>
                                    </p:set>
                                    <p:anim calcmode="lin" valueType="num">
                                      <p:cBhvr additive="base">
                                        <p:cTn id="27" dur="500" fill="hold"/>
                                        <p:tgtEl>
                                          <p:spTgt spid="8196"/>
                                        </p:tgtEl>
                                        <p:attrNameLst>
                                          <p:attrName>ppt_x</p:attrName>
                                        </p:attrNameLst>
                                      </p:cBhvr>
                                      <p:tavLst>
                                        <p:tav tm="0">
                                          <p:val>
                                            <p:strVal val="#ppt_x"/>
                                          </p:val>
                                        </p:tav>
                                        <p:tav tm="100000">
                                          <p:val>
                                            <p:strVal val="#ppt_x"/>
                                          </p:val>
                                        </p:tav>
                                      </p:tavLst>
                                    </p:anim>
                                    <p:anim calcmode="lin" valueType="num">
                                      <p:cBhvr additive="base">
                                        <p:cTn id="28"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2461" y="381000"/>
            <a:ext cx="3586249" cy="762000"/>
          </a:xfrm>
        </p:spPr>
        <p:txBody>
          <a:bodyPr>
            <a:normAutofit/>
          </a:bodyPr>
          <a:lstStyle/>
          <a:p>
            <a:pPr algn="r"/>
            <a:r>
              <a:rPr lang="fa-IR" b="1" dirty="0" smtClean="0">
                <a:cs typeface="B Homa" panose="00000400000000000000" pitchFamily="2" charset="-78"/>
              </a:rPr>
              <a:t>سبک بین المللی</a:t>
            </a:r>
            <a:endParaRPr lang="en-US" b="1" dirty="0">
              <a:cs typeface="B Homa" panose="00000400000000000000" pitchFamily="2" charset="-78"/>
            </a:endParaRPr>
          </a:p>
        </p:txBody>
      </p:sp>
      <p:sp>
        <p:nvSpPr>
          <p:cNvPr id="3" name="Content Placeholder 2"/>
          <p:cNvSpPr>
            <a:spLocks noGrp="1"/>
          </p:cNvSpPr>
          <p:nvPr>
            <p:ph idx="1"/>
          </p:nvPr>
        </p:nvSpPr>
        <p:spPr>
          <a:xfrm>
            <a:off x="990600" y="1600200"/>
            <a:ext cx="7010400" cy="685800"/>
          </a:xfrm>
        </p:spPr>
        <p:txBody>
          <a:bodyPr>
            <a:normAutofit fontScale="92500" lnSpcReduction="20000"/>
          </a:bodyPr>
          <a:lstStyle/>
          <a:p>
            <a:pPr marL="0" indent="0" algn="just" rtl="1">
              <a:buNone/>
            </a:pPr>
            <a:r>
              <a:rPr lang="fa-IR" dirty="0">
                <a:cs typeface="B Homa" panose="00000400000000000000" pitchFamily="2" charset="-78"/>
              </a:rPr>
              <a:t>طراحان در نیمه ی اول قرن بیستم در مورد نقش تکنولوژی عصر ماشین خوش بین بودند و پتانسیل آن را می دیدند که شیوه های زندگی سالم و مفرح را پرورش دهند.</a:t>
            </a:r>
          </a:p>
          <a:p>
            <a:pPr marL="0" indent="0" algn="r">
              <a:buNone/>
            </a:pPr>
            <a:endParaRPr lang="en-US" dirty="0">
              <a:cs typeface="B Homa" panose="00000400000000000000" pitchFamily="2" charset="-78"/>
            </a:endParaRPr>
          </a:p>
        </p:txBody>
      </p:sp>
      <p:sp>
        <p:nvSpPr>
          <p:cNvPr id="4" name="TextBox 3"/>
          <p:cNvSpPr txBox="1"/>
          <p:nvPr/>
        </p:nvSpPr>
        <p:spPr>
          <a:xfrm>
            <a:off x="983673" y="2438402"/>
            <a:ext cx="7010400" cy="1015663"/>
          </a:xfrm>
          <a:prstGeom prst="rect">
            <a:avLst/>
          </a:prstGeom>
          <a:noFill/>
        </p:spPr>
        <p:txBody>
          <a:bodyPr wrap="square" rtlCol="0">
            <a:spAutoFit/>
          </a:bodyPr>
          <a:lstStyle/>
          <a:p>
            <a:pPr algn="just" rtl="1"/>
            <a:r>
              <a:rPr lang="fa-IR" sz="2000" dirty="0">
                <a:cs typeface="B Homa" panose="00000400000000000000" pitchFamily="2" charset="-78"/>
              </a:rPr>
              <a:t>نظریه پردازان معماری در این قرن، یک شیوه ی بین المللی واحد ایجاد کردند که مصالح و فرآیند های صنعتی را بیان می کرد و هیچ ردپایی از قدرت، سلسله مراتب، طبقه ی اجتماعی و یا رنگ و بوی بومی در آن دیده نمی شد.</a:t>
            </a:r>
            <a:endParaRPr lang="en-US" sz="2000" dirty="0">
              <a:cs typeface="B Homa" panose="00000400000000000000" pitchFamily="2" charset="-78"/>
            </a:endParaRPr>
          </a:p>
        </p:txBody>
      </p:sp>
      <p:sp>
        <p:nvSpPr>
          <p:cNvPr id="5" name="TextBox 4"/>
          <p:cNvSpPr txBox="1"/>
          <p:nvPr/>
        </p:nvSpPr>
        <p:spPr>
          <a:xfrm>
            <a:off x="1136073" y="3725569"/>
            <a:ext cx="6858000" cy="1015663"/>
          </a:xfrm>
          <a:prstGeom prst="rect">
            <a:avLst/>
          </a:prstGeom>
          <a:noFill/>
        </p:spPr>
        <p:txBody>
          <a:bodyPr wrap="square" rtlCol="0">
            <a:spAutoFit/>
          </a:bodyPr>
          <a:lstStyle/>
          <a:p>
            <a:pPr algn="justLow" rtl="1"/>
            <a:r>
              <a:rPr lang="fa-IR" sz="2000" dirty="0">
                <a:cs typeface="B Homa" panose="00000400000000000000" pitchFamily="2" charset="-78"/>
              </a:rPr>
              <a:t>موضوعات و فضا های مدرنیست، عملکرد های سوداگرا را مطرح می کردند استفاده از تزئینات، ضروری نبود عناصر طراحی باید هدفمند به کار گرفته می شدند.</a:t>
            </a:r>
            <a:endParaRPr lang="en-US" sz="2000" dirty="0">
              <a:cs typeface="B Homa" panose="00000400000000000000" pitchFamily="2" charset="-78"/>
            </a:endParaRPr>
          </a:p>
        </p:txBody>
      </p:sp>
    </p:spTree>
    <p:extLst>
      <p:ext uri="{BB962C8B-B14F-4D97-AF65-F5344CB8AC3E}">
        <p14:creationId xmlns:p14="http://schemas.microsoft.com/office/powerpoint/2010/main" val="1930729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705600" y="43543"/>
            <a:ext cx="1905000" cy="410882"/>
          </a:xfrm>
          <a:prstGeom prst="rect">
            <a:avLst/>
          </a:prstGeom>
          <a:noFill/>
        </p:spPr>
        <p:txBody>
          <a:bodyPr wrap="square" rtlCol="1">
            <a:spAutoFit/>
          </a:bodyPr>
          <a:lstStyle/>
          <a:p>
            <a:pPr algn="just" rtl="1">
              <a:lnSpc>
                <a:spcPct val="115000"/>
              </a:lnSpc>
              <a:spcAft>
                <a:spcPts val="1000"/>
              </a:spcAft>
            </a:pPr>
            <a:r>
              <a:rPr lang="fa-IR" b="1" dirty="0">
                <a:latin typeface="Calibri"/>
                <a:ea typeface="Calibri"/>
                <a:cs typeface="B Homa" panose="00000400000000000000" pitchFamily="2" charset="-78"/>
              </a:rPr>
              <a:t>مناظر پست مدرن</a:t>
            </a:r>
            <a:endParaRPr lang="en-US" sz="1600" dirty="0">
              <a:latin typeface="Calibri"/>
              <a:ea typeface="Calibri"/>
              <a:cs typeface="B Homa" panose="00000400000000000000" pitchFamily="2" charset="-78"/>
            </a:endParaRPr>
          </a:p>
        </p:txBody>
      </p:sp>
      <p:sp>
        <p:nvSpPr>
          <p:cNvPr id="4" name="TextBox 3"/>
          <p:cNvSpPr txBox="1"/>
          <p:nvPr/>
        </p:nvSpPr>
        <p:spPr>
          <a:xfrm>
            <a:off x="304800" y="685802"/>
            <a:ext cx="8305800" cy="2003625"/>
          </a:xfrm>
          <a:prstGeom prst="rect">
            <a:avLst/>
          </a:prstGeom>
          <a:noFill/>
        </p:spPr>
        <p:txBody>
          <a:bodyPr wrap="square" rtlCol="1">
            <a:spAutoFit/>
          </a:bodyPr>
          <a:lstStyle/>
          <a:p>
            <a:pPr algn="just" rtl="1">
              <a:lnSpc>
                <a:spcPct val="115000"/>
              </a:lnSpc>
              <a:spcAft>
                <a:spcPts val="1000"/>
              </a:spcAft>
            </a:pPr>
            <a:r>
              <a:rPr lang="fa-IR" dirty="0">
                <a:latin typeface="Calibri"/>
                <a:ea typeface="Calibri"/>
                <a:cs typeface="B Homa" panose="00000400000000000000" pitchFamily="2" charset="-78"/>
              </a:rPr>
              <a:t>پست مدرنیسم به بدبینی نسبت به فرضیات مدرنیسم اشاره داشت. در نیمه ی دوم قرن بیستم فلاسفه ، هنرمندان و نویسندگان ایده ی نقطه ی دید برتر یا غالب را به چالش کشیدند. آنها به فرهنگ معاصر به مانند کلاژی مینگریستند که در معرض تاثیرات و تفاسیر مختلف است. در هنرها پست مدرنیسم با ابهام و همزمانی توصیف میشد.معنا در اثر هنری نمی نشست و کاملاً به تماشاگر اثر بستگی داشت.فضا نیز خنثی در نظر گرفته می شد. در پاسخ به بی آلایشی مدرنیست،هنرمندان و طراحان بار دیگر تزئینات سرزنده،رنگ ها و نقش و نگارهای تاریخی را در آثار خود به کار گرفتند.</a:t>
            </a:r>
            <a:endParaRPr lang="en-US" dirty="0">
              <a:latin typeface="Calibri"/>
              <a:ea typeface="Calibri"/>
              <a:cs typeface="B Homa" panose="00000400000000000000" pitchFamily="2" charset="-78"/>
            </a:endParaRPr>
          </a:p>
        </p:txBody>
      </p:sp>
      <p:sp>
        <p:nvSpPr>
          <p:cNvPr id="5" name="TextBox 4"/>
          <p:cNvSpPr txBox="1"/>
          <p:nvPr/>
        </p:nvSpPr>
        <p:spPr>
          <a:xfrm>
            <a:off x="304800" y="2689425"/>
            <a:ext cx="8305800" cy="923330"/>
          </a:xfrm>
          <a:prstGeom prst="rect">
            <a:avLst/>
          </a:prstGeom>
          <a:noFill/>
        </p:spPr>
        <p:txBody>
          <a:bodyPr wrap="square" rtlCol="1">
            <a:spAutoFit/>
          </a:bodyPr>
          <a:lstStyle/>
          <a:p>
            <a:pPr algn="just" rtl="1"/>
            <a:r>
              <a:rPr lang="fa-IR" dirty="0">
                <a:latin typeface="Calibri"/>
                <a:ea typeface="Calibri"/>
                <a:cs typeface="B Homa" panose="00000400000000000000" pitchFamily="2" charset="-78"/>
              </a:rPr>
              <a:t>علاقه مجدد نسبت به استعاره در باغ های پست مدرن به خوبی مشهود است. طراحی منظر به طرز فزاینده ای به مفهومی شدن می گرایید. ایده هایی چون آب بندی منظر ، استفاده از خود طبیعت به عنوان مصالح و آشکار ساختن فرایند های طبیعی موضوعات مشترکی بودند که توسط طراحان منظر دنبال می شدند.</a:t>
            </a:r>
            <a:endParaRPr lang="fa-IR" dirty="0">
              <a:cs typeface="B Homa" panose="00000400000000000000" pitchFamily="2" charset="-78"/>
            </a:endParaRPr>
          </a:p>
        </p:txBody>
      </p:sp>
      <p:sp>
        <p:nvSpPr>
          <p:cNvPr id="6" name="TextBox 5"/>
          <p:cNvSpPr txBox="1"/>
          <p:nvPr/>
        </p:nvSpPr>
        <p:spPr>
          <a:xfrm>
            <a:off x="304800" y="3810000"/>
            <a:ext cx="8305800" cy="2322174"/>
          </a:xfrm>
          <a:prstGeom prst="rect">
            <a:avLst/>
          </a:prstGeom>
          <a:noFill/>
        </p:spPr>
        <p:txBody>
          <a:bodyPr wrap="square" rtlCol="1">
            <a:spAutoFit/>
          </a:bodyPr>
          <a:lstStyle/>
          <a:p>
            <a:pPr algn="just" rtl="1">
              <a:lnSpc>
                <a:spcPct val="115000"/>
              </a:lnSpc>
              <a:spcAft>
                <a:spcPts val="1000"/>
              </a:spcAft>
            </a:pPr>
            <a:r>
              <a:rPr lang="fa-IR" dirty="0">
                <a:latin typeface="Calibri"/>
                <a:ea typeface="Calibri"/>
                <a:cs typeface="B Homa" panose="00000400000000000000" pitchFamily="2" charset="-78"/>
              </a:rPr>
              <a:t>باغ یخی کراکو اثر میکاییل ون وال کنبرگ در تاکستان مارتا در ماساچوست و آبنمای تانر اثر پیتر واکر در دانشگاه هاروارد نمونه هایی از این گرایش به شمار می روند. پروژه های مفهومی شامل باغ معلق اثر مارتا شوارتز واقع در انستیتو وایتهد در کمبریج ماساچوست.گذر گندمزار اثر ران ویگنتن ، استدیو سرزمین ، طرح پیشنهادی برای داویس ، کالیفرنیا ، باغ تعمق در عالم کیهانی در دومفرشایر اسکاتلند است.طراحان پست مدرن همانند زمین داران حزب ویگ در قرن 18 ام از تمثیل استفاده می کردند. ایان همیلتون فینلی یک باغ شعر در خانه ی خود در لانارکشایر اسکاتلند ساخت. شهرت او به خاطر شعر بتونی بود.کلمات برروی سنگ ها کنده کاری می شدند و یک ترکیب تصویری محرک را ایجاد می کردند.</a:t>
            </a:r>
            <a:endParaRPr lang="en-US" dirty="0">
              <a:latin typeface="Calibri"/>
              <a:ea typeface="Calibri"/>
              <a:cs typeface="B Homa" panose="00000400000000000000" pitchFamily="2" charset="-78"/>
            </a:endParaRPr>
          </a:p>
        </p:txBody>
      </p:sp>
      <p:pic>
        <p:nvPicPr>
          <p:cNvPr id="2050" name="Picture 2" descr="G:\university\term5\منظر سازی\krako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159" y="285598"/>
            <a:ext cx="8526183" cy="604293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G:\university\term5\منظر سازی\krakow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158" y="285597"/>
            <a:ext cx="8497154" cy="604293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G:\university\term5\منظر سازی\tanner fountai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159" y="285596"/>
            <a:ext cx="8535780" cy="6042932"/>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G:\university\term5\منظر سازی\Tanner Fountain 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159" y="285598"/>
            <a:ext cx="8535780" cy="6042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263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2050"/>
                                        </p:tgtEl>
                                        <p:attrNameLst>
                                          <p:attrName>style.visibility</p:attrName>
                                        </p:attrNameLst>
                                      </p:cBhvr>
                                      <p:to>
                                        <p:strVal val="visible"/>
                                      </p:to>
                                    </p:set>
                                    <p:animEffect transition="in" filter="wheel(1)">
                                      <p:cBhvr>
                                        <p:cTn id="34" dur="2000"/>
                                        <p:tgtEl>
                                          <p:spTgt spid="2050"/>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nodeType="clickEffect">
                                  <p:stCondLst>
                                    <p:cond delay="0"/>
                                  </p:stCondLst>
                                  <p:childTnLst>
                                    <p:set>
                                      <p:cBhvr>
                                        <p:cTn id="38" dur="1" fill="hold">
                                          <p:stCondLst>
                                            <p:cond delay="0"/>
                                          </p:stCondLst>
                                        </p:cTn>
                                        <p:tgtEl>
                                          <p:spTgt spid="2051"/>
                                        </p:tgtEl>
                                        <p:attrNameLst>
                                          <p:attrName>style.visibility</p:attrName>
                                        </p:attrNameLst>
                                      </p:cBhvr>
                                      <p:to>
                                        <p:strVal val="visible"/>
                                      </p:to>
                                    </p:set>
                                    <p:animEffect transition="in" filter="wheel(1)">
                                      <p:cBhvr>
                                        <p:cTn id="39" dur="2000"/>
                                        <p:tgtEl>
                                          <p:spTgt spid="2051"/>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2052"/>
                                        </p:tgtEl>
                                        <p:attrNameLst>
                                          <p:attrName>style.visibility</p:attrName>
                                        </p:attrNameLst>
                                      </p:cBhvr>
                                      <p:to>
                                        <p:strVal val="visible"/>
                                      </p:to>
                                    </p:set>
                                    <p:animEffect transition="in" filter="wheel(1)">
                                      <p:cBhvr>
                                        <p:cTn id="44" dur="2000"/>
                                        <p:tgtEl>
                                          <p:spTgt spid="2052"/>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nodeType="clickEffect">
                                  <p:stCondLst>
                                    <p:cond delay="0"/>
                                  </p:stCondLst>
                                  <p:childTnLst>
                                    <p:set>
                                      <p:cBhvr>
                                        <p:cTn id="48" dur="1" fill="hold">
                                          <p:stCondLst>
                                            <p:cond delay="0"/>
                                          </p:stCondLst>
                                        </p:cTn>
                                        <p:tgtEl>
                                          <p:spTgt spid="2053"/>
                                        </p:tgtEl>
                                        <p:attrNameLst>
                                          <p:attrName>style.visibility</p:attrName>
                                        </p:attrNameLst>
                                      </p:cBhvr>
                                      <p:to>
                                        <p:strVal val="visible"/>
                                      </p:to>
                                    </p:set>
                                    <p:animEffect transition="in" filter="wheel(1)">
                                      <p:cBhvr>
                                        <p:cTn id="49" dur="20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0" y="152400"/>
            <a:ext cx="2667000" cy="410882"/>
          </a:xfrm>
          <a:prstGeom prst="rect">
            <a:avLst/>
          </a:prstGeom>
          <a:noFill/>
        </p:spPr>
        <p:txBody>
          <a:bodyPr wrap="square" rtlCol="1">
            <a:spAutoFit/>
          </a:bodyPr>
          <a:lstStyle/>
          <a:p>
            <a:pPr algn="just" rtl="1">
              <a:lnSpc>
                <a:spcPct val="115000"/>
              </a:lnSpc>
              <a:spcAft>
                <a:spcPts val="1000"/>
              </a:spcAft>
            </a:pPr>
            <a:r>
              <a:rPr lang="fa-IR" b="1" dirty="0">
                <a:latin typeface="Calibri"/>
                <a:ea typeface="Calibri"/>
                <a:cs typeface="B Homa" panose="00000400000000000000" pitchFamily="2" charset="-78"/>
              </a:rPr>
              <a:t>ساختار شکنی و بازسازی </a:t>
            </a:r>
            <a:endParaRPr lang="en-US" sz="1600" dirty="0">
              <a:latin typeface="Calibri"/>
              <a:ea typeface="Calibri"/>
              <a:cs typeface="B Homa" panose="00000400000000000000" pitchFamily="2" charset="-78"/>
            </a:endParaRPr>
          </a:p>
        </p:txBody>
      </p:sp>
      <p:sp>
        <p:nvSpPr>
          <p:cNvPr id="4" name="TextBox 3"/>
          <p:cNvSpPr txBox="1"/>
          <p:nvPr/>
        </p:nvSpPr>
        <p:spPr>
          <a:xfrm>
            <a:off x="457200" y="762000"/>
            <a:ext cx="8229600" cy="2090316"/>
          </a:xfrm>
          <a:prstGeom prst="rect">
            <a:avLst/>
          </a:prstGeom>
          <a:noFill/>
        </p:spPr>
        <p:txBody>
          <a:bodyPr wrap="square" rtlCol="1">
            <a:spAutoFit/>
          </a:bodyPr>
          <a:lstStyle/>
          <a:p>
            <a:pPr algn="just" rtl="1">
              <a:lnSpc>
                <a:spcPct val="115000"/>
              </a:lnSpc>
              <a:spcAft>
                <a:spcPts val="1000"/>
              </a:spcAft>
            </a:pPr>
            <a:r>
              <a:rPr lang="fa-IR" dirty="0">
                <a:latin typeface="Calibri"/>
                <a:ea typeface="Calibri"/>
                <a:cs typeface="B Homa" panose="00000400000000000000" pitchFamily="2" charset="-78"/>
              </a:rPr>
              <a:t>پست مدرنیستها تحت تاثیر گرایش های نوین در معماری و ادبیات نظری قرار گرفتند. برنارد چومی معمار،جایزه ی مسابقه ی طراحی برای ساخت یک پارک عمومی جدید در زمین های کشتار گاهی قدیمی در حومه های پاریس را از آن خود کرد.طرح او برای پارک دولاویلت بر نظریات ساختار شکن ها استوار بود و مرزها و تعاریف معماری و فضا را به چالش می کشید. فضای باز پارک با وسعت 85 اکر  بخشی از این پروژه ی توسعه ی بزرگ مقیاس بود که موزه ی علم و تکنولوژی و مرکز موسیقی را در بر می گرفت.</a:t>
            </a:r>
            <a:endParaRPr lang="en-US" dirty="0">
              <a:latin typeface="Calibri"/>
              <a:ea typeface="Calibri"/>
              <a:cs typeface="B Homa" panose="00000400000000000000" pitchFamily="2" charset="-78"/>
            </a:endParaRPr>
          </a:p>
          <a:p>
            <a:pPr algn="r" rtl="1"/>
            <a:endParaRPr lang="fa-IR" dirty="0">
              <a:cs typeface="B Homa" panose="00000400000000000000" pitchFamily="2" charset="-78"/>
            </a:endParaRPr>
          </a:p>
        </p:txBody>
      </p:sp>
      <p:pic>
        <p:nvPicPr>
          <p:cNvPr id="3074" name="Picture 2" descr="G:\university\term5\منظر سازی\de la villette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886"/>
            <a:ext cx="89154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G:\university\term5\منظر سازی\parc de la villet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9154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878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wheel(1)">
                                      <p:cBhvr>
                                        <p:cTn id="21" dur="2000"/>
                                        <p:tgtEl>
                                          <p:spTgt spid="3074"/>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3075"/>
                                        </p:tgtEl>
                                        <p:attrNameLst>
                                          <p:attrName>style.visibility</p:attrName>
                                        </p:attrNameLst>
                                      </p:cBhvr>
                                      <p:to>
                                        <p:strVal val="visible"/>
                                      </p:to>
                                    </p:set>
                                    <p:animEffect transition="in" filter="wheel(1)">
                                      <p:cBhvr>
                                        <p:cTn id="26"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34000" y="304800"/>
            <a:ext cx="3200400" cy="410882"/>
          </a:xfrm>
          <a:prstGeom prst="rect">
            <a:avLst/>
          </a:prstGeom>
          <a:noFill/>
        </p:spPr>
        <p:txBody>
          <a:bodyPr wrap="square" rtlCol="1">
            <a:spAutoFit/>
          </a:bodyPr>
          <a:lstStyle/>
          <a:p>
            <a:pPr algn="just" rtl="1">
              <a:lnSpc>
                <a:spcPct val="115000"/>
              </a:lnSpc>
              <a:spcAft>
                <a:spcPts val="1000"/>
              </a:spcAft>
            </a:pPr>
            <a:r>
              <a:rPr lang="fa-IR" b="1" dirty="0">
                <a:latin typeface="Calibri"/>
                <a:ea typeface="Calibri"/>
                <a:cs typeface="B Homa" panose="00000400000000000000" pitchFamily="2" charset="-78"/>
              </a:rPr>
              <a:t>قرن بیستم/ پست مدرنیسم</a:t>
            </a:r>
            <a:r>
              <a:rPr lang="fa-IR" sz="1600" dirty="0">
                <a:latin typeface="Calibri"/>
                <a:ea typeface="Calibri"/>
                <a:cs typeface="B Homa" panose="00000400000000000000" pitchFamily="2" charset="-78"/>
              </a:rPr>
              <a:t>:</a:t>
            </a:r>
            <a:endParaRPr lang="en-US" sz="1600" dirty="0">
              <a:latin typeface="Calibri"/>
              <a:ea typeface="Calibri"/>
              <a:cs typeface="B Homa" panose="00000400000000000000" pitchFamily="2" charset="-78"/>
            </a:endParaRPr>
          </a:p>
        </p:txBody>
      </p:sp>
      <p:sp>
        <p:nvSpPr>
          <p:cNvPr id="4" name="TextBox 3"/>
          <p:cNvSpPr txBox="1"/>
          <p:nvPr/>
        </p:nvSpPr>
        <p:spPr>
          <a:xfrm>
            <a:off x="685800" y="838202"/>
            <a:ext cx="8001000" cy="5594352"/>
          </a:xfrm>
          <a:prstGeom prst="rect">
            <a:avLst/>
          </a:prstGeom>
          <a:noFill/>
        </p:spPr>
        <p:txBody>
          <a:bodyPr wrap="square" rtlCol="1">
            <a:spAutoFit/>
          </a:bodyPr>
          <a:lstStyle/>
          <a:p>
            <a:pPr algn="just" rtl="1">
              <a:lnSpc>
                <a:spcPct val="115000"/>
              </a:lnSpc>
              <a:spcAft>
                <a:spcPts val="1000"/>
              </a:spcAft>
            </a:pPr>
            <a:r>
              <a:rPr lang="fa-IR" dirty="0">
                <a:latin typeface="Calibri"/>
                <a:ea typeface="Calibri"/>
                <a:cs typeface="B Homa" panose="00000400000000000000" pitchFamily="2" charset="-78"/>
              </a:rPr>
              <a:t>برای طراحی پارک آندره سیتروئن(1992) که در زمین کارخانه قدیمی اتومبیل در حومه ی پاریس ساخته شد،معماران منظر آلن پروُست ژیل کِلِمِنت رویکردی متفاوت را در پیش گرفتند. این پارک با وسعت 35 اکر ، با هندسه ی دقیق سازمان یافته ، بیان جسورانه و مینیمالیستی اش ، تصویری از باغ های رسمی فرانسه در قرن هفدهم میلادی را به ذهن می آورد.محوطه ی بزرگ چمن کاری شده ی مرکزی (فرش سبز) محوری عمود بر رود سن را می سازد،همان گونه که باغ های تاریخی کنار رودخانه در مرکز شهر شکل می گرفتند.شش باغ موضوعی در ضلع شمالی محوطه ی چمن به نماد های کیمیا گری اشاره دارند: هر یک از آنها مربوط به یک فلز،یک سیاره ، یک روز هفته، حالتی از آب و یکی از حواس (حس ششم، شهود) است. کانال های آب ، فضا را تقسیم می کنند. دو گلخانه در منتهی الیه شرقی پارک جانمایی شده که توسط میدانی از فواره های آب از هم جدا شده اند. مسیر پیاده روی بالاتر از سطح زمین و به موازات استخر آیینه ای در جنوب محوطه ی چمن طراحی شده است. یک مسیر مورب پارک را قطع کرده که تجربیات متفاوتی از فضا و پویایی را خلق می کند. این دو پارک شهری شیوه ی جدیدی از طراحی پارک که بسیار با مفهوم منظر ایده آل قرن نوزدهم تفاوت دارد را ارائه میدهند.در شرایطی که پارک دولاویلت فضایی هدفمند با مجموعه ای از مسیر ها و فعالیت ها را ایجاد می کند که بیننده در آن می تواند تصمیم های مختلفی بگیرد، پارک آندره سیتروئن با قرارگیری در بافت شهر حس مکان تعریف شده با منظر را شکل می دهد. باغ های محصور آن یادآور ایده ی هورتوس کونکلوسوس یعنی مکانی برای صلح ، لذت و شادی هستند.</a:t>
            </a:r>
            <a:endParaRPr lang="en-US" dirty="0">
              <a:latin typeface="Calibri"/>
              <a:ea typeface="Calibri"/>
              <a:cs typeface="B Homa" panose="00000400000000000000" pitchFamily="2" charset="-78"/>
            </a:endParaRPr>
          </a:p>
          <a:p>
            <a:pPr algn="r" rtl="1"/>
            <a:endParaRPr lang="fa-IR" dirty="0">
              <a:cs typeface="B Homa" panose="00000400000000000000" pitchFamily="2" charset="-78"/>
            </a:endParaRPr>
          </a:p>
        </p:txBody>
      </p:sp>
      <p:pic>
        <p:nvPicPr>
          <p:cNvPr id="4101" name="Picture 5" descr="G:\university\term5\منظر سازی\Colonnes_d'eau_Parc_Andre_Citroen_Par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893982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G:\university\term5\منظر سازی\Parc-Andre-Citroen-vue-aerien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
            <a:ext cx="8939824"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517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4101"/>
                                        </p:tgtEl>
                                        <p:attrNameLst>
                                          <p:attrName>style.visibility</p:attrName>
                                        </p:attrNameLst>
                                      </p:cBhvr>
                                      <p:to>
                                        <p:strVal val="visible"/>
                                      </p:to>
                                    </p:set>
                                    <p:animEffect transition="in" filter="wheel(1)">
                                      <p:cBhvr>
                                        <p:cTn id="21" dur="2000"/>
                                        <p:tgtEl>
                                          <p:spTgt spid="4101"/>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4102"/>
                                        </p:tgtEl>
                                        <p:attrNameLst>
                                          <p:attrName>style.visibility</p:attrName>
                                        </p:attrNameLst>
                                      </p:cBhvr>
                                      <p:to>
                                        <p:strVal val="visible"/>
                                      </p:to>
                                    </p:set>
                                    <p:animEffect transition="in" filter="wheel(1)">
                                      <p:cBhvr>
                                        <p:cTn id="26" dur="20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162800" cy="1447800"/>
          </a:xfrm>
        </p:spPr>
        <p:txBody>
          <a:bodyPr>
            <a:normAutofit/>
          </a:bodyPr>
          <a:lstStyle/>
          <a:p>
            <a:pPr algn="r"/>
            <a:r>
              <a:rPr lang="fa-IR" sz="2000" b="1" dirty="0">
                <a:cs typeface="B Homa" panose="00000400000000000000" pitchFamily="2" charset="-78"/>
              </a:rPr>
              <a:t>فرم تابع عملکرد است شعاری بود که به اختصار مفهوم مدرنیسم را بیان می کرد</a:t>
            </a:r>
            <a:endParaRPr lang="en-US" sz="2000" b="1" dirty="0">
              <a:cs typeface="B Homa" panose="00000400000000000000" pitchFamily="2" charset="-78"/>
            </a:endParaRPr>
          </a:p>
        </p:txBody>
      </p:sp>
      <p:sp>
        <p:nvSpPr>
          <p:cNvPr id="3" name="Content Placeholder 2"/>
          <p:cNvSpPr>
            <a:spLocks noGrp="1"/>
          </p:cNvSpPr>
          <p:nvPr>
            <p:ph idx="1"/>
          </p:nvPr>
        </p:nvSpPr>
        <p:spPr>
          <a:xfrm>
            <a:off x="457200" y="1600200"/>
            <a:ext cx="7467600" cy="1066800"/>
          </a:xfrm>
        </p:spPr>
        <p:txBody>
          <a:bodyPr>
            <a:normAutofit fontScale="92500" lnSpcReduction="10000"/>
          </a:bodyPr>
          <a:lstStyle/>
          <a:p>
            <a:pPr marL="0" indent="0" algn="r">
              <a:buNone/>
            </a:pPr>
            <a:r>
              <a:rPr lang="fa-IR" dirty="0">
                <a:cs typeface="B Homa" panose="00000400000000000000" pitchFamily="2" charset="-78"/>
              </a:rPr>
              <a:t>مدرسه ی طراحی و هنر میان رشته ای باهاوس در دساوو آلمان بر وحدت هنر، صنعت و طبیعت تاکید داشت و دانشجویان به دلیل هزینه کمتر و زیبایی همسان به استفاده از تکنولوژی و مصالح صنعتی مبادرت ورزیدند.</a:t>
            </a:r>
            <a:endParaRPr lang="en-US" dirty="0">
              <a:cs typeface="B Homa" panose="00000400000000000000" pitchFamily="2" charset="-78"/>
            </a:endParaRPr>
          </a:p>
        </p:txBody>
      </p:sp>
      <p:sp>
        <p:nvSpPr>
          <p:cNvPr id="4" name="TextBox 3"/>
          <p:cNvSpPr txBox="1"/>
          <p:nvPr/>
        </p:nvSpPr>
        <p:spPr>
          <a:xfrm>
            <a:off x="533400" y="3124202"/>
            <a:ext cx="7467600" cy="1323439"/>
          </a:xfrm>
          <a:prstGeom prst="rect">
            <a:avLst/>
          </a:prstGeom>
          <a:noFill/>
        </p:spPr>
        <p:txBody>
          <a:bodyPr wrap="square" rtlCol="0">
            <a:spAutoFit/>
          </a:bodyPr>
          <a:lstStyle/>
          <a:p>
            <a:pPr algn="r"/>
            <a:r>
              <a:rPr lang="fa-IR" sz="2000" dirty="0">
                <a:cs typeface="B Homa" panose="00000400000000000000" pitchFamily="2" charset="-78"/>
              </a:rPr>
              <a:t>غرفه ی نمایشگاه آلمانی لودویگ میس ون در روهه برای نمایشگاه بارسلون در سال 1929 الگویی برای ترکیب فضایی تبدیل شد زمین گسترده و نظام شکل گیری قطعات پیش ساخته حس جدید از فضا را خلق می کرد که با عبور صفحات عمودی و افقی از یکدیگر ایجاد شده بود.</a:t>
            </a:r>
            <a:endParaRPr lang="en-US" sz="2000" dirty="0">
              <a:cs typeface="B Homa" panose="00000400000000000000" pitchFamily="2" charset="-78"/>
            </a:endParaRPr>
          </a:p>
        </p:txBody>
      </p:sp>
      <p:pic>
        <p:nvPicPr>
          <p:cNvPr id="5" name="Picture 2" descr="C:\Users\sahand\Desktop\New folder (2)\IMG_4817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6050" y="4273215"/>
            <a:ext cx="3162300" cy="2358569"/>
          </a:xfrm>
          <a:prstGeom prst="rect">
            <a:avLst/>
          </a:prstGeom>
          <a:solidFill>
            <a:srgbClr val="FFFFFF">
              <a:shade val="85000"/>
            </a:srgbClr>
          </a:solidFill>
          <a:ln w="88900" cap="sq">
            <a:solidFill>
              <a:schemeClr val="accent1">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373358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7467600" cy="1143000"/>
          </a:xfrm>
        </p:spPr>
        <p:txBody>
          <a:bodyPr>
            <a:normAutofit/>
          </a:bodyPr>
          <a:lstStyle/>
          <a:p>
            <a:pPr algn="r"/>
            <a:r>
              <a:rPr lang="fa-IR" b="1" dirty="0" smtClean="0">
                <a:cs typeface="B Homa" panose="00000400000000000000" pitchFamily="2" charset="-78"/>
              </a:rPr>
              <a:t>نخستین موج تاثیرات بر باغ های مدرن</a:t>
            </a:r>
            <a:endParaRPr lang="en-US" b="1" dirty="0">
              <a:cs typeface="B Homa" panose="00000400000000000000" pitchFamily="2" charset="-78"/>
            </a:endParaRPr>
          </a:p>
        </p:txBody>
      </p:sp>
      <p:sp>
        <p:nvSpPr>
          <p:cNvPr id="3" name="Content Placeholder 2"/>
          <p:cNvSpPr>
            <a:spLocks noGrp="1"/>
          </p:cNvSpPr>
          <p:nvPr>
            <p:ph idx="1"/>
          </p:nvPr>
        </p:nvSpPr>
        <p:spPr>
          <a:xfrm>
            <a:off x="457200" y="2286000"/>
            <a:ext cx="7467600" cy="2743200"/>
          </a:xfrm>
        </p:spPr>
        <p:txBody>
          <a:bodyPr>
            <a:normAutofit/>
          </a:bodyPr>
          <a:lstStyle/>
          <a:p>
            <a:pPr marL="0" indent="0" algn="r" rtl="1">
              <a:buNone/>
            </a:pPr>
            <a:r>
              <a:rPr lang="fa-IR" dirty="0">
                <a:cs typeface="B Homa" panose="00000400000000000000" pitchFamily="2" charset="-78"/>
              </a:rPr>
              <a:t>در 1925 نمایشگاه بین المللی هنر های تزئینی و صنایع مدرن در پاریس منجر به شکل گیری  الفبای جدید در طراحی شد که تحت عنوان آرت دکو شناخته می شوند.</a:t>
            </a:r>
          </a:p>
          <a:p>
            <a:pPr marL="0" indent="0" algn="r" rtl="1">
              <a:buNone/>
            </a:pPr>
            <a:r>
              <a:rPr lang="fa-IR" dirty="0">
                <a:cs typeface="B Homa" panose="00000400000000000000" pitchFamily="2" charset="-78"/>
              </a:rPr>
              <a:t> باغ های تماشای موقتی که در این اکسپو به نمابش گذاشته شده بود، تاثیر چشمگیری بر طراحی منظر در اوایل قرن بیستم بر جای </a:t>
            </a:r>
            <a:r>
              <a:rPr lang="fa-IR" dirty="0">
                <a:cs typeface="B Homa" panose="00000400000000000000" pitchFamily="2" charset="-78"/>
              </a:rPr>
              <a:t>گذاشت</a:t>
            </a:r>
            <a:r>
              <a:rPr lang="en-US" dirty="0">
                <a:cs typeface="B Homa" panose="00000400000000000000" pitchFamily="2" charset="-78"/>
              </a:rPr>
              <a:t>.</a:t>
            </a:r>
            <a:endParaRPr lang="fa-IR" dirty="0">
              <a:cs typeface="B Homa" panose="00000400000000000000" pitchFamily="2" charset="-78"/>
            </a:endParaRPr>
          </a:p>
          <a:p>
            <a:pPr marL="0" indent="0" algn="r" rtl="1">
              <a:buNone/>
            </a:pPr>
            <a:r>
              <a:rPr lang="fa-IR" dirty="0">
                <a:cs typeface="B Homa" panose="00000400000000000000" pitchFamily="2" charset="-78"/>
              </a:rPr>
              <a:t>ژان کلود نیکلا فورسیته طراح سایت نمایشگاه، از گابریل گئورکیان خواست تا یک باغ مدرن ایرانی طراحی </a:t>
            </a:r>
            <a:r>
              <a:rPr lang="fa-IR" dirty="0">
                <a:cs typeface="B Homa" panose="00000400000000000000" pitchFamily="2" charset="-78"/>
              </a:rPr>
              <a:t>کند</a:t>
            </a:r>
            <a:r>
              <a:rPr lang="en-US" dirty="0">
                <a:cs typeface="B Homa" panose="00000400000000000000" pitchFamily="2" charset="-78"/>
              </a:rPr>
              <a:t>.</a:t>
            </a:r>
            <a:endParaRPr lang="fa-IR" dirty="0">
              <a:cs typeface="B Homa" panose="00000400000000000000" pitchFamily="2" charset="-78"/>
            </a:endParaRPr>
          </a:p>
        </p:txBody>
      </p:sp>
    </p:spTree>
    <p:extLst>
      <p:ext uri="{BB962C8B-B14F-4D97-AF65-F5344CB8AC3E}">
        <p14:creationId xmlns:p14="http://schemas.microsoft.com/office/powerpoint/2010/main" val="1470518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3071" y="457200"/>
            <a:ext cx="6693131" cy="685800"/>
          </a:xfrm>
        </p:spPr>
        <p:txBody>
          <a:bodyPr>
            <a:normAutofit fontScale="90000"/>
          </a:bodyPr>
          <a:lstStyle/>
          <a:p>
            <a:pPr algn="r"/>
            <a:r>
              <a:rPr lang="fa-IR" sz="2000" dirty="0">
                <a:cs typeface="B Homa" panose="00000400000000000000" pitchFamily="2" charset="-78"/>
              </a:rPr>
              <a:t>گئورکیان مفهوم جدید از فضا را در کارش خلق کرد راه حل او به باغ </a:t>
            </a:r>
            <a:r>
              <a:rPr lang="fa-IR" sz="2000" b="1" dirty="0">
                <a:cs typeface="B Homa" panose="00000400000000000000" pitchFamily="2" charset="-78"/>
              </a:rPr>
              <a:t>نور و آب </a:t>
            </a:r>
            <a:r>
              <a:rPr lang="fa-IR" sz="2000" dirty="0">
                <a:cs typeface="B Homa" panose="00000400000000000000" pitchFamily="2" charset="-78"/>
              </a:rPr>
              <a:t>معروف شد</a:t>
            </a:r>
            <a:br>
              <a:rPr lang="fa-IR" sz="2000" dirty="0">
                <a:cs typeface="B Homa" panose="00000400000000000000" pitchFamily="2" charset="-78"/>
              </a:rPr>
            </a:br>
            <a:endParaRPr lang="en-US" sz="2000" dirty="0"/>
          </a:p>
        </p:txBody>
      </p:sp>
      <p:sp>
        <p:nvSpPr>
          <p:cNvPr id="3" name="Content Placeholder 2"/>
          <p:cNvSpPr>
            <a:spLocks noGrp="1"/>
          </p:cNvSpPr>
          <p:nvPr>
            <p:ph idx="1"/>
          </p:nvPr>
        </p:nvSpPr>
        <p:spPr>
          <a:xfrm>
            <a:off x="457200" y="1143000"/>
            <a:ext cx="7467600" cy="457200"/>
          </a:xfrm>
        </p:spPr>
        <p:txBody>
          <a:bodyPr/>
          <a:lstStyle/>
          <a:p>
            <a:pPr marL="0" indent="0" algn="r">
              <a:buNone/>
            </a:pPr>
            <a:r>
              <a:rPr lang="fa-IR" dirty="0">
                <a:cs typeface="B Homa" panose="00000400000000000000" pitchFamily="2" charset="-78"/>
              </a:rPr>
              <a:t>باغ نور و آب مبتنی بر استفاده از فرم های سه گوش و سطوح صیقلی بود </a:t>
            </a:r>
            <a:endParaRPr lang="en-US" dirty="0">
              <a:cs typeface="B Homa" panose="00000400000000000000" pitchFamily="2" charset="-78"/>
            </a:endParaRPr>
          </a:p>
          <a:p>
            <a:pPr marL="0" indent="0">
              <a:buNone/>
            </a:pPr>
            <a:endParaRPr lang="en-US" dirty="0"/>
          </a:p>
        </p:txBody>
      </p:sp>
      <p:sp>
        <p:nvSpPr>
          <p:cNvPr id="4" name="TextBox 3"/>
          <p:cNvSpPr txBox="1"/>
          <p:nvPr/>
        </p:nvSpPr>
        <p:spPr>
          <a:xfrm>
            <a:off x="795686" y="4343400"/>
            <a:ext cx="7302731" cy="707886"/>
          </a:xfrm>
          <a:prstGeom prst="rect">
            <a:avLst/>
          </a:prstGeom>
          <a:noFill/>
        </p:spPr>
        <p:txBody>
          <a:bodyPr wrap="square" rtlCol="0">
            <a:spAutoFit/>
          </a:bodyPr>
          <a:lstStyle/>
          <a:p>
            <a:pPr algn="r"/>
            <a:r>
              <a:rPr lang="fa-IR" sz="2000" dirty="0">
                <a:cs typeface="B Homa" panose="00000400000000000000" pitchFamily="2" charset="-78"/>
              </a:rPr>
              <a:t>پلان طرح به شکل یک مثلث بزرگ بود که با بستر های گیاه کاری شده سه گوش و حوضچه های آب سه ضلعی از هم تفکیک می شد</a:t>
            </a:r>
            <a:endParaRPr lang="en-US" sz="2000" dirty="0">
              <a:cs typeface="B Homa" panose="00000400000000000000" pitchFamily="2" charset="-78"/>
            </a:endParaRPr>
          </a:p>
        </p:txBody>
      </p:sp>
      <p:sp>
        <p:nvSpPr>
          <p:cNvPr id="5" name="TextBox 4"/>
          <p:cNvSpPr txBox="1"/>
          <p:nvPr/>
        </p:nvSpPr>
        <p:spPr>
          <a:xfrm>
            <a:off x="1003071" y="5334000"/>
            <a:ext cx="7081491" cy="707886"/>
          </a:xfrm>
          <a:prstGeom prst="rect">
            <a:avLst/>
          </a:prstGeom>
          <a:noFill/>
        </p:spPr>
        <p:txBody>
          <a:bodyPr wrap="square" rtlCol="0">
            <a:spAutoFit/>
          </a:bodyPr>
          <a:lstStyle/>
          <a:p>
            <a:pPr algn="r"/>
            <a:r>
              <a:rPr lang="fa-IR" sz="2000" dirty="0">
                <a:cs typeface="B Homa" panose="00000400000000000000" pitchFamily="2" charset="-78"/>
              </a:rPr>
              <a:t>یک مجسمه ی کره ای مدور از جنس شیشه صیقل یافته نیز در درون آن قرار داشت که درونش روشن میشد</a:t>
            </a:r>
            <a:endParaRPr lang="en-US" sz="2000" dirty="0">
              <a:cs typeface="B Homa" panose="00000400000000000000" pitchFamily="2" charset="-78"/>
            </a:endParaRPr>
          </a:p>
        </p:txBody>
      </p:sp>
      <p:pic>
        <p:nvPicPr>
          <p:cNvPr id="10242" name="Picture 2" descr="C:\Users\sahand\Desktop\New folder (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1150" y="1828800"/>
            <a:ext cx="5410200" cy="2209800"/>
          </a:xfrm>
          <a:prstGeom prst="rect">
            <a:avLst/>
          </a:prstGeom>
          <a:solidFill>
            <a:srgbClr val="FFFFFF">
              <a:shade val="85000"/>
            </a:srgbClr>
          </a:solidFill>
          <a:ln w="88900" cap="sq">
            <a:solidFill>
              <a:schemeClr val="accent1">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666058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242"/>
                                        </p:tgtEl>
                                        <p:attrNameLst>
                                          <p:attrName>style.visibility</p:attrName>
                                        </p:attrNameLst>
                                      </p:cBhvr>
                                      <p:to>
                                        <p:strVal val="visible"/>
                                      </p:to>
                                    </p:set>
                                    <p:anim calcmode="lin" valueType="num">
                                      <p:cBhvr additive="base">
                                        <p:cTn id="17" dur="500" fill="hold"/>
                                        <p:tgtEl>
                                          <p:spTgt spid="10242"/>
                                        </p:tgtEl>
                                        <p:attrNameLst>
                                          <p:attrName>ppt_x</p:attrName>
                                        </p:attrNameLst>
                                      </p:cBhvr>
                                      <p:tavLst>
                                        <p:tav tm="0">
                                          <p:val>
                                            <p:strVal val="#ppt_x"/>
                                          </p:val>
                                        </p:tav>
                                        <p:tav tm="100000">
                                          <p:val>
                                            <p:strVal val="#ppt_x"/>
                                          </p:val>
                                        </p:tav>
                                      </p:tavLst>
                                    </p:anim>
                                    <p:anim calcmode="lin" valueType="num">
                                      <p:cBhvr additive="base">
                                        <p:cTn id="1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7467600" cy="1143000"/>
          </a:xfrm>
        </p:spPr>
        <p:txBody>
          <a:bodyPr>
            <a:normAutofit/>
          </a:bodyPr>
          <a:lstStyle/>
          <a:p>
            <a:pPr algn="r"/>
            <a:r>
              <a:rPr lang="fa-IR" sz="2000" dirty="0">
                <a:cs typeface="B Homa" panose="00000400000000000000" pitchFamily="2" charset="-78"/>
              </a:rPr>
              <a:t>کار گئورکیان باغ را در جایگاه یک بیان هنری-مفهومی قرار میداد که در آن گیاهان در قالب توده های رنگ انتزاعی عمل می کردند</a:t>
            </a:r>
            <a:endParaRPr lang="en-US" sz="2000" dirty="0">
              <a:cs typeface="B Homa" panose="00000400000000000000" pitchFamily="2" charset="-78"/>
            </a:endParaRPr>
          </a:p>
        </p:txBody>
      </p:sp>
      <p:sp>
        <p:nvSpPr>
          <p:cNvPr id="3" name="Content Placeholder 2"/>
          <p:cNvSpPr>
            <a:spLocks noGrp="1"/>
          </p:cNvSpPr>
          <p:nvPr>
            <p:ph idx="1"/>
          </p:nvPr>
        </p:nvSpPr>
        <p:spPr>
          <a:xfrm>
            <a:off x="678873" y="1600200"/>
            <a:ext cx="7467600" cy="1143000"/>
          </a:xfrm>
        </p:spPr>
        <p:txBody>
          <a:bodyPr>
            <a:normAutofit/>
          </a:bodyPr>
          <a:lstStyle/>
          <a:p>
            <a:pPr marL="0" indent="0" algn="r">
              <a:buNone/>
            </a:pPr>
            <a:r>
              <a:rPr lang="fa-IR" dirty="0">
                <a:cs typeface="B Homa" panose="00000400000000000000" pitchFamily="2" charset="-78"/>
              </a:rPr>
              <a:t>باغ های او غالبا با عنوان باغ های کوبیست یاد شده است چرا که همانند کوبیست ها طبیعت بی جان، توهمی از چند زاویه دید در یک لحظه خلق میکنند.</a:t>
            </a:r>
            <a:endParaRPr lang="en-US" dirty="0">
              <a:cs typeface="B Homa" panose="00000400000000000000" pitchFamily="2" charset="-78"/>
            </a:endParaRPr>
          </a:p>
        </p:txBody>
      </p:sp>
      <p:sp>
        <p:nvSpPr>
          <p:cNvPr id="4" name="TextBox 3"/>
          <p:cNvSpPr txBox="1"/>
          <p:nvPr/>
        </p:nvSpPr>
        <p:spPr>
          <a:xfrm>
            <a:off x="914400" y="2514600"/>
            <a:ext cx="7239000" cy="400110"/>
          </a:xfrm>
          <a:prstGeom prst="rect">
            <a:avLst/>
          </a:prstGeom>
          <a:noFill/>
        </p:spPr>
        <p:txBody>
          <a:bodyPr wrap="square" rtlCol="0">
            <a:spAutoFit/>
          </a:bodyPr>
          <a:lstStyle/>
          <a:p>
            <a:pPr algn="r"/>
            <a:r>
              <a:rPr lang="fa-IR" sz="2000" dirty="0">
                <a:cs typeface="B Homa" panose="00000400000000000000" pitchFamily="2" charset="-78"/>
              </a:rPr>
              <a:t>او بسیاری از ایده های مشابه باغ  نور و آب را در ویلا نوی به کار برد</a:t>
            </a:r>
            <a:endParaRPr lang="en-US" sz="2000" dirty="0">
              <a:cs typeface="B Homa" panose="00000400000000000000"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9688" y="3352802"/>
            <a:ext cx="4303713" cy="267652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352802"/>
            <a:ext cx="2597150" cy="267652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061368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051"/>
                                        </p:tgtEl>
                                        <p:attrNameLst>
                                          <p:attrName>style.visibility</p:attrName>
                                        </p:attrNameLst>
                                      </p:cBhvr>
                                      <p:to>
                                        <p:strVal val="visible"/>
                                      </p:to>
                                    </p:set>
                                    <p:animEffect transition="in" filter="wipe(down)">
                                      <p:cBhvr>
                                        <p:cTn id="26" dur="500"/>
                                        <p:tgtEl>
                                          <p:spTgt spid="2051"/>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circle(in)">
                                      <p:cBhvr>
                                        <p:cTn id="31"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229" y="914400"/>
            <a:ext cx="7467600" cy="1143000"/>
          </a:xfrm>
        </p:spPr>
        <p:txBody>
          <a:bodyPr>
            <a:normAutofit/>
          </a:bodyPr>
          <a:lstStyle/>
          <a:p>
            <a:pPr algn="r"/>
            <a:r>
              <a:rPr lang="fa-IR" sz="2000" dirty="0">
                <a:cs typeface="B Homa" panose="00000400000000000000" pitchFamily="2" charset="-78"/>
              </a:rPr>
              <a:t>فلچر استیل نویسنده، منتقد و طراح منظر اهل بوستون بود که میتوان کارهایش را می توان رابط میان فرمالیسم هنر های زیبا و مدرنیسم به شمار آورد.</a:t>
            </a:r>
            <a:endParaRPr lang="en-US" sz="2000" dirty="0">
              <a:cs typeface="B Homa" panose="00000400000000000000" pitchFamily="2" charset="-78"/>
            </a:endParaRPr>
          </a:p>
        </p:txBody>
      </p:sp>
      <p:sp>
        <p:nvSpPr>
          <p:cNvPr id="3" name="Content Placeholder 2"/>
          <p:cNvSpPr>
            <a:spLocks noGrp="1"/>
          </p:cNvSpPr>
          <p:nvPr>
            <p:ph idx="1"/>
          </p:nvPr>
        </p:nvSpPr>
        <p:spPr>
          <a:xfrm>
            <a:off x="484910" y="2667000"/>
            <a:ext cx="7467600" cy="1371600"/>
          </a:xfrm>
        </p:spPr>
        <p:txBody>
          <a:bodyPr>
            <a:normAutofit fontScale="85000" lnSpcReduction="10000"/>
          </a:bodyPr>
          <a:lstStyle/>
          <a:p>
            <a:pPr marL="0" indent="0" algn="r">
              <a:buNone/>
            </a:pPr>
            <a:r>
              <a:rPr lang="fa-IR" dirty="0">
                <a:cs typeface="B Homa" panose="00000400000000000000" pitchFamily="2" charset="-78"/>
              </a:rPr>
              <a:t>او در سال 1925 در اکسپوی پاریس شرکت کرد و تحت تاثیر مفاهیم انتزاعی که در باغ های نمایشگاهی ارائه شده بود، قرار گرفت </a:t>
            </a:r>
          </a:p>
          <a:p>
            <a:pPr marL="0" indent="0" algn="r">
              <a:buNone/>
            </a:pPr>
            <a:r>
              <a:rPr lang="fa-IR" dirty="0">
                <a:cs typeface="B Homa" panose="00000400000000000000" pitchFamily="2" charset="-78"/>
              </a:rPr>
              <a:t>خلوص خطوط، فرم های هندسی نرم و سیال و استفاده از رنگ، برگرفته از سبک آرت دکو بود</a:t>
            </a:r>
            <a:endParaRPr lang="en-US" dirty="0">
              <a:cs typeface="B Homa" panose="00000400000000000000" pitchFamily="2" charset="-78"/>
            </a:endParaRPr>
          </a:p>
        </p:txBody>
      </p:sp>
      <p:sp>
        <p:nvSpPr>
          <p:cNvPr id="4" name="TextBox 3"/>
          <p:cNvSpPr txBox="1"/>
          <p:nvPr/>
        </p:nvSpPr>
        <p:spPr>
          <a:xfrm>
            <a:off x="845128" y="4419602"/>
            <a:ext cx="7086600" cy="646331"/>
          </a:xfrm>
          <a:prstGeom prst="rect">
            <a:avLst/>
          </a:prstGeom>
          <a:noFill/>
        </p:spPr>
        <p:txBody>
          <a:bodyPr wrap="square" rtlCol="0">
            <a:spAutoFit/>
          </a:bodyPr>
          <a:lstStyle/>
          <a:p>
            <a:pPr algn="r"/>
            <a:r>
              <a:rPr lang="fa-IR" dirty="0">
                <a:cs typeface="B Homa" panose="00000400000000000000" pitchFamily="2" charset="-78"/>
              </a:rPr>
              <a:t>مجموعه باغ هایی که استیل در نائومکیگ خلق کرد مفهوم جدیدی از منظر را به عنوان محیطی برای زندگی خارج از خانه به تصویر کشید</a:t>
            </a:r>
            <a:endParaRPr lang="en-US" dirty="0"/>
          </a:p>
        </p:txBody>
      </p:sp>
    </p:spTree>
    <p:extLst>
      <p:ext uri="{BB962C8B-B14F-4D97-AF65-F5344CB8AC3E}">
        <p14:creationId xmlns:p14="http://schemas.microsoft.com/office/powerpoint/2010/main" val="2053169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ircle(in)">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circle(in)">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7467600" cy="1143000"/>
          </a:xfrm>
        </p:spPr>
        <p:txBody>
          <a:bodyPr>
            <a:normAutofit/>
          </a:bodyPr>
          <a:lstStyle/>
          <a:p>
            <a:pPr algn="r" rtl="1"/>
            <a:r>
              <a:rPr lang="fa-IR" sz="2000" dirty="0">
                <a:cs typeface="B Homa" panose="00000400000000000000" pitchFamily="2" charset="-78"/>
              </a:rPr>
              <a:t>استیل از سال 1938 مجموعه ای از فضا های باغ شامل باغ رز، باغ بعد از ظهر و پله های آبی مجسمه ای را در مدت 30 سال خلق کرد</a:t>
            </a:r>
            <a:br>
              <a:rPr lang="fa-IR" sz="2000" dirty="0">
                <a:cs typeface="B Homa" panose="00000400000000000000" pitchFamily="2" charset="-78"/>
              </a:rPr>
            </a:br>
            <a:endParaRPr lang="en-US" sz="2000" dirty="0">
              <a:cs typeface="B Homa" panose="00000400000000000000" pitchFamily="2" charset="-78"/>
            </a:endParaRPr>
          </a:p>
        </p:txBody>
      </p:sp>
      <p:sp>
        <p:nvSpPr>
          <p:cNvPr id="3" name="Content Placeholder 2"/>
          <p:cNvSpPr>
            <a:spLocks noGrp="1"/>
          </p:cNvSpPr>
          <p:nvPr>
            <p:ph idx="1"/>
          </p:nvPr>
        </p:nvSpPr>
        <p:spPr>
          <a:xfrm>
            <a:off x="457200" y="1676400"/>
            <a:ext cx="7467600" cy="914400"/>
          </a:xfrm>
        </p:spPr>
        <p:txBody>
          <a:bodyPr>
            <a:normAutofit/>
          </a:bodyPr>
          <a:lstStyle/>
          <a:p>
            <a:pPr marL="0" indent="0" algn="r">
              <a:buNone/>
            </a:pPr>
            <a:r>
              <a:rPr lang="fa-IR" dirty="0">
                <a:cs typeface="B Homa" panose="00000400000000000000" pitchFamily="2" charset="-78"/>
              </a:rPr>
              <a:t>نرده ی منحنی سفید لوله ای شکل، توجه را به ردیف سپید درختان توس و تضاد زمینه ی سبز جنگل و طاق آبی رنگ در پاگرد پله ها معطوف می کند</a:t>
            </a:r>
            <a:endParaRPr lang="en-US" dirty="0"/>
          </a:p>
        </p:txBody>
      </p:sp>
      <p:pic>
        <p:nvPicPr>
          <p:cNvPr id="3074" name="Picture 2" descr="C:\Users\sahand\Desktop\www.gousa.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791693"/>
            <a:ext cx="4038600" cy="162790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905000" y="4615054"/>
            <a:ext cx="1981200" cy="307777"/>
          </a:xfrm>
          <a:prstGeom prst="rect">
            <a:avLst/>
          </a:prstGeom>
          <a:solidFill>
            <a:schemeClr val="accent1">
              <a:lumMod val="40000"/>
              <a:lumOff val="60000"/>
            </a:schemeClr>
          </a:solidFill>
        </p:spPr>
        <p:txBody>
          <a:bodyPr wrap="square" rtlCol="0">
            <a:spAutoFit/>
          </a:bodyPr>
          <a:lstStyle/>
          <a:p>
            <a:pPr algn="ctr"/>
            <a:r>
              <a:rPr lang="fa-IR" sz="1400" dirty="0">
                <a:cs typeface="B Homa" panose="00000400000000000000" pitchFamily="2" charset="-78"/>
              </a:rPr>
              <a:t>باغ رز</a:t>
            </a:r>
            <a:endParaRPr lang="en-US" sz="1400" dirty="0">
              <a:cs typeface="B Homa" panose="00000400000000000000" pitchFamily="2" charset="-78"/>
            </a:endParaRPr>
          </a:p>
        </p:txBody>
      </p:sp>
      <p:pic>
        <p:nvPicPr>
          <p:cNvPr id="3075" name="Picture 3" descr="C:\Users\sahand\Desktop\jeedins.ec56.or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400" y="2702318"/>
            <a:ext cx="2971800" cy="191273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019800" y="4768943"/>
            <a:ext cx="1600200" cy="307777"/>
          </a:xfrm>
          <a:prstGeom prst="rect">
            <a:avLst/>
          </a:prstGeom>
          <a:solidFill>
            <a:schemeClr val="accent1">
              <a:lumMod val="40000"/>
              <a:lumOff val="60000"/>
            </a:schemeClr>
          </a:solidFill>
        </p:spPr>
        <p:txBody>
          <a:bodyPr wrap="square" rtlCol="0">
            <a:spAutoFit/>
          </a:bodyPr>
          <a:lstStyle/>
          <a:p>
            <a:pPr algn="ctr"/>
            <a:r>
              <a:rPr lang="fa-IR" sz="1400" dirty="0">
                <a:cs typeface="B Homa" panose="00000400000000000000" pitchFamily="2" charset="-78"/>
              </a:rPr>
              <a:t>پله های آبی</a:t>
            </a:r>
            <a:endParaRPr lang="en-US" sz="1400" dirty="0">
              <a:cs typeface="B Homa" panose="00000400000000000000" pitchFamily="2" charset="-78"/>
            </a:endParaRPr>
          </a:p>
        </p:txBody>
      </p:sp>
      <p:pic>
        <p:nvPicPr>
          <p:cNvPr id="3076" name="Picture 4" descr="C:\Users\sahand\Desktop\www.thetrustees.or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29" y="0"/>
            <a:ext cx="910537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4406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circle(in)">
                                      <p:cBhvr>
                                        <p:cTn id="17" dur="2000"/>
                                        <p:tgtEl>
                                          <p:spTgt spid="307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075"/>
                                        </p:tgtEl>
                                        <p:attrNameLst>
                                          <p:attrName>style.visibility</p:attrName>
                                        </p:attrNameLst>
                                      </p:cBhvr>
                                      <p:to>
                                        <p:strVal val="visible"/>
                                      </p:to>
                                    </p:set>
                                    <p:animEffect transition="in" filter="barn(inVertical)">
                                      <p:cBhvr>
                                        <p:cTn id="28" dur="500"/>
                                        <p:tgtEl>
                                          <p:spTgt spid="3075"/>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076"/>
                                        </p:tgtEl>
                                        <p:attrNameLst>
                                          <p:attrName>style.visibility</p:attrName>
                                        </p:attrNameLst>
                                      </p:cBhvr>
                                      <p:to>
                                        <p:strVal val="visible"/>
                                      </p:to>
                                    </p:set>
                                    <p:animEffect transition="in" filter="barn(inVertical)">
                                      <p:cBhvr>
                                        <p:cTn id="37"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P spid="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Damask</Template>
  <TotalTime>13</TotalTime>
  <Words>3097</Words>
  <Application>Microsoft Office PowerPoint</Application>
  <PresentationFormat>On-screen Show (4:3)</PresentationFormat>
  <Paragraphs>106</Paragraphs>
  <Slides>32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B Homa</vt:lpstr>
      <vt:lpstr>Bookman Old Style</vt:lpstr>
      <vt:lpstr>Calibri</vt:lpstr>
      <vt:lpstr>Rockwell</vt:lpstr>
      <vt:lpstr>Damask</vt:lpstr>
      <vt:lpstr> معرفی و بررسی الگو باغ سازی مدرنیستی </vt:lpstr>
      <vt:lpstr>زیبا شناختی مدرن</vt:lpstr>
      <vt:lpstr>سبک بین المللی</vt:lpstr>
      <vt:lpstr>فرم تابع عملکرد است شعاری بود که به اختصار مفهوم مدرنیسم را بیان می کرد</vt:lpstr>
      <vt:lpstr>نخستین موج تاثیرات بر باغ های مدرن</vt:lpstr>
      <vt:lpstr>گئورکیان مفهوم جدید از فضا را در کارش خلق کرد راه حل او به باغ نور و آب معروف شد </vt:lpstr>
      <vt:lpstr>کار گئورکیان باغ را در جایگاه یک بیان هنری-مفهومی قرار میداد که در آن گیاهان در قالب توده های رنگ انتزاعی عمل می کردند</vt:lpstr>
      <vt:lpstr>فلچر استیل نویسنده، منتقد و طراح منظر اهل بوستون بود که میتوان کارهایش را می توان رابط میان فرمالیسم هنر های زیبا و مدرنیسم به شمار آورد.</vt:lpstr>
      <vt:lpstr>استیل از سال 1938 مجموعه ای از فضا های باغ شامل باغ رز، باغ بعد از ظهر و پله های آبی مجسمه ای را در مدت 30 سال خلق کرد </vt:lpstr>
      <vt:lpstr>مدرنیست های آمریکایی در میانه ی قرن بیستم</vt:lpstr>
      <vt:lpstr>کتاب تاثیر گذار توماس چرچ طراحان را دعوت میکرد تا بیش از همه نیاز های مشتری را در طراحی فضا ها مورد توجه قرار دهند </vt:lpstr>
      <vt:lpstr>به همین ترتیب گرت اکبو خود را وقف تامین مناظرعملکردی، پویا و در حد استطاعت خانواده های متوسط کرد کتاب های او،کتب راهنمایی برای طراحی فضاهای کوچک مقیاس بود او معتقد بود که سازمان فضایی و ترکیب آن باید در مرکز توجه  قرار بگیرند و طرح ریزی تکمیلی باید مبتنی بر نیاز های استفاده کننده و ارتباطات فضایی و عملکردی انجام شود</vt:lpstr>
      <vt:lpstr>باغ فورکست آلکوآ در لائورل کانون کالیفرنیا توسط کارخانه ی آمریکایی آلومینیوم سازی برای نمایش تجربی چگونگی کاربرد مصالح جدید در کاربری های مسکونی طراحی و سرمایه گذاری شده بود </vt:lpstr>
      <vt:lpstr>کار های دن کیلی ارتباط میان فرم و سلسله مراتب فضایی را نشان می داد.او از اشکل هندسی برای نظم بخشیدن به منظر استفاده میکرد و از این طریق توانست مانند فرمالیست های فرانسوی قرن هفدهم به حس جهت یابی دست یابد</vt:lpstr>
      <vt:lpstr>پیشتاز مدرن</vt:lpstr>
      <vt:lpstr>هنر محیطی</vt:lpstr>
      <vt:lpstr>طبیعت در نقش یک رسانه</vt:lpstr>
      <vt:lpstr>هنر زمینی، مداخلات بزرگ مقیاسی در منظر بود که برای اجرا، نیازمند ماشین آلات عظیم الجثه بود. در بسیاری از اوقات در مکان های دور افتاده، فاصله و خلوت نیز به بخشی از این تجربه بدل میشد</vt:lpstr>
      <vt:lpstr>سایر هنرمندان در جستجوی شیوه ای برای بیان فرآیند های زودگذر و غیر قابل مشاهده در طبیعت بودند. </vt:lpstr>
      <vt:lpstr>منظر به مثابه ی هنر</vt:lpstr>
      <vt:lpstr>گرایش های هنری در طراحی منظر</vt:lpstr>
      <vt:lpstr>باراگان معمار مکزیکی است که عموما به خاطر ترکیبات فضایی مینیمالیستی و پر از رنگش شهرت دارد  او از دیوار برای تقسیم کردن فضای منظر استفاده میکرد به طوری که حیاط های الحمرا در اسپانیا را که قبلا در اسپانیا بازدید کرده بود به ذهن می آورد</vt:lpstr>
      <vt:lpstr>طراحی محیطی و اکولوژیک</vt:lpstr>
      <vt:lpstr>پیشگامان رویکرد های جدید</vt:lpstr>
      <vt:lpstr>طراحان اکولوژیک راه پیشگامان گیاه شناسی قرن 18 و طرفداران حفاظت از محیط زیست در قرن 19 را ادامه دادند</vt:lpstr>
      <vt:lpstr>دیدگاه اکولوژیک ایان مک هارگ را نیز به طرفداری از یک رویکرد کل نگر در طراحی ترغیب کرد  او از تکنیک های تحلیل سایت مبتنی بر ظرفیت برد زمین و تناسب آن با کاربری مورد نظر آتی دفاع کرد</vt:lpstr>
      <vt:lpstr>گرایشات کنونی در رابطه با فرایند طراحی مشارکتی، توسعه باغ های شفابخش، باغ های عمومی همگی در مفهوم مدیریت زمین و ایده ی مشارکت میان انسان ها و زمین ریشه دارد</vt:lpstr>
      <vt:lpstr>یکی از نخستین پروژه های احیا زمین، پارک کارخانه ی گاز در سیاتل واشنگتن بود این پارک در 1975 توسط ریچارد هاگ و بر روی زمین متروکه ی کارخانه با وسعت 19 اکر طراحی شد</vt:lpstr>
      <vt:lpstr>نمونه ی دیگر با نام پارک دیزبرگ-نورد در آلمان طراحی شد که احداث آن در سال 1994 به پایان رسید او به عنوان بخشی از برنامه ی توسعه منطقه ای پارک تجهیزات تولید زغال سنگ و فولاد را به زمین متروکه ای به وسعت 500 اکر در دره ی رود روهر منتقل و یک فضای باز عمومی ایجاد کرد</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بسمه تعالی      باغ سازی مدرنیستی </dc:title>
  <dc:creator>Sajjad</dc:creator>
  <cp:lastModifiedBy>Mohammad</cp:lastModifiedBy>
  <cp:revision>4</cp:revision>
  <dcterms:created xsi:type="dcterms:W3CDTF">2019-07-11T14:33:36Z</dcterms:created>
  <dcterms:modified xsi:type="dcterms:W3CDTF">2019-12-18T23:52:16Z</dcterms:modified>
</cp:coreProperties>
</file>