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8" r:id="rId3"/>
    <p:sldId id="259" r:id="rId4"/>
    <p:sldId id="260" r:id="rId5"/>
    <p:sldId id="281" r:id="rId6"/>
    <p:sldId id="273" r:id="rId7"/>
    <p:sldId id="274" r:id="rId8"/>
    <p:sldId id="284" r:id="rId9"/>
    <p:sldId id="275" r:id="rId10"/>
    <p:sldId id="276" r:id="rId11"/>
    <p:sldId id="271" r:id="rId12"/>
    <p:sldId id="272" r:id="rId13"/>
    <p:sldId id="282" r:id="rId14"/>
    <p:sldId id="283" r:id="rId15"/>
    <p:sldId id="278" r:id="rId16"/>
    <p:sldId id="261" r:id="rId17"/>
    <p:sldId id="266" r:id="rId18"/>
    <p:sldId id="267" r:id="rId19"/>
    <p:sldId id="268" r:id="rId20"/>
    <p:sldId id="269" r:id="rId21"/>
    <p:sldId id="270" r:id="rId22"/>
    <p:sldId id="263" r:id="rId23"/>
    <p:sldId id="264" r:id="rId24"/>
    <p:sldId id="265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A6A6"/>
    <a:srgbClr val="BFBFB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88" autoAdjust="0"/>
    <p:restoredTop sz="94660"/>
  </p:normalViewPr>
  <p:slideViewPr>
    <p:cSldViewPr>
      <p:cViewPr varScale="1">
        <p:scale>
          <a:sx n="70" d="100"/>
          <a:sy n="70" d="100"/>
        </p:scale>
        <p:origin x="99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2248E8B-1865-4D0F-8F39-D477E010BBC4}" type="doc">
      <dgm:prSet loTypeId="urn:microsoft.com/office/officeart/2005/8/layout/radial5" loCatId="cycle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6C1E38E2-21CC-42A0-8947-4546A49130B2}">
      <dgm:prSet phldrT="[Text]"/>
      <dgm:spPr/>
      <dgm:t>
        <a:bodyPr/>
        <a:lstStyle/>
        <a:p>
          <a:pPr algn="ctr" rtl="1"/>
          <a:r>
            <a:rPr lang="fa-IR" b="1" dirty="0" smtClean="0">
              <a:cs typeface="B Nazanin" panose="00000400000000000000" pitchFamily="2" charset="-78"/>
            </a:rPr>
            <a:t>بازآفرینی شهری</a:t>
          </a:r>
          <a:endParaRPr lang="en-US" dirty="0">
            <a:cs typeface="B Nazanin" panose="00000400000000000000" pitchFamily="2" charset="-78"/>
          </a:endParaRPr>
        </a:p>
      </dgm:t>
    </dgm:pt>
    <dgm:pt modelId="{0F23984E-95E3-4B76-A97D-C167449E0E28}" type="parTrans" cxnId="{B70AB274-F7EB-4EA3-BE1E-463386C65DA1}">
      <dgm:prSet/>
      <dgm:spPr/>
      <dgm:t>
        <a:bodyPr/>
        <a:lstStyle/>
        <a:p>
          <a:pPr algn="ctr" rtl="1"/>
          <a:endParaRPr lang="en-US">
            <a:cs typeface="B Nazanin" panose="00000400000000000000" pitchFamily="2" charset="-78"/>
          </a:endParaRPr>
        </a:p>
      </dgm:t>
    </dgm:pt>
    <dgm:pt modelId="{5B5E7EA3-0F0F-4EAA-8DFF-E088BB59A9D7}" type="sibTrans" cxnId="{B70AB274-F7EB-4EA3-BE1E-463386C65DA1}">
      <dgm:prSet/>
      <dgm:spPr/>
      <dgm:t>
        <a:bodyPr/>
        <a:lstStyle/>
        <a:p>
          <a:pPr algn="ctr" rtl="1"/>
          <a:endParaRPr lang="en-US">
            <a:cs typeface="B Nazanin" panose="00000400000000000000" pitchFamily="2" charset="-78"/>
          </a:endParaRPr>
        </a:p>
      </dgm:t>
    </dgm:pt>
    <dgm:pt modelId="{3BB0AB06-358D-4F24-A090-E7854DCF9E1B}">
      <dgm:prSet phldrT="[Text]" custT="1"/>
      <dgm:spPr/>
      <dgm:t>
        <a:bodyPr/>
        <a:lstStyle/>
        <a:p>
          <a:pPr algn="ctr" rtl="1"/>
          <a:r>
            <a:rPr lang="fa-IR" sz="1800" b="1" smtClean="0">
              <a:cs typeface="B Nazanin" panose="00000400000000000000" pitchFamily="2" charset="-78"/>
            </a:rPr>
            <a:t>1970 تا 1999 میلادی</a:t>
          </a:r>
          <a:endParaRPr lang="en-US" sz="1800" b="1" dirty="0">
            <a:cs typeface="B Nazanin" panose="00000400000000000000" pitchFamily="2" charset="-78"/>
          </a:endParaRPr>
        </a:p>
      </dgm:t>
    </dgm:pt>
    <dgm:pt modelId="{22003721-14EE-4D42-945F-3030978EF7F9}" type="parTrans" cxnId="{99918F30-22AD-4F8A-9D88-6A0DBC88637D}">
      <dgm:prSet/>
      <dgm:spPr/>
      <dgm:t>
        <a:bodyPr/>
        <a:lstStyle/>
        <a:p>
          <a:pPr algn="ctr" rtl="1"/>
          <a:endParaRPr lang="en-US">
            <a:cs typeface="B Nazanin" panose="00000400000000000000" pitchFamily="2" charset="-78"/>
          </a:endParaRPr>
        </a:p>
      </dgm:t>
    </dgm:pt>
    <dgm:pt modelId="{37D3EEA2-C1C2-4605-BBE2-83F638B86603}" type="sibTrans" cxnId="{99918F30-22AD-4F8A-9D88-6A0DBC88637D}">
      <dgm:prSet/>
      <dgm:spPr/>
      <dgm:t>
        <a:bodyPr/>
        <a:lstStyle/>
        <a:p>
          <a:pPr algn="ctr" rtl="1"/>
          <a:endParaRPr lang="en-US">
            <a:cs typeface="B Nazanin" panose="00000400000000000000" pitchFamily="2" charset="-78"/>
          </a:endParaRPr>
        </a:p>
      </dgm:t>
    </dgm:pt>
    <dgm:pt modelId="{66BE02BC-41D1-4F78-8FDE-F67F5E9CEC45}">
      <dgm:prSet phldrT="[Text]" custT="1"/>
      <dgm:spPr/>
      <dgm:t>
        <a:bodyPr/>
        <a:lstStyle/>
        <a:p>
          <a:pPr algn="ctr" rtl="1"/>
          <a:r>
            <a:rPr lang="fa-IR" sz="1800" b="1" dirty="0" smtClean="0">
              <a:cs typeface="B Nazanin" panose="00000400000000000000" pitchFamily="2" charset="-78"/>
            </a:rPr>
            <a:t>در آستانه قرن 21</a:t>
          </a:r>
          <a:endParaRPr lang="en-US" sz="1800" b="1" dirty="0">
            <a:cs typeface="B Nazanin" panose="00000400000000000000" pitchFamily="2" charset="-78"/>
          </a:endParaRPr>
        </a:p>
      </dgm:t>
    </dgm:pt>
    <dgm:pt modelId="{B871C5C7-9C12-4460-B539-6FA9483F8DDF}" type="parTrans" cxnId="{BE0086DC-2C3F-4B04-A2BD-2F48694A782C}">
      <dgm:prSet/>
      <dgm:spPr/>
      <dgm:t>
        <a:bodyPr/>
        <a:lstStyle/>
        <a:p>
          <a:pPr algn="ctr" rtl="1"/>
          <a:endParaRPr lang="en-US">
            <a:cs typeface="B Nazanin" panose="00000400000000000000" pitchFamily="2" charset="-78"/>
          </a:endParaRPr>
        </a:p>
      </dgm:t>
    </dgm:pt>
    <dgm:pt modelId="{0DC18D01-C8BD-45BE-9A68-7FDFCB8BE1DA}" type="sibTrans" cxnId="{BE0086DC-2C3F-4B04-A2BD-2F48694A782C}">
      <dgm:prSet/>
      <dgm:spPr/>
      <dgm:t>
        <a:bodyPr/>
        <a:lstStyle/>
        <a:p>
          <a:pPr algn="ctr" rtl="1"/>
          <a:endParaRPr lang="en-US">
            <a:cs typeface="B Nazanin" panose="00000400000000000000" pitchFamily="2" charset="-78"/>
          </a:endParaRPr>
        </a:p>
      </dgm:t>
    </dgm:pt>
    <dgm:pt modelId="{037B215F-ECA8-429B-B030-6B1E78ED190E}">
      <dgm:prSet phldrT="[Text]" custT="1"/>
      <dgm:spPr/>
      <dgm:t>
        <a:bodyPr/>
        <a:lstStyle/>
        <a:p>
          <a:pPr algn="ctr" rtl="1"/>
          <a:r>
            <a:rPr lang="fa-IR" sz="1800" b="1" smtClean="0">
              <a:cs typeface="B Nazanin" panose="00000400000000000000" pitchFamily="2" charset="-78"/>
            </a:rPr>
            <a:t>تجدید نسل شهرها</a:t>
          </a:r>
          <a:endParaRPr lang="en-US" sz="1800" b="1" dirty="0">
            <a:cs typeface="B Nazanin" panose="00000400000000000000" pitchFamily="2" charset="-78"/>
          </a:endParaRPr>
        </a:p>
      </dgm:t>
    </dgm:pt>
    <dgm:pt modelId="{137220D9-C883-41A8-917E-B02D3AAFDD5E}" type="parTrans" cxnId="{3FE9E2C6-6559-45F2-87D9-9AD701805E29}">
      <dgm:prSet/>
      <dgm:spPr/>
      <dgm:t>
        <a:bodyPr/>
        <a:lstStyle/>
        <a:p>
          <a:pPr algn="ctr" rtl="1"/>
          <a:endParaRPr lang="en-US">
            <a:cs typeface="B Nazanin" panose="00000400000000000000" pitchFamily="2" charset="-78"/>
          </a:endParaRPr>
        </a:p>
      </dgm:t>
    </dgm:pt>
    <dgm:pt modelId="{F074E73C-D643-4AA3-A24C-57D38DB8F1CD}" type="sibTrans" cxnId="{3FE9E2C6-6559-45F2-87D9-9AD701805E29}">
      <dgm:prSet/>
      <dgm:spPr/>
      <dgm:t>
        <a:bodyPr/>
        <a:lstStyle/>
        <a:p>
          <a:pPr algn="ctr" rtl="1"/>
          <a:endParaRPr lang="en-US">
            <a:cs typeface="B Nazanin" panose="00000400000000000000" pitchFamily="2" charset="-78"/>
          </a:endParaRPr>
        </a:p>
      </dgm:t>
    </dgm:pt>
    <dgm:pt modelId="{38EC6EEF-74FD-49EF-BDF7-5EE4E34027F4}" type="pres">
      <dgm:prSet presAssocID="{72248E8B-1865-4D0F-8F39-D477E010BBC4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C358B8A-12BE-45F1-9E59-FBBE0C236D79}" type="pres">
      <dgm:prSet presAssocID="{6C1E38E2-21CC-42A0-8947-4546A49130B2}" presName="centerShape" presStyleLbl="node0" presStyleIdx="0" presStyleCnt="1"/>
      <dgm:spPr/>
      <dgm:t>
        <a:bodyPr/>
        <a:lstStyle/>
        <a:p>
          <a:endParaRPr lang="en-US"/>
        </a:p>
      </dgm:t>
    </dgm:pt>
    <dgm:pt modelId="{78E9103A-3E22-4CB5-9EEC-457FD94C053B}" type="pres">
      <dgm:prSet presAssocID="{22003721-14EE-4D42-945F-3030978EF7F9}" presName="parTrans" presStyleLbl="sibTrans2D1" presStyleIdx="0" presStyleCnt="3"/>
      <dgm:spPr/>
      <dgm:t>
        <a:bodyPr/>
        <a:lstStyle/>
        <a:p>
          <a:endParaRPr lang="en-US"/>
        </a:p>
      </dgm:t>
    </dgm:pt>
    <dgm:pt modelId="{C063BEC1-5EF9-4F42-AB00-65759BABDE2B}" type="pres">
      <dgm:prSet presAssocID="{22003721-14EE-4D42-945F-3030978EF7F9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B31D0BFC-BF1D-4374-ADFC-B5C68BF33C80}" type="pres">
      <dgm:prSet presAssocID="{3BB0AB06-358D-4F24-A090-E7854DCF9E1B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F9E7D9-23D9-4DF2-95FA-D1174DD51FEA}" type="pres">
      <dgm:prSet presAssocID="{B871C5C7-9C12-4460-B539-6FA9483F8DDF}" presName="parTrans" presStyleLbl="sibTrans2D1" presStyleIdx="1" presStyleCnt="3"/>
      <dgm:spPr/>
      <dgm:t>
        <a:bodyPr/>
        <a:lstStyle/>
        <a:p>
          <a:endParaRPr lang="en-US"/>
        </a:p>
      </dgm:t>
    </dgm:pt>
    <dgm:pt modelId="{B8751804-CA75-4E44-97E6-58E34F370D60}" type="pres">
      <dgm:prSet presAssocID="{B871C5C7-9C12-4460-B539-6FA9483F8DDF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BD1233C1-7FA9-4D00-8321-4E595BA43CC5}" type="pres">
      <dgm:prSet presAssocID="{66BE02BC-41D1-4F78-8FDE-F67F5E9CEC45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B815E3-AD02-41DB-8DA1-CBC9D39AFB91}" type="pres">
      <dgm:prSet presAssocID="{137220D9-C883-41A8-917E-B02D3AAFDD5E}" presName="parTrans" presStyleLbl="sibTrans2D1" presStyleIdx="2" presStyleCnt="3"/>
      <dgm:spPr/>
      <dgm:t>
        <a:bodyPr/>
        <a:lstStyle/>
        <a:p>
          <a:endParaRPr lang="en-US"/>
        </a:p>
      </dgm:t>
    </dgm:pt>
    <dgm:pt modelId="{361BFF5F-BADC-4438-A7E4-69540C1632ED}" type="pres">
      <dgm:prSet presAssocID="{137220D9-C883-41A8-917E-B02D3AAFDD5E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FEEE51DD-2E94-4F1C-8333-716ED3D03065}" type="pres">
      <dgm:prSet presAssocID="{037B215F-ECA8-429B-B030-6B1E78ED190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FE9E2C6-6559-45F2-87D9-9AD701805E29}" srcId="{6C1E38E2-21CC-42A0-8947-4546A49130B2}" destId="{037B215F-ECA8-429B-B030-6B1E78ED190E}" srcOrd="2" destOrd="0" parTransId="{137220D9-C883-41A8-917E-B02D3AAFDD5E}" sibTransId="{F074E73C-D643-4AA3-A24C-57D38DB8F1CD}"/>
    <dgm:cxn modelId="{4FC6F8FE-764C-4BBE-95BD-B4F52FD15A46}" type="presOf" srcId="{B871C5C7-9C12-4460-B539-6FA9483F8DDF}" destId="{B8751804-CA75-4E44-97E6-58E34F370D60}" srcOrd="1" destOrd="0" presId="urn:microsoft.com/office/officeart/2005/8/layout/radial5"/>
    <dgm:cxn modelId="{72C50157-E454-461F-9A3D-029911AD96B5}" type="presOf" srcId="{66BE02BC-41D1-4F78-8FDE-F67F5E9CEC45}" destId="{BD1233C1-7FA9-4D00-8321-4E595BA43CC5}" srcOrd="0" destOrd="0" presId="urn:microsoft.com/office/officeart/2005/8/layout/radial5"/>
    <dgm:cxn modelId="{69CBC57F-3120-43A2-AB93-0A9643F4BDD1}" type="presOf" srcId="{3BB0AB06-358D-4F24-A090-E7854DCF9E1B}" destId="{B31D0BFC-BF1D-4374-ADFC-B5C68BF33C80}" srcOrd="0" destOrd="0" presId="urn:microsoft.com/office/officeart/2005/8/layout/radial5"/>
    <dgm:cxn modelId="{F7225325-4E2B-4290-BE16-E56CE258AB81}" type="presOf" srcId="{72248E8B-1865-4D0F-8F39-D477E010BBC4}" destId="{38EC6EEF-74FD-49EF-BDF7-5EE4E34027F4}" srcOrd="0" destOrd="0" presId="urn:microsoft.com/office/officeart/2005/8/layout/radial5"/>
    <dgm:cxn modelId="{B70AB274-F7EB-4EA3-BE1E-463386C65DA1}" srcId="{72248E8B-1865-4D0F-8F39-D477E010BBC4}" destId="{6C1E38E2-21CC-42A0-8947-4546A49130B2}" srcOrd="0" destOrd="0" parTransId="{0F23984E-95E3-4B76-A97D-C167449E0E28}" sibTransId="{5B5E7EA3-0F0F-4EAA-8DFF-E088BB59A9D7}"/>
    <dgm:cxn modelId="{7C105AB3-E012-4F7D-9302-2F106788555F}" type="presOf" srcId="{137220D9-C883-41A8-917E-B02D3AAFDD5E}" destId="{34B815E3-AD02-41DB-8DA1-CBC9D39AFB91}" srcOrd="0" destOrd="0" presId="urn:microsoft.com/office/officeart/2005/8/layout/radial5"/>
    <dgm:cxn modelId="{99918F30-22AD-4F8A-9D88-6A0DBC88637D}" srcId="{6C1E38E2-21CC-42A0-8947-4546A49130B2}" destId="{3BB0AB06-358D-4F24-A090-E7854DCF9E1B}" srcOrd="0" destOrd="0" parTransId="{22003721-14EE-4D42-945F-3030978EF7F9}" sibTransId="{37D3EEA2-C1C2-4605-BBE2-83F638B86603}"/>
    <dgm:cxn modelId="{D062B6C4-6B4B-4ECF-B826-531A2BA847EB}" type="presOf" srcId="{6C1E38E2-21CC-42A0-8947-4546A49130B2}" destId="{EC358B8A-12BE-45F1-9E59-FBBE0C236D79}" srcOrd="0" destOrd="0" presId="urn:microsoft.com/office/officeart/2005/8/layout/radial5"/>
    <dgm:cxn modelId="{BE0086DC-2C3F-4B04-A2BD-2F48694A782C}" srcId="{6C1E38E2-21CC-42A0-8947-4546A49130B2}" destId="{66BE02BC-41D1-4F78-8FDE-F67F5E9CEC45}" srcOrd="1" destOrd="0" parTransId="{B871C5C7-9C12-4460-B539-6FA9483F8DDF}" sibTransId="{0DC18D01-C8BD-45BE-9A68-7FDFCB8BE1DA}"/>
    <dgm:cxn modelId="{A66D08FF-8BAD-40A3-BBB8-38CA04E7FCF7}" type="presOf" srcId="{22003721-14EE-4D42-945F-3030978EF7F9}" destId="{C063BEC1-5EF9-4F42-AB00-65759BABDE2B}" srcOrd="1" destOrd="0" presId="urn:microsoft.com/office/officeart/2005/8/layout/radial5"/>
    <dgm:cxn modelId="{D7525100-BE82-40F3-B383-5AA29E1A68D5}" type="presOf" srcId="{037B215F-ECA8-429B-B030-6B1E78ED190E}" destId="{FEEE51DD-2E94-4F1C-8333-716ED3D03065}" srcOrd="0" destOrd="0" presId="urn:microsoft.com/office/officeart/2005/8/layout/radial5"/>
    <dgm:cxn modelId="{44D67458-8F0D-4178-8009-E4B4DC5B9D2F}" type="presOf" srcId="{137220D9-C883-41A8-917E-B02D3AAFDD5E}" destId="{361BFF5F-BADC-4438-A7E4-69540C1632ED}" srcOrd="1" destOrd="0" presId="urn:microsoft.com/office/officeart/2005/8/layout/radial5"/>
    <dgm:cxn modelId="{E9FE9499-1FDC-4E4E-B905-7EC5D4DBAB8B}" type="presOf" srcId="{B871C5C7-9C12-4460-B539-6FA9483F8DDF}" destId="{17F9E7D9-23D9-4DF2-95FA-D1174DD51FEA}" srcOrd="0" destOrd="0" presId="urn:microsoft.com/office/officeart/2005/8/layout/radial5"/>
    <dgm:cxn modelId="{0ADB45C8-CDD1-456F-8B28-3E004168D55E}" type="presOf" srcId="{22003721-14EE-4D42-945F-3030978EF7F9}" destId="{78E9103A-3E22-4CB5-9EEC-457FD94C053B}" srcOrd="0" destOrd="0" presId="urn:microsoft.com/office/officeart/2005/8/layout/radial5"/>
    <dgm:cxn modelId="{DDF3FADD-65A1-4783-89F3-F24B3B9E8E7C}" type="presParOf" srcId="{38EC6EEF-74FD-49EF-BDF7-5EE4E34027F4}" destId="{EC358B8A-12BE-45F1-9E59-FBBE0C236D79}" srcOrd="0" destOrd="0" presId="urn:microsoft.com/office/officeart/2005/8/layout/radial5"/>
    <dgm:cxn modelId="{6495031F-8CE7-4C38-BADC-77E136C0AB91}" type="presParOf" srcId="{38EC6EEF-74FD-49EF-BDF7-5EE4E34027F4}" destId="{78E9103A-3E22-4CB5-9EEC-457FD94C053B}" srcOrd="1" destOrd="0" presId="urn:microsoft.com/office/officeart/2005/8/layout/radial5"/>
    <dgm:cxn modelId="{48A73EA4-559A-4D36-A54C-615B7B339157}" type="presParOf" srcId="{78E9103A-3E22-4CB5-9EEC-457FD94C053B}" destId="{C063BEC1-5EF9-4F42-AB00-65759BABDE2B}" srcOrd="0" destOrd="0" presId="urn:microsoft.com/office/officeart/2005/8/layout/radial5"/>
    <dgm:cxn modelId="{94FF7056-8ECB-4F1F-A12C-AA387080097D}" type="presParOf" srcId="{38EC6EEF-74FD-49EF-BDF7-5EE4E34027F4}" destId="{B31D0BFC-BF1D-4374-ADFC-B5C68BF33C80}" srcOrd="2" destOrd="0" presId="urn:microsoft.com/office/officeart/2005/8/layout/radial5"/>
    <dgm:cxn modelId="{6233340D-BFD1-4031-937A-B150D8284346}" type="presParOf" srcId="{38EC6EEF-74FD-49EF-BDF7-5EE4E34027F4}" destId="{17F9E7D9-23D9-4DF2-95FA-D1174DD51FEA}" srcOrd="3" destOrd="0" presId="urn:microsoft.com/office/officeart/2005/8/layout/radial5"/>
    <dgm:cxn modelId="{BE62B90C-852C-4447-BBF1-077A5B7B6AD4}" type="presParOf" srcId="{17F9E7D9-23D9-4DF2-95FA-D1174DD51FEA}" destId="{B8751804-CA75-4E44-97E6-58E34F370D60}" srcOrd="0" destOrd="0" presId="urn:microsoft.com/office/officeart/2005/8/layout/radial5"/>
    <dgm:cxn modelId="{72EC6E59-DC80-4CE2-9F71-3F1A53DC6A30}" type="presParOf" srcId="{38EC6EEF-74FD-49EF-BDF7-5EE4E34027F4}" destId="{BD1233C1-7FA9-4D00-8321-4E595BA43CC5}" srcOrd="4" destOrd="0" presId="urn:microsoft.com/office/officeart/2005/8/layout/radial5"/>
    <dgm:cxn modelId="{D1C4E545-29DB-45C7-A4B9-E6D59B102ED7}" type="presParOf" srcId="{38EC6EEF-74FD-49EF-BDF7-5EE4E34027F4}" destId="{34B815E3-AD02-41DB-8DA1-CBC9D39AFB91}" srcOrd="5" destOrd="0" presId="urn:microsoft.com/office/officeart/2005/8/layout/radial5"/>
    <dgm:cxn modelId="{06935D80-D68A-4785-B97D-0079A695AFF5}" type="presParOf" srcId="{34B815E3-AD02-41DB-8DA1-CBC9D39AFB91}" destId="{361BFF5F-BADC-4438-A7E4-69540C1632ED}" srcOrd="0" destOrd="0" presId="urn:microsoft.com/office/officeart/2005/8/layout/radial5"/>
    <dgm:cxn modelId="{F71A1DEA-3B42-4CE3-AE9E-B4DE3C9F2DFF}" type="presParOf" srcId="{38EC6EEF-74FD-49EF-BDF7-5EE4E34027F4}" destId="{FEEE51DD-2E94-4F1C-8333-716ED3D03065}" srcOrd="6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84F4170-1B4A-4DC5-8E7A-B1BC08179DFE}" type="doc">
      <dgm:prSet loTypeId="urn:microsoft.com/office/officeart/2005/8/layout/radial6" loCatId="cycle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804FD31D-B5EF-4AAA-9C45-3A140EA0E948}">
      <dgm:prSet phldrT="[Text]" custT="1"/>
      <dgm:spPr/>
      <dgm:t>
        <a:bodyPr/>
        <a:lstStyle/>
        <a:p>
          <a:r>
            <a:rPr lang="fa-IR" sz="1600" b="0" dirty="0" smtClean="0">
              <a:solidFill>
                <a:schemeClr val="tx1"/>
              </a:solidFill>
              <a:cs typeface="B Nazanin" panose="00000400000000000000" pitchFamily="2" charset="-78"/>
            </a:rPr>
            <a:t>نمونه های دیگر </a:t>
          </a:r>
          <a:endParaRPr lang="en-US" sz="1600" b="0" dirty="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1683559C-3B3C-436B-969D-A27F26F54DC7}" type="parTrans" cxnId="{81B9639F-29F3-414D-9464-1C0FA54E53D5}">
      <dgm:prSet/>
      <dgm:spPr/>
      <dgm:t>
        <a:bodyPr/>
        <a:lstStyle/>
        <a:p>
          <a:endParaRPr lang="en-US" sz="1600" b="0">
            <a:cs typeface="B Nazanin" panose="00000400000000000000" pitchFamily="2" charset="-78"/>
          </a:endParaRPr>
        </a:p>
      </dgm:t>
    </dgm:pt>
    <dgm:pt modelId="{86D25E13-22CB-4918-8F87-C76254BFB856}" type="sibTrans" cxnId="{81B9639F-29F3-414D-9464-1C0FA54E53D5}">
      <dgm:prSet/>
      <dgm:spPr/>
      <dgm:t>
        <a:bodyPr/>
        <a:lstStyle/>
        <a:p>
          <a:endParaRPr lang="en-US" sz="1600" b="0">
            <a:cs typeface="B Nazanin" panose="00000400000000000000" pitchFamily="2" charset="-78"/>
          </a:endParaRPr>
        </a:p>
      </dgm:t>
    </dgm:pt>
    <dgm:pt modelId="{577703CE-6589-471B-A852-B6561DD47DC7}">
      <dgm:prSet phldrT="[Text]" custT="1"/>
      <dgm:spPr/>
      <dgm:t>
        <a:bodyPr/>
        <a:lstStyle/>
        <a:p>
          <a:pPr rtl="1"/>
          <a:r>
            <a:rPr lang="fa-IR" sz="1600" b="0" dirty="0" smtClean="0">
              <a:solidFill>
                <a:schemeClr val="tx1"/>
              </a:solidFill>
              <a:cs typeface="B Nazanin" panose="00000400000000000000" pitchFamily="2" charset="-78"/>
            </a:rPr>
            <a:t>محله مونپارناس </a:t>
          </a:r>
          <a:r>
            <a:rPr lang="en-US" sz="1600" b="0" dirty="0" err="1" smtClean="0">
              <a:solidFill>
                <a:schemeClr val="tx1"/>
              </a:solidFill>
              <a:cs typeface="B Nazanin" panose="00000400000000000000" pitchFamily="2" charset="-78"/>
            </a:rPr>
            <a:t>montparnasse</a:t>
          </a:r>
          <a:endParaRPr lang="en-US" sz="1600" b="0" dirty="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1D82BA2D-CE43-4008-B0B1-FDCFE58407AE}" type="parTrans" cxnId="{4EA0B461-41D2-431F-957A-3628E64A498A}">
      <dgm:prSet/>
      <dgm:spPr/>
      <dgm:t>
        <a:bodyPr/>
        <a:lstStyle/>
        <a:p>
          <a:endParaRPr lang="en-US" sz="1600" b="0">
            <a:cs typeface="B Nazanin" panose="00000400000000000000" pitchFamily="2" charset="-78"/>
          </a:endParaRPr>
        </a:p>
      </dgm:t>
    </dgm:pt>
    <dgm:pt modelId="{3F8AFFC9-08A6-4255-A465-CF54A07C51B9}" type="sibTrans" cxnId="{4EA0B461-41D2-431F-957A-3628E64A498A}">
      <dgm:prSet/>
      <dgm:spPr/>
      <dgm:t>
        <a:bodyPr/>
        <a:lstStyle/>
        <a:p>
          <a:endParaRPr lang="en-US" sz="1600" b="0">
            <a:cs typeface="B Nazanin" panose="00000400000000000000" pitchFamily="2" charset="-78"/>
          </a:endParaRPr>
        </a:p>
      </dgm:t>
    </dgm:pt>
    <dgm:pt modelId="{9368C551-DC32-498E-85A5-AE994E2D4F48}">
      <dgm:prSet phldrT="[Text]" custT="1"/>
      <dgm:spPr/>
      <dgm:t>
        <a:bodyPr/>
        <a:lstStyle/>
        <a:p>
          <a:pPr rtl="1"/>
          <a:r>
            <a:rPr lang="ar-SA" sz="1600" b="0" dirty="0" smtClean="0">
              <a:solidFill>
                <a:schemeClr val="tx1"/>
              </a:solidFill>
              <a:cs typeface="B Nazanin" panose="00000400000000000000" pitchFamily="2" charset="-78"/>
            </a:rPr>
            <a:t>کشتارگاه مدرن لاویلت (</a:t>
          </a:r>
          <a:r>
            <a:rPr lang="en-US" sz="1600" b="0" dirty="0" smtClean="0">
              <a:solidFill>
                <a:schemeClr val="tx1"/>
              </a:solidFill>
              <a:cs typeface="B Nazanin" panose="00000400000000000000" pitchFamily="2" charset="-78"/>
            </a:rPr>
            <a:t> la </a:t>
          </a:r>
          <a:r>
            <a:rPr lang="en-US" sz="1600" b="0" dirty="0" err="1" smtClean="0">
              <a:solidFill>
                <a:schemeClr val="tx1"/>
              </a:solidFill>
              <a:cs typeface="B Nazanin" panose="00000400000000000000" pitchFamily="2" charset="-78"/>
            </a:rPr>
            <a:t>villette</a:t>
          </a:r>
          <a:endParaRPr lang="en-US" sz="1600" b="0" dirty="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0EEBE4E9-A680-448B-AF8C-A4C69F482ABD}" type="parTrans" cxnId="{517FBB20-AF8C-42E4-8FF9-77533FB8FC40}">
      <dgm:prSet/>
      <dgm:spPr/>
      <dgm:t>
        <a:bodyPr/>
        <a:lstStyle/>
        <a:p>
          <a:endParaRPr lang="en-US" sz="1600" b="0">
            <a:cs typeface="B Nazanin" panose="00000400000000000000" pitchFamily="2" charset="-78"/>
          </a:endParaRPr>
        </a:p>
      </dgm:t>
    </dgm:pt>
    <dgm:pt modelId="{2AF89797-9BFA-4180-AF23-D82B1DD76ABA}" type="sibTrans" cxnId="{517FBB20-AF8C-42E4-8FF9-77533FB8FC40}">
      <dgm:prSet/>
      <dgm:spPr/>
      <dgm:t>
        <a:bodyPr/>
        <a:lstStyle/>
        <a:p>
          <a:endParaRPr lang="en-US" sz="1600" b="0">
            <a:cs typeface="B Nazanin" panose="00000400000000000000" pitchFamily="2" charset="-78"/>
          </a:endParaRPr>
        </a:p>
      </dgm:t>
    </dgm:pt>
    <dgm:pt modelId="{C31ED04C-4944-42F6-903A-0B78CB75CF38}">
      <dgm:prSet phldrT="[Text]" custT="1"/>
      <dgm:spPr/>
      <dgm:t>
        <a:bodyPr/>
        <a:lstStyle/>
        <a:p>
          <a:pPr rtl="1"/>
          <a:r>
            <a:rPr lang="fa-IR" sz="1600" b="0" dirty="0" smtClean="0">
              <a:solidFill>
                <a:schemeClr val="tx1"/>
              </a:solidFill>
              <a:cs typeface="B Nazanin" panose="00000400000000000000" pitchFamily="2" charset="-78"/>
            </a:rPr>
            <a:t>محله اداری –تجاری لادفانس ( </a:t>
          </a:r>
          <a:r>
            <a:rPr lang="en-US" sz="1600" b="0" dirty="0" smtClean="0">
              <a:solidFill>
                <a:schemeClr val="tx1"/>
              </a:solidFill>
              <a:cs typeface="B Nazanin" panose="00000400000000000000" pitchFamily="2" charset="-78"/>
            </a:rPr>
            <a:t>la defense </a:t>
          </a:r>
          <a:endParaRPr lang="en-US" sz="1600" b="0" dirty="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709917A9-37AC-48BF-AA20-B56C9F4FE513}" type="parTrans" cxnId="{C3988469-DF76-418D-A0CB-4C8D2540531F}">
      <dgm:prSet/>
      <dgm:spPr/>
      <dgm:t>
        <a:bodyPr/>
        <a:lstStyle/>
        <a:p>
          <a:endParaRPr lang="en-US" sz="1600" b="0">
            <a:cs typeface="B Nazanin" panose="00000400000000000000" pitchFamily="2" charset="-78"/>
          </a:endParaRPr>
        </a:p>
      </dgm:t>
    </dgm:pt>
    <dgm:pt modelId="{AD4BC671-91A1-4199-814C-A8D44BDA399E}" type="sibTrans" cxnId="{C3988469-DF76-418D-A0CB-4C8D2540531F}">
      <dgm:prSet/>
      <dgm:spPr/>
      <dgm:t>
        <a:bodyPr/>
        <a:lstStyle/>
        <a:p>
          <a:endParaRPr lang="en-US" sz="1600" b="0">
            <a:cs typeface="B Nazanin" panose="00000400000000000000" pitchFamily="2" charset="-78"/>
          </a:endParaRPr>
        </a:p>
      </dgm:t>
    </dgm:pt>
    <dgm:pt modelId="{408AD4F6-934E-4533-93C6-E46D76FD30BF}">
      <dgm:prSet phldrT="[Text]" custT="1"/>
      <dgm:spPr/>
      <dgm:t>
        <a:bodyPr/>
        <a:lstStyle/>
        <a:p>
          <a:pPr rtl="1"/>
          <a:r>
            <a:rPr lang="fa-IR" sz="1600" b="0" dirty="0" smtClean="0">
              <a:solidFill>
                <a:schemeClr val="tx1"/>
              </a:solidFill>
              <a:cs typeface="B Nazanin" panose="00000400000000000000" pitchFamily="2" charset="-78"/>
            </a:rPr>
            <a:t>مجموعه ورزشی و فرهنگی برسی (</a:t>
          </a:r>
          <a:r>
            <a:rPr lang="en-US" sz="1600" b="0" dirty="0" err="1" smtClean="0">
              <a:solidFill>
                <a:schemeClr val="tx1"/>
              </a:solidFill>
              <a:cs typeface="B Nazanin" panose="00000400000000000000" pitchFamily="2" charset="-78"/>
            </a:rPr>
            <a:t>bersi</a:t>
          </a:r>
          <a:endParaRPr lang="en-US" sz="1600" b="0" dirty="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27EF7D61-4D4E-43AD-9BA0-D44977089D19}" type="parTrans" cxnId="{58EB3DD3-60DC-466C-BC28-652355769913}">
      <dgm:prSet/>
      <dgm:spPr/>
      <dgm:t>
        <a:bodyPr/>
        <a:lstStyle/>
        <a:p>
          <a:endParaRPr lang="en-US" sz="1600" b="0">
            <a:cs typeface="B Nazanin" panose="00000400000000000000" pitchFamily="2" charset="-78"/>
          </a:endParaRPr>
        </a:p>
      </dgm:t>
    </dgm:pt>
    <dgm:pt modelId="{5CCD49EC-47A0-424F-B656-7A4A47681DCF}" type="sibTrans" cxnId="{58EB3DD3-60DC-466C-BC28-652355769913}">
      <dgm:prSet/>
      <dgm:spPr/>
      <dgm:t>
        <a:bodyPr/>
        <a:lstStyle/>
        <a:p>
          <a:endParaRPr lang="en-US" sz="1600" b="0">
            <a:cs typeface="B Nazanin" panose="00000400000000000000" pitchFamily="2" charset="-78"/>
          </a:endParaRPr>
        </a:p>
      </dgm:t>
    </dgm:pt>
    <dgm:pt modelId="{8FAE5684-D424-408F-906B-904D17843ECA}">
      <dgm:prSet custT="1"/>
      <dgm:spPr/>
      <dgm:t>
        <a:bodyPr/>
        <a:lstStyle/>
        <a:p>
          <a:endParaRPr lang="en-US" sz="1600" b="0">
            <a:cs typeface="B Nazanin" panose="00000400000000000000" pitchFamily="2" charset="-78"/>
          </a:endParaRPr>
        </a:p>
      </dgm:t>
    </dgm:pt>
    <dgm:pt modelId="{54076B07-80D6-4317-8460-B208FBE3FDE4}" type="parTrans" cxnId="{906F5A5E-66DD-43AC-8B4A-9F15D051FC22}">
      <dgm:prSet/>
      <dgm:spPr/>
      <dgm:t>
        <a:bodyPr/>
        <a:lstStyle/>
        <a:p>
          <a:endParaRPr lang="en-US" sz="1600" b="0">
            <a:cs typeface="B Nazanin" panose="00000400000000000000" pitchFamily="2" charset="-78"/>
          </a:endParaRPr>
        </a:p>
      </dgm:t>
    </dgm:pt>
    <dgm:pt modelId="{82DB7E59-C116-4992-A0ED-B21414D9B37C}" type="sibTrans" cxnId="{906F5A5E-66DD-43AC-8B4A-9F15D051FC22}">
      <dgm:prSet/>
      <dgm:spPr/>
      <dgm:t>
        <a:bodyPr/>
        <a:lstStyle/>
        <a:p>
          <a:endParaRPr lang="en-US" sz="1600" b="0">
            <a:cs typeface="B Nazanin" panose="00000400000000000000" pitchFamily="2" charset="-78"/>
          </a:endParaRPr>
        </a:p>
      </dgm:t>
    </dgm:pt>
    <dgm:pt modelId="{9CFA2160-F785-4685-AEC3-6AA9FBBB417F}">
      <dgm:prSet custT="1"/>
      <dgm:spPr/>
      <dgm:t>
        <a:bodyPr/>
        <a:lstStyle/>
        <a:p>
          <a:endParaRPr lang="en-US" sz="1600" b="0">
            <a:cs typeface="B Nazanin" panose="00000400000000000000" pitchFamily="2" charset="-78"/>
          </a:endParaRPr>
        </a:p>
      </dgm:t>
    </dgm:pt>
    <dgm:pt modelId="{1A25D5A3-6300-44B0-81C4-7869A6F12FF9}" type="parTrans" cxnId="{DC255C79-E082-4BA7-974E-B4F8791FB018}">
      <dgm:prSet/>
      <dgm:spPr/>
      <dgm:t>
        <a:bodyPr/>
        <a:lstStyle/>
        <a:p>
          <a:endParaRPr lang="en-US" sz="1600" b="0">
            <a:cs typeface="B Nazanin" panose="00000400000000000000" pitchFamily="2" charset="-78"/>
          </a:endParaRPr>
        </a:p>
      </dgm:t>
    </dgm:pt>
    <dgm:pt modelId="{80A0B788-2143-4FC9-AF44-EBD51EE7495C}" type="sibTrans" cxnId="{DC255C79-E082-4BA7-974E-B4F8791FB018}">
      <dgm:prSet/>
      <dgm:spPr/>
      <dgm:t>
        <a:bodyPr/>
        <a:lstStyle/>
        <a:p>
          <a:endParaRPr lang="en-US" sz="1600" b="0">
            <a:cs typeface="B Nazanin" panose="00000400000000000000" pitchFamily="2" charset="-78"/>
          </a:endParaRPr>
        </a:p>
      </dgm:t>
    </dgm:pt>
    <dgm:pt modelId="{0B09EE1B-885F-48C3-90C2-B36EB938628E}">
      <dgm:prSet custT="1"/>
      <dgm:spPr/>
      <dgm:t>
        <a:bodyPr/>
        <a:lstStyle/>
        <a:p>
          <a:endParaRPr lang="en-US" sz="1600" b="0">
            <a:cs typeface="B Nazanin" panose="00000400000000000000" pitchFamily="2" charset="-78"/>
          </a:endParaRPr>
        </a:p>
      </dgm:t>
    </dgm:pt>
    <dgm:pt modelId="{A83B7C1B-4707-4619-B85D-A2CEBB03E405}" type="parTrans" cxnId="{08F58948-89BA-4526-99CD-F9350B08985B}">
      <dgm:prSet/>
      <dgm:spPr/>
      <dgm:t>
        <a:bodyPr/>
        <a:lstStyle/>
        <a:p>
          <a:endParaRPr lang="en-US" sz="1600" b="0">
            <a:cs typeface="B Nazanin" panose="00000400000000000000" pitchFamily="2" charset="-78"/>
          </a:endParaRPr>
        </a:p>
      </dgm:t>
    </dgm:pt>
    <dgm:pt modelId="{7C0953D3-E814-4AE1-AE77-FC4DDA0FEC6E}" type="sibTrans" cxnId="{08F58948-89BA-4526-99CD-F9350B08985B}">
      <dgm:prSet/>
      <dgm:spPr/>
      <dgm:t>
        <a:bodyPr/>
        <a:lstStyle/>
        <a:p>
          <a:endParaRPr lang="en-US" sz="1600" b="0">
            <a:cs typeface="B Nazanin" panose="00000400000000000000" pitchFamily="2" charset="-78"/>
          </a:endParaRPr>
        </a:p>
      </dgm:t>
    </dgm:pt>
    <dgm:pt modelId="{D1E2ABE4-7BFA-414A-9C00-61754CF2569F}">
      <dgm:prSet custT="1"/>
      <dgm:spPr/>
      <dgm:t>
        <a:bodyPr/>
        <a:lstStyle/>
        <a:p>
          <a:endParaRPr lang="en-US" sz="1600" b="0">
            <a:cs typeface="B Nazanin" panose="00000400000000000000" pitchFamily="2" charset="-78"/>
          </a:endParaRPr>
        </a:p>
      </dgm:t>
    </dgm:pt>
    <dgm:pt modelId="{D7BDD6B3-0416-44BE-993C-A8341009EB47}" type="parTrans" cxnId="{F63F5901-D4A0-4720-9904-6F4FADCA3114}">
      <dgm:prSet/>
      <dgm:spPr/>
      <dgm:t>
        <a:bodyPr/>
        <a:lstStyle/>
        <a:p>
          <a:endParaRPr lang="en-US" sz="1600" b="0">
            <a:cs typeface="B Nazanin" panose="00000400000000000000" pitchFamily="2" charset="-78"/>
          </a:endParaRPr>
        </a:p>
      </dgm:t>
    </dgm:pt>
    <dgm:pt modelId="{4E537362-6F32-42D0-ADFD-8F4A27427779}" type="sibTrans" cxnId="{F63F5901-D4A0-4720-9904-6F4FADCA3114}">
      <dgm:prSet/>
      <dgm:spPr/>
      <dgm:t>
        <a:bodyPr/>
        <a:lstStyle/>
        <a:p>
          <a:endParaRPr lang="en-US" sz="1600" b="0">
            <a:cs typeface="B Nazanin" panose="00000400000000000000" pitchFamily="2" charset="-78"/>
          </a:endParaRPr>
        </a:p>
      </dgm:t>
    </dgm:pt>
    <dgm:pt modelId="{C3A5E702-F453-48B9-8050-CB1A1630D7BD}" type="pres">
      <dgm:prSet presAssocID="{784F4170-1B4A-4DC5-8E7A-B1BC08179DFE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62DDB09-0DE9-4112-B66A-D11F36015B1C}" type="pres">
      <dgm:prSet presAssocID="{804FD31D-B5EF-4AAA-9C45-3A140EA0E948}" presName="centerShape" presStyleLbl="node0" presStyleIdx="0" presStyleCnt="1"/>
      <dgm:spPr/>
      <dgm:t>
        <a:bodyPr/>
        <a:lstStyle/>
        <a:p>
          <a:endParaRPr lang="en-US"/>
        </a:p>
      </dgm:t>
    </dgm:pt>
    <dgm:pt modelId="{093527F7-550B-42A8-9D09-54D61CD2A7AD}" type="pres">
      <dgm:prSet presAssocID="{577703CE-6589-471B-A852-B6561DD47DC7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2ED219-7AEC-4A84-9CA6-73EC70E24F9C}" type="pres">
      <dgm:prSet presAssocID="{577703CE-6589-471B-A852-B6561DD47DC7}" presName="dummy" presStyleCnt="0"/>
      <dgm:spPr/>
    </dgm:pt>
    <dgm:pt modelId="{079BCC13-2441-4F42-B737-257CB1E9FD22}" type="pres">
      <dgm:prSet presAssocID="{3F8AFFC9-08A6-4255-A465-CF54A07C51B9}" presName="sibTrans" presStyleLbl="sibTrans2D1" presStyleIdx="0" presStyleCnt="8"/>
      <dgm:spPr/>
      <dgm:t>
        <a:bodyPr/>
        <a:lstStyle/>
        <a:p>
          <a:endParaRPr lang="en-US"/>
        </a:p>
      </dgm:t>
    </dgm:pt>
    <dgm:pt modelId="{AA3D76F8-CD15-4997-B9CF-624FCEEAB071}" type="pres">
      <dgm:prSet presAssocID="{9CFA2160-F785-4685-AEC3-6AA9FBBB417F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5E5CCD0-4542-4F42-B394-8589F31DD4A7}" type="pres">
      <dgm:prSet presAssocID="{9CFA2160-F785-4685-AEC3-6AA9FBBB417F}" presName="dummy" presStyleCnt="0"/>
      <dgm:spPr/>
    </dgm:pt>
    <dgm:pt modelId="{F55075A9-5C0E-45B8-A6B2-31B90DDB9E66}" type="pres">
      <dgm:prSet presAssocID="{80A0B788-2143-4FC9-AF44-EBD51EE7495C}" presName="sibTrans" presStyleLbl="sibTrans2D1" presStyleIdx="1" presStyleCnt="8"/>
      <dgm:spPr/>
      <dgm:t>
        <a:bodyPr/>
        <a:lstStyle/>
        <a:p>
          <a:endParaRPr lang="en-US"/>
        </a:p>
      </dgm:t>
    </dgm:pt>
    <dgm:pt modelId="{830743B4-A6EB-4C6C-BF48-29C942CFFB8A}" type="pres">
      <dgm:prSet presAssocID="{9368C551-DC32-498E-85A5-AE994E2D4F48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55D31B-771D-4B76-8D48-B28F258F69D8}" type="pres">
      <dgm:prSet presAssocID="{9368C551-DC32-498E-85A5-AE994E2D4F48}" presName="dummy" presStyleCnt="0"/>
      <dgm:spPr/>
    </dgm:pt>
    <dgm:pt modelId="{2A640DD5-5597-4E57-924C-4FF685579A5D}" type="pres">
      <dgm:prSet presAssocID="{2AF89797-9BFA-4180-AF23-D82B1DD76ABA}" presName="sibTrans" presStyleLbl="sibTrans2D1" presStyleIdx="2" presStyleCnt="8"/>
      <dgm:spPr/>
      <dgm:t>
        <a:bodyPr/>
        <a:lstStyle/>
        <a:p>
          <a:endParaRPr lang="en-US"/>
        </a:p>
      </dgm:t>
    </dgm:pt>
    <dgm:pt modelId="{DB091810-F416-4D6B-B072-59C98456649D}" type="pres">
      <dgm:prSet presAssocID="{D1E2ABE4-7BFA-414A-9C00-61754CF2569F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02295C-6303-4CB6-847F-249E3692158E}" type="pres">
      <dgm:prSet presAssocID="{D1E2ABE4-7BFA-414A-9C00-61754CF2569F}" presName="dummy" presStyleCnt="0"/>
      <dgm:spPr/>
    </dgm:pt>
    <dgm:pt modelId="{C3CCA148-9FF6-44A9-A3DC-1B3E1F18988F}" type="pres">
      <dgm:prSet presAssocID="{4E537362-6F32-42D0-ADFD-8F4A27427779}" presName="sibTrans" presStyleLbl="sibTrans2D1" presStyleIdx="3" presStyleCnt="8"/>
      <dgm:spPr/>
      <dgm:t>
        <a:bodyPr/>
        <a:lstStyle/>
        <a:p>
          <a:endParaRPr lang="en-US"/>
        </a:p>
      </dgm:t>
    </dgm:pt>
    <dgm:pt modelId="{F85DC33F-0E28-4AA1-B65F-56990ED90594}" type="pres">
      <dgm:prSet presAssocID="{0B09EE1B-885F-48C3-90C2-B36EB938628E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A2A915-1E67-4741-8019-A8B85CDBAC27}" type="pres">
      <dgm:prSet presAssocID="{0B09EE1B-885F-48C3-90C2-B36EB938628E}" presName="dummy" presStyleCnt="0"/>
      <dgm:spPr/>
    </dgm:pt>
    <dgm:pt modelId="{7F925BCB-E893-4764-8BC0-38FF5B281B6B}" type="pres">
      <dgm:prSet presAssocID="{7C0953D3-E814-4AE1-AE77-FC4DDA0FEC6E}" presName="sibTrans" presStyleLbl="sibTrans2D1" presStyleIdx="4" presStyleCnt="8"/>
      <dgm:spPr/>
      <dgm:t>
        <a:bodyPr/>
        <a:lstStyle/>
        <a:p>
          <a:endParaRPr lang="en-US"/>
        </a:p>
      </dgm:t>
    </dgm:pt>
    <dgm:pt modelId="{025C743F-9EAA-41B7-A796-DCA37DB8E65B}" type="pres">
      <dgm:prSet presAssocID="{C31ED04C-4944-42F6-903A-0B78CB75CF38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ECAC26B-CEE4-4ACC-988F-E54F5701B02A}" type="pres">
      <dgm:prSet presAssocID="{C31ED04C-4944-42F6-903A-0B78CB75CF38}" presName="dummy" presStyleCnt="0"/>
      <dgm:spPr/>
    </dgm:pt>
    <dgm:pt modelId="{8AB0F1B1-3731-4246-9AF2-CA531B26FAD1}" type="pres">
      <dgm:prSet presAssocID="{AD4BC671-91A1-4199-814C-A8D44BDA399E}" presName="sibTrans" presStyleLbl="sibTrans2D1" presStyleIdx="5" presStyleCnt="8"/>
      <dgm:spPr/>
      <dgm:t>
        <a:bodyPr/>
        <a:lstStyle/>
        <a:p>
          <a:endParaRPr lang="en-US"/>
        </a:p>
      </dgm:t>
    </dgm:pt>
    <dgm:pt modelId="{3A50A182-9299-4DC6-8901-25DE8BF68F13}" type="pres">
      <dgm:prSet presAssocID="{8FAE5684-D424-408F-906B-904D17843ECA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2AE92E-9A74-4138-8F7A-4A9546D414D2}" type="pres">
      <dgm:prSet presAssocID="{8FAE5684-D424-408F-906B-904D17843ECA}" presName="dummy" presStyleCnt="0"/>
      <dgm:spPr/>
    </dgm:pt>
    <dgm:pt modelId="{B724347F-BC1C-491F-B874-0E0151BE7253}" type="pres">
      <dgm:prSet presAssocID="{82DB7E59-C116-4992-A0ED-B21414D9B37C}" presName="sibTrans" presStyleLbl="sibTrans2D1" presStyleIdx="6" presStyleCnt="8"/>
      <dgm:spPr/>
      <dgm:t>
        <a:bodyPr/>
        <a:lstStyle/>
        <a:p>
          <a:endParaRPr lang="en-US"/>
        </a:p>
      </dgm:t>
    </dgm:pt>
    <dgm:pt modelId="{9541309C-BF49-4C41-8396-252A886C844E}" type="pres">
      <dgm:prSet presAssocID="{408AD4F6-934E-4533-93C6-E46D76FD30BF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DCDCA1E-E251-4B87-9A07-B0192E5AB0B4}" type="pres">
      <dgm:prSet presAssocID="{408AD4F6-934E-4533-93C6-E46D76FD30BF}" presName="dummy" presStyleCnt="0"/>
      <dgm:spPr/>
    </dgm:pt>
    <dgm:pt modelId="{D003714F-66FA-4EE8-8B24-7EF682C5E5CE}" type="pres">
      <dgm:prSet presAssocID="{5CCD49EC-47A0-424F-B656-7A4A47681DCF}" presName="sibTrans" presStyleLbl="sibTrans2D1" presStyleIdx="7" presStyleCnt="8"/>
      <dgm:spPr/>
      <dgm:t>
        <a:bodyPr/>
        <a:lstStyle/>
        <a:p>
          <a:endParaRPr lang="en-US"/>
        </a:p>
      </dgm:t>
    </dgm:pt>
  </dgm:ptLst>
  <dgm:cxnLst>
    <dgm:cxn modelId="{1A8DD72B-E4FF-4DA7-9564-A3F3C7E44CEF}" type="presOf" srcId="{C31ED04C-4944-42F6-903A-0B78CB75CF38}" destId="{025C743F-9EAA-41B7-A796-DCA37DB8E65B}" srcOrd="0" destOrd="0" presId="urn:microsoft.com/office/officeart/2005/8/layout/radial6"/>
    <dgm:cxn modelId="{24B04069-953A-408C-973E-F178EC690DC5}" type="presOf" srcId="{9368C551-DC32-498E-85A5-AE994E2D4F48}" destId="{830743B4-A6EB-4C6C-BF48-29C942CFFB8A}" srcOrd="0" destOrd="0" presId="urn:microsoft.com/office/officeart/2005/8/layout/radial6"/>
    <dgm:cxn modelId="{279F5CC8-2A2B-49ED-92E6-A74441CA023A}" type="presOf" srcId="{82DB7E59-C116-4992-A0ED-B21414D9B37C}" destId="{B724347F-BC1C-491F-B874-0E0151BE7253}" srcOrd="0" destOrd="0" presId="urn:microsoft.com/office/officeart/2005/8/layout/radial6"/>
    <dgm:cxn modelId="{C3988469-DF76-418D-A0CB-4C8D2540531F}" srcId="{804FD31D-B5EF-4AAA-9C45-3A140EA0E948}" destId="{C31ED04C-4944-42F6-903A-0B78CB75CF38}" srcOrd="5" destOrd="0" parTransId="{709917A9-37AC-48BF-AA20-B56C9F4FE513}" sibTransId="{AD4BC671-91A1-4199-814C-A8D44BDA399E}"/>
    <dgm:cxn modelId="{906F5A5E-66DD-43AC-8B4A-9F15D051FC22}" srcId="{804FD31D-B5EF-4AAA-9C45-3A140EA0E948}" destId="{8FAE5684-D424-408F-906B-904D17843ECA}" srcOrd="6" destOrd="0" parTransId="{54076B07-80D6-4317-8460-B208FBE3FDE4}" sibTransId="{82DB7E59-C116-4992-A0ED-B21414D9B37C}"/>
    <dgm:cxn modelId="{C62BB471-1C77-4AD4-8514-F3170B4D88AE}" type="presOf" srcId="{7C0953D3-E814-4AE1-AE77-FC4DDA0FEC6E}" destId="{7F925BCB-E893-4764-8BC0-38FF5B281B6B}" srcOrd="0" destOrd="0" presId="urn:microsoft.com/office/officeart/2005/8/layout/radial6"/>
    <dgm:cxn modelId="{517FBB20-AF8C-42E4-8FF9-77533FB8FC40}" srcId="{804FD31D-B5EF-4AAA-9C45-3A140EA0E948}" destId="{9368C551-DC32-498E-85A5-AE994E2D4F48}" srcOrd="2" destOrd="0" parTransId="{0EEBE4E9-A680-448B-AF8C-A4C69F482ABD}" sibTransId="{2AF89797-9BFA-4180-AF23-D82B1DD76ABA}"/>
    <dgm:cxn modelId="{E1EB6AA9-B668-4FB6-9EC5-C08771B86EC8}" type="presOf" srcId="{3F8AFFC9-08A6-4255-A465-CF54A07C51B9}" destId="{079BCC13-2441-4F42-B737-257CB1E9FD22}" srcOrd="0" destOrd="0" presId="urn:microsoft.com/office/officeart/2005/8/layout/radial6"/>
    <dgm:cxn modelId="{EA6660C1-512C-4D8D-9B8A-EECFC396C637}" type="presOf" srcId="{784F4170-1B4A-4DC5-8E7A-B1BC08179DFE}" destId="{C3A5E702-F453-48B9-8050-CB1A1630D7BD}" srcOrd="0" destOrd="0" presId="urn:microsoft.com/office/officeart/2005/8/layout/radial6"/>
    <dgm:cxn modelId="{DF7F7427-226E-46E2-899C-A82D3014A8FA}" type="presOf" srcId="{0B09EE1B-885F-48C3-90C2-B36EB938628E}" destId="{F85DC33F-0E28-4AA1-B65F-56990ED90594}" srcOrd="0" destOrd="0" presId="urn:microsoft.com/office/officeart/2005/8/layout/radial6"/>
    <dgm:cxn modelId="{81B9639F-29F3-414D-9464-1C0FA54E53D5}" srcId="{784F4170-1B4A-4DC5-8E7A-B1BC08179DFE}" destId="{804FD31D-B5EF-4AAA-9C45-3A140EA0E948}" srcOrd="0" destOrd="0" parTransId="{1683559C-3B3C-436B-969D-A27F26F54DC7}" sibTransId="{86D25E13-22CB-4918-8F87-C76254BFB856}"/>
    <dgm:cxn modelId="{AA168284-AE8D-477F-86FC-D1F9EA3508FC}" type="presOf" srcId="{8FAE5684-D424-408F-906B-904D17843ECA}" destId="{3A50A182-9299-4DC6-8901-25DE8BF68F13}" srcOrd="0" destOrd="0" presId="urn:microsoft.com/office/officeart/2005/8/layout/radial6"/>
    <dgm:cxn modelId="{2B243A2D-DE33-4887-9B64-B77AC97912E2}" type="presOf" srcId="{4E537362-6F32-42D0-ADFD-8F4A27427779}" destId="{C3CCA148-9FF6-44A9-A3DC-1B3E1F18988F}" srcOrd="0" destOrd="0" presId="urn:microsoft.com/office/officeart/2005/8/layout/radial6"/>
    <dgm:cxn modelId="{B4EB5048-15D7-472A-96DA-79A53A46374D}" type="presOf" srcId="{5CCD49EC-47A0-424F-B656-7A4A47681DCF}" destId="{D003714F-66FA-4EE8-8B24-7EF682C5E5CE}" srcOrd="0" destOrd="0" presId="urn:microsoft.com/office/officeart/2005/8/layout/radial6"/>
    <dgm:cxn modelId="{F920EBF2-A193-425C-BFF8-D7356287CFB4}" type="presOf" srcId="{408AD4F6-934E-4533-93C6-E46D76FD30BF}" destId="{9541309C-BF49-4C41-8396-252A886C844E}" srcOrd="0" destOrd="0" presId="urn:microsoft.com/office/officeart/2005/8/layout/radial6"/>
    <dgm:cxn modelId="{A28EB689-2B14-4574-A88C-7890C14B3EAE}" type="presOf" srcId="{80A0B788-2143-4FC9-AF44-EBD51EE7495C}" destId="{F55075A9-5C0E-45B8-A6B2-31B90DDB9E66}" srcOrd="0" destOrd="0" presId="urn:microsoft.com/office/officeart/2005/8/layout/radial6"/>
    <dgm:cxn modelId="{F7854709-D667-4FDF-B5CF-1492A514E56E}" type="presOf" srcId="{2AF89797-9BFA-4180-AF23-D82B1DD76ABA}" destId="{2A640DD5-5597-4E57-924C-4FF685579A5D}" srcOrd="0" destOrd="0" presId="urn:microsoft.com/office/officeart/2005/8/layout/radial6"/>
    <dgm:cxn modelId="{F63F5901-D4A0-4720-9904-6F4FADCA3114}" srcId="{804FD31D-B5EF-4AAA-9C45-3A140EA0E948}" destId="{D1E2ABE4-7BFA-414A-9C00-61754CF2569F}" srcOrd="3" destOrd="0" parTransId="{D7BDD6B3-0416-44BE-993C-A8341009EB47}" sibTransId="{4E537362-6F32-42D0-ADFD-8F4A27427779}"/>
    <dgm:cxn modelId="{0FA20DB8-210F-44EC-8074-86DA0DDF0694}" type="presOf" srcId="{804FD31D-B5EF-4AAA-9C45-3A140EA0E948}" destId="{C62DDB09-0DE9-4112-B66A-D11F36015B1C}" srcOrd="0" destOrd="0" presId="urn:microsoft.com/office/officeart/2005/8/layout/radial6"/>
    <dgm:cxn modelId="{27871DF8-7D2E-4037-813E-648FFF6F2730}" type="presOf" srcId="{AD4BC671-91A1-4199-814C-A8D44BDA399E}" destId="{8AB0F1B1-3731-4246-9AF2-CA531B26FAD1}" srcOrd="0" destOrd="0" presId="urn:microsoft.com/office/officeart/2005/8/layout/radial6"/>
    <dgm:cxn modelId="{DC255C79-E082-4BA7-974E-B4F8791FB018}" srcId="{804FD31D-B5EF-4AAA-9C45-3A140EA0E948}" destId="{9CFA2160-F785-4685-AEC3-6AA9FBBB417F}" srcOrd="1" destOrd="0" parTransId="{1A25D5A3-6300-44B0-81C4-7869A6F12FF9}" sibTransId="{80A0B788-2143-4FC9-AF44-EBD51EE7495C}"/>
    <dgm:cxn modelId="{CFF3775A-F6AB-4552-A491-BAD392922ED0}" type="presOf" srcId="{577703CE-6589-471B-A852-B6561DD47DC7}" destId="{093527F7-550B-42A8-9D09-54D61CD2A7AD}" srcOrd="0" destOrd="0" presId="urn:microsoft.com/office/officeart/2005/8/layout/radial6"/>
    <dgm:cxn modelId="{58EB3DD3-60DC-466C-BC28-652355769913}" srcId="{804FD31D-B5EF-4AAA-9C45-3A140EA0E948}" destId="{408AD4F6-934E-4533-93C6-E46D76FD30BF}" srcOrd="7" destOrd="0" parTransId="{27EF7D61-4D4E-43AD-9BA0-D44977089D19}" sibTransId="{5CCD49EC-47A0-424F-B656-7A4A47681DCF}"/>
    <dgm:cxn modelId="{1CBE83B4-C9D9-4B6F-951E-1B03CB087838}" type="presOf" srcId="{D1E2ABE4-7BFA-414A-9C00-61754CF2569F}" destId="{DB091810-F416-4D6B-B072-59C98456649D}" srcOrd="0" destOrd="0" presId="urn:microsoft.com/office/officeart/2005/8/layout/radial6"/>
    <dgm:cxn modelId="{4EA0B461-41D2-431F-957A-3628E64A498A}" srcId="{804FD31D-B5EF-4AAA-9C45-3A140EA0E948}" destId="{577703CE-6589-471B-A852-B6561DD47DC7}" srcOrd="0" destOrd="0" parTransId="{1D82BA2D-CE43-4008-B0B1-FDCFE58407AE}" sibTransId="{3F8AFFC9-08A6-4255-A465-CF54A07C51B9}"/>
    <dgm:cxn modelId="{08F58948-89BA-4526-99CD-F9350B08985B}" srcId="{804FD31D-B5EF-4AAA-9C45-3A140EA0E948}" destId="{0B09EE1B-885F-48C3-90C2-B36EB938628E}" srcOrd="4" destOrd="0" parTransId="{A83B7C1B-4707-4619-B85D-A2CEBB03E405}" sibTransId="{7C0953D3-E814-4AE1-AE77-FC4DDA0FEC6E}"/>
    <dgm:cxn modelId="{23DCE563-643E-44B2-9562-5A61E607F1DE}" type="presOf" srcId="{9CFA2160-F785-4685-AEC3-6AA9FBBB417F}" destId="{AA3D76F8-CD15-4997-B9CF-624FCEEAB071}" srcOrd="0" destOrd="0" presId="urn:microsoft.com/office/officeart/2005/8/layout/radial6"/>
    <dgm:cxn modelId="{373AB10B-CC83-4D1E-A178-965979D11070}" type="presParOf" srcId="{C3A5E702-F453-48B9-8050-CB1A1630D7BD}" destId="{C62DDB09-0DE9-4112-B66A-D11F36015B1C}" srcOrd="0" destOrd="0" presId="urn:microsoft.com/office/officeart/2005/8/layout/radial6"/>
    <dgm:cxn modelId="{D888189C-2E99-4AF7-BFD9-35F137DC7C95}" type="presParOf" srcId="{C3A5E702-F453-48B9-8050-CB1A1630D7BD}" destId="{093527F7-550B-42A8-9D09-54D61CD2A7AD}" srcOrd="1" destOrd="0" presId="urn:microsoft.com/office/officeart/2005/8/layout/radial6"/>
    <dgm:cxn modelId="{44FEF8AC-A74C-4586-B6B7-713B54A30817}" type="presParOf" srcId="{C3A5E702-F453-48B9-8050-CB1A1630D7BD}" destId="{D82ED219-7AEC-4A84-9CA6-73EC70E24F9C}" srcOrd="2" destOrd="0" presId="urn:microsoft.com/office/officeart/2005/8/layout/radial6"/>
    <dgm:cxn modelId="{FE52B090-BA67-49EB-995B-DC8CB6B68150}" type="presParOf" srcId="{C3A5E702-F453-48B9-8050-CB1A1630D7BD}" destId="{079BCC13-2441-4F42-B737-257CB1E9FD22}" srcOrd="3" destOrd="0" presId="urn:microsoft.com/office/officeart/2005/8/layout/radial6"/>
    <dgm:cxn modelId="{0BE84BF2-96A6-4A71-BFC5-F538B7722F7C}" type="presParOf" srcId="{C3A5E702-F453-48B9-8050-CB1A1630D7BD}" destId="{AA3D76F8-CD15-4997-B9CF-624FCEEAB071}" srcOrd="4" destOrd="0" presId="urn:microsoft.com/office/officeart/2005/8/layout/radial6"/>
    <dgm:cxn modelId="{F9C16CE5-E421-4FBB-B22F-16990B1979C7}" type="presParOf" srcId="{C3A5E702-F453-48B9-8050-CB1A1630D7BD}" destId="{C5E5CCD0-4542-4F42-B394-8589F31DD4A7}" srcOrd="5" destOrd="0" presId="urn:microsoft.com/office/officeart/2005/8/layout/radial6"/>
    <dgm:cxn modelId="{19C51EDD-A0BC-478A-AB1B-F2781A1D252A}" type="presParOf" srcId="{C3A5E702-F453-48B9-8050-CB1A1630D7BD}" destId="{F55075A9-5C0E-45B8-A6B2-31B90DDB9E66}" srcOrd="6" destOrd="0" presId="urn:microsoft.com/office/officeart/2005/8/layout/radial6"/>
    <dgm:cxn modelId="{E3FA7E7C-A8EA-4281-9EF7-1ED6B8D9A8EF}" type="presParOf" srcId="{C3A5E702-F453-48B9-8050-CB1A1630D7BD}" destId="{830743B4-A6EB-4C6C-BF48-29C942CFFB8A}" srcOrd="7" destOrd="0" presId="urn:microsoft.com/office/officeart/2005/8/layout/radial6"/>
    <dgm:cxn modelId="{14914507-97C9-44F3-97DE-FD8C996777FB}" type="presParOf" srcId="{C3A5E702-F453-48B9-8050-CB1A1630D7BD}" destId="{A055D31B-771D-4B76-8D48-B28F258F69D8}" srcOrd="8" destOrd="0" presId="urn:microsoft.com/office/officeart/2005/8/layout/radial6"/>
    <dgm:cxn modelId="{27454CC5-086F-4F1C-B256-FE039A1E740D}" type="presParOf" srcId="{C3A5E702-F453-48B9-8050-CB1A1630D7BD}" destId="{2A640DD5-5597-4E57-924C-4FF685579A5D}" srcOrd="9" destOrd="0" presId="urn:microsoft.com/office/officeart/2005/8/layout/radial6"/>
    <dgm:cxn modelId="{F68BD664-E948-4503-A3D5-94A503013213}" type="presParOf" srcId="{C3A5E702-F453-48B9-8050-CB1A1630D7BD}" destId="{DB091810-F416-4D6B-B072-59C98456649D}" srcOrd="10" destOrd="0" presId="urn:microsoft.com/office/officeart/2005/8/layout/radial6"/>
    <dgm:cxn modelId="{F08A3A80-A7D0-42B1-B67D-2584CBF4A862}" type="presParOf" srcId="{C3A5E702-F453-48B9-8050-CB1A1630D7BD}" destId="{8702295C-6303-4CB6-847F-249E3692158E}" srcOrd="11" destOrd="0" presId="urn:microsoft.com/office/officeart/2005/8/layout/radial6"/>
    <dgm:cxn modelId="{1EFA63C4-88C6-4421-9812-39FDF772C74F}" type="presParOf" srcId="{C3A5E702-F453-48B9-8050-CB1A1630D7BD}" destId="{C3CCA148-9FF6-44A9-A3DC-1B3E1F18988F}" srcOrd="12" destOrd="0" presId="urn:microsoft.com/office/officeart/2005/8/layout/radial6"/>
    <dgm:cxn modelId="{C7CDBB07-6F3D-4541-8828-3EF190EF16B8}" type="presParOf" srcId="{C3A5E702-F453-48B9-8050-CB1A1630D7BD}" destId="{F85DC33F-0E28-4AA1-B65F-56990ED90594}" srcOrd="13" destOrd="0" presId="urn:microsoft.com/office/officeart/2005/8/layout/radial6"/>
    <dgm:cxn modelId="{47FD3EFE-3F60-4780-9F92-2C4BBF26A5A3}" type="presParOf" srcId="{C3A5E702-F453-48B9-8050-CB1A1630D7BD}" destId="{14A2A915-1E67-4741-8019-A8B85CDBAC27}" srcOrd="14" destOrd="0" presId="urn:microsoft.com/office/officeart/2005/8/layout/radial6"/>
    <dgm:cxn modelId="{BAF5F9E2-E8DA-4E3B-978A-4960714F2E91}" type="presParOf" srcId="{C3A5E702-F453-48B9-8050-CB1A1630D7BD}" destId="{7F925BCB-E893-4764-8BC0-38FF5B281B6B}" srcOrd="15" destOrd="0" presId="urn:microsoft.com/office/officeart/2005/8/layout/radial6"/>
    <dgm:cxn modelId="{42AE4E57-0F7C-4A68-B987-257AC73A8EDA}" type="presParOf" srcId="{C3A5E702-F453-48B9-8050-CB1A1630D7BD}" destId="{025C743F-9EAA-41B7-A796-DCA37DB8E65B}" srcOrd="16" destOrd="0" presId="urn:microsoft.com/office/officeart/2005/8/layout/radial6"/>
    <dgm:cxn modelId="{3A500246-E2AF-4861-9A59-FE200E1EBD89}" type="presParOf" srcId="{C3A5E702-F453-48B9-8050-CB1A1630D7BD}" destId="{0ECAC26B-CEE4-4ACC-988F-E54F5701B02A}" srcOrd="17" destOrd="0" presId="urn:microsoft.com/office/officeart/2005/8/layout/radial6"/>
    <dgm:cxn modelId="{B4CF3EF6-CFA8-4870-B81E-ED847BDE14D0}" type="presParOf" srcId="{C3A5E702-F453-48B9-8050-CB1A1630D7BD}" destId="{8AB0F1B1-3731-4246-9AF2-CA531B26FAD1}" srcOrd="18" destOrd="0" presId="urn:microsoft.com/office/officeart/2005/8/layout/radial6"/>
    <dgm:cxn modelId="{5D39A570-427D-4A89-AB08-52D67A882AEA}" type="presParOf" srcId="{C3A5E702-F453-48B9-8050-CB1A1630D7BD}" destId="{3A50A182-9299-4DC6-8901-25DE8BF68F13}" srcOrd="19" destOrd="0" presId="urn:microsoft.com/office/officeart/2005/8/layout/radial6"/>
    <dgm:cxn modelId="{D0EB9A9A-D19C-4BF2-9C94-CD68A77B7765}" type="presParOf" srcId="{C3A5E702-F453-48B9-8050-CB1A1630D7BD}" destId="{102AE92E-9A74-4138-8F7A-4A9546D414D2}" srcOrd="20" destOrd="0" presId="urn:microsoft.com/office/officeart/2005/8/layout/radial6"/>
    <dgm:cxn modelId="{67AE3EAB-FF9F-4CFA-BE4D-D582D0E5A053}" type="presParOf" srcId="{C3A5E702-F453-48B9-8050-CB1A1630D7BD}" destId="{B724347F-BC1C-491F-B874-0E0151BE7253}" srcOrd="21" destOrd="0" presId="urn:microsoft.com/office/officeart/2005/8/layout/radial6"/>
    <dgm:cxn modelId="{2F5C4F5E-04D1-44FB-83EF-B233439AB0DF}" type="presParOf" srcId="{C3A5E702-F453-48B9-8050-CB1A1630D7BD}" destId="{9541309C-BF49-4C41-8396-252A886C844E}" srcOrd="22" destOrd="0" presId="urn:microsoft.com/office/officeart/2005/8/layout/radial6"/>
    <dgm:cxn modelId="{E4C89C2D-3DAB-4379-808C-8B1FF1B36657}" type="presParOf" srcId="{C3A5E702-F453-48B9-8050-CB1A1630D7BD}" destId="{2DCDCA1E-E251-4B87-9A07-B0192E5AB0B4}" srcOrd="23" destOrd="0" presId="urn:microsoft.com/office/officeart/2005/8/layout/radial6"/>
    <dgm:cxn modelId="{026D58B6-0E3C-429F-82E9-57832A598BC9}" type="presParOf" srcId="{C3A5E702-F453-48B9-8050-CB1A1630D7BD}" destId="{D003714F-66FA-4EE8-8B24-7EF682C5E5CE}" srcOrd="24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358B8A-12BE-45F1-9E59-FBBE0C236D79}">
      <dsp:nvSpPr>
        <dsp:cNvPr id="0" name=""/>
        <dsp:cNvSpPr/>
      </dsp:nvSpPr>
      <dsp:spPr>
        <a:xfrm>
          <a:off x="1511647" y="1854351"/>
          <a:ext cx="1243905" cy="1243905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63000"/>
                <a:satMod val="110000"/>
              </a:schemeClr>
            </a:gs>
            <a:gs pos="30000">
              <a:schemeClr val="dk2">
                <a:hueOff val="0"/>
                <a:satOff val="0"/>
                <a:lumOff val="0"/>
                <a:alphaOff val="0"/>
                <a:shade val="90000"/>
                <a:satMod val="120000"/>
              </a:schemeClr>
            </a:gs>
            <a:gs pos="45000">
              <a:schemeClr val="dk2">
                <a:hueOff val="0"/>
                <a:satOff val="0"/>
                <a:lumOff val="0"/>
                <a:alphaOff val="0"/>
                <a:shade val="100000"/>
                <a:satMod val="128000"/>
              </a:schemeClr>
            </a:gs>
            <a:gs pos="55000">
              <a:schemeClr val="dk2">
                <a:hueOff val="0"/>
                <a:satOff val="0"/>
                <a:lumOff val="0"/>
                <a:alphaOff val="0"/>
                <a:shade val="100000"/>
                <a:satMod val="128000"/>
              </a:schemeClr>
            </a:gs>
            <a:gs pos="73000">
              <a:schemeClr val="dk2">
                <a:hueOff val="0"/>
                <a:satOff val="0"/>
                <a:lumOff val="0"/>
                <a:alphaOff val="0"/>
                <a:shade val="90000"/>
                <a:satMod val="12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63000"/>
                <a:satMod val="110000"/>
              </a:schemeClr>
            </a:gs>
          </a:gsLst>
          <a:lin ang="950000" scaled="1"/>
        </a:gradFill>
        <a:ln>
          <a:noFill/>
        </a:ln>
        <a:effectLst>
          <a:outerShdw blurRad="50800" dist="41909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Nazanin" panose="00000400000000000000" pitchFamily="2" charset="-78"/>
            </a:rPr>
            <a:t>بازآفرینی شهری</a:t>
          </a:r>
          <a:endParaRPr lang="en-US" sz="2000" kern="1200" dirty="0">
            <a:cs typeface="B Nazanin" panose="00000400000000000000" pitchFamily="2" charset="-78"/>
          </a:endParaRPr>
        </a:p>
      </dsp:txBody>
      <dsp:txXfrm>
        <a:off x="1693813" y="2036517"/>
        <a:ext cx="879573" cy="879573"/>
      </dsp:txXfrm>
    </dsp:sp>
    <dsp:sp modelId="{78E9103A-3E22-4CB5-9EEC-457FD94C053B}">
      <dsp:nvSpPr>
        <dsp:cNvPr id="0" name=""/>
        <dsp:cNvSpPr/>
      </dsp:nvSpPr>
      <dsp:spPr>
        <a:xfrm rot="16200000">
          <a:off x="2001527" y="1401169"/>
          <a:ext cx="264145" cy="42292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hade val="63000"/>
                <a:satMod val="110000"/>
              </a:schemeClr>
            </a:gs>
            <a:gs pos="30000">
              <a:schemeClr val="dk2">
                <a:tint val="60000"/>
                <a:hueOff val="0"/>
                <a:satOff val="0"/>
                <a:lumOff val="0"/>
                <a:alphaOff val="0"/>
                <a:shade val="90000"/>
                <a:satMod val="120000"/>
              </a:schemeClr>
            </a:gs>
            <a:gs pos="45000">
              <a:schemeClr val="dk2">
                <a:tint val="60000"/>
                <a:hueOff val="0"/>
                <a:satOff val="0"/>
                <a:lumOff val="0"/>
                <a:alphaOff val="0"/>
                <a:shade val="100000"/>
                <a:satMod val="128000"/>
              </a:schemeClr>
            </a:gs>
            <a:gs pos="55000">
              <a:schemeClr val="dk2">
                <a:tint val="60000"/>
                <a:hueOff val="0"/>
                <a:satOff val="0"/>
                <a:lumOff val="0"/>
                <a:alphaOff val="0"/>
                <a:shade val="100000"/>
                <a:satMod val="128000"/>
              </a:schemeClr>
            </a:gs>
            <a:gs pos="73000">
              <a:schemeClr val="dk2">
                <a:tint val="60000"/>
                <a:hueOff val="0"/>
                <a:satOff val="0"/>
                <a:lumOff val="0"/>
                <a:alphaOff val="0"/>
                <a:shade val="90000"/>
                <a:satMod val="12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shade val="63000"/>
                <a:satMod val="110000"/>
              </a:schemeClr>
            </a:gs>
          </a:gsLst>
          <a:lin ang="950000" scaled="1"/>
        </a:gradFill>
        <a:ln>
          <a:noFill/>
        </a:ln>
        <a:effectLst>
          <a:outerShdw blurRad="50800" dist="41909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>
            <a:cs typeface="B Nazanin" panose="00000400000000000000" pitchFamily="2" charset="-78"/>
          </a:endParaRPr>
        </a:p>
      </dsp:txBody>
      <dsp:txXfrm>
        <a:off x="2041149" y="1525376"/>
        <a:ext cx="184902" cy="253757"/>
      </dsp:txXfrm>
    </dsp:sp>
    <dsp:sp modelId="{B31D0BFC-BF1D-4374-ADFC-B5C68BF33C80}">
      <dsp:nvSpPr>
        <dsp:cNvPr id="0" name=""/>
        <dsp:cNvSpPr/>
      </dsp:nvSpPr>
      <dsp:spPr>
        <a:xfrm>
          <a:off x="1511647" y="112058"/>
          <a:ext cx="1243905" cy="1243905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63000"/>
                <a:satMod val="110000"/>
              </a:schemeClr>
            </a:gs>
            <a:gs pos="30000">
              <a:schemeClr val="dk2">
                <a:hueOff val="0"/>
                <a:satOff val="0"/>
                <a:lumOff val="0"/>
                <a:alphaOff val="0"/>
                <a:shade val="90000"/>
                <a:satMod val="120000"/>
              </a:schemeClr>
            </a:gs>
            <a:gs pos="45000">
              <a:schemeClr val="dk2">
                <a:hueOff val="0"/>
                <a:satOff val="0"/>
                <a:lumOff val="0"/>
                <a:alphaOff val="0"/>
                <a:shade val="100000"/>
                <a:satMod val="128000"/>
              </a:schemeClr>
            </a:gs>
            <a:gs pos="55000">
              <a:schemeClr val="dk2">
                <a:hueOff val="0"/>
                <a:satOff val="0"/>
                <a:lumOff val="0"/>
                <a:alphaOff val="0"/>
                <a:shade val="100000"/>
                <a:satMod val="128000"/>
              </a:schemeClr>
            </a:gs>
            <a:gs pos="73000">
              <a:schemeClr val="dk2">
                <a:hueOff val="0"/>
                <a:satOff val="0"/>
                <a:lumOff val="0"/>
                <a:alphaOff val="0"/>
                <a:shade val="90000"/>
                <a:satMod val="12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63000"/>
                <a:satMod val="110000"/>
              </a:schemeClr>
            </a:gs>
          </a:gsLst>
          <a:lin ang="950000" scaled="1"/>
        </a:gradFill>
        <a:ln>
          <a:noFill/>
        </a:ln>
        <a:effectLst>
          <a:outerShdw blurRad="50800" dist="41909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smtClean="0">
              <a:cs typeface="B Nazanin" panose="00000400000000000000" pitchFamily="2" charset="-78"/>
            </a:rPr>
            <a:t>1970 تا 1999 میلادی</a:t>
          </a:r>
          <a:endParaRPr lang="en-US" sz="1800" b="1" kern="1200" dirty="0">
            <a:cs typeface="B Nazanin" panose="00000400000000000000" pitchFamily="2" charset="-78"/>
          </a:endParaRPr>
        </a:p>
      </dsp:txBody>
      <dsp:txXfrm>
        <a:off x="1693813" y="294224"/>
        <a:ext cx="879573" cy="879573"/>
      </dsp:txXfrm>
    </dsp:sp>
    <dsp:sp modelId="{17F9E7D9-23D9-4DF2-95FA-D1174DD51FEA}">
      <dsp:nvSpPr>
        <dsp:cNvPr id="0" name=""/>
        <dsp:cNvSpPr/>
      </dsp:nvSpPr>
      <dsp:spPr>
        <a:xfrm rot="1800000">
          <a:off x="2749488" y="2696675"/>
          <a:ext cx="264145" cy="42292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hade val="63000"/>
                <a:satMod val="110000"/>
              </a:schemeClr>
            </a:gs>
            <a:gs pos="30000">
              <a:schemeClr val="dk2">
                <a:tint val="60000"/>
                <a:hueOff val="0"/>
                <a:satOff val="0"/>
                <a:lumOff val="0"/>
                <a:alphaOff val="0"/>
                <a:shade val="90000"/>
                <a:satMod val="120000"/>
              </a:schemeClr>
            </a:gs>
            <a:gs pos="45000">
              <a:schemeClr val="dk2">
                <a:tint val="60000"/>
                <a:hueOff val="0"/>
                <a:satOff val="0"/>
                <a:lumOff val="0"/>
                <a:alphaOff val="0"/>
                <a:shade val="100000"/>
                <a:satMod val="128000"/>
              </a:schemeClr>
            </a:gs>
            <a:gs pos="55000">
              <a:schemeClr val="dk2">
                <a:tint val="60000"/>
                <a:hueOff val="0"/>
                <a:satOff val="0"/>
                <a:lumOff val="0"/>
                <a:alphaOff val="0"/>
                <a:shade val="100000"/>
                <a:satMod val="128000"/>
              </a:schemeClr>
            </a:gs>
            <a:gs pos="73000">
              <a:schemeClr val="dk2">
                <a:tint val="60000"/>
                <a:hueOff val="0"/>
                <a:satOff val="0"/>
                <a:lumOff val="0"/>
                <a:alphaOff val="0"/>
                <a:shade val="90000"/>
                <a:satMod val="12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shade val="63000"/>
                <a:satMod val="110000"/>
              </a:schemeClr>
            </a:gs>
          </a:gsLst>
          <a:lin ang="950000" scaled="1"/>
        </a:gradFill>
        <a:ln>
          <a:noFill/>
        </a:ln>
        <a:effectLst>
          <a:outerShdw blurRad="50800" dist="41909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>
            <a:cs typeface="B Nazanin" panose="00000400000000000000" pitchFamily="2" charset="-78"/>
          </a:endParaRPr>
        </a:p>
      </dsp:txBody>
      <dsp:txXfrm>
        <a:off x="2754796" y="2761449"/>
        <a:ext cx="184902" cy="253757"/>
      </dsp:txXfrm>
    </dsp:sp>
    <dsp:sp modelId="{BD1233C1-7FA9-4D00-8321-4E595BA43CC5}">
      <dsp:nvSpPr>
        <dsp:cNvPr id="0" name=""/>
        <dsp:cNvSpPr/>
      </dsp:nvSpPr>
      <dsp:spPr>
        <a:xfrm>
          <a:off x="3020517" y="2725498"/>
          <a:ext cx="1243905" cy="1243905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63000"/>
                <a:satMod val="110000"/>
              </a:schemeClr>
            </a:gs>
            <a:gs pos="30000">
              <a:schemeClr val="dk2">
                <a:hueOff val="0"/>
                <a:satOff val="0"/>
                <a:lumOff val="0"/>
                <a:alphaOff val="0"/>
                <a:shade val="90000"/>
                <a:satMod val="120000"/>
              </a:schemeClr>
            </a:gs>
            <a:gs pos="45000">
              <a:schemeClr val="dk2">
                <a:hueOff val="0"/>
                <a:satOff val="0"/>
                <a:lumOff val="0"/>
                <a:alphaOff val="0"/>
                <a:shade val="100000"/>
                <a:satMod val="128000"/>
              </a:schemeClr>
            </a:gs>
            <a:gs pos="55000">
              <a:schemeClr val="dk2">
                <a:hueOff val="0"/>
                <a:satOff val="0"/>
                <a:lumOff val="0"/>
                <a:alphaOff val="0"/>
                <a:shade val="100000"/>
                <a:satMod val="128000"/>
              </a:schemeClr>
            </a:gs>
            <a:gs pos="73000">
              <a:schemeClr val="dk2">
                <a:hueOff val="0"/>
                <a:satOff val="0"/>
                <a:lumOff val="0"/>
                <a:alphaOff val="0"/>
                <a:shade val="90000"/>
                <a:satMod val="12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63000"/>
                <a:satMod val="110000"/>
              </a:schemeClr>
            </a:gs>
          </a:gsLst>
          <a:lin ang="950000" scaled="1"/>
        </a:gradFill>
        <a:ln>
          <a:noFill/>
        </a:ln>
        <a:effectLst>
          <a:outerShdw blurRad="50800" dist="41909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Nazanin" panose="00000400000000000000" pitchFamily="2" charset="-78"/>
            </a:rPr>
            <a:t>در آستانه قرن 21</a:t>
          </a:r>
          <a:endParaRPr lang="en-US" sz="1800" b="1" kern="1200" dirty="0">
            <a:cs typeface="B Nazanin" panose="00000400000000000000" pitchFamily="2" charset="-78"/>
          </a:endParaRPr>
        </a:p>
      </dsp:txBody>
      <dsp:txXfrm>
        <a:off x="3202683" y="2907664"/>
        <a:ext cx="879573" cy="879573"/>
      </dsp:txXfrm>
    </dsp:sp>
    <dsp:sp modelId="{34B815E3-AD02-41DB-8DA1-CBC9D39AFB91}">
      <dsp:nvSpPr>
        <dsp:cNvPr id="0" name=""/>
        <dsp:cNvSpPr/>
      </dsp:nvSpPr>
      <dsp:spPr>
        <a:xfrm rot="9000000">
          <a:off x="1253566" y="2696675"/>
          <a:ext cx="264145" cy="42292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hade val="63000"/>
                <a:satMod val="110000"/>
              </a:schemeClr>
            </a:gs>
            <a:gs pos="30000">
              <a:schemeClr val="dk2">
                <a:tint val="60000"/>
                <a:hueOff val="0"/>
                <a:satOff val="0"/>
                <a:lumOff val="0"/>
                <a:alphaOff val="0"/>
                <a:shade val="90000"/>
                <a:satMod val="120000"/>
              </a:schemeClr>
            </a:gs>
            <a:gs pos="45000">
              <a:schemeClr val="dk2">
                <a:tint val="60000"/>
                <a:hueOff val="0"/>
                <a:satOff val="0"/>
                <a:lumOff val="0"/>
                <a:alphaOff val="0"/>
                <a:shade val="100000"/>
                <a:satMod val="128000"/>
              </a:schemeClr>
            </a:gs>
            <a:gs pos="55000">
              <a:schemeClr val="dk2">
                <a:tint val="60000"/>
                <a:hueOff val="0"/>
                <a:satOff val="0"/>
                <a:lumOff val="0"/>
                <a:alphaOff val="0"/>
                <a:shade val="100000"/>
                <a:satMod val="128000"/>
              </a:schemeClr>
            </a:gs>
            <a:gs pos="73000">
              <a:schemeClr val="dk2">
                <a:tint val="60000"/>
                <a:hueOff val="0"/>
                <a:satOff val="0"/>
                <a:lumOff val="0"/>
                <a:alphaOff val="0"/>
                <a:shade val="90000"/>
                <a:satMod val="12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shade val="63000"/>
                <a:satMod val="110000"/>
              </a:schemeClr>
            </a:gs>
          </a:gsLst>
          <a:lin ang="950000" scaled="1"/>
        </a:gradFill>
        <a:ln>
          <a:noFill/>
        </a:ln>
        <a:effectLst>
          <a:outerShdw blurRad="50800" dist="41909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>
            <a:cs typeface="B Nazanin" panose="00000400000000000000" pitchFamily="2" charset="-78"/>
          </a:endParaRPr>
        </a:p>
      </dsp:txBody>
      <dsp:txXfrm rot="10800000">
        <a:off x="1327501" y="2761449"/>
        <a:ext cx="184902" cy="253757"/>
      </dsp:txXfrm>
    </dsp:sp>
    <dsp:sp modelId="{FEEE51DD-2E94-4F1C-8333-716ED3D03065}">
      <dsp:nvSpPr>
        <dsp:cNvPr id="0" name=""/>
        <dsp:cNvSpPr/>
      </dsp:nvSpPr>
      <dsp:spPr>
        <a:xfrm>
          <a:off x="2777" y="2725498"/>
          <a:ext cx="1243905" cy="1243905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63000"/>
                <a:satMod val="110000"/>
              </a:schemeClr>
            </a:gs>
            <a:gs pos="30000">
              <a:schemeClr val="dk2">
                <a:hueOff val="0"/>
                <a:satOff val="0"/>
                <a:lumOff val="0"/>
                <a:alphaOff val="0"/>
                <a:shade val="90000"/>
                <a:satMod val="120000"/>
              </a:schemeClr>
            </a:gs>
            <a:gs pos="45000">
              <a:schemeClr val="dk2">
                <a:hueOff val="0"/>
                <a:satOff val="0"/>
                <a:lumOff val="0"/>
                <a:alphaOff val="0"/>
                <a:shade val="100000"/>
                <a:satMod val="128000"/>
              </a:schemeClr>
            </a:gs>
            <a:gs pos="55000">
              <a:schemeClr val="dk2">
                <a:hueOff val="0"/>
                <a:satOff val="0"/>
                <a:lumOff val="0"/>
                <a:alphaOff val="0"/>
                <a:shade val="100000"/>
                <a:satMod val="128000"/>
              </a:schemeClr>
            </a:gs>
            <a:gs pos="73000">
              <a:schemeClr val="dk2">
                <a:hueOff val="0"/>
                <a:satOff val="0"/>
                <a:lumOff val="0"/>
                <a:alphaOff val="0"/>
                <a:shade val="90000"/>
                <a:satMod val="12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63000"/>
                <a:satMod val="110000"/>
              </a:schemeClr>
            </a:gs>
          </a:gsLst>
          <a:lin ang="950000" scaled="1"/>
        </a:gradFill>
        <a:ln>
          <a:noFill/>
        </a:ln>
        <a:effectLst>
          <a:outerShdw blurRad="50800" dist="41909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smtClean="0">
              <a:cs typeface="B Nazanin" panose="00000400000000000000" pitchFamily="2" charset="-78"/>
            </a:rPr>
            <a:t>تجدید نسل شهرها</a:t>
          </a:r>
          <a:endParaRPr lang="en-US" sz="1800" b="1" kern="1200" dirty="0">
            <a:cs typeface="B Nazanin" panose="00000400000000000000" pitchFamily="2" charset="-78"/>
          </a:endParaRPr>
        </a:p>
      </dsp:txBody>
      <dsp:txXfrm>
        <a:off x="184943" y="2907664"/>
        <a:ext cx="879573" cy="87957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03714F-66FA-4EE8-8B24-7EF682C5E5CE}">
      <dsp:nvSpPr>
        <dsp:cNvPr id="0" name=""/>
        <dsp:cNvSpPr/>
      </dsp:nvSpPr>
      <dsp:spPr>
        <a:xfrm>
          <a:off x="2325284" y="603641"/>
          <a:ext cx="5407830" cy="5407830"/>
        </a:xfrm>
        <a:prstGeom prst="blockArc">
          <a:avLst>
            <a:gd name="adj1" fmla="val 13500000"/>
            <a:gd name="adj2" fmla="val 16200000"/>
            <a:gd name="adj3" fmla="val 3438"/>
          </a:avLst>
        </a:prstGeom>
        <a:solidFill>
          <a:schemeClr val="accent4">
            <a:hueOff val="-10378642"/>
            <a:satOff val="-49"/>
            <a:lumOff val="-1451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24347F-BC1C-491F-B874-0E0151BE7253}">
      <dsp:nvSpPr>
        <dsp:cNvPr id="0" name=""/>
        <dsp:cNvSpPr/>
      </dsp:nvSpPr>
      <dsp:spPr>
        <a:xfrm>
          <a:off x="2325284" y="603641"/>
          <a:ext cx="5407830" cy="5407830"/>
        </a:xfrm>
        <a:prstGeom prst="blockArc">
          <a:avLst>
            <a:gd name="adj1" fmla="val 10800000"/>
            <a:gd name="adj2" fmla="val 13500000"/>
            <a:gd name="adj3" fmla="val 3438"/>
          </a:avLst>
        </a:prstGeom>
        <a:solidFill>
          <a:schemeClr val="accent4">
            <a:hueOff val="-8895980"/>
            <a:satOff val="-42"/>
            <a:lumOff val="-1243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AB0F1B1-3731-4246-9AF2-CA531B26FAD1}">
      <dsp:nvSpPr>
        <dsp:cNvPr id="0" name=""/>
        <dsp:cNvSpPr/>
      </dsp:nvSpPr>
      <dsp:spPr>
        <a:xfrm>
          <a:off x="2325284" y="603641"/>
          <a:ext cx="5407830" cy="5407830"/>
        </a:xfrm>
        <a:prstGeom prst="blockArc">
          <a:avLst>
            <a:gd name="adj1" fmla="val 8100000"/>
            <a:gd name="adj2" fmla="val 10800000"/>
            <a:gd name="adj3" fmla="val 3438"/>
          </a:avLst>
        </a:prstGeom>
        <a:solidFill>
          <a:schemeClr val="accent4">
            <a:hueOff val="-7413316"/>
            <a:satOff val="-35"/>
            <a:lumOff val="-1036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F925BCB-E893-4764-8BC0-38FF5B281B6B}">
      <dsp:nvSpPr>
        <dsp:cNvPr id="0" name=""/>
        <dsp:cNvSpPr/>
      </dsp:nvSpPr>
      <dsp:spPr>
        <a:xfrm>
          <a:off x="2325284" y="603641"/>
          <a:ext cx="5407830" cy="5407830"/>
        </a:xfrm>
        <a:prstGeom prst="blockArc">
          <a:avLst>
            <a:gd name="adj1" fmla="val 5400000"/>
            <a:gd name="adj2" fmla="val 8100000"/>
            <a:gd name="adj3" fmla="val 3438"/>
          </a:avLst>
        </a:prstGeom>
        <a:solidFill>
          <a:schemeClr val="accent4">
            <a:hueOff val="-5930653"/>
            <a:satOff val="-28"/>
            <a:lumOff val="-829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CCA148-9FF6-44A9-A3DC-1B3E1F18988F}">
      <dsp:nvSpPr>
        <dsp:cNvPr id="0" name=""/>
        <dsp:cNvSpPr/>
      </dsp:nvSpPr>
      <dsp:spPr>
        <a:xfrm>
          <a:off x="2325284" y="603641"/>
          <a:ext cx="5407830" cy="5407830"/>
        </a:xfrm>
        <a:prstGeom prst="blockArc">
          <a:avLst>
            <a:gd name="adj1" fmla="val 2700000"/>
            <a:gd name="adj2" fmla="val 5400000"/>
            <a:gd name="adj3" fmla="val 3438"/>
          </a:avLst>
        </a:prstGeom>
        <a:solidFill>
          <a:schemeClr val="accent4">
            <a:hueOff val="-4447990"/>
            <a:satOff val="-21"/>
            <a:lumOff val="-621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640DD5-5597-4E57-924C-4FF685579A5D}">
      <dsp:nvSpPr>
        <dsp:cNvPr id="0" name=""/>
        <dsp:cNvSpPr/>
      </dsp:nvSpPr>
      <dsp:spPr>
        <a:xfrm>
          <a:off x="2325284" y="603641"/>
          <a:ext cx="5407830" cy="5407830"/>
        </a:xfrm>
        <a:prstGeom prst="blockArc">
          <a:avLst>
            <a:gd name="adj1" fmla="val 0"/>
            <a:gd name="adj2" fmla="val 2700000"/>
            <a:gd name="adj3" fmla="val 3438"/>
          </a:avLst>
        </a:prstGeom>
        <a:solidFill>
          <a:schemeClr val="accent4">
            <a:hueOff val="-2965326"/>
            <a:satOff val="-14"/>
            <a:lumOff val="-414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5075A9-5C0E-45B8-A6B2-31B90DDB9E66}">
      <dsp:nvSpPr>
        <dsp:cNvPr id="0" name=""/>
        <dsp:cNvSpPr/>
      </dsp:nvSpPr>
      <dsp:spPr>
        <a:xfrm>
          <a:off x="2325284" y="603641"/>
          <a:ext cx="5407830" cy="5407830"/>
        </a:xfrm>
        <a:prstGeom prst="blockArc">
          <a:avLst>
            <a:gd name="adj1" fmla="val 18900000"/>
            <a:gd name="adj2" fmla="val 0"/>
            <a:gd name="adj3" fmla="val 3438"/>
          </a:avLst>
        </a:prstGeom>
        <a:solidFill>
          <a:schemeClr val="accent4">
            <a:hueOff val="-1482663"/>
            <a:satOff val="-7"/>
            <a:lumOff val="-207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9BCC13-2441-4F42-B737-257CB1E9FD22}">
      <dsp:nvSpPr>
        <dsp:cNvPr id="0" name=""/>
        <dsp:cNvSpPr/>
      </dsp:nvSpPr>
      <dsp:spPr>
        <a:xfrm>
          <a:off x="2325284" y="603641"/>
          <a:ext cx="5407830" cy="5407830"/>
        </a:xfrm>
        <a:prstGeom prst="blockArc">
          <a:avLst>
            <a:gd name="adj1" fmla="val 16200000"/>
            <a:gd name="adj2" fmla="val 18900000"/>
            <a:gd name="adj3" fmla="val 3438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2DDB09-0DE9-4112-B66A-D11F36015B1C}">
      <dsp:nvSpPr>
        <dsp:cNvPr id="0" name=""/>
        <dsp:cNvSpPr/>
      </dsp:nvSpPr>
      <dsp:spPr>
        <a:xfrm>
          <a:off x="4107098" y="2385454"/>
          <a:ext cx="1844203" cy="184420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0" kern="1200" dirty="0" smtClean="0">
              <a:solidFill>
                <a:schemeClr val="tx1"/>
              </a:solidFill>
              <a:cs typeface="B Nazanin" panose="00000400000000000000" pitchFamily="2" charset="-78"/>
            </a:rPr>
            <a:t>نمونه های دیگر </a:t>
          </a:r>
          <a:endParaRPr lang="en-US" sz="1600" b="0" kern="1200" dirty="0">
            <a:solidFill>
              <a:schemeClr val="tx1"/>
            </a:solidFill>
            <a:cs typeface="B Nazanin" panose="00000400000000000000" pitchFamily="2" charset="-78"/>
          </a:endParaRPr>
        </a:p>
      </dsp:txBody>
      <dsp:txXfrm>
        <a:off x="4377175" y="2655531"/>
        <a:ext cx="1304049" cy="1304049"/>
      </dsp:txXfrm>
    </dsp:sp>
    <dsp:sp modelId="{093527F7-550B-42A8-9D09-54D61CD2A7AD}">
      <dsp:nvSpPr>
        <dsp:cNvPr id="0" name=""/>
        <dsp:cNvSpPr/>
      </dsp:nvSpPr>
      <dsp:spPr>
        <a:xfrm>
          <a:off x="4383728" y="4643"/>
          <a:ext cx="1290942" cy="1290942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0" kern="1200" dirty="0" smtClean="0">
              <a:solidFill>
                <a:schemeClr val="tx1"/>
              </a:solidFill>
              <a:cs typeface="B Nazanin" panose="00000400000000000000" pitchFamily="2" charset="-78"/>
            </a:rPr>
            <a:t>محله مونپارناس </a:t>
          </a:r>
          <a:r>
            <a:rPr lang="en-US" sz="1600" b="0" kern="1200" dirty="0" err="1" smtClean="0">
              <a:solidFill>
                <a:schemeClr val="tx1"/>
              </a:solidFill>
              <a:cs typeface="B Nazanin" panose="00000400000000000000" pitchFamily="2" charset="-78"/>
            </a:rPr>
            <a:t>montparnasse</a:t>
          </a:r>
          <a:endParaRPr lang="en-US" sz="1600" b="0" kern="1200" dirty="0">
            <a:solidFill>
              <a:schemeClr val="tx1"/>
            </a:solidFill>
            <a:cs typeface="B Nazanin" panose="00000400000000000000" pitchFamily="2" charset="-78"/>
          </a:endParaRPr>
        </a:p>
      </dsp:txBody>
      <dsp:txXfrm>
        <a:off x="4572782" y="193697"/>
        <a:ext cx="912834" cy="912834"/>
      </dsp:txXfrm>
    </dsp:sp>
    <dsp:sp modelId="{AA3D76F8-CD15-4997-B9CF-624FCEEAB071}">
      <dsp:nvSpPr>
        <dsp:cNvPr id="0" name=""/>
        <dsp:cNvSpPr/>
      </dsp:nvSpPr>
      <dsp:spPr>
        <a:xfrm>
          <a:off x="6262823" y="782990"/>
          <a:ext cx="1290942" cy="1290942"/>
        </a:xfrm>
        <a:prstGeom prst="ellipse">
          <a:avLst/>
        </a:prstGeom>
        <a:solidFill>
          <a:schemeClr val="accent4">
            <a:hueOff val="-1482663"/>
            <a:satOff val="-7"/>
            <a:lumOff val="-207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b="0" kern="1200">
            <a:cs typeface="B Nazanin" panose="00000400000000000000" pitchFamily="2" charset="-78"/>
          </a:endParaRPr>
        </a:p>
      </dsp:txBody>
      <dsp:txXfrm>
        <a:off x="6451877" y="972044"/>
        <a:ext cx="912834" cy="912834"/>
      </dsp:txXfrm>
    </dsp:sp>
    <dsp:sp modelId="{830743B4-A6EB-4C6C-BF48-29C942CFFB8A}">
      <dsp:nvSpPr>
        <dsp:cNvPr id="0" name=""/>
        <dsp:cNvSpPr/>
      </dsp:nvSpPr>
      <dsp:spPr>
        <a:xfrm>
          <a:off x="7041170" y="2662085"/>
          <a:ext cx="1290942" cy="1290942"/>
        </a:xfrm>
        <a:prstGeom prst="ellipse">
          <a:avLst/>
        </a:prstGeom>
        <a:solidFill>
          <a:schemeClr val="accent4">
            <a:hueOff val="-2965326"/>
            <a:satOff val="-14"/>
            <a:lumOff val="-414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600" b="0" kern="1200" dirty="0" smtClean="0">
              <a:solidFill>
                <a:schemeClr val="tx1"/>
              </a:solidFill>
              <a:cs typeface="B Nazanin" panose="00000400000000000000" pitchFamily="2" charset="-78"/>
            </a:rPr>
            <a:t>کشتارگاه مدرن لاویلت (</a:t>
          </a:r>
          <a:r>
            <a:rPr lang="en-US" sz="1600" b="0" kern="1200" dirty="0" smtClean="0">
              <a:solidFill>
                <a:schemeClr val="tx1"/>
              </a:solidFill>
              <a:cs typeface="B Nazanin" panose="00000400000000000000" pitchFamily="2" charset="-78"/>
            </a:rPr>
            <a:t> la </a:t>
          </a:r>
          <a:r>
            <a:rPr lang="en-US" sz="1600" b="0" kern="1200" dirty="0" err="1" smtClean="0">
              <a:solidFill>
                <a:schemeClr val="tx1"/>
              </a:solidFill>
              <a:cs typeface="B Nazanin" panose="00000400000000000000" pitchFamily="2" charset="-78"/>
            </a:rPr>
            <a:t>villette</a:t>
          </a:r>
          <a:endParaRPr lang="en-US" sz="1600" b="0" kern="1200" dirty="0">
            <a:solidFill>
              <a:schemeClr val="tx1"/>
            </a:solidFill>
            <a:cs typeface="B Nazanin" panose="00000400000000000000" pitchFamily="2" charset="-78"/>
          </a:endParaRPr>
        </a:p>
      </dsp:txBody>
      <dsp:txXfrm>
        <a:off x="7230224" y="2851139"/>
        <a:ext cx="912834" cy="912834"/>
      </dsp:txXfrm>
    </dsp:sp>
    <dsp:sp modelId="{DB091810-F416-4D6B-B072-59C98456649D}">
      <dsp:nvSpPr>
        <dsp:cNvPr id="0" name=""/>
        <dsp:cNvSpPr/>
      </dsp:nvSpPr>
      <dsp:spPr>
        <a:xfrm>
          <a:off x="6262823" y="4541179"/>
          <a:ext cx="1290942" cy="1290942"/>
        </a:xfrm>
        <a:prstGeom prst="ellipse">
          <a:avLst/>
        </a:prstGeom>
        <a:solidFill>
          <a:schemeClr val="accent4">
            <a:hueOff val="-4447990"/>
            <a:satOff val="-21"/>
            <a:lumOff val="-621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b="0" kern="1200">
            <a:cs typeface="B Nazanin" panose="00000400000000000000" pitchFamily="2" charset="-78"/>
          </a:endParaRPr>
        </a:p>
      </dsp:txBody>
      <dsp:txXfrm>
        <a:off x="6451877" y="4730233"/>
        <a:ext cx="912834" cy="912834"/>
      </dsp:txXfrm>
    </dsp:sp>
    <dsp:sp modelId="{F85DC33F-0E28-4AA1-B65F-56990ED90594}">
      <dsp:nvSpPr>
        <dsp:cNvPr id="0" name=""/>
        <dsp:cNvSpPr/>
      </dsp:nvSpPr>
      <dsp:spPr>
        <a:xfrm>
          <a:off x="4383728" y="5319526"/>
          <a:ext cx="1290942" cy="1290942"/>
        </a:xfrm>
        <a:prstGeom prst="ellipse">
          <a:avLst/>
        </a:prstGeom>
        <a:solidFill>
          <a:schemeClr val="accent4">
            <a:hueOff val="-5930653"/>
            <a:satOff val="-28"/>
            <a:lumOff val="-829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b="0" kern="1200">
            <a:cs typeface="B Nazanin" panose="00000400000000000000" pitchFamily="2" charset="-78"/>
          </a:endParaRPr>
        </a:p>
      </dsp:txBody>
      <dsp:txXfrm>
        <a:off x="4572782" y="5508580"/>
        <a:ext cx="912834" cy="912834"/>
      </dsp:txXfrm>
    </dsp:sp>
    <dsp:sp modelId="{025C743F-9EAA-41B7-A796-DCA37DB8E65B}">
      <dsp:nvSpPr>
        <dsp:cNvPr id="0" name=""/>
        <dsp:cNvSpPr/>
      </dsp:nvSpPr>
      <dsp:spPr>
        <a:xfrm>
          <a:off x="2504633" y="4541179"/>
          <a:ext cx="1290942" cy="1290942"/>
        </a:xfrm>
        <a:prstGeom prst="ellipse">
          <a:avLst/>
        </a:prstGeom>
        <a:solidFill>
          <a:schemeClr val="accent4">
            <a:hueOff val="-7413316"/>
            <a:satOff val="-35"/>
            <a:lumOff val="-1036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0" kern="1200" dirty="0" smtClean="0">
              <a:solidFill>
                <a:schemeClr val="tx1"/>
              </a:solidFill>
              <a:cs typeface="B Nazanin" panose="00000400000000000000" pitchFamily="2" charset="-78"/>
            </a:rPr>
            <a:t>محله اداری –تجاری لادفانس ( </a:t>
          </a:r>
          <a:r>
            <a:rPr lang="en-US" sz="1600" b="0" kern="1200" dirty="0" smtClean="0">
              <a:solidFill>
                <a:schemeClr val="tx1"/>
              </a:solidFill>
              <a:cs typeface="B Nazanin" panose="00000400000000000000" pitchFamily="2" charset="-78"/>
            </a:rPr>
            <a:t>la defense </a:t>
          </a:r>
          <a:endParaRPr lang="en-US" sz="1600" b="0" kern="1200" dirty="0">
            <a:solidFill>
              <a:schemeClr val="tx1"/>
            </a:solidFill>
            <a:cs typeface="B Nazanin" panose="00000400000000000000" pitchFamily="2" charset="-78"/>
          </a:endParaRPr>
        </a:p>
      </dsp:txBody>
      <dsp:txXfrm>
        <a:off x="2693687" y="4730233"/>
        <a:ext cx="912834" cy="912834"/>
      </dsp:txXfrm>
    </dsp:sp>
    <dsp:sp modelId="{3A50A182-9299-4DC6-8901-25DE8BF68F13}">
      <dsp:nvSpPr>
        <dsp:cNvPr id="0" name=""/>
        <dsp:cNvSpPr/>
      </dsp:nvSpPr>
      <dsp:spPr>
        <a:xfrm>
          <a:off x="1726287" y="2662085"/>
          <a:ext cx="1290942" cy="1290942"/>
        </a:xfrm>
        <a:prstGeom prst="ellipse">
          <a:avLst/>
        </a:prstGeom>
        <a:solidFill>
          <a:schemeClr val="accent4">
            <a:hueOff val="-8895980"/>
            <a:satOff val="-42"/>
            <a:lumOff val="-1243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b="0" kern="1200">
            <a:cs typeface="B Nazanin" panose="00000400000000000000" pitchFamily="2" charset="-78"/>
          </a:endParaRPr>
        </a:p>
      </dsp:txBody>
      <dsp:txXfrm>
        <a:off x="1915341" y="2851139"/>
        <a:ext cx="912834" cy="912834"/>
      </dsp:txXfrm>
    </dsp:sp>
    <dsp:sp modelId="{9541309C-BF49-4C41-8396-252A886C844E}">
      <dsp:nvSpPr>
        <dsp:cNvPr id="0" name=""/>
        <dsp:cNvSpPr/>
      </dsp:nvSpPr>
      <dsp:spPr>
        <a:xfrm>
          <a:off x="2504633" y="782990"/>
          <a:ext cx="1290942" cy="1290942"/>
        </a:xfrm>
        <a:prstGeom prst="ellipse">
          <a:avLst/>
        </a:prstGeom>
        <a:solidFill>
          <a:schemeClr val="accent4">
            <a:hueOff val="-10378642"/>
            <a:satOff val="-49"/>
            <a:lumOff val="-1451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0" kern="1200" dirty="0" smtClean="0">
              <a:solidFill>
                <a:schemeClr val="tx1"/>
              </a:solidFill>
              <a:cs typeface="B Nazanin" panose="00000400000000000000" pitchFamily="2" charset="-78"/>
            </a:rPr>
            <a:t>مجموعه ورزشی و فرهنگی برسی (</a:t>
          </a:r>
          <a:r>
            <a:rPr lang="en-US" sz="1600" b="0" kern="1200" dirty="0" err="1" smtClean="0">
              <a:solidFill>
                <a:schemeClr val="tx1"/>
              </a:solidFill>
              <a:cs typeface="B Nazanin" panose="00000400000000000000" pitchFamily="2" charset="-78"/>
            </a:rPr>
            <a:t>bersi</a:t>
          </a:r>
          <a:endParaRPr lang="en-US" sz="1600" b="0" kern="1200" dirty="0">
            <a:solidFill>
              <a:schemeClr val="tx1"/>
            </a:solidFill>
            <a:cs typeface="B Nazanin" panose="00000400000000000000" pitchFamily="2" charset="-78"/>
          </a:endParaRPr>
        </a:p>
      </dsp:txBody>
      <dsp:txXfrm>
        <a:off x="2693687" y="972044"/>
        <a:ext cx="912834" cy="9128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2933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0" y="2925286"/>
            <a:ext cx="9144000" cy="158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2514600" y="236220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dirty="0" smtClean="0">
              <a:solidFill>
                <a:schemeClr val="bg1"/>
              </a:solidFill>
              <a:latin typeface="+mj-lt"/>
              <a:ea typeface="+mj-ea"/>
              <a:cs typeface="B 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65400" y="3045460"/>
            <a:ext cx="4013200" cy="428625"/>
          </a:xfrm>
        </p:spPr>
        <p:txBody>
          <a:bodyPr tIns="0" anchor="t">
            <a:noAutofit/>
          </a:bodyPr>
          <a:lstStyle>
            <a:lvl1pPr marL="0" indent="0" algn="ctr">
              <a:buNone/>
              <a:defRPr sz="1600" b="0" i="0" cap="none" spc="0" baseline="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65400" y="2397760"/>
            <a:ext cx="4013200" cy="599440"/>
          </a:xfrm>
          <a:noFill/>
          <a:ln>
            <a:noFill/>
          </a:ln>
        </p:spPr>
        <p:txBody>
          <a:bodyPr bIns="0" anchor="b"/>
          <a:lstStyle>
            <a:lvl1pPr>
              <a:defRPr>
                <a:effectLst>
                  <a:glow rad="88900">
                    <a:schemeClr val="tx1">
                      <a:alpha val="60000"/>
                    </a:schemeClr>
                  </a:glo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 bwMode="black"/>
        <p:txBody>
          <a:bodyPr/>
          <a:lstStyle/>
          <a:p>
            <a:fld id="{1D8BD707-D9CF-40AE-B4C6-C98DA3205C09}" type="datetimeFigureOut">
              <a:rPr lang="en-US" smtClean="0"/>
              <a:pPr/>
              <a:t>7/30/2019</a:t>
            </a:fld>
            <a:endParaRPr lang="en-US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 rot="5400000">
            <a:off x="4267200" y="3429000"/>
            <a:ext cx="6858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 bwMode="hidden">
          <a:xfrm>
            <a:off x="0" y="1"/>
            <a:ext cx="7696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629400" cy="5029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39000" y="914401"/>
            <a:ext cx="926980" cy="5029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457200" y="2020824"/>
            <a:ext cx="8229600" cy="40751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7/30/2019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922776"/>
            <a:ext cx="9144000" cy="2935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0" y="3921760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2514600" y="336804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dirty="0" smtClean="0">
              <a:solidFill>
                <a:schemeClr val="bg1"/>
              </a:solidFill>
              <a:latin typeface="+mj-lt"/>
              <a:ea typeface="+mj-ea"/>
              <a:cs typeface="B Nazanin" panose="00000400000000000000" pitchFamily="2" charset="-78"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 bwMode="black">
          <a:xfrm>
            <a:off x="2529052" y="3367246"/>
            <a:ext cx="4085897" cy="706821"/>
          </a:xfrm>
          <a:prstGeom prst="rect">
            <a:avLst/>
          </a:prstGeom>
          <a:noFill/>
          <a:ln w="98425" cmpd="thinThick">
            <a:noFill/>
            <a:miter lim="800000"/>
          </a:ln>
        </p:spPr>
        <p:txBody>
          <a:bodyPr vert="horz" lIns="91440" tIns="45720" rIns="91440" bIns="0" rtlCol="0" anchor="b" anchorCtr="0">
            <a:normAutofit/>
          </a:bodyPr>
          <a:lstStyle>
            <a:lvl1pPr>
              <a:defRPr kumimoji="0" lang="en-US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B Nazanin" panose="00000400000000000000" pitchFamily="2" charset="-78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 bwMode="black">
          <a:xfrm>
            <a:off x="2518542" y="4084577"/>
            <a:ext cx="4106917" cy="397094"/>
          </a:xfrm>
        </p:spPr>
        <p:txBody>
          <a:bodyPr tIns="0" anchor="t" anchorCtr="0">
            <a:normAutofit/>
          </a:bodyPr>
          <a:lstStyle>
            <a:lvl1pPr marL="0" indent="0" algn="ctr">
              <a:buNone/>
              <a:def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Tahom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7/30/2019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020824"/>
            <a:ext cx="4023360" cy="40050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020824"/>
            <a:ext cx="4023360" cy="40050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7/30/2019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819400"/>
            <a:ext cx="4023360" cy="320954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4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816352"/>
            <a:ext cx="4023360" cy="320954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kern="1200" cap="none" spc="200" baseline="0" smtClean="0">
                <a:solidFill>
                  <a:schemeClr val="tx1"/>
                </a:solidFill>
                <a:latin typeface="+mj-lt"/>
                <a:ea typeface="+mj-ea"/>
                <a:cs typeface="B Nazanin" panose="00000400000000000000" pitchFamily="2" charset="-78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6344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i="0" kern="1200" cap="none" spc="200" baseline="0" dirty="0" smtClean="0">
                <a:solidFill>
                  <a:schemeClr val="tx1"/>
                </a:solidFill>
                <a:latin typeface="+mj-lt"/>
                <a:ea typeface="+mj-ea"/>
                <a:cs typeface="B Nazanin" panose="00000400000000000000" pitchFamily="2" charset="-78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Tx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7/30/2019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7/30/2019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7/30/2019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4"/>
          </p:nvPr>
        </p:nvSpPr>
        <p:spPr>
          <a:xfrm>
            <a:off x="1485900" y="1914525"/>
            <a:ext cx="6172200" cy="351091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7360" y="5513832"/>
            <a:ext cx="5669280" cy="548640"/>
          </a:xfrm>
        </p:spPr>
        <p:txBody>
          <a:bodyPr vert="horz" lIns="91440" tIns="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itchFamily="34" charset="0"/>
              <a:buNone/>
              <a:defRPr lang="en-US" sz="1400" b="0" i="0" kern="1200" cap="none" spc="0" baseline="0" smtClean="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7/30/2019</a:t>
            </a:fld>
            <a:endParaRPr lang="en-US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52209" y="2026918"/>
            <a:ext cx="5439582" cy="3263750"/>
          </a:xfrm>
          <a:solidFill>
            <a:schemeClr val="tx1"/>
          </a:solidFill>
          <a:ln w="69850" cmpd="dbl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0" kern="1200" cap="none" spc="0" baseline="0" dirty="0">
                <a:solidFill>
                  <a:schemeClr val="bg1"/>
                </a:solidFill>
                <a:latin typeface="+mj-lt"/>
                <a:ea typeface="+mj-ea"/>
                <a:cs typeface="B Nazanin" panose="00000400000000000000" pitchFamily="2" charset="-78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1737360" y="5516880"/>
            <a:ext cx="5669280" cy="548640"/>
          </a:xfrm>
        </p:spPr>
        <p:txBody>
          <a:bodyPr vert="horz" lIns="91440" tIns="0" rIns="91440" bIns="0" rtlCol="0" anchor="ctr" anchorCtr="0">
            <a:normAutofit/>
          </a:bodyPr>
          <a:lstStyle>
            <a:lvl1pPr marL="0" indent="0">
              <a:spcBef>
                <a:spcPts val="0"/>
              </a:spcBef>
              <a:buNone/>
              <a:defRPr lang="en-US" sz="1400" b="0" i="0" kern="1200" cap="none" spc="30" baseline="0" smtClean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marL="0" lvl="0" indent="0" algn="ctr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>
          <a:xfrm>
            <a:off x="2981325" y="273180"/>
            <a:ext cx="3181350" cy="2921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7/30/2019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5"/>
          </p:nvPr>
        </p:nvSpPr>
        <p:spPr>
          <a:xfrm>
            <a:off x="4038600" y="6172200"/>
            <a:ext cx="1066800" cy="304800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6"/>
          </p:nvPr>
        </p:nvSpPr>
        <p:spPr>
          <a:xfrm>
            <a:off x="1447800" y="6486525"/>
            <a:ext cx="6248400" cy="2921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hidden">
          <a:xfrm>
            <a:off x="0" y="1335973"/>
            <a:ext cx="9144000" cy="5522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19301"/>
            <a:ext cx="8229600" cy="41173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81325" y="273180"/>
            <a:ext cx="318135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 b="0" cap="all" spc="300" baseline="0">
                <a:solidFill>
                  <a:schemeClr val="tx1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7800" y="6486525"/>
            <a:ext cx="62484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100" b="0" cap="all" spc="3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38600" y="6172200"/>
            <a:ext cx="1066800" cy="30480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ctr">
            <a:normAutofit/>
          </a:bodyPr>
          <a:lstStyle>
            <a:lvl1pPr algn="ctr">
              <a:defRPr sz="1200" b="1">
                <a:solidFill>
                  <a:schemeClr val="tx1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1331436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ts val="400"/>
        </a:spcBef>
        <a:buNone/>
        <a:defRPr sz="1800" b="1" kern="1200" cap="all" spc="0" baseline="0">
          <a:solidFill>
            <a:schemeClr val="bg1">
              <a:lumMod val="75000"/>
              <a:lumOff val="25000"/>
            </a:schemeClr>
          </a:solidFill>
          <a:effectLst/>
          <a:latin typeface="+mj-lt"/>
          <a:ea typeface="+mj-ea"/>
          <a:cs typeface="B Nazanin" panose="00000400000000000000" pitchFamily="2" charset="-78"/>
        </a:defRPr>
      </a:lvl1pPr>
    </p:titleStyle>
    <p:bodyStyle>
      <a:lvl1pPr marL="0" indent="0" algn="ctr" defTabSz="9144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Tx/>
        <a:buNone/>
        <a:defRPr sz="20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 baseline="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14568" y="609600"/>
            <a:ext cx="2094082" cy="367517"/>
          </a:xfrm>
        </p:spPr>
        <p:txBody>
          <a:bodyPr>
            <a:normAutofit fontScale="90000"/>
          </a:bodyPr>
          <a:lstStyle/>
          <a:p>
            <a:pPr rtl="1"/>
            <a:r>
              <a:rPr lang="fa-IR" sz="2400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Nazanin" pitchFamily="2" charset="-78"/>
              </a:rPr>
              <a:t>بسمه تعالی</a:t>
            </a:r>
            <a:endParaRPr lang="en-US" sz="2400" b="1" cap="non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B Nazanin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89909" y="2341418"/>
            <a:ext cx="4343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 smtClean="0">
                <a:solidFill>
                  <a:sysClr val="windowText" lastClr="000000"/>
                </a:solidFill>
                <a:cs typeface="B Nazanin" pitchFamily="2" charset="-78"/>
              </a:rPr>
              <a:t> </a:t>
            </a:r>
          </a:p>
          <a:p>
            <a:pPr algn="ctr"/>
            <a:r>
              <a:rPr lang="fa-IR" sz="2400" b="1" dirty="0" smtClean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Nazanin" pitchFamily="2" charset="-78"/>
              </a:rPr>
              <a:t>بررسی </a:t>
            </a:r>
            <a:r>
              <a:rPr lang="fa-IR" sz="2400" b="1" dirty="0">
                <a:ln w="1905"/>
                <a:solidFill>
                  <a:sysClr val="windowText" lastClr="0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B Nazanin" pitchFamily="2" charset="-78"/>
              </a:rPr>
              <a:t>روند بازآفرینی در کشور فرانسه</a:t>
            </a:r>
            <a:endParaRPr lang="fa-IR" sz="2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cs typeface="B Nazanin" pitchFamily="2" charset="-78"/>
            </a:endParaRPr>
          </a:p>
          <a:p>
            <a:pPr algn="ctr"/>
            <a:endParaRPr lang="fa-IR" dirty="0" smtClean="0">
              <a:solidFill>
                <a:sysClr val="windowText" lastClr="000000"/>
              </a:solidFill>
              <a:cs typeface="B Nazanin" pitchFamily="2" charset="-78"/>
            </a:endParaRPr>
          </a:p>
          <a:p>
            <a:endParaRPr lang="en-US" dirty="0">
              <a:solidFill>
                <a:sysClr val="windowText" lastClr="000000"/>
              </a:solidFill>
              <a:cs typeface="B Nazanin" pitchFamily="2" charset="-78"/>
            </a:endParaRPr>
          </a:p>
          <a:p>
            <a:endParaRPr lang="en-US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934489" y="4437179"/>
            <a:ext cx="7254240" cy="2133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Tx/>
              <a:buNone/>
              <a:defRPr sz="2000" b="0" i="0" kern="1200" cap="none" spc="30" baseline="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0" indent="0" algn="ctr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accent1"/>
              </a:buClr>
              <a:buFontTx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2pPr>
            <a:lvl3pPr marL="0" indent="0" algn="ctr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accent1"/>
              </a:buClr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3pPr>
            <a:lvl4pPr marL="0" indent="0" algn="ctr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accent1"/>
              </a:buClr>
              <a:buFontTx/>
              <a:buNone/>
              <a:defRPr sz="14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4pPr>
            <a:lvl5pPr marL="0" indent="0" algn="ctr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accent1"/>
              </a:buClr>
              <a:buFontTx/>
              <a:buNone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5pPr>
            <a:lvl6pPr marL="0" indent="0" algn="ctr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itchFamily="34" charset="0"/>
              <a:buNone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0" indent="0" algn="ctr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ctr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itchFamily="34" charset="0"/>
              <a:buNone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0" indent="0" algn="ctr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buFont typeface="Franklin Gothic Book" pitchFamily="34" charset="0"/>
              <a:buChar char="◄"/>
            </a:pPr>
            <a:r>
              <a:rPr lang="fa-IR" dirty="0" smtClean="0">
                <a:cs typeface="B Nazanin" panose="00000400000000000000" pitchFamily="2" charset="-78"/>
              </a:rPr>
              <a:t>تاریخچه و روند کلی بازآفرینی در فرانسه (</a:t>
            </a:r>
            <a:r>
              <a:rPr lang="en-US" dirty="0" smtClean="0">
                <a:latin typeface="Bookman Old Style" pitchFamily="18" charset="0"/>
                <a:cs typeface="B Nazanin" panose="00000400000000000000" pitchFamily="2" charset="-78"/>
              </a:rPr>
              <a:t>regeneration</a:t>
            </a:r>
            <a:r>
              <a:rPr lang="fa-IR" dirty="0" smtClean="0">
                <a:cs typeface="B Nazanin" panose="00000400000000000000" pitchFamily="2" charset="-78"/>
              </a:rPr>
              <a:t>)</a:t>
            </a:r>
            <a:endParaRPr lang="en-US" dirty="0" smtClean="0">
              <a:cs typeface="B Nazanin" panose="00000400000000000000" pitchFamily="2" charset="-78"/>
            </a:endParaRPr>
          </a:p>
          <a:p>
            <a:pPr algn="r" rtl="1">
              <a:buFont typeface="Franklin Gothic Book" pitchFamily="34" charset="0"/>
              <a:buChar char="◄"/>
            </a:pPr>
            <a:r>
              <a:rPr lang="fa-IR" dirty="0" smtClean="0">
                <a:cs typeface="B Nazanin" panose="00000400000000000000" pitchFamily="2" charset="-78"/>
              </a:rPr>
              <a:t>پروژه لیون</a:t>
            </a:r>
          </a:p>
          <a:p>
            <a:pPr algn="r" rtl="1">
              <a:buFont typeface="Franklin Gothic Book" pitchFamily="34" charset="0"/>
              <a:buChar char="◄"/>
            </a:pPr>
            <a:r>
              <a:rPr lang="fa-IR" dirty="0" smtClean="0">
                <a:cs typeface="B Nazanin" panose="00000400000000000000" pitchFamily="2" charset="-78"/>
              </a:rPr>
              <a:t>پروژه سیتروئن</a:t>
            </a:r>
          </a:p>
          <a:p>
            <a:pPr algn="r" rtl="1">
              <a:buFont typeface="Franklin Gothic Book" pitchFamily="34" charset="0"/>
              <a:buChar char="◄"/>
            </a:pPr>
            <a:r>
              <a:rPr lang="fa-IR" dirty="0" smtClean="0">
                <a:cs typeface="B Nazanin" panose="00000400000000000000" pitchFamily="2" charset="-78"/>
              </a:rPr>
              <a:t>پروژه لادفانس</a:t>
            </a:r>
          </a:p>
          <a:p>
            <a:pPr algn="r" rtl="1">
              <a:buFont typeface="Franklin Gothic Book" pitchFamily="34" charset="0"/>
              <a:buChar char="◄"/>
            </a:pPr>
            <a:r>
              <a:rPr lang="fa-IR" dirty="0">
                <a:cs typeface="B Nazanin" panose="00000400000000000000" pitchFamily="2" charset="-78"/>
              </a:rPr>
              <a:t>پروژه </a:t>
            </a:r>
            <a:r>
              <a:rPr lang="fa-IR" dirty="0" smtClean="0">
                <a:cs typeface="B Nazanin" panose="00000400000000000000" pitchFamily="2" charset="-78"/>
              </a:rPr>
              <a:t>لاویلت</a:t>
            </a:r>
            <a:endParaRPr lang="fa-IR" dirty="0">
              <a:cs typeface="B Nazanin" panose="00000400000000000000" pitchFamily="2" charset="-78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343400" y="3733799"/>
            <a:ext cx="4114800" cy="440329"/>
          </a:xfrm>
          <a:prstGeom prst="rect">
            <a:avLst/>
          </a:prstGeom>
          <a:noFill/>
          <a:ln w="53975" cap="flat" cmpd="dbl" algn="ctr">
            <a:noFill/>
            <a:prstDash val="solid"/>
            <a:miter lim="800000"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lIns="91440" tIns="45720" rIns="91440" bIns="0" rtlCol="0" anchor="b" anchorCtr="0">
            <a:normAutofit/>
          </a:bodyPr>
          <a:lstStyle>
            <a:lvl1pPr algn="ctr" defTabSz="914400" rtl="0" eaLnBrk="1" latinLnBrk="0" hangingPunct="1">
              <a:spcBef>
                <a:spcPts val="400"/>
              </a:spcBef>
              <a:buNone/>
              <a:defRPr sz="1800" b="1" kern="1200" cap="all" spc="0" baseline="0">
                <a:solidFill>
                  <a:schemeClr val="lt1"/>
                </a:solidFill>
                <a:effectLst>
                  <a:glow rad="88900">
                    <a:schemeClr val="tx1">
                      <a:alpha val="60000"/>
                    </a:schemeClr>
                  </a:glo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موارد مورد بررسی:</a:t>
            </a:r>
            <a:endParaRPr lang="en-US" sz="2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550741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56230" y="228600"/>
            <a:ext cx="8001000" cy="101566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 rtl="1"/>
            <a:r>
              <a:rPr lang="ar-SA" sz="2000" dirty="0">
                <a:cs typeface="B Nazanin" pitchFamily="2" charset="-78"/>
              </a:rPr>
              <a:t>در همه این پروژه ها تزریق فعالیت های جدید درآمیزه ای از استفاده های ساختارهای کالبدی قدیم و جدید ، ایجاد فضاهای متنوع برای استفاده متنوع تر شهروندان ، حفاظت از کلیت تاریخی</a:t>
            </a:r>
            <a:r>
              <a:rPr lang="en-US" sz="2000" dirty="0">
                <a:cs typeface="B Nazanin" pitchFamily="2" charset="-78"/>
              </a:rPr>
              <a:t> – </a:t>
            </a:r>
            <a:r>
              <a:rPr lang="ar-SA" sz="2000" dirty="0">
                <a:cs typeface="B Nazanin" pitchFamily="2" charset="-78"/>
              </a:rPr>
              <a:t>مفهومی شهر قابل بازیابی است</a:t>
            </a:r>
            <a:r>
              <a:rPr lang="fa-IR" sz="2000" dirty="0" smtClean="0">
                <a:cs typeface="B Nazanin" pitchFamily="2" charset="-78"/>
              </a:rPr>
              <a:t>.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5800" y="1981200"/>
            <a:ext cx="8001000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B Nazanin" pitchFamily="2" charset="-78"/>
              </a:rPr>
              <a:t>اصول بازآفرینی شهری در فرانسه</a:t>
            </a:r>
            <a:r>
              <a:rPr lang="en-US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B Nazanin" pitchFamily="2" charset="-78"/>
              </a:rPr>
              <a:t> </a:t>
            </a:r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B Nazanin" pitchFamily="2" charset="-78"/>
              </a:rPr>
              <a:t>:</a:t>
            </a:r>
            <a:endParaRPr lang="fa-IR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cs typeface="B Nazanin" pitchFamily="2" charset="-78"/>
            </a:endParaRPr>
          </a:p>
          <a:p>
            <a:pPr algn="r" rtl="1"/>
            <a:endParaRPr lang="en-US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cs typeface="B Nazanin" pitchFamily="2" charset="-78"/>
            </a:endParaRPr>
          </a:p>
          <a:p>
            <a:pPr marL="342900" lvl="0" indent="-342900" algn="r" rtl="1">
              <a:buFont typeface="+mj-lt"/>
              <a:buAutoNum type="arabicPeriod"/>
            </a:pPr>
            <a:r>
              <a:rPr lang="ar-SA" sz="2000" b="1" dirty="0">
                <a:cs typeface="B Nazanin" pitchFamily="2" charset="-78"/>
              </a:rPr>
              <a:t>نو کردن شهر برای ورود به زمانه ای جدید</a:t>
            </a:r>
            <a:endParaRPr lang="en-US" sz="2000" b="1" dirty="0">
              <a:cs typeface="B Nazanin" pitchFamily="2" charset="-78"/>
            </a:endParaRPr>
          </a:p>
          <a:p>
            <a:pPr marL="342900" lvl="0" indent="-342900" algn="r" rtl="1">
              <a:buFont typeface="+mj-lt"/>
              <a:buAutoNum type="arabicPeriod"/>
            </a:pPr>
            <a:r>
              <a:rPr lang="ar-SA" sz="2000" b="1" dirty="0">
                <a:cs typeface="B Nazanin" pitchFamily="2" charset="-78"/>
              </a:rPr>
              <a:t>حضور رنگ مایه های فلسفی در طراحی شهری</a:t>
            </a:r>
            <a:endParaRPr lang="en-US" sz="2000" b="1" dirty="0">
              <a:cs typeface="B Nazanin" pitchFamily="2" charset="-78"/>
            </a:endParaRPr>
          </a:p>
          <a:p>
            <a:pPr marL="342900" lvl="0" indent="-342900" algn="r" rtl="1">
              <a:buFont typeface="+mj-lt"/>
              <a:buAutoNum type="arabicPeriod"/>
            </a:pPr>
            <a:r>
              <a:rPr lang="ar-SA" sz="2000" b="1" dirty="0">
                <a:cs typeface="B Nazanin" pitchFamily="2" charset="-78"/>
              </a:rPr>
              <a:t>رفع گسست های کالبدی</a:t>
            </a:r>
            <a:r>
              <a:rPr lang="en-US" sz="2000" b="1" dirty="0">
                <a:cs typeface="B Nazanin" pitchFamily="2" charset="-78"/>
              </a:rPr>
              <a:t>- </a:t>
            </a:r>
            <a:r>
              <a:rPr lang="ar-SA" sz="2000" b="1" dirty="0">
                <a:cs typeface="B Nazanin" pitchFamily="2" charset="-78"/>
              </a:rPr>
              <a:t>اجتماعی و فرهنگی</a:t>
            </a:r>
            <a:endParaRPr lang="en-US" sz="2000" b="1" dirty="0">
              <a:cs typeface="B Nazanin" pitchFamily="2" charset="-78"/>
            </a:endParaRPr>
          </a:p>
          <a:p>
            <a:pPr marL="342900" lvl="0" indent="-342900" algn="r" rtl="1">
              <a:buFont typeface="+mj-lt"/>
              <a:buAutoNum type="arabicPeriod"/>
            </a:pPr>
            <a:r>
              <a:rPr lang="ar-SA" sz="2000" b="1" dirty="0">
                <a:cs typeface="B Nazanin" pitchFamily="2" charset="-78"/>
              </a:rPr>
              <a:t>توسعه اقتصادی متوازن با توسعه های اجتماعی و حفاظت از میراث تاریخی شهری و طبیعی</a:t>
            </a:r>
            <a:endParaRPr lang="en-US" sz="2000" b="1" dirty="0">
              <a:cs typeface="B Nazanin" pitchFamily="2" charset="-78"/>
            </a:endParaRPr>
          </a:p>
          <a:p>
            <a:pPr marL="342900" lvl="0" indent="-342900" algn="r" rtl="1">
              <a:buFont typeface="+mj-lt"/>
              <a:buAutoNum type="arabicPeriod"/>
            </a:pPr>
            <a:r>
              <a:rPr lang="ar-SA" sz="2000" b="1" dirty="0">
                <a:cs typeface="B Nazanin" pitchFamily="2" charset="-78"/>
              </a:rPr>
              <a:t>نویادمان گرایی</a:t>
            </a:r>
            <a:endParaRPr lang="en-US" sz="2000" b="1" dirty="0">
              <a:cs typeface="B Nazanin" pitchFamily="2" charset="-78"/>
            </a:endParaRPr>
          </a:p>
          <a:p>
            <a:pPr marL="342900" lvl="0" indent="-342900" algn="r" rtl="1">
              <a:buFont typeface="+mj-lt"/>
              <a:buAutoNum type="arabicPeriod"/>
            </a:pPr>
            <a:r>
              <a:rPr lang="ar-SA" sz="2000" b="1" dirty="0">
                <a:cs typeface="B Nazanin" pitchFamily="2" charset="-78"/>
              </a:rPr>
              <a:t>تثبیت نظام دو سطحی راهبرد</a:t>
            </a:r>
            <a:r>
              <a:rPr lang="en-US" sz="2000" b="1" dirty="0">
                <a:cs typeface="B Nazanin" pitchFamily="2" charset="-78"/>
              </a:rPr>
              <a:t>-</a:t>
            </a:r>
            <a:r>
              <a:rPr lang="ar-SA" sz="2000" b="1" dirty="0">
                <a:cs typeface="B Nazanin" pitchFamily="2" charset="-78"/>
              </a:rPr>
              <a:t>عمل</a:t>
            </a:r>
            <a:endParaRPr lang="en-US" sz="2000" b="1" dirty="0">
              <a:cs typeface="B Nazanin" pitchFamily="2" charset="-78"/>
            </a:endParaRPr>
          </a:p>
          <a:p>
            <a:pPr marL="342900" lvl="0" indent="-342900" algn="r" rtl="1">
              <a:buFont typeface="+mj-lt"/>
              <a:buAutoNum type="arabicPeriod"/>
            </a:pPr>
            <a:r>
              <a:rPr lang="ar-SA" sz="2000" b="1" dirty="0">
                <a:cs typeface="B Nazanin" pitchFamily="2" charset="-78"/>
              </a:rPr>
              <a:t>طرح های ساختاری</a:t>
            </a:r>
            <a:r>
              <a:rPr lang="en-US" sz="2000" b="1" dirty="0">
                <a:cs typeface="B Nazanin" pitchFamily="2" charset="-78"/>
              </a:rPr>
              <a:t> –</a:t>
            </a:r>
            <a:r>
              <a:rPr lang="ar-SA" sz="2000" b="1" dirty="0">
                <a:cs typeface="B Nazanin" pitchFamily="2" charset="-78"/>
              </a:rPr>
              <a:t>راهبردی بر مبنای پروژه های شهری</a:t>
            </a:r>
            <a:endParaRPr lang="en-US" sz="2000" b="1" dirty="0">
              <a:cs typeface="B Nazanin" pitchFamily="2" charset="-78"/>
            </a:endParaRPr>
          </a:p>
          <a:p>
            <a:pPr marL="342900" lvl="0" indent="-342900" algn="r" rtl="1">
              <a:buFont typeface="+mj-lt"/>
              <a:buAutoNum type="arabicPeriod"/>
            </a:pPr>
            <a:r>
              <a:rPr lang="ar-SA" sz="2000" b="1" dirty="0">
                <a:cs typeface="B Nazanin" pitchFamily="2" charset="-78"/>
              </a:rPr>
              <a:t>تکوین نظام یکپارچه بازآفرینی شهری</a:t>
            </a:r>
            <a:endParaRPr lang="en-US" sz="2000" b="1" dirty="0">
              <a:cs typeface="B Nazanin" pitchFamily="2" charset="-78"/>
            </a:endParaRPr>
          </a:p>
          <a:p>
            <a:pPr marL="342900" lvl="0" indent="-342900" algn="r" rtl="1">
              <a:buFont typeface="+mj-lt"/>
              <a:buAutoNum type="arabicPeriod"/>
            </a:pPr>
            <a:r>
              <a:rPr lang="ar-SA" sz="2000" b="1" dirty="0">
                <a:cs typeface="B Nazanin" pitchFamily="2" charset="-78"/>
              </a:rPr>
              <a:t>استفاده مجدد از فضاهای شهری و تهور در تغییر دادن ترکیب کالبدی در عین حفاظت از میراث</a:t>
            </a:r>
            <a:endParaRPr lang="en-US" sz="2000" b="1" dirty="0">
              <a:cs typeface="B Nazanin" pitchFamily="2" charset="-78"/>
            </a:endParaRPr>
          </a:p>
          <a:p>
            <a:pPr marL="342900" lvl="0" indent="-342900" algn="r" rtl="1">
              <a:buFont typeface="+mj-lt"/>
              <a:buAutoNum type="arabicPeriod"/>
            </a:pPr>
            <a:r>
              <a:rPr lang="ar-SA" sz="2000" b="1" dirty="0">
                <a:cs typeface="B Nazanin" pitchFamily="2" charset="-78"/>
              </a:rPr>
              <a:t>تاکید بر ویژگی های فرهنگی و اجتماعی و حیات </a:t>
            </a:r>
            <a:r>
              <a:rPr lang="ar-SA" sz="2000" b="1" dirty="0" smtClean="0">
                <a:cs typeface="B Nazanin" pitchFamily="2" charset="-78"/>
              </a:rPr>
              <a:t>مدنی</a:t>
            </a:r>
          </a:p>
          <a:p>
            <a:pPr lvl="0" algn="r" rtl="1"/>
            <a:endParaRPr lang="en-US" sz="20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616186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371600"/>
            <a:ext cx="8382000" cy="1905000"/>
          </a:xfrm>
        </p:spPr>
        <p:txBody>
          <a:bodyPr>
            <a:noAutofit/>
          </a:bodyPr>
          <a:lstStyle/>
          <a:p>
            <a:pPr algn="just" rtl="1"/>
            <a:r>
              <a:rPr lang="ar-SA" sz="2400" b="1" dirty="0" smtClean="0">
                <a:cs typeface="B Nazanin" pitchFamily="2" charset="-78"/>
              </a:rPr>
              <a:t>تاریخچه</a:t>
            </a:r>
            <a:endParaRPr lang="en-US" sz="2400" b="1" dirty="0">
              <a:latin typeface="Arial" pitchFamily="34" charset="0"/>
              <a:cs typeface="B Nazanin" pitchFamily="2" charset="-78"/>
            </a:endParaRPr>
          </a:p>
          <a:p>
            <a:pPr algn="just" rtl="1"/>
            <a:endParaRPr lang="en-US" sz="2000" b="0" dirty="0">
              <a:latin typeface="Arial" pitchFamily="34" charset="0"/>
              <a:cs typeface="B Nazanin" pitchFamily="2" charset="-78"/>
            </a:endParaRPr>
          </a:p>
          <a:p>
            <a:pPr algn="just" rtl="1"/>
            <a:r>
              <a:rPr lang="ar-SA" sz="2000" b="0" dirty="0">
                <a:latin typeface="Arial" pitchFamily="34" charset="0"/>
                <a:cs typeface="B Nazanin" pitchFamily="2" charset="-78"/>
              </a:rPr>
              <a:t>در سال 1972 پس از انتقال کارخانه سیتروئن قرار شد از زمین این کارخانه برای برگزاری نمایشگاه جهانی سال 1989 فرانسه استفاده شود و </a:t>
            </a:r>
            <a:r>
              <a:rPr lang="ar-SA" sz="2000" b="0" dirty="0" smtClean="0">
                <a:latin typeface="Arial" pitchFamily="34" charset="0"/>
                <a:cs typeface="B Nazanin" pitchFamily="2" charset="-78"/>
              </a:rPr>
              <a:t>کاربری </a:t>
            </a:r>
            <a:r>
              <a:rPr lang="ar-SA" sz="2000" b="0" dirty="0">
                <a:latin typeface="Arial" pitchFamily="34" charset="0"/>
                <a:cs typeface="B Nazanin" pitchFamily="2" charset="-78"/>
              </a:rPr>
              <a:t>شخصی برای آن در نظر گرفته نشده </a:t>
            </a:r>
            <a:r>
              <a:rPr lang="ar-SA" sz="2000" b="0" dirty="0" smtClean="0">
                <a:latin typeface="Arial" pitchFamily="34" charset="0"/>
                <a:cs typeface="B Nazanin" pitchFamily="2" charset="-78"/>
              </a:rPr>
              <a:t>بود</a:t>
            </a:r>
            <a:r>
              <a:rPr lang="fa-IR" sz="2000" b="0" dirty="0" smtClean="0">
                <a:latin typeface="Arial" pitchFamily="34" charset="0"/>
                <a:cs typeface="B Nazanin" pitchFamily="2" charset="-78"/>
              </a:rPr>
              <a:t>.</a:t>
            </a:r>
            <a:endParaRPr lang="en-US" sz="2000" b="0" dirty="0"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00700" y="304800"/>
            <a:ext cx="3238500" cy="548640"/>
          </a:xfrm>
          <a:solidFill>
            <a:srgbClr val="0070C0"/>
          </a:solidFill>
          <a:ln>
            <a:noFill/>
          </a:ln>
        </p:spPr>
        <p:txBody>
          <a:bodyPr>
            <a:normAutofit/>
          </a:bodyPr>
          <a:lstStyle/>
          <a:p>
            <a:r>
              <a:rPr lang="fa-IR" sz="2800" b="1" cap="none" dirty="0" smtClean="0">
                <a:ln w="12700">
                  <a:noFill/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پروژه پارک سیتروئن</a:t>
            </a:r>
            <a:endParaRPr lang="en-US" sz="2800" b="1" cap="none" dirty="0">
              <a:ln w="12700">
                <a:noFill/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924"/>
          <a:stretch/>
        </p:blipFill>
        <p:spPr bwMode="auto">
          <a:xfrm>
            <a:off x="-19050" y="3390237"/>
            <a:ext cx="4509732" cy="28952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4490682" y="3118199"/>
            <a:ext cx="4620336" cy="4075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Tx/>
              <a:buNone/>
              <a:defRPr sz="2000" b="0" i="0" kern="1200" cap="none" spc="30" baseline="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0" indent="0" algn="ctr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accent1"/>
              </a:buClr>
              <a:buFontTx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2pPr>
            <a:lvl3pPr marL="0" indent="0" algn="ctr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accent1"/>
              </a:buClr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3pPr>
            <a:lvl4pPr marL="0" indent="0" algn="ctr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accent1"/>
              </a:buClr>
              <a:buFontTx/>
              <a:buNone/>
              <a:defRPr sz="14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4pPr>
            <a:lvl5pPr marL="0" indent="0" algn="ctr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accent1"/>
              </a:buClr>
              <a:buFontTx/>
              <a:buNone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5pPr>
            <a:lvl6pPr marL="0" indent="0" algn="ctr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itchFamily="34" charset="0"/>
              <a:buNone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0" indent="0" algn="ctr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ctr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itchFamily="34" charset="0"/>
              <a:buNone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0" indent="0" algn="ctr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ar-SA" dirty="0" smtClean="0">
                <a:latin typeface="Arial" pitchFamily="34" charset="0"/>
                <a:cs typeface="B Nazanin" pitchFamily="2" charset="-78"/>
              </a:rPr>
              <a:t>وجود کارخانه در زمین</a:t>
            </a:r>
            <a:r>
              <a:rPr lang="en-US" dirty="0" smtClean="0">
                <a:latin typeface="Arial" pitchFamily="34" charset="0"/>
                <a:cs typeface="B Nazanin" pitchFamily="2" charset="-78"/>
              </a:rPr>
              <a:t> </a:t>
            </a:r>
            <a:r>
              <a:rPr lang="ar-SA" dirty="0" smtClean="0">
                <a:latin typeface="Arial" pitchFamily="34" charset="0"/>
                <a:cs typeface="B Nazanin" pitchFamily="2" charset="-78"/>
              </a:rPr>
              <a:t>های اطراف تاثیرات بسیاری گذاشته بود و موجب بوجود آمدن کاربریهایی متناسب با کارخانه شده بود بطوریکه در شمال انبار کالاها، در جنوب ایستگاه حمل بار ب</a:t>
            </a:r>
            <a:r>
              <a:rPr lang="fa-IR" dirty="0" smtClean="0">
                <a:latin typeface="Arial" pitchFamily="34" charset="0"/>
                <a:cs typeface="B Nazanin" pitchFamily="2" charset="-78"/>
              </a:rPr>
              <a:t>ه</a:t>
            </a:r>
            <a:r>
              <a:rPr lang="ar-SA" dirty="0" smtClean="0">
                <a:latin typeface="Arial" pitchFamily="34" charset="0"/>
                <a:cs typeface="B Nazanin" pitchFamily="2" charset="-78"/>
              </a:rPr>
              <a:t> کشتی ، در شرق خانه های کارگاهی، در غرب رودخانه سن که مرکز تجارت ذغال و مشتقات آن بودکه با انتقال کارخانه کاربری این اراضی نیز حذف شد و مساحت زمین سه برابر گشت و قرار شد یک پارک عظیم با تعدادی دفتر کار و کاربری مسکونی در نظر گرفته شود. در مسابقه ای که برگزار شد دو گروه طراحی این پارک را به عهده گرفتند</a:t>
            </a:r>
            <a:r>
              <a:rPr lang="en-US" dirty="0" smtClean="0">
                <a:latin typeface="Arial" pitchFamily="34" charset="0"/>
                <a:cs typeface="B Nazanin" pitchFamily="2" charset="-78"/>
              </a:rPr>
              <a:t>.</a:t>
            </a:r>
          </a:p>
          <a:p>
            <a:pPr algn="just" rtl="1"/>
            <a:endParaRPr 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587552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283008" y="944766"/>
            <a:ext cx="8556192" cy="2048495"/>
          </a:xfrm>
        </p:spPr>
        <p:txBody>
          <a:bodyPr>
            <a:noAutofit/>
          </a:bodyPr>
          <a:lstStyle/>
          <a:p>
            <a:pPr marL="0" indent="0" algn="r" rtl="1"/>
            <a:r>
              <a:rPr lang="fa-IR" dirty="0">
                <a:cs typeface="B Nazanin" panose="00000400000000000000" pitchFamily="2" charset="-78"/>
              </a:rPr>
              <a:t>تأكيد مديريت شهرى پاريس بر آن بود كه پروژه </a:t>
            </a:r>
            <a:r>
              <a:rPr lang="fa-IR" dirty="0" smtClean="0">
                <a:cs typeface="B Nazanin" panose="00000400000000000000" pitchFamily="2" charset="-78"/>
              </a:rPr>
              <a:t>پارك</a:t>
            </a:r>
            <a:r>
              <a:rPr lang="fa-IR" dirty="0">
                <a:cs typeface="B Nazanin" panose="00000400000000000000" pitchFamily="2" charset="-78"/>
              </a:rPr>
              <a:t> </a:t>
            </a:r>
            <a:r>
              <a:rPr lang="fa-IR" dirty="0" smtClean="0">
                <a:cs typeface="B Nazanin" panose="00000400000000000000" pitchFamily="2" charset="-78"/>
              </a:rPr>
              <a:t>سيتروئن </a:t>
            </a:r>
            <a:r>
              <a:rPr lang="fa-IR" dirty="0">
                <a:cs typeface="B Nazanin" panose="00000400000000000000" pitchFamily="2" charset="-78"/>
              </a:rPr>
              <a:t>بايد بازتاب شهر پاريس </a:t>
            </a:r>
            <a:r>
              <a:rPr lang="fa-IR" dirty="0" smtClean="0">
                <a:cs typeface="B Nazanin" panose="00000400000000000000" pitchFamily="2" charset="-78"/>
              </a:rPr>
              <a:t>باشد.</a:t>
            </a:r>
            <a:endParaRPr lang="fa-IR" dirty="0">
              <a:cs typeface="B Nazanin" panose="00000400000000000000" pitchFamily="2" charset="-78"/>
            </a:endParaRPr>
          </a:p>
          <a:p>
            <a:pPr marL="0" indent="0" algn="r" rtl="1"/>
            <a:r>
              <a:rPr lang="fa-IR" dirty="0">
                <a:cs typeface="B Nazanin" panose="00000400000000000000" pitchFamily="2" charset="-78"/>
              </a:rPr>
              <a:t>طراحان با آميختن هندسه قديمى با غهاى </a:t>
            </a:r>
            <a:r>
              <a:rPr lang="fa-IR" dirty="0" smtClean="0">
                <a:cs typeface="B Nazanin" panose="00000400000000000000" pitchFamily="2" charset="-78"/>
              </a:rPr>
              <a:t>فرانسوى با </a:t>
            </a:r>
            <a:r>
              <a:rPr lang="fa-IR" dirty="0">
                <a:cs typeface="B Nazanin" panose="00000400000000000000" pitchFamily="2" charset="-78"/>
              </a:rPr>
              <a:t>عناصر معاصر اين هدف را به بهترين وجه محقق</a:t>
            </a:r>
          </a:p>
          <a:p>
            <a:pPr marL="0" indent="0" algn="r" rtl="1"/>
            <a:r>
              <a:rPr lang="fa-IR" dirty="0">
                <a:cs typeface="B Nazanin" panose="00000400000000000000" pitchFamily="2" charset="-78"/>
              </a:rPr>
              <a:t>ساختند</a:t>
            </a:r>
          </a:p>
          <a:p>
            <a:pPr marL="0" indent="0" algn="r" rtl="1"/>
            <a:r>
              <a:rPr lang="fa-IR" dirty="0">
                <a:cs typeface="B Nazanin" panose="00000400000000000000" pitchFamily="2" charset="-78"/>
              </a:rPr>
              <a:t>در اين پارك؛ گياهان، آب و </a:t>
            </a:r>
            <a:r>
              <a:rPr lang="fa-IR" dirty="0" smtClean="0">
                <a:cs typeface="B Nazanin" panose="00000400000000000000" pitchFamily="2" charset="-78"/>
              </a:rPr>
              <a:t>ساير عناصر </a:t>
            </a:r>
            <a:r>
              <a:rPr lang="fa-IR" dirty="0">
                <a:cs typeface="B Nazanin" panose="00000400000000000000" pitchFamily="2" charset="-78"/>
              </a:rPr>
              <a:t>منظرين به صورت عناصر پركننده فضا و </a:t>
            </a:r>
            <a:r>
              <a:rPr lang="fa-IR" dirty="0" smtClean="0">
                <a:cs typeface="B Nazanin" panose="00000400000000000000" pitchFamily="2" charset="-78"/>
              </a:rPr>
              <a:t>عناصر ثانويه </a:t>
            </a:r>
            <a:r>
              <a:rPr lang="fa-IR" dirty="0">
                <a:cs typeface="B Nazanin" panose="00000400000000000000" pitchFamily="2" charset="-78"/>
              </a:rPr>
              <a:t>در طراحي پارك مطرح نيستند، بلكه كليه </a:t>
            </a:r>
            <a:r>
              <a:rPr lang="fa-IR" dirty="0" smtClean="0">
                <a:cs typeface="B Nazanin" panose="00000400000000000000" pitchFamily="2" charset="-78"/>
              </a:rPr>
              <a:t>آنها عناصري </a:t>
            </a:r>
            <a:r>
              <a:rPr lang="fa-IR" dirty="0">
                <a:cs typeface="B Nazanin" panose="00000400000000000000" pitchFamily="2" charset="-78"/>
              </a:rPr>
              <a:t>فضاساز هستند و در مركز اهميت قرار قرار </a:t>
            </a:r>
            <a:r>
              <a:rPr lang="fa-IR" dirty="0" smtClean="0">
                <a:cs typeface="B Nazanin" panose="00000400000000000000" pitchFamily="2" charset="-78"/>
              </a:rPr>
              <a:t>دارند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887"/>
          <a:stretch/>
        </p:blipFill>
        <p:spPr bwMode="auto">
          <a:xfrm>
            <a:off x="152400" y="2993261"/>
            <a:ext cx="3694113" cy="3733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114801" y="3429000"/>
            <a:ext cx="4650658" cy="286232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 rtl="1"/>
            <a:r>
              <a:rPr lang="ar-SA" sz="2000" dirty="0">
                <a:solidFill>
                  <a:schemeClr val="tx1"/>
                </a:solidFill>
                <a:latin typeface="Arial" pitchFamily="34" charset="0"/>
                <a:cs typeface="B Nazanin" pitchFamily="2" charset="-78"/>
              </a:rPr>
              <a:t>طراحی قسمت شمالی که شامل باغ سفید</a:t>
            </a:r>
            <a:r>
              <a:rPr lang="fa-IR" sz="2000" dirty="0">
                <a:solidFill>
                  <a:schemeClr val="tx1"/>
                </a:solidFill>
                <a:latin typeface="Arial" pitchFamily="34" charset="0"/>
                <a:cs typeface="B Nazanin" pitchFamily="2" charset="-78"/>
              </a:rPr>
              <a:t>-</a:t>
            </a:r>
            <a:r>
              <a:rPr lang="ar-SA" sz="2000" dirty="0">
                <a:solidFill>
                  <a:schemeClr val="tx1"/>
                </a:solidFill>
                <a:latin typeface="Arial" pitchFamily="34" charset="0"/>
                <a:cs typeface="B Nazanin" pitchFamily="2" charset="-78"/>
              </a:rPr>
              <a:t>گلخانه بزرگ- گلخانه های کوچک- باغ متحرک- </a:t>
            </a:r>
            <a:r>
              <a:rPr lang="ar-SA" sz="2000" dirty="0" smtClean="0">
                <a:solidFill>
                  <a:schemeClr val="tx1"/>
                </a:solidFill>
                <a:latin typeface="Arial" pitchFamily="34" charset="0"/>
                <a:cs typeface="B Nazanin" pitchFamily="2" charset="-78"/>
              </a:rPr>
              <a:t>پارک</a:t>
            </a:r>
            <a:r>
              <a:rPr lang="fa-IR" sz="2000" dirty="0" smtClean="0">
                <a:solidFill>
                  <a:schemeClr val="tx1"/>
                </a:solidFill>
                <a:latin typeface="Arial" pitchFamily="34" charset="0"/>
                <a:cs typeface="B Nazanin" pitchFamily="2" charset="-78"/>
              </a:rPr>
              <a:t> </a:t>
            </a:r>
            <a:r>
              <a:rPr lang="ar-SA" sz="2000" dirty="0" smtClean="0">
                <a:solidFill>
                  <a:schemeClr val="tx1"/>
                </a:solidFill>
                <a:latin typeface="Arial" pitchFamily="34" charset="0"/>
                <a:cs typeface="B Nazanin" pitchFamily="2" charset="-78"/>
              </a:rPr>
              <a:t>های </a:t>
            </a:r>
            <a:r>
              <a:rPr lang="ar-SA" sz="2000" dirty="0">
                <a:solidFill>
                  <a:schemeClr val="tx1"/>
                </a:solidFill>
                <a:latin typeface="Arial" pitchFamily="34" charset="0"/>
                <a:cs typeface="B Nazanin" pitchFamily="2" charset="-78"/>
              </a:rPr>
              <a:t>موضوعی</a:t>
            </a:r>
            <a:r>
              <a:rPr lang="fa-IR" sz="2000" dirty="0">
                <a:solidFill>
                  <a:schemeClr val="tx1"/>
                </a:solidFill>
                <a:latin typeface="Arial" pitchFamily="34" charset="0"/>
                <a:cs typeface="B Nazanin" pitchFamily="2" charset="-78"/>
              </a:rPr>
              <a:t> </a:t>
            </a:r>
            <a:r>
              <a:rPr lang="ar-SA" sz="2000" dirty="0" smtClean="0">
                <a:solidFill>
                  <a:schemeClr val="tx1"/>
                </a:solidFill>
                <a:latin typeface="Arial" pitchFamily="34" charset="0"/>
                <a:cs typeface="B Nazanin" pitchFamily="2" charset="-78"/>
              </a:rPr>
              <a:t>توسط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B Nazanin" pitchFamily="2" charset="-78"/>
              </a:rPr>
              <a:t>Gilles </a:t>
            </a:r>
            <a:r>
              <a:rPr lang="en-US" sz="2000" dirty="0">
                <a:solidFill>
                  <a:schemeClr val="tx1"/>
                </a:solidFill>
                <a:latin typeface="Arial" pitchFamily="34" charset="0"/>
                <a:cs typeface="B Nazanin" pitchFamily="2" charset="-78"/>
              </a:rPr>
              <a:t>clement &amp;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B Nazanin" pitchFamily="2" charset="-78"/>
              </a:rPr>
              <a:t>Patrik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B Nazanin" pitchFamily="2" charset="-78"/>
              </a:rPr>
              <a:t> </a:t>
            </a:r>
            <a:r>
              <a:rPr lang="en-US" sz="2000" dirty="0">
                <a:solidFill>
                  <a:schemeClr val="tx1"/>
                </a:solidFill>
                <a:latin typeface="Arial" pitchFamily="34" charset="0"/>
                <a:cs typeface="B Nazanin" pitchFamily="2" charset="-78"/>
              </a:rPr>
              <a:t>burger </a:t>
            </a:r>
            <a:r>
              <a:rPr lang="fa-IR" sz="2000" dirty="0" smtClean="0">
                <a:solidFill>
                  <a:schemeClr val="tx1"/>
                </a:solidFill>
                <a:latin typeface="Arial" pitchFamily="34" charset="0"/>
                <a:cs typeface="B Nazanin" pitchFamily="2" charset="-78"/>
              </a:rPr>
              <a:t> </a:t>
            </a:r>
            <a:r>
              <a:rPr lang="ar-SA" sz="2000" dirty="0" smtClean="0">
                <a:solidFill>
                  <a:schemeClr val="tx1"/>
                </a:solidFill>
                <a:latin typeface="Arial" pitchFamily="34" charset="0"/>
                <a:cs typeface="B Nazanin" pitchFamily="2" charset="-78"/>
              </a:rPr>
              <a:t>انجام </a:t>
            </a:r>
            <a:r>
              <a:rPr lang="ar-SA" sz="2000" dirty="0">
                <a:solidFill>
                  <a:schemeClr val="tx1"/>
                </a:solidFill>
                <a:latin typeface="Arial" pitchFamily="34" charset="0"/>
                <a:cs typeface="B Nazanin" pitchFamily="2" charset="-78"/>
              </a:rPr>
              <a:t>شده است و قسمت جنوبی پارک نیز </a:t>
            </a:r>
            <a:r>
              <a:rPr lang="fa-IR" sz="2000" dirty="0">
                <a:solidFill>
                  <a:schemeClr val="tx1"/>
                </a:solidFill>
                <a:latin typeface="Arial" pitchFamily="34" charset="0"/>
                <a:cs typeface="B Nazanin" pitchFamily="2" charset="-78"/>
              </a:rPr>
              <a:t> </a:t>
            </a:r>
            <a:r>
              <a:rPr lang="ar-SA" sz="2000" dirty="0" smtClean="0">
                <a:solidFill>
                  <a:schemeClr val="tx1"/>
                </a:solidFill>
                <a:latin typeface="Arial" pitchFamily="34" charset="0"/>
                <a:cs typeface="B Nazanin" pitchFamily="2" charset="-78"/>
              </a:rPr>
              <a:t>توسط گروه دیگری</a:t>
            </a:r>
            <a:r>
              <a:rPr lang="fa-IR" sz="2000" dirty="0" smtClean="0">
                <a:solidFill>
                  <a:schemeClr val="tx1"/>
                </a:solidFill>
                <a:latin typeface="Arial" pitchFamily="34" charset="0"/>
                <a:cs typeface="B Nazanin" pitchFamily="2" charset="-78"/>
              </a:rPr>
              <a:t> با نام های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B Nazanin" pitchFamily="2" charset="-78"/>
              </a:rPr>
              <a:t> </a:t>
            </a:r>
            <a:r>
              <a:rPr lang="fa-IR" sz="2000" dirty="0" smtClean="0">
                <a:solidFill>
                  <a:schemeClr val="tx1"/>
                </a:solidFill>
                <a:latin typeface="Arial" pitchFamily="34" charset="0"/>
                <a:cs typeface="B Nazanin" pitchFamily="2" charset="-78"/>
              </a:rPr>
              <a:t> 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B Nazanin" pitchFamily="2" charset="-78"/>
              </a:rPr>
              <a:t>Alain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B Nazanin" pitchFamily="2" charset="-78"/>
              </a:rPr>
              <a:t>Provost&amp;Jean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B Nazanin" pitchFamily="2" charset="-78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B Nazanin" pitchFamily="2" charset="-78"/>
              </a:rPr>
              <a:t>fracais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B Nazanin" pitchFamily="2" charset="-78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Arial" pitchFamily="34" charset="0"/>
                <a:cs typeface="B Nazanin" pitchFamily="2" charset="-78"/>
              </a:rPr>
              <a:t>jordy</a:t>
            </a:r>
            <a:r>
              <a:rPr lang="en-US" sz="2000" dirty="0">
                <a:solidFill>
                  <a:schemeClr val="tx1"/>
                </a:solidFill>
                <a:latin typeface="Arial" pitchFamily="34" charset="0"/>
                <a:cs typeface="B Nazanin" pitchFamily="2" charset="-78"/>
              </a:rPr>
              <a:t> &amp; 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B Nazanin" pitchFamily="2" charset="-78"/>
              </a:rPr>
              <a:t>partner</a:t>
            </a:r>
            <a:r>
              <a:rPr lang="fa-IR" sz="2000" dirty="0">
                <a:solidFill>
                  <a:schemeClr val="tx1"/>
                </a:solidFill>
                <a:latin typeface="Arial" pitchFamily="34" charset="0"/>
                <a:cs typeface="B Nazanin" pitchFamily="2" charset="-78"/>
              </a:rPr>
              <a:t> </a:t>
            </a:r>
            <a:r>
              <a:rPr lang="ar-SA" sz="2000" dirty="0" smtClean="0">
                <a:solidFill>
                  <a:schemeClr val="tx1"/>
                </a:solidFill>
                <a:latin typeface="Arial" pitchFamily="34" charset="0"/>
                <a:cs typeface="B Nazanin" pitchFamily="2" charset="-78"/>
              </a:rPr>
              <a:t>طراحی </a:t>
            </a:r>
            <a:r>
              <a:rPr lang="ar-SA" sz="2000" dirty="0">
                <a:solidFill>
                  <a:schemeClr val="tx1"/>
                </a:solidFill>
                <a:latin typeface="Arial" pitchFamily="34" charset="0"/>
                <a:cs typeface="B Nazanin" pitchFamily="2" charset="-78"/>
              </a:rPr>
              <a:t>شده است که این بخش شامل باغ </a:t>
            </a:r>
            <a:r>
              <a:rPr lang="ar-SA" sz="2000" dirty="0" smtClean="0">
                <a:solidFill>
                  <a:schemeClr val="tx1"/>
                </a:solidFill>
                <a:latin typeface="Arial" pitchFamily="34" charset="0"/>
                <a:cs typeface="B Nazanin" pitchFamily="2" charset="-78"/>
              </a:rPr>
              <a:t>سیاه</a:t>
            </a:r>
            <a:r>
              <a:rPr lang="fa-IR" sz="2000" dirty="0" smtClean="0">
                <a:solidFill>
                  <a:schemeClr val="tx1"/>
                </a:solidFill>
                <a:latin typeface="Arial" pitchFamily="34" charset="0"/>
                <a:cs typeface="B Nazanin" pitchFamily="2" charset="-78"/>
              </a:rPr>
              <a:t> </a:t>
            </a:r>
            <a:r>
              <a:rPr lang="ar-SA" sz="2000" dirty="0" smtClean="0">
                <a:solidFill>
                  <a:schemeClr val="tx1"/>
                </a:solidFill>
                <a:latin typeface="Arial" pitchFamily="34" charset="0"/>
                <a:cs typeface="B Nazanin" pitchFamily="2" charset="-78"/>
              </a:rPr>
              <a:t>- </a:t>
            </a:r>
            <a:r>
              <a:rPr lang="ar-SA" sz="2000" dirty="0">
                <a:solidFill>
                  <a:schemeClr val="tx1"/>
                </a:solidFill>
                <a:latin typeface="Arial" pitchFamily="34" charset="0"/>
                <a:cs typeface="B Nazanin" pitchFamily="2" charset="-78"/>
              </a:rPr>
              <a:t>چمن مرکزی</a:t>
            </a:r>
            <a:r>
              <a:rPr lang="fa-IR" sz="2000" dirty="0">
                <a:solidFill>
                  <a:schemeClr val="tx1"/>
                </a:solidFill>
                <a:latin typeface="Arial" pitchFamily="34" charset="0"/>
                <a:cs typeface="B Nazanin" pitchFamily="2" charset="-78"/>
              </a:rPr>
              <a:t>-</a:t>
            </a:r>
            <a:r>
              <a:rPr lang="ar-SA" sz="2000" dirty="0">
                <a:solidFill>
                  <a:schemeClr val="tx1"/>
                </a:solidFill>
                <a:latin typeface="Arial" pitchFamily="34" charset="0"/>
                <a:cs typeface="B Nazanin" pitchFamily="2" charset="-78"/>
              </a:rPr>
              <a:t> باغ صخره ای- کانال</a:t>
            </a:r>
            <a:r>
              <a:rPr lang="fa-IR" sz="2000" dirty="0">
                <a:solidFill>
                  <a:schemeClr val="tx1"/>
                </a:solidFill>
                <a:latin typeface="Arial" pitchFamily="34" charset="0"/>
                <a:cs typeface="B Nazanin" pitchFamily="2" charset="-78"/>
              </a:rPr>
              <a:t> </a:t>
            </a:r>
            <a:r>
              <a:rPr lang="ar-SA" sz="2000" dirty="0">
                <a:solidFill>
                  <a:schemeClr val="tx1"/>
                </a:solidFill>
                <a:latin typeface="Arial" pitchFamily="34" charset="0"/>
                <a:cs typeface="B Nazanin" pitchFamily="2" charset="-78"/>
              </a:rPr>
              <a:t>می باشد</a:t>
            </a:r>
            <a:endParaRPr lang="en-US" sz="2000" dirty="0">
              <a:solidFill>
                <a:schemeClr val="tx1"/>
              </a:solidFill>
              <a:latin typeface="Arial" pitchFamily="34" charset="0"/>
              <a:cs typeface="B Nazanin" pitchFamily="2" charset="-78"/>
            </a:endParaRPr>
          </a:p>
          <a:p>
            <a:pPr algn="just" rtl="1"/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5600700" y="304800"/>
            <a:ext cx="3238500" cy="548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ts val="400"/>
              </a:spcBef>
              <a:buNone/>
              <a:defRPr sz="1800" b="1" kern="1200" cap="all" spc="0" baseline="0">
                <a:solidFill>
                  <a:schemeClr val="bg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B Nazanin" panose="00000400000000000000" pitchFamily="2" charset="-78"/>
              </a:defRPr>
            </a:lvl1pPr>
          </a:lstStyle>
          <a:p>
            <a:r>
              <a:rPr lang="fa-IR" sz="2800" cap="none" smtClean="0">
                <a:ln w="12700">
                  <a:noFill/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پروژه پارک سیتروئن</a:t>
            </a:r>
            <a:endParaRPr lang="en-US" sz="2800" cap="none" dirty="0">
              <a:ln w="12700">
                <a:noFill/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169980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950237"/>
            <a:ext cx="3810944" cy="27504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501823" y="1219200"/>
            <a:ext cx="4408498" cy="2554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 rtl="1"/>
            <a:r>
              <a:rPr lang="ar-SA" sz="2000" dirty="0">
                <a:solidFill>
                  <a:schemeClr val="tx1"/>
                </a:solidFill>
                <a:cs typeface="B Nazanin" pitchFamily="2" charset="-78"/>
              </a:rPr>
              <a:t>این پارک یک پارک شهری است </a:t>
            </a:r>
            <a:r>
              <a:rPr lang="ar-SA" sz="2000" dirty="0" smtClean="0">
                <a:solidFill>
                  <a:schemeClr val="tx1"/>
                </a:solidFill>
                <a:cs typeface="B Nazanin" pitchFamily="2" charset="-78"/>
              </a:rPr>
              <a:t>بطوری</a:t>
            </a:r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 </a:t>
            </a:r>
            <a:r>
              <a:rPr lang="ar-SA" sz="2000" dirty="0" smtClean="0">
                <a:solidFill>
                  <a:schemeClr val="tx1"/>
                </a:solidFill>
                <a:cs typeface="B Nazanin" pitchFamily="2" charset="-78"/>
              </a:rPr>
              <a:t>که </a:t>
            </a:r>
            <a:r>
              <a:rPr lang="ar-SA" sz="2000" dirty="0">
                <a:solidFill>
                  <a:schemeClr val="tx1"/>
                </a:solidFill>
                <a:cs typeface="B Nazanin" pitchFamily="2" charset="-78"/>
              </a:rPr>
              <a:t>همه مردم آن را می شناسند، محل قرارگیری آن بسیار خوانا است و دسترسی</a:t>
            </a:r>
            <a:r>
              <a:rPr lang="fa-IR" sz="2000" dirty="0">
                <a:solidFill>
                  <a:schemeClr val="tx1"/>
                </a:solidFill>
                <a:cs typeface="B Nazanin" pitchFamily="2" charset="-78"/>
              </a:rPr>
              <a:t> به آن</a:t>
            </a:r>
            <a:r>
              <a:rPr lang="ar-SA" sz="2000" dirty="0">
                <a:solidFill>
                  <a:schemeClr val="tx1"/>
                </a:solidFill>
                <a:cs typeface="B Nazanin" pitchFamily="2" charset="-78"/>
              </a:rPr>
              <a:t> نیز آسان است، درضمن این پارک جایگزین کارخانه ای شده است که همه پاریسیها آن را می شناختند و وجود بیمارستان </a:t>
            </a:r>
            <a:r>
              <a:rPr lang="fa-IR" sz="2000" dirty="0">
                <a:solidFill>
                  <a:schemeClr val="tx1"/>
                </a:solidFill>
                <a:cs typeface="B Nazanin" pitchFamily="2" charset="-78"/>
              </a:rPr>
              <a:t> که در شکل می بینید</a:t>
            </a:r>
            <a:r>
              <a:rPr lang="ar-SA" sz="2000" dirty="0">
                <a:solidFill>
                  <a:schemeClr val="tx1"/>
                </a:solidFill>
                <a:cs typeface="B Nazanin" pitchFamily="2" charset="-78"/>
              </a:rPr>
              <a:t> در همجواری پارک نیز عاملی است که باعث شده است مردم از وجود این پارک در سطح شهر آگاه شوند و بتوانند رود سن را از زاویه این پارک تماشا </a:t>
            </a:r>
            <a:r>
              <a:rPr lang="ar-SA" sz="2000" dirty="0" smtClean="0">
                <a:solidFill>
                  <a:schemeClr val="tx1"/>
                </a:solidFill>
                <a:cs typeface="B Nazanin" pitchFamily="2" charset="-78"/>
              </a:rPr>
              <a:t>کنند</a:t>
            </a:r>
            <a:r>
              <a:rPr lang="fa-IR" sz="2000" dirty="0">
                <a:solidFill>
                  <a:schemeClr val="tx1"/>
                </a:solidFill>
                <a:cs typeface="B Nazanin" pitchFamily="2" charset="-78"/>
              </a:rPr>
              <a:t>.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34" y="3950237"/>
            <a:ext cx="4256566" cy="26559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6" r="-946" b="50621"/>
          <a:stretch/>
        </p:blipFill>
        <p:spPr bwMode="auto">
          <a:xfrm>
            <a:off x="141425" y="521036"/>
            <a:ext cx="4278175" cy="31543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5600700" y="304800"/>
            <a:ext cx="3238500" cy="548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ts val="400"/>
              </a:spcBef>
              <a:buNone/>
              <a:defRPr sz="1800" b="1" kern="1200" cap="all" spc="0" baseline="0">
                <a:solidFill>
                  <a:schemeClr val="bg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B Nazanin" panose="00000400000000000000" pitchFamily="2" charset="-78"/>
              </a:defRPr>
            </a:lvl1pPr>
          </a:lstStyle>
          <a:p>
            <a:r>
              <a:rPr lang="fa-IR" sz="2800" cap="none" smtClean="0">
                <a:ln w="12700">
                  <a:noFill/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پروژه پارک سیتروئن</a:t>
            </a:r>
            <a:endParaRPr lang="en-US" sz="2800" cap="none" dirty="0">
              <a:ln w="12700">
                <a:noFill/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069382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85300" y="1327844"/>
            <a:ext cx="8769140" cy="1345963"/>
          </a:xfrm>
        </p:spPr>
        <p:txBody>
          <a:bodyPr>
            <a:normAutofit/>
          </a:bodyPr>
          <a:lstStyle/>
          <a:p>
            <a:pPr algn="r" rtl="1"/>
            <a:r>
              <a:rPr lang="fa-IR" sz="2000" b="0" dirty="0">
                <a:latin typeface="Adobe Arabic" pitchFamily="18" charset="-78"/>
                <a:cs typeface="B Nazanin" pitchFamily="2" charset="-78"/>
              </a:rPr>
              <a:t>حومه ی مهم شهر پاریس است در زمینی به مساحت 750 هکتار در غرب شهر پاریس و رود سن و همچنین درامتداد خیابان شانزه الیزه قرار دارد.بیرون منطقه ی قانونی شهر واقع </a:t>
            </a:r>
            <a:r>
              <a:rPr lang="fa-IR" sz="2000" b="0" dirty="0" smtClean="0">
                <a:latin typeface="Adobe Arabic" pitchFamily="18" charset="-78"/>
                <a:cs typeface="B Nazanin" pitchFamily="2" charset="-78"/>
              </a:rPr>
              <a:t>شده است.</a:t>
            </a:r>
            <a:endParaRPr lang="fa-IR" sz="2000" dirty="0" smtClean="0">
              <a:latin typeface="Adobe Arabic" pitchFamily="18" charset="-78"/>
              <a:cs typeface="B Nazanin" pitchFamily="2" charset="-7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0200" y="228600"/>
            <a:ext cx="3672840" cy="548640"/>
          </a:xfrm>
          <a:solidFill>
            <a:srgbClr val="00206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fa-IR" sz="2400" dirty="0" smtClean="0">
                <a:cs typeface="B Nazanin" panose="00000400000000000000" pitchFamily="2" charset="-78"/>
              </a:rPr>
              <a:t>پروژه مجموعه تجاری لادفانس</a:t>
            </a:r>
            <a:endParaRPr lang="en-US" sz="2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57" y="4467623"/>
            <a:ext cx="3952108" cy="2377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358384" y="5198557"/>
            <a:ext cx="4419600" cy="1323439"/>
          </a:xfrm>
          <a:prstGeom prst="rect">
            <a:avLst/>
          </a:prstGeom>
          <a:solidFill>
            <a:schemeClr val="tx1">
              <a:lumMod val="6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 rtl="1"/>
            <a:r>
              <a:rPr lang="fa-IR" sz="2000" dirty="0">
                <a:latin typeface="Adobe Arabic" pitchFamily="18" charset="-78"/>
                <a:cs typeface="Adobe Arabic" pitchFamily="18" charset="-78"/>
              </a:rPr>
              <a:t>در زمان هوسمان در طرح نوسازی پاریس نظر بر این بود که دو پارک بوآدوبولونی و بوا دو ون سن از طریق کمربند سبزی به هم متصل شوند که کمربند سبز در محدوده ی فعلی لادفانس قرار داشته اما به دلایل مالی این امر صورت نگرفت</a:t>
            </a:r>
            <a:r>
              <a:rPr lang="fa-IR" sz="2000" dirty="0" smtClean="0">
                <a:latin typeface="Adobe Arabic" pitchFamily="18" charset="-78"/>
                <a:cs typeface="Adobe Arabic" pitchFamily="18" charset="-78"/>
              </a:rPr>
              <a:t>.</a:t>
            </a:r>
            <a:endParaRPr lang="en-US" sz="2000" dirty="0">
              <a:latin typeface="Adobe Arabic" pitchFamily="18" charset="-78"/>
              <a:cs typeface="Adobe Arabic" pitchFamily="18" charset="-78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00" y="1981200"/>
            <a:ext cx="3505200" cy="2486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3640543" y="2166118"/>
            <a:ext cx="5442497" cy="27093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Tx/>
              <a:buNone/>
              <a:defRPr sz="2000" b="0" i="0" kern="1200" cap="none" spc="30" baseline="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0" indent="0" algn="ctr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accent1"/>
              </a:buClr>
              <a:buFontTx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2pPr>
            <a:lvl3pPr marL="0" indent="0" algn="ctr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accent1"/>
              </a:buClr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3pPr>
            <a:lvl4pPr marL="0" indent="0" algn="ctr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accent1"/>
              </a:buClr>
              <a:buFontTx/>
              <a:buNone/>
              <a:defRPr sz="1400" kern="120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4pPr>
            <a:lvl5pPr marL="0" indent="0" algn="ctr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accent1"/>
              </a:buClr>
              <a:buFontTx/>
              <a:buNone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5pPr>
            <a:lvl6pPr marL="0" indent="0" algn="ctr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itchFamily="34" charset="0"/>
              <a:buNone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0" indent="0" algn="ctr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ctr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itchFamily="34" charset="0"/>
              <a:buNone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0" indent="0" algn="ctr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dirty="0" smtClean="0">
                <a:latin typeface="Adobe Arabic" pitchFamily="18" charset="-78"/>
                <a:cs typeface="B Nazanin" pitchFamily="2" charset="-78"/>
              </a:rPr>
              <a:t>شکل گیری ایده ی لادفانس به دهه 1920 بر می گردد. طرح های منطقه ای و مسابقه ای که در سال 1931 برای محور تاریخی اتووال به لادفانس طراحی شده بود ایده ی مکان یک بخش تجاری در حاشیه ی پاریس را تقویت کرد. طرح سازمان و توسعه و منطقه ای که در سال 1956 تهیه شد پیشنهاد کرد که تراکم جمعیت مرکز شهر کاهش  یافته و مراکز جمعیتی در حواشی شهر ایجاد شود و همچنین نظریه ی به وجود آمد که باید شخصیت هسته ی تاریخی پاریس حفظ شود.</a:t>
            </a:r>
            <a:endParaRPr lang="en-US" dirty="0" smtClean="0">
              <a:latin typeface="Adobe Arabic" pitchFamily="18" charset="-78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00727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7"/>
            <a:ext cx="9144000" cy="6884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971800" y="4397276"/>
            <a:ext cx="6094863" cy="2308324"/>
          </a:xfrm>
          <a:prstGeom prst="rect">
            <a:avLst/>
          </a:prstGeom>
          <a:solidFill>
            <a:srgbClr val="A6A6A6">
              <a:alpha val="60000"/>
            </a:srgbClr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 rtl="1"/>
            <a:r>
              <a:rPr lang="fa-IR" b="1" dirty="0">
                <a:solidFill>
                  <a:schemeClr val="bg1"/>
                </a:solidFill>
                <a:latin typeface="Adobe Arabic" pitchFamily="18" charset="-78"/>
                <a:cs typeface="B Nazanin" panose="00000400000000000000" pitchFamily="2" charset="-78"/>
              </a:rPr>
              <a:t>این شبکه شامل یک سازه ی چند لایه که وسایل حمل و نقل مختلف را از هم جدا می کرد و یک سکوی 40هکتاری پیاده ی عاری از وسایل نقلیه موتوری است ویا بیانی دیگر یک فضای عمومی در لایه فوقانی سازمان یافته است. </a:t>
            </a:r>
            <a:endParaRPr lang="fa-IR" b="1" dirty="0" smtClean="0">
              <a:solidFill>
                <a:schemeClr val="bg1"/>
              </a:solidFill>
              <a:latin typeface="Adobe Arabic" pitchFamily="18" charset="-78"/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solidFill>
                  <a:schemeClr val="bg1"/>
                </a:solidFill>
                <a:latin typeface="Adobe Arabic" pitchFamily="18" charset="-78"/>
                <a:cs typeface="B Nazanin" panose="00000400000000000000" pitchFamily="2" charset="-78"/>
              </a:rPr>
              <a:t>از نظر تجاری لادفانس یک موفقیت پرسر و صدا بوده است به دلیل اینکه با ورود شرکت های مختلف در پاریس و تامین یک سری خدمات برای کارمندان این شرکت ها به اقتصاد پاریس و فرانسه کمک می شود</a:t>
            </a:r>
          </a:p>
          <a:p>
            <a:pPr lvl="0" algn="just" rtl="1"/>
            <a:r>
              <a:rPr lang="fa-IR" b="1" dirty="0">
                <a:solidFill>
                  <a:schemeClr val="bg1"/>
                </a:solidFill>
                <a:latin typeface="Adobe Arabic" pitchFamily="18" charset="-78"/>
                <a:cs typeface="B Nazanin" panose="00000400000000000000" pitchFamily="2" charset="-78"/>
              </a:rPr>
              <a:t>ساختن چنین منطقه مدرنی در حاشیه ی شهر سبب شده پاریس شکل تاریخی خود را همچنان حفظ کند</a:t>
            </a:r>
            <a:r>
              <a:rPr lang="fa-IR" b="1" dirty="0" smtClean="0">
                <a:solidFill>
                  <a:schemeClr val="bg1"/>
                </a:solidFill>
                <a:latin typeface="Adobe Arabic" pitchFamily="18" charset="-78"/>
                <a:cs typeface="B Nazanin" panose="00000400000000000000" pitchFamily="2" charset="-78"/>
              </a:rPr>
              <a:t>.</a:t>
            </a:r>
            <a:endParaRPr lang="fa-IR" b="1" dirty="0">
              <a:solidFill>
                <a:schemeClr val="bg1"/>
              </a:solidFill>
              <a:latin typeface="Adobe Arabic" pitchFamily="18" charset="-78"/>
              <a:cs typeface="B Nazanin" panose="00000400000000000000" pitchFamily="2" charset="-78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257044" y="12614"/>
            <a:ext cx="2834640" cy="444586"/>
          </a:xfrm>
          <a:solidFill>
            <a:srgbClr val="00206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fa-IR" sz="2000" b="0" dirty="0" smtClean="0">
                <a:cs typeface="B Nazanin" panose="00000400000000000000" pitchFamily="2" charset="-78"/>
              </a:rPr>
              <a:t>پروژه مجموعه تجاری لادفانس</a:t>
            </a:r>
            <a:endParaRPr lang="en-US" sz="2000" b="0" dirty="0"/>
          </a:p>
        </p:txBody>
      </p:sp>
    </p:spTree>
    <p:extLst>
      <p:ext uri="{BB962C8B-B14F-4D97-AF65-F5344CB8AC3E}">
        <p14:creationId xmlns:p14="http://schemas.microsoft.com/office/powerpoint/2010/main" val="3470377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67400" y="379640"/>
            <a:ext cx="3198125" cy="54864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r" rtl="1"/>
            <a:r>
              <a:rPr lang="fa-IR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Nazanin" panose="00000400000000000000" pitchFamily="2" charset="-78"/>
              </a:rPr>
              <a:t>     پروژه بازآفرینی شهری در لیون</a:t>
            </a:r>
            <a:endParaRPr lang="en-US" cap="none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60040" y="2057400"/>
            <a:ext cx="4749503" cy="203132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 rtl="1"/>
            <a:r>
              <a:rPr lang="fa-IR" b="1" dirty="0" smtClean="0">
                <a:solidFill>
                  <a:schemeClr val="tx1"/>
                </a:solidFill>
                <a:cs typeface="B Nazanin" pitchFamily="2" charset="-78"/>
              </a:rPr>
              <a:t>پروژه های بازآفرینی شهری در فرانسه از طرفی به پروژه های معتبری مثل </a:t>
            </a:r>
            <a:r>
              <a:rPr lang="en-US" b="1" dirty="0" smtClean="0">
                <a:solidFill>
                  <a:schemeClr val="tx1"/>
                </a:solidFill>
                <a:cs typeface="B Nazanin" pitchFamily="2" charset="-78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cs typeface="B Nazanin" pitchFamily="2" charset="-78"/>
              </a:rPr>
              <a:t>Défense</a:t>
            </a:r>
            <a:r>
              <a:rPr lang="en-US" b="1" dirty="0" smtClean="0">
                <a:solidFill>
                  <a:schemeClr val="tx1"/>
                </a:solidFill>
                <a:cs typeface="B Nazanin" pitchFamily="2" charset="-78"/>
              </a:rPr>
              <a:t> </a:t>
            </a:r>
            <a:r>
              <a:rPr lang="fa-IR" b="1" dirty="0" smtClean="0">
                <a:solidFill>
                  <a:schemeClr val="tx1"/>
                </a:solidFill>
                <a:cs typeface="B Nazanin" pitchFamily="2" charset="-78"/>
              </a:rPr>
              <a:t>پاریس که توجه بسیاری را جذب کردند و از طرف دیگر پروژه های مسکن اجتماعی در حومه ی شهر های بزرگ پس از جنگ های جهانی توصیف می شود.</a:t>
            </a:r>
            <a:r>
              <a:rPr lang="en-US" b="1" dirty="0" smtClean="0">
                <a:solidFill>
                  <a:schemeClr val="tx1"/>
                </a:solidFill>
                <a:cs typeface="B Nazanin" pitchFamily="2" charset="-78"/>
              </a:rPr>
              <a:t> </a:t>
            </a:r>
            <a:r>
              <a:rPr lang="fa-IR" b="1" dirty="0">
                <a:solidFill>
                  <a:schemeClr val="tx1"/>
                </a:solidFill>
                <a:cs typeface="B Nazanin" pitchFamily="2" charset="-78"/>
              </a:rPr>
              <a:t>در </a:t>
            </a:r>
            <a:r>
              <a:rPr lang="fa-IR" b="1" dirty="0" smtClean="0">
                <a:solidFill>
                  <a:schemeClr val="tx1"/>
                </a:solidFill>
                <a:cs typeface="B Nazanin" pitchFamily="2" charset="-78"/>
              </a:rPr>
              <a:t>سالهای </a:t>
            </a:r>
            <a:r>
              <a:rPr lang="fa-IR" b="1" dirty="0">
                <a:solidFill>
                  <a:schemeClr val="tx1"/>
                </a:solidFill>
                <a:cs typeface="B Nazanin" pitchFamily="2" charset="-78"/>
              </a:rPr>
              <a:t>اخیر نگرش بازآفرینی شهری در لیون به نگرش برجسته ای در فرانسه تبدیل شده است. در این نگرش بازآفرینی از مرکز شهر به حومه بسط داده می شود</a:t>
            </a:r>
            <a:r>
              <a:rPr lang="fa-IR" b="1" dirty="0" smtClean="0">
                <a:solidFill>
                  <a:schemeClr val="tx1"/>
                </a:solidFill>
                <a:cs typeface="B Nazanin" pitchFamily="2" charset="-78"/>
              </a:rPr>
              <a:t>.</a:t>
            </a:r>
            <a:endParaRPr lang="en-US" b="1" dirty="0">
              <a:solidFill>
                <a:schemeClr val="tx1"/>
              </a:solidFill>
              <a:cs typeface="B Nazanin" pitchFamily="2" charset="-78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06579"/>
            <a:ext cx="4013222" cy="4276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61413" y="4535031"/>
            <a:ext cx="8648130" cy="224676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0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cs typeface="B Nazanin" pitchFamily="2" charset="-78"/>
              </a:rPr>
              <a:t>برنامه ها برای تجدید محله های پس از جنگ با توجه به وسعت لیون بلند پروازانه به نظر می آمد اما قوانین جدید در سال های 2001 و 2003 بازآفرینی در این محله ها که تا به آن موقع به دلیل شرایط ایزوله نسبت به مرکز شهر و کمبود امکانات اساسی دید منفی ای به آنها وجود داشت  را ممکن نمود.</a:t>
            </a:r>
            <a:endParaRPr lang="en-US" sz="20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cs typeface="B Nazanin" pitchFamily="2" charset="-78"/>
            </a:endParaRPr>
          </a:p>
          <a:p>
            <a:pPr algn="ctr" rtl="1"/>
            <a:r>
              <a:rPr lang="fa-IR" sz="20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cs typeface="B Nazanin" pitchFamily="2" charset="-78"/>
              </a:rPr>
              <a:t>باززنده سازی شهری فقط به مدرنیزاسیون خانه ها در یک ناحیه محروم مربوط نمی </a:t>
            </a:r>
            <a:r>
              <a:rPr lang="fa-IR" sz="20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cs typeface="B Nazanin" pitchFamily="2" charset="-78"/>
              </a:rPr>
              <a:t>شود، </a:t>
            </a:r>
            <a:r>
              <a:rPr lang="fa-IR" sz="20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cs typeface="B Nazanin" pitchFamily="2" charset="-78"/>
              </a:rPr>
              <a:t>بلکه این طرح ها باید پاسخگوی نیازهای جدید و شرایطی که به واسطه ی تغییر در بافت اجتماعی و تحولات درون زا ایجاد می </a:t>
            </a:r>
            <a:r>
              <a:rPr lang="fa-IR" sz="20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cs typeface="B Nazanin" pitchFamily="2" charset="-78"/>
              </a:rPr>
              <a:t>شود، </a:t>
            </a:r>
            <a:r>
              <a:rPr lang="fa-IR" sz="20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cs typeface="B Nazanin" pitchFamily="2" charset="-78"/>
              </a:rPr>
              <a:t>باشد. </a:t>
            </a:r>
            <a:endParaRPr lang="fa-IR" sz="2000" b="1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8297768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809149" y="1447800"/>
            <a:ext cx="7520940" cy="4004772"/>
          </a:xfr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pPr algn="r" rtl="1"/>
            <a:r>
              <a:rPr lang="fa-IR" dirty="0" smtClean="0">
                <a:cs typeface="B Nazanin" pitchFamily="2" charset="-78"/>
              </a:rPr>
              <a:t> لاویلت تاریخ </a:t>
            </a:r>
            <a:r>
              <a:rPr lang="fa-IR" dirty="0">
                <a:cs typeface="B Nazanin" pitchFamily="2" charset="-78"/>
              </a:rPr>
              <a:t>توسعه پیچیده ایی دارد. در سال 1979 موسسه عمومی پارک لاویلت(</a:t>
            </a:r>
            <a:r>
              <a:rPr lang="en-US" dirty="0">
                <a:cs typeface="B Nazanin" pitchFamily="2" charset="-78"/>
              </a:rPr>
              <a:t>(</a:t>
            </a:r>
            <a:r>
              <a:rPr lang="en-US" dirty="0" smtClean="0">
                <a:cs typeface="B Nazanin" pitchFamily="2" charset="-78"/>
              </a:rPr>
              <a:t>E.P.P.V</a:t>
            </a:r>
            <a:r>
              <a:rPr lang="fa-IR" dirty="0" smtClean="0">
                <a:cs typeface="B Nazanin" pitchFamily="2" charset="-78"/>
              </a:rPr>
              <a:t> ایده </a:t>
            </a:r>
            <a:r>
              <a:rPr lang="fa-IR" dirty="0">
                <a:cs typeface="B Nazanin" pitchFamily="2" charset="-78"/>
              </a:rPr>
              <a:t>و فرایندی را پیشنهاد کرد.که حاصل آن پارک حاظر است.هدف این پروژه </a:t>
            </a:r>
            <a:r>
              <a:rPr lang="fa-IR" dirty="0" smtClean="0">
                <a:cs typeface="B Nazanin" pitchFamily="2" charset="-78"/>
              </a:rPr>
              <a:t>این </a:t>
            </a:r>
            <a:r>
              <a:rPr lang="fa-IR" dirty="0">
                <a:cs typeface="B Nazanin" pitchFamily="2" charset="-78"/>
              </a:rPr>
              <a:t>است که پاریس را بار دیگر به مرکز هنری جهان تبدیل کند.</a:t>
            </a:r>
            <a:endParaRPr lang="en-US" dirty="0">
              <a:cs typeface="B Nazanin" pitchFamily="2" charset="-78"/>
            </a:endParaRPr>
          </a:p>
          <a:p>
            <a:pPr lvl="0" algn="r" rtl="1"/>
            <a:r>
              <a:rPr lang="fa-IR" sz="20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Nazanin" pitchFamily="2" charset="-78"/>
              </a:rPr>
              <a:t>اهداف اصلی</a:t>
            </a:r>
            <a:endParaRPr lang="en-US" sz="20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B Nazanin" pitchFamily="2" charset="-78"/>
            </a:endParaRPr>
          </a:p>
          <a:p>
            <a:pPr lvl="0" algn="r" rtl="1">
              <a:buFont typeface="Wingdings" pitchFamily="2" charset="2"/>
              <a:buChar char="ü"/>
            </a:pPr>
            <a:r>
              <a:rPr lang="fa-IR" sz="18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B Nazanin" pitchFamily="2" charset="-78"/>
              </a:rPr>
              <a:t>تولید محصولی </a:t>
            </a:r>
            <a:r>
              <a:rPr lang="fa-IR" sz="18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B Nazanin" pitchFamily="2" charset="-78"/>
              </a:rPr>
              <a:t>با ارزش در سطح جهانی</a:t>
            </a:r>
            <a:endParaRPr lang="en-US" sz="18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B Nazanin" pitchFamily="2" charset="-78"/>
            </a:endParaRPr>
          </a:p>
          <a:p>
            <a:pPr lvl="0" algn="r" rtl="1">
              <a:buFont typeface="Wingdings" pitchFamily="2" charset="2"/>
              <a:buChar char="ü"/>
            </a:pPr>
            <a:r>
              <a:rPr lang="fa-IR" sz="18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B Nazanin" pitchFamily="2" charset="-78"/>
              </a:rPr>
              <a:t>ساختن </a:t>
            </a:r>
            <a:r>
              <a:rPr lang="fa-IR" sz="18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B Nazanin" pitchFamily="2" charset="-78"/>
              </a:rPr>
              <a:t>موزه ملی علم و فناوری</a:t>
            </a:r>
            <a:endParaRPr lang="en-US" sz="18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B Nazanin" pitchFamily="2" charset="-78"/>
            </a:endParaRPr>
          </a:p>
          <a:p>
            <a:pPr lvl="0" algn="r" rtl="1">
              <a:buFont typeface="Wingdings" pitchFamily="2" charset="2"/>
              <a:buChar char="ü"/>
            </a:pPr>
            <a:r>
              <a:rPr lang="fa-IR" sz="18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B Nazanin" pitchFamily="2" charset="-78"/>
              </a:rPr>
              <a:t>ایجاد یک پارک شهری ((فرهنگی))</a:t>
            </a:r>
            <a:endParaRPr lang="en-US" sz="18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B Nazanin" pitchFamily="2" charset="-78"/>
            </a:endParaRPr>
          </a:p>
          <a:p>
            <a:pPr algn="r" rtl="1">
              <a:buFont typeface="Wingdings" pitchFamily="2" charset="2"/>
              <a:buChar char="ü"/>
            </a:pPr>
            <a:r>
              <a:rPr lang="fa-IR" sz="1800" dirty="0"/>
              <a:t>زمین مورد نظر 55هکتار از اراضی صنعتی نیمه متروک در گوشه شمال غربی پاریس بود.یک کشتارگاه و یک محوطه نگه داری و فروش گاو هم در آن وجود داشت.کانالی زمین را به دو قسمت تقسیم وکانالی دیگر بخش عمده ایی از مرز زمین را در قسمت غری احاطه کرده است.</a:t>
            </a:r>
            <a:endParaRPr lang="en-US" sz="18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B Nazanin" pitchFamily="2" charset="-7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14800" y="180719"/>
            <a:ext cx="4838700" cy="548640"/>
          </a:xfrm>
          <a:solidFill>
            <a:srgbClr val="0070C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r" rtl="1"/>
            <a:r>
              <a:rPr lang="fa-IR" sz="2400" cap="none" dirty="0" smtClean="0">
                <a:ln w="10541" cmpd="sng">
                  <a:noFill/>
                  <a:prstDash val="solid"/>
                </a:ln>
                <a:solidFill>
                  <a:schemeClr val="tx1"/>
                </a:solidFill>
                <a:cs typeface="B Nazanin" panose="00000400000000000000" pitchFamily="2" charset="-78"/>
              </a:rPr>
              <a:t>    طراحی </a:t>
            </a:r>
            <a:r>
              <a:rPr lang="fa-IR" sz="2400" cap="none" dirty="0">
                <a:ln w="10541" cmpd="sng">
                  <a:noFill/>
                  <a:prstDash val="solid"/>
                </a:ln>
                <a:solidFill>
                  <a:schemeClr val="tx1"/>
                </a:solidFill>
                <a:cs typeface="B Nazanin" panose="00000400000000000000" pitchFamily="2" charset="-78"/>
              </a:rPr>
              <a:t>پارک </a:t>
            </a:r>
            <a:r>
              <a:rPr lang="fa-IR" sz="2400" cap="none" dirty="0" smtClean="0">
                <a:ln w="10541" cmpd="sng">
                  <a:noFill/>
                  <a:prstDash val="solid"/>
                </a:ln>
                <a:solidFill>
                  <a:schemeClr val="tx1"/>
                </a:solidFill>
                <a:cs typeface="B Nazanin" panose="00000400000000000000" pitchFamily="2" charset="-78"/>
              </a:rPr>
              <a:t>لاویلت (</a:t>
            </a:r>
            <a:r>
              <a:rPr lang="en-US" sz="2400" cap="none" dirty="0">
                <a:ln w="10541" cmpd="sng">
                  <a:noFill/>
                  <a:prstDash val="solid"/>
                </a:ln>
                <a:solidFill>
                  <a:schemeClr val="tx1"/>
                </a:solidFill>
              </a:rPr>
              <a:t>(</a:t>
            </a:r>
            <a:r>
              <a:rPr lang="en-US" sz="2400" cap="none" dirty="0" err="1">
                <a:ln w="10541" cmpd="sng">
                  <a:noFill/>
                  <a:prstDash val="solid"/>
                </a:ln>
                <a:solidFill>
                  <a:schemeClr val="tx1"/>
                </a:solidFill>
              </a:rPr>
              <a:t>parc</a:t>
            </a:r>
            <a:r>
              <a:rPr lang="en-US" sz="2400" cap="none" dirty="0">
                <a:ln w="10541" cmpd="sng">
                  <a:noFill/>
                  <a:prstDash val="solid"/>
                </a:ln>
                <a:solidFill>
                  <a:schemeClr val="tx1"/>
                </a:solidFill>
              </a:rPr>
              <a:t> de la </a:t>
            </a:r>
            <a:r>
              <a:rPr lang="en-US" sz="2400" cap="none" dirty="0" err="1" smtClean="0">
                <a:ln w="10541" cmpd="sng">
                  <a:noFill/>
                  <a:prstDash val="solid"/>
                </a:ln>
                <a:solidFill>
                  <a:schemeClr val="tx1"/>
                </a:solidFill>
              </a:rPr>
              <a:t>villette</a:t>
            </a:r>
            <a:endParaRPr lang="en-US" sz="2400" cap="none" dirty="0">
              <a:ln w="10541" cmpd="sng">
                <a:noFill/>
                <a:prstDash val="solid"/>
              </a:ln>
              <a:solidFill>
                <a:schemeClr val="tx1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2286000"/>
            <a:ext cx="9444038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9863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51"/>
          <a:stretch/>
        </p:blipFill>
        <p:spPr bwMode="auto">
          <a:xfrm>
            <a:off x="4057650" y="729359"/>
            <a:ext cx="4953000" cy="335280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657600" cy="2743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4477328"/>
            <a:ext cx="3581400" cy="2387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407352"/>
            <a:ext cx="3581400" cy="22026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650776" y="3964900"/>
            <a:ext cx="5067300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rtl="1"/>
            <a:r>
              <a:rPr lang="fa-IR" sz="2000" b="1" dirty="0">
                <a:cs typeface="B Nazanin" pitchFamily="2" charset="-78"/>
              </a:rPr>
              <a:t>کلیات طرح</a:t>
            </a:r>
            <a:endParaRPr lang="en-US" sz="2000" b="1" dirty="0">
              <a:cs typeface="B Nazanin" pitchFamily="2" charset="-78"/>
            </a:endParaRPr>
          </a:p>
          <a:p>
            <a:pPr lvl="0" algn="r" rtl="1"/>
            <a:r>
              <a:rPr lang="fa-IR" b="1" dirty="0">
                <a:cs typeface="B Nazanin" pitchFamily="2" charset="-78"/>
              </a:rPr>
              <a:t>دو ساختمان موجود در زمین باید تغییر کاربری داده می شد.</a:t>
            </a:r>
            <a:endParaRPr lang="en-US" b="1" dirty="0">
              <a:cs typeface="B Nazanin" pitchFamily="2" charset="-78"/>
            </a:endParaRPr>
          </a:p>
          <a:p>
            <a:pPr lvl="0" algn="r" rtl="1"/>
            <a:r>
              <a:rPr lang="fa-IR" b="1" dirty="0">
                <a:cs typeface="B Nazanin" pitchFamily="2" charset="-78"/>
              </a:rPr>
              <a:t>قصد این بود که پارک شهریت و شادمانی و تجربه را هم زمان ارایه کند و علاوه بر آن وحدتی میان معماری و معماری منظر ایجاد کند.هدف این بود که طرح پلی باشد میان شهر و حومه و دروازه ای به پاریس از سمت شرق باشد.</a:t>
            </a:r>
            <a:endParaRPr lang="en-US" b="1" dirty="0">
              <a:cs typeface="B Nazanin" pitchFamily="2" charset="-78"/>
            </a:endParaRPr>
          </a:p>
          <a:p>
            <a:pPr algn="r"/>
            <a:r>
              <a:rPr lang="fa-IR" b="1" dirty="0">
                <a:cs typeface="B Nazanin" pitchFamily="2" charset="-78"/>
              </a:rPr>
              <a:t>دستور کار طرح یک اقدام کاملا ارادی از طرف دولت فرانسه بود و به هیچ وجه بر پایه مطالعات بازار قرار نداشت.نفوذ قدرتمند رییس جمهور فرانسه ژیکارد دستن در شکل گیری طرح نقش مهمی داشت.</a:t>
            </a:r>
            <a:endParaRPr lang="en-US" b="1" dirty="0">
              <a:cs typeface="B Nazanin" pitchFamily="2" charset="-78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114800" y="180719"/>
            <a:ext cx="4838700" cy="548640"/>
          </a:xfrm>
          <a:solidFill>
            <a:srgbClr val="0070C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r" rtl="1"/>
            <a:r>
              <a:rPr lang="fa-IR" sz="2400" cap="none" dirty="0" smtClean="0">
                <a:ln w="10541" cmpd="sng">
                  <a:noFill/>
                  <a:prstDash val="solid"/>
                </a:ln>
                <a:solidFill>
                  <a:schemeClr val="tx1"/>
                </a:solidFill>
                <a:cs typeface="B Nazanin" panose="00000400000000000000" pitchFamily="2" charset="-78"/>
              </a:rPr>
              <a:t>    طراحی </a:t>
            </a:r>
            <a:r>
              <a:rPr lang="fa-IR" sz="2400" cap="none" dirty="0">
                <a:ln w="10541" cmpd="sng">
                  <a:noFill/>
                  <a:prstDash val="solid"/>
                </a:ln>
                <a:solidFill>
                  <a:schemeClr val="tx1"/>
                </a:solidFill>
                <a:cs typeface="B Nazanin" panose="00000400000000000000" pitchFamily="2" charset="-78"/>
              </a:rPr>
              <a:t>پارک </a:t>
            </a:r>
            <a:r>
              <a:rPr lang="fa-IR" sz="2400" cap="none" dirty="0" smtClean="0">
                <a:ln w="10541" cmpd="sng">
                  <a:noFill/>
                  <a:prstDash val="solid"/>
                </a:ln>
                <a:solidFill>
                  <a:schemeClr val="tx1"/>
                </a:solidFill>
                <a:cs typeface="B Nazanin" panose="00000400000000000000" pitchFamily="2" charset="-78"/>
              </a:rPr>
              <a:t>لاویلت (</a:t>
            </a:r>
            <a:r>
              <a:rPr lang="en-US" sz="2400" cap="none" dirty="0">
                <a:ln w="10541" cmpd="sng">
                  <a:noFill/>
                  <a:prstDash val="solid"/>
                </a:ln>
                <a:solidFill>
                  <a:schemeClr val="tx1"/>
                </a:solidFill>
              </a:rPr>
              <a:t>(</a:t>
            </a:r>
            <a:r>
              <a:rPr lang="en-US" sz="2400" cap="none" dirty="0" err="1">
                <a:ln w="10541" cmpd="sng">
                  <a:noFill/>
                  <a:prstDash val="solid"/>
                </a:ln>
                <a:solidFill>
                  <a:schemeClr val="tx1"/>
                </a:solidFill>
              </a:rPr>
              <a:t>parc</a:t>
            </a:r>
            <a:r>
              <a:rPr lang="en-US" sz="2400" cap="none" dirty="0">
                <a:ln w="10541" cmpd="sng">
                  <a:noFill/>
                  <a:prstDash val="solid"/>
                </a:ln>
                <a:solidFill>
                  <a:schemeClr val="tx1"/>
                </a:solidFill>
              </a:rPr>
              <a:t> de la </a:t>
            </a:r>
            <a:r>
              <a:rPr lang="en-US" sz="2400" cap="none" dirty="0" err="1" smtClean="0">
                <a:ln w="10541" cmpd="sng">
                  <a:noFill/>
                  <a:prstDash val="solid"/>
                </a:ln>
                <a:solidFill>
                  <a:schemeClr val="tx1"/>
                </a:solidFill>
              </a:rPr>
              <a:t>villette</a:t>
            </a:r>
            <a:endParaRPr lang="en-US" sz="2400" cap="none" dirty="0">
              <a:ln w="10541" cmpd="sng">
                <a:noFill/>
                <a:prstDash val="solid"/>
              </a:ln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3352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47460" y="729359"/>
            <a:ext cx="2606040" cy="548640"/>
          </a:xfrm>
          <a:solidFill>
            <a:schemeClr val="tx1">
              <a:lumMod val="75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fa-IR" sz="2400" b="1" cap="none" dirty="0">
                <a:ln w="12700">
                  <a:noFill/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Nazanin" panose="00000400000000000000" pitchFamily="2" charset="-78"/>
              </a:rPr>
              <a:t>جزییات طرح</a:t>
            </a:r>
            <a:endParaRPr lang="en-US" sz="2400" b="1" cap="none" dirty="0">
              <a:ln w="12700">
                <a:noFill/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05400" y="1447800"/>
            <a:ext cx="4038600" cy="34778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just" rtl="1"/>
            <a:r>
              <a:rPr lang="fa-IR" sz="2000" dirty="0">
                <a:solidFill>
                  <a:schemeClr val="tx1"/>
                </a:solidFill>
                <a:cs typeface="B Nazanin" pitchFamily="2" charset="-78"/>
              </a:rPr>
              <a:t>این طرح توجه زیادی به خود جلب کرده از این نظر که بر </a:t>
            </a:r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پایه یک ایدئولوژی </a:t>
            </a:r>
            <a:r>
              <a:rPr lang="fa-IR" sz="2000" dirty="0">
                <a:solidFill>
                  <a:schemeClr val="tx1"/>
                </a:solidFill>
                <a:cs typeface="B Nazanin" pitchFamily="2" charset="-78"/>
              </a:rPr>
              <a:t>طراحی استوار </a:t>
            </a:r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است که </a:t>
            </a:r>
            <a:r>
              <a:rPr lang="fa-IR" sz="2000" dirty="0">
                <a:solidFill>
                  <a:schemeClr val="tx1"/>
                </a:solidFill>
                <a:cs typeface="B Nazanin" pitchFamily="2" charset="-78"/>
              </a:rPr>
              <a:t>از تجزیه وتحلیل معاصر کتابخانه </a:t>
            </a:r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ای </a:t>
            </a:r>
            <a:r>
              <a:rPr lang="fa-IR" sz="2000" dirty="0">
                <a:solidFill>
                  <a:schemeClr val="tx1"/>
                </a:solidFill>
                <a:cs typeface="B Nazanin" pitchFamily="2" charset="-78"/>
              </a:rPr>
              <a:t>حاصل و از سه نظام مستقل تشکیل شده که بر روی هم قرار گرفته </a:t>
            </a:r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اند. اولی تعدادی </a:t>
            </a:r>
            <a:r>
              <a:rPr lang="fa-IR" sz="2000" dirty="0">
                <a:solidFill>
                  <a:schemeClr val="tx1"/>
                </a:solidFill>
                <a:cs typeface="B Nazanin" pitchFamily="2" charset="-78"/>
              </a:rPr>
              <a:t>نقاط است در تقاطع ها در یک شبکه 120 متری هشت مربع در شمال و جنوب و پنج مربع از شرق به غرب</a:t>
            </a:r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. در </a:t>
            </a:r>
            <a:r>
              <a:rPr lang="fa-IR" sz="2000" dirty="0">
                <a:solidFill>
                  <a:schemeClr val="tx1"/>
                </a:solidFill>
                <a:cs typeface="B Nazanin" pitchFamily="2" charset="-78"/>
              </a:rPr>
              <a:t>تقاطع ها تعدادی ساختمان شکلی دیده می شود که ورقه های لعاب دار آهنی به رنگ قرمز روشن نمای  آن ها را پوشانده است که به </a:t>
            </a:r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آن ها </a:t>
            </a:r>
            <a:r>
              <a:rPr lang="en-US" sz="2000" dirty="0">
                <a:solidFill>
                  <a:schemeClr val="tx1"/>
                </a:solidFill>
                <a:cs typeface="B Nazanin" pitchFamily="2" charset="-78"/>
              </a:rPr>
              <a:t>Follies</a:t>
            </a:r>
            <a:r>
              <a:rPr lang="fa-IR" sz="2000" dirty="0">
                <a:solidFill>
                  <a:schemeClr val="tx1"/>
                </a:solidFill>
                <a:cs typeface="B Nazanin" pitchFamily="2" charset="-78"/>
              </a:rPr>
              <a:t> گفته </a:t>
            </a:r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می </a:t>
            </a:r>
            <a:r>
              <a:rPr lang="fa-IR" sz="2000" dirty="0">
                <a:solidFill>
                  <a:schemeClr val="tx1"/>
                </a:solidFill>
                <a:cs typeface="B Nazanin" pitchFamily="2" charset="-78"/>
              </a:rPr>
              <a:t>شود</a:t>
            </a:r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.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643654"/>
            <a:ext cx="4953000" cy="4833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360"/>
          <a:stretch/>
        </p:blipFill>
        <p:spPr bwMode="auto">
          <a:xfrm>
            <a:off x="5479614" y="4782403"/>
            <a:ext cx="1911786" cy="2081284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114800" y="180719"/>
            <a:ext cx="4838700" cy="548640"/>
          </a:xfrm>
          <a:prstGeom prst="rect">
            <a:avLst/>
          </a:prstGeom>
          <a:solidFill>
            <a:srgbClr val="0070C0"/>
          </a:solidFill>
          <a:ln w="76200" cmpd="thinThick">
            <a:noFill/>
            <a:miter lim="800000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 anchorCtr="0">
            <a:normAutofit fontScale="97500"/>
          </a:bodyPr>
          <a:lstStyle>
            <a:lvl1pPr algn="ctr" defTabSz="914400" rtl="0" eaLnBrk="1" latinLnBrk="0" hangingPunct="1">
              <a:spcBef>
                <a:spcPts val="400"/>
              </a:spcBef>
              <a:buNone/>
              <a:defRPr sz="1800" b="1" kern="1200" cap="all" spc="0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sz="2400" cap="none" smtClean="0">
                <a:ln w="10541" cmpd="sng">
                  <a:noFill/>
                  <a:prstDash val="solid"/>
                </a:ln>
                <a:solidFill>
                  <a:schemeClr val="tx1"/>
                </a:solidFill>
                <a:cs typeface="B Nazanin" panose="00000400000000000000" pitchFamily="2" charset="-78"/>
              </a:rPr>
              <a:t>    طراحی پارک لاویلت (</a:t>
            </a:r>
            <a:r>
              <a:rPr lang="en-US" sz="2400" cap="none" smtClean="0">
                <a:ln w="10541" cmpd="sng">
                  <a:noFill/>
                  <a:prstDash val="solid"/>
                </a:ln>
                <a:solidFill>
                  <a:schemeClr val="tx1"/>
                </a:solidFill>
              </a:rPr>
              <a:t>(parc de la villette</a:t>
            </a:r>
            <a:endParaRPr lang="en-US" sz="2400" cap="none" dirty="0">
              <a:ln w="10541" cmpd="sng">
                <a:noFill/>
                <a:prstDash val="solid"/>
              </a:ln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377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211432425"/>
              </p:ext>
            </p:extLst>
          </p:nvPr>
        </p:nvGraphicFramePr>
        <p:xfrm>
          <a:off x="4800600" y="2057400"/>
          <a:ext cx="4267200" cy="40814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0" y="152400"/>
            <a:ext cx="4114800" cy="701040"/>
          </a:xfrm>
        </p:spPr>
        <p:txBody>
          <a:bodyPr>
            <a:normAutofit/>
          </a:bodyPr>
          <a:lstStyle/>
          <a:p>
            <a:r>
              <a:rPr lang="fa-IR" sz="2000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مقدمه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200" y="304800"/>
            <a:ext cx="4648200" cy="6463308"/>
          </a:xfrm>
          <a:prstGeom prst="rect">
            <a:avLst/>
          </a:prstGeom>
          <a:solidFill>
            <a:schemeClr val="tx1">
              <a:lumMod val="75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 rtl="1"/>
            <a:r>
              <a:rPr lang="ar-SA" b="1" dirty="0">
                <a:solidFill>
                  <a:sysClr val="windowText" lastClr="000000"/>
                </a:solidFill>
                <a:cs typeface="B Nazanin" pitchFamily="2" charset="-78"/>
              </a:rPr>
              <a:t>روح زمانه پس از نوسازی شهری</a:t>
            </a:r>
            <a:r>
              <a:rPr lang="en-US" b="1" dirty="0">
                <a:solidFill>
                  <a:sysClr val="windowText" lastClr="000000"/>
                </a:solidFill>
                <a:cs typeface="B Nazanin" pitchFamily="2" charset="-78"/>
              </a:rPr>
              <a:t> :</a:t>
            </a:r>
          </a:p>
          <a:p>
            <a:pPr algn="just" rtl="1"/>
            <a:r>
              <a:rPr lang="ar-SA" dirty="0">
                <a:solidFill>
                  <a:sysClr val="windowText" lastClr="000000"/>
                </a:solidFill>
                <a:cs typeface="B Nazanin" pitchFamily="2" charset="-78"/>
              </a:rPr>
              <a:t>نسلی که با انفجار جمعیت سالهای آخر دهه</a:t>
            </a:r>
            <a:r>
              <a:rPr lang="en-US" dirty="0">
                <a:solidFill>
                  <a:sysClr val="windowText" lastClr="000000"/>
                </a:solidFill>
                <a:cs typeface="B Nazanin" pitchFamily="2" charset="-78"/>
              </a:rPr>
              <a:t> 1940 </a:t>
            </a:r>
            <a:r>
              <a:rPr lang="ar-SA" dirty="0">
                <a:solidFill>
                  <a:sysClr val="windowText" lastClr="000000"/>
                </a:solidFill>
                <a:cs typeface="B Nazanin" pitchFamily="2" charset="-78"/>
              </a:rPr>
              <a:t>به دنیا آمده بود در اواخر دهه</a:t>
            </a:r>
            <a:r>
              <a:rPr lang="en-US" dirty="0">
                <a:solidFill>
                  <a:sysClr val="windowText" lastClr="000000"/>
                </a:solidFill>
                <a:cs typeface="B Nazanin" pitchFamily="2" charset="-78"/>
              </a:rPr>
              <a:t>1960 </a:t>
            </a:r>
            <a:r>
              <a:rPr lang="fa-IR" dirty="0" smtClean="0">
                <a:solidFill>
                  <a:sysClr val="windowText" lastClr="000000"/>
                </a:solidFill>
                <a:cs typeface="B Nazanin" pitchFamily="2" charset="-78"/>
              </a:rPr>
              <a:t> </a:t>
            </a:r>
            <a:r>
              <a:rPr lang="ar-SA" dirty="0" smtClean="0">
                <a:solidFill>
                  <a:sysClr val="windowText" lastClr="000000"/>
                </a:solidFill>
                <a:cs typeface="B Nazanin" pitchFamily="2" charset="-78"/>
              </a:rPr>
              <a:t>قدم </a:t>
            </a:r>
            <a:r>
              <a:rPr lang="ar-SA" dirty="0">
                <a:solidFill>
                  <a:sysClr val="windowText" lastClr="000000"/>
                </a:solidFill>
                <a:cs typeface="B Nazanin" pitchFamily="2" charset="-78"/>
              </a:rPr>
              <a:t>به عرصه شهر و اجتماع گذاشت</a:t>
            </a:r>
            <a:r>
              <a:rPr lang="en-US" dirty="0">
                <a:solidFill>
                  <a:sysClr val="windowText" lastClr="000000"/>
                </a:solidFill>
                <a:cs typeface="B Nazanin" pitchFamily="2" charset="-78"/>
              </a:rPr>
              <a:t> .</a:t>
            </a:r>
            <a:r>
              <a:rPr lang="ar-SA" dirty="0">
                <a:solidFill>
                  <a:sysClr val="windowText" lastClr="000000"/>
                </a:solidFill>
                <a:cs typeface="B Nazanin" pitchFamily="2" charset="-78"/>
              </a:rPr>
              <a:t>تفکر این نسل جدید ، با جریان نوسازی سرمایه دارانه سازگاری نداشت و به قول اینگلهارت دوران پسانوسازی</a:t>
            </a:r>
            <a:r>
              <a:rPr lang="en-US" dirty="0">
                <a:solidFill>
                  <a:sysClr val="windowText" lastClr="000000"/>
                </a:solidFill>
                <a:cs typeface="B Nazanin" pitchFamily="2" charset="-78"/>
              </a:rPr>
              <a:t> post renewal </a:t>
            </a:r>
            <a:r>
              <a:rPr lang="ar-SA" dirty="0">
                <a:solidFill>
                  <a:sysClr val="windowText" lastClr="000000"/>
                </a:solidFill>
                <a:cs typeface="B Nazanin" pitchFamily="2" charset="-78"/>
              </a:rPr>
              <a:t>شکل گرفت ، و این آغاز ورود به جامعه پست مدرن نیز می باشد</a:t>
            </a:r>
            <a:r>
              <a:rPr lang="en-US" dirty="0">
                <a:solidFill>
                  <a:sysClr val="windowText" lastClr="000000"/>
                </a:solidFill>
                <a:cs typeface="B Nazanin" pitchFamily="2" charset="-78"/>
              </a:rPr>
              <a:t>. </a:t>
            </a:r>
            <a:r>
              <a:rPr lang="ar-SA" dirty="0">
                <a:solidFill>
                  <a:sysClr val="windowText" lastClr="000000"/>
                </a:solidFill>
                <a:cs typeface="B Nazanin" pitchFamily="2" charset="-78"/>
              </a:rPr>
              <a:t>جوانان این دوره کاملا سیاست های پس از جنگ جهانی را به نقد کشانده و بی ارزش شمردن نهادهای رسمی، توجه به زندگی اشتراکی ،تاکید بر صلح ،آرمان آنها شد و این موضوع جریانی از اعتراضات و نارضایتی ها را به همراه داشت</a:t>
            </a:r>
            <a:r>
              <a:rPr lang="en-US" dirty="0">
                <a:solidFill>
                  <a:sysClr val="windowText" lastClr="000000"/>
                </a:solidFill>
                <a:cs typeface="B Nazanin" pitchFamily="2" charset="-78"/>
              </a:rPr>
              <a:t>.</a:t>
            </a:r>
          </a:p>
          <a:p>
            <a:pPr algn="just" rtl="1"/>
            <a:r>
              <a:rPr lang="ar-SA" dirty="0">
                <a:solidFill>
                  <a:sysClr val="windowText" lastClr="000000"/>
                </a:solidFill>
                <a:cs typeface="B Nazanin" pitchFamily="2" charset="-78"/>
              </a:rPr>
              <a:t>حوادث ماه می سال</a:t>
            </a:r>
            <a:r>
              <a:rPr lang="en-US" dirty="0">
                <a:solidFill>
                  <a:sysClr val="windowText" lastClr="000000"/>
                </a:solidFill>
                <a:cs typeface="B Nazanin" pitchFamily="2" charset="-78"/>
              </a:rPr>
              <a:t> 1968 </a:t>
            </a:r>
            <a:r>
              <a:rPr lang="ar-SA" dirty="0">
                <a:solidFill>
                  <a:sysClr val="windowText" lastClr="000000"/>
                </a:solidFill>
                <a:cs typeface="B Nazanin" pitchFamily="2" charset="-78"/>
              </a:rPr>
              <a:t>در پاریس ، تظاهرات در دیترویت ، بالتیمور و واشنگتن دی سی در سال</a:t>
            </a:r>
            <a:r>
              <a:rPr lang="en-US" dirty="0">
                <a:solidFill>
                  <a:sysClr val="windowText" lastClr="000000"/>
                </a:solidFill>
                <a:cs typeface="B Nazanin" pitchFamily="2" charset="-78"/>
              </a:rPr>
              <a:t> 1967 </a:t>
            </a:r>
            <a:r>
              <a:rPr lang="ar-SA" dirty="0">
                <a:solidFill>
                  <a:sysClr val="windowText" lastClr="000000"/>
                </a:solidFill>
                <a:cs typeface="B Nazanin" pitchFamily="2" charset="-78"/>
              </a:rPr>
              <a:t>و</a:t>
            </a:r>
            <a:r>
              <a:rPr lang="en-US" dirty="0">
                <a:solidFill>
                  <a:sysClr val="windowText" lastClr="000000"/>
                </a:solidFill>
                <a:cs typeface="B Nazanin" pitchFamily="2" charset="-78"/>
              </a:rPr>
              <a:t> 1968 </a:t>
            </a:r>
            <a:r>
              <a:rPr lang="ar-SA" dirty="0">
                <a:solidFill>
                  <a:sysClr val="windowText" lastClr="000000"/>
                </a:solidFill>
                <a:cs typeface="B Nazanin" pitchFamily="2" charset="-78"/>
              </a:rPr>
              <a:t>و بقیه کشورهای اروپایی از این دست اعتراضات بود</a:t>
            </a:r>
            <a:r>
              <a:rPr lang="en-US" dirty="0" smtClean="0">
                <a:solidFill>
                  <a:sysClr val="windowText" lastClr="000000"/>
                </a:solidFill>
                <a:cs typeface="B Nazanin" pitchFamily="2" charset="-78"/>
              </a:rPr>
              <a:t>.</a:t>
            </a:r>
            <a:endParaRPr lang="fa-IR" dirty="0" smtClean="0">
              <a:solidFill>
                <a:sysClr val="windowText" lastClr="000000"/>
              </a:solidFill>
              <a:cs typeface="B Nazanin" pitchFamily="2" charset="-78"/>
            </a:endParaRPr>
          </a:p>
          <a:p>
            <a:pPr algn="just" rtl="1"/>
            <a:r>
              <a:rPr lang="ar-SA" dirty="0">
                <a:solidFill>
                  <a:sysClr val="windowText" lastClr="000000"/>
                </a:solidFill>
                <a:cs typeface="B Nazanin" pitchFamily="2" charset="-78"/>
              </a:rPr>
              <a:t>جریانی نسبتاً مشترک در جهت بازتدوین ارزش های اجتماعی و جنبه های کیفی حیات مدنی که در آن تنها رشد اقتصادی معیار توسعه نیست و اقتصاد وسیله ای برای دستیابی به ابعاد متنوع از توسعه یافتگی اس</a:t>
            </a:r>
            <a:r>
              <a:rPr lang="fa-IR" dirty="0">
                <a:solidFill>
                  <a:sysClr val="windowText" lastClr="000000"/>
                </a:solidFill>
                <a:cs typeface="B Nazanin" pitchFamily="2" charset="-78"/>
              </a:rPr>
              <a:t>ت.  </a:t>
            </a:r>
            <a:r>
              <a:rPr lang="ar-SA" dirty="0">
                <a:solidFill>
                  <a:sysClr val="windowText" lastClr="000000"/>
                </a:solidFill>
                <a:cs typeface="B Nazanin" pitchFamily="2" charset="-78"/>
              </a:rPr>
              <a:t>واقعیت این است که نوعی تفکر جهان سوم گرایانه ، جوانان این نسل به سوی طرفداری از الگوهای سوسیالیستی تازه تر که نمونه هایش در کوبا ، چین و ویتنام شکل گرفته بود هدایت می کند</a:t>
            </a:r>
            <a:r>
              <a:rPr lang="en-US" dirty="0">
                <a:solidFill>
                  <a:sysClr val="windowText" lastClr="000000"/>
                </a:solidFill>
                <a:cs typeface="B Nazanin" pitchFamily="2" charset="-78"/>
              </a:rPr>
              <a:t> .</a:t>
            </a:r>
            <a:r>
              <a:rPr lang="ar-SA" dirty="0">
                <a:solidFill>
                  <a:sysClr val="windowText" lastClr="000000"/>
                </a:solidFill>
                <a:cs typeface="B Nazanin" pitchFamily="2" charset="-78"/>
              </a:rPr>
              <a:t>معنای جدیدی از هنر در همین مقطع پیدا شد .</a:t>
            </a:r>
            <a:endParaRPr lang="en-US" dirty="0">
              <a:solidFill>
                <a:sysClr val="windowText" lastClr="000000"/>
              </a:solidFill>
              <a:cs typeface="B Nazanin" pitchFamily="2" charset="-78"/>
            </a:endParaRPr>
          </a:p>
          <a:p>
            <a:pPr algn="just" rtl="1"/>
            <a:r>
              <a:rPr lang="ar-SA" dirty="0">
                <a:solidFill>
                  <a:sysClr val="windowText" lastClr="000000"/>
                </a:solidFill>
                <a:cs typeface="B Nazanin" pitchFamily="2" charset="-78"/>
              </a:rPr>
              <a:t>هنر تعریفی مردمی پیدا کرد و جوانان شعر و موسیقی را در خیابانها جستجو می کنند</a:t>
            </a:r>
            <a:r>
              <a:rPr lang="en-US" dirty="0">
                <a:solidFill>
                  <a:sysClr val="windowText" lastClr="000000"/>
                </a:solidFill>
                <a:cs typeface="B Nazanin" pitchFamily="2" charset="-78"/>
              </a:rPr>
              <a:t> </a:t>
            </a:r>
            <a:r>
              <a:rPr lang="en-US" dirty="0" smtClean="0">
                <a:solidFill>
                  <a:sysClr val="windowText" lastClr="000000"/>
                </a:solidFill>
                <a:cs typeface="B Nazanin" pitchFamily="2" charset="-78"/>
              </a:rPr>
              <a:t>.</a:t>
            </a:r>
            <a:endParaRPr lang="en-US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710292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22890" y="1703435"/>
            <a:ext cx="4989296" cy="230832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just" rtl="1"/>
            <a:r>
              <a:rPr lang="fa-IR" sz="2400" b="1" dirty="0">
                <a:solidFill>
                  <a:srgbClr val="FFFF00"/>
                </a:solidFill>
                <a:cs typeface="B Nazanin" pitchFamily="2" charset="-78"/>
              </a:rPr>
              <a:t>نظام دوم </a:t>
            </a:r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از تعدادی خط تشکیل میشود که این ها مسیر های حرکت عابران است که دو گروه مرتبط سازمان یافته است.یکی از محور ها به سمت گالری های مسقف کشیده شده و دیگری از فضای باز و گسترده پرسه زنی در ساحل با انواع دید های متوالی وفضا های محصور عبور می کند.</a:t>
            </a:r>
            <a:endParaRPr lang="en-US" sz="2000" b="1" dirty="0">
              <a:solidFill>
                <a:schemeClr val="tx1"/>
              </a:solidFill>
              <a:cs typeface="B Nazanin" pitchFamily="2" charset="-78"/>
            </a:endParaRPr>
          </a:p>
          <a:p>
            <a:pPr algn="r" rtl="1"/>
            <a:endParaRPr lang="en-US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44937" y="4297081"/>
            <a:ext cx="4970463" cy="230832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just" rtl="1"/>
            <a:r>
              <a:rPr lang="fa-IR" sz="2400" b="1" dirty="0">
                <a:solidFill>
                  <a:srgbClr val="FFFF00"/>
                </a:solidFill>
                <a:cs typeface="B Nazanin" pitchFamily="2" charset="-78"/>
              </a:rPr>
              <a:t>نظام سوم </a:t>
            </a:r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مربوط است به سطوح پارک،علاوه بر این ردیف درخت ها هم مراکز مهم فعالیت های پارک را به هم متصل می کند مصالح کف ها،چه چمن و چه کف سازی،به گونه </a:t>
            </a: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ایی انتخاب </a:t>
            </a:r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شد که برای فعالیت هایی که قراربود در محل های مختلف صورت گیرد، ازهمه مناسب تر باشد</a:t>
            </a:r>
            <a:endParaRPr lang="en-US" sz="20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endParaRPr lang="en-US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360"/>
          <a:stretch/>
        </p:blipFill>
        <p:spPr bwMode="auto">
          <a:xfrm>
            <a:off x="53975" y="4025012"/>
            <a:ext cx="3756025" cy="27249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352"/>
          <a:stretch/>
        </p:blipFill>
        <p:spPr bwMode="auto">
          <a:xfrm>
            <a:off x="152400" y="1320850"/>
            <a:ext cx="3792537" cy="27041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114800" y="180719"/>
            <a:ext cx="4838700" cy="548640"/>
          </a:xfrm>
          <a:solidFill>
            <a:srgbClr val="0070C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r" rtl="1"/>
            <a:r>
              <a:rPr lang="fa-IR" sz="2400" cap="none" dirty="0" smtClean="0">
                <a:ln w="10541" cmpd="sng">
                  <a:noFill/>
                  <a:prstDash val="solid"/>
                </a:ln>
                <a:solidFill>
                  <a:schemeClr val="tx1"/>
                </a:solidFill>
                <a:cs typeface="B Nazanin" panose="00000400000000000000" pitchFamily="2" charset="-78"/>
              </a:rPr>
              <a:t>    طراحی </a:t>
            </a:r>
            <a:r>
              <a:rPr lang="fa-IR" sz="2400" cap="none" dirty="0">
                <a:ln w="10541" cmpd="sng">
                  <a:noFill/>
                  <a:prstDash val="solid"/>
                </a:ln>
                <a:solidFill>
                  <a:schemeClr val="tx1"/>
                </a:solidFill>
                <a:cs typeface="B Nazanin" panose="00000400000000000000" pitchFamily="2" charset="-78"/>
              </a:rPr>
              <a:t>پارک </a:t>
            </a:r>
            <a:r>
              <a:rPr lang="fa-IR" sz="2400" cap="none" dirty="0" smtClean="0">
                <a:ln w="10541" cmpd="sng">
                  <a:noFill/>
                  <a:prstDash val="solid"/>
                </a:ln>
                <a:solidFill>
                  <a:schemeClr val="tx1"/>
                </a:solidFill>
                <a:cs typeface="B Nazanin" panose="00000400000000000000" pitchFamily="2" charset="-78"/>
              </a:rPr>
              <a:t>لاویلت (</a:t>
            </a:r>
            <a:r>
              <a:rPr lang="en-US" sz="2400" cap="none" dirty="0">
                <a:ln w="10541" cmpd="sng">
                  <a:noFill/>
                  <a:prstDash val="solid"/>
                </a:ln>
                <a:solidFill>
                  <a:schemeClr val="tx1"/>
                </a:solidFill>
              </a:rPr>
              <a:t>(</a:t>
            </a:r>
            <a:r>
              <a:rPr lang="en-US" sz="2400" cap="none" dirty="0" err="1">
                <a:ln w="10541" cmpd="sng">
                  <a:noFill/>
                  <a:prstDash val="solid"/>
                </a:ln>
                <a:solidFill>
                  <a:schemeClr val="tx1"/>
                </a:solidFill>
              </a:rPr>
              <a:t>parc</a:t>
            </a:r>
            <a:r>
              <a:rPr lang="en-US" sz="2400" cap="none" dirty="0">
                <a:ln w="10541" cmpd="sng">
                  <a:noFill/>
                  <a:prstDash val="solid"/>
                </a:ln>
                <a:solidFill>
                  <a:schemeClr val="tx1"/>
                </a:solidFill>
              </a:rPr>
              <a:t> de la </a:t>
            </a:r>
            <a:r>
              <a:rPr lang="en-US" sz="2400" cap="none" dirty="0" err="1" smtClean="0">
                <a:ln w="10541" cmpd="sng">
                  <a:noFill/>
                  <a:prstDash val="solid"/>
                </a:ln>
                <a:solidFill>
                  <a:schemeClr val="tx1"/>
                </a:solidFill>
              </a:rPr>
              <a:t>villette</a:t>
            </a:r>
            <a:endParaRPr lang="en-US" sz="2400" cap="none" dirty="0">
              <a:ln w="10541" cmpd="sng">
                <a:noFill/>
                <a:prstDash val="solid"/>
              </a:ln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88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295400" y="1676400"/>
            <a:ext cx="6972300" cy="1447800"/>
          </a:xfrm>
        </p:spPr>
        <p:txBody>
          <a:bodyPr>
            <a:noAutofit/>
          </a:bodyPr>
          <a:lstStyle/>
          <a:p>
            <a:pPr lvl="0" algn="just" rtl="1"/>
            <a:r>
              <a:rPr lang="fa-IR" dirty="0">
                <a:cs typeface="B Nazanin" pitchFamily="2" charset="-78"/>
              </a:rPr>
              <a:t>موزه علم و </a:t>
            </a:r>
            <a:r>
              <a:rPr lang="fa-IR" dirty="0" smtClean="0">
                <a:cs typeface="B Nazanin" pitchFamily="2" charset="-78"/>
              </a:rPr>
              <a:t>فناوری، بنایی </a:t>
            </a:r>
            <a:r>
              <a:rPr lang="fa-IR" dirty="0">
                <a:cs typeface="B Nazanin" pitchFamily="2" charset="-78"/>
              </a:rPr>
              <a:t>گنبدی شکل بسیار بزرگی به نام لاژاد برای  تفریحات با یک پرده بلند نیم کره ایی ساخته شد.</a:t>
            </a:r>
            <a:endParaRPr lang="en-US" dirty="0">
              <a:cs typeface="B Nazanin" pitchFamily="2" charset="-78"/>
            </a:endParaRPr>
          </a:p>
          <a:p>
            <a:pPr lvl="0" algn="just" rtl="1"/>
            <a:r>
              <a:rPr lang="fa-IR" dirty="0">
                <a:cs typeface="B Nazanin" pitchFamily="2" charset="-78"/>
              </a:rPr>
              <a:t>از دیگر بناها سالن بزرگ که گاوداری قدیمی بوده تبدیل به نمایشگاه شده است وسیته د لاموزیک لا آرگوناتزو زنیت تی یتر می توان اشاره کرد.</a:t>
            </a:r>
            <a:endParaRPr lang="en-US" dirty="0">
              <a:cs typeface="B Nazanin" pitchFamily="2" charset="-78"/>
            </a:endParaRPr>
          </a:p>
          <a:p>
            <a:pPr algn="just" rtl="1"/>
            <a:r>
              <a:rPr lang="fa-IR" dirty="0">
                <a:cs typeface="B Nazanin" pitchFamily="2" charset="-78"/>
              </a:rPr>
              <a:t> 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9027" y="729359"/>
            <a:ext cx="2606040" cy="548640"/>
          </a:xfrm>
          <a:solidFill>
            <a:schemeClr val="tx1">
              <a:lumMod val="75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fa-IR" sz="2400" b="1" cap="none" dirty="0" smtClean="0">
                <a:ln w="18000">
                  <a:noFill/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B Nazanin" panose="00000400000000000000" pitchFamily="2" charset="-78"/>
              </a:rPr>
              <a:t>عناصر پارک</a:t>
            </a:r>
            <a:endParaRPr lang="en-US" sz="2400" b="1" cap="none" dirty="0">
              <a:ln w="18000">
                <a:noFill/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289"/>
          <a:stretch/>
        </p:blipFill>
        <p:spPr bwMode="auto">
          <a:xfrm>
            <a:off x="152400" y="3642360"/>
            <a:ext cx="5257800" cy="23272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80"/>
          <a:stretch/>
        </p:blipFill>
        <p:spPr bwMode="auto">
          <a:xfrm>
            <a:off x="5562600" y="3642360"/>
            <a:ext cx="3411078" cy="2133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114800" y="180719"/>
            <a:ext cx="4838700" cy="548640"/>
          </a:xfrm>
          <a:prstGeom prst="rect">
            <a:avLst/>
          </a:prstGeom>
          <a:solidFill>
            <a:srgbClr val="0070C0"/>
          </a:solidFill>
          <a:ln w="76200" cmpd="thinThick">
            <a:noFill/>
            <a:miter lim="800000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 anchorCtr="0">
            <a:normAutofit fontScale="97500"/>
          </a:bodyPr>
          <a:lstStyle>
            <a:lvl1pPr algn="ctr" defTabSz="914400" rtl="0" eaLnBrk="1" latinLnBrk="0" hangingPunct="1">
              <a:spcBef>
                <a:spcPts val="400"/>
              </a:spcBef>
              <a:buNone/>
              <a:defRPr sz="1800" b="1" kern="1200" cap="all" spc="0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sz="2400" cap="none" smtClean="0">
                <a:ln w="10541" cmpd="sng">
                  <a:noFill/>
                  <a:prstDash val="solid"/>
                </a:ln>
                <a:solidFill>
                  <a:schemeClr val="tx1"/>
                </a:solidFill>
                <a:cs typeface="B Nazanin" panose="00000400000000000000" pitchFamily="2" charset="-78"/>
              </a:rPr>
              <a:t>    طراحی پارک لاویلت (</a:t>
            </a:r>
            <a:r>
              <a:rPr lang="en-US" sz="2400" cap="none" smtClean="0">
                <a:ln w="10541" cmpd="sng">
                  <a:noFill/>
                  <a:prstDash val="solid"/>
                </a:ln>
                <a:solidFill>
                  <a:schemeClr val="tx1"/>
                </a:solidFill>
              </a:rPr>
              <a:t>(parc de la villette</a:t>
            </a:r>
            <a:endParaRPr lang="en-US" sz="2400" cap="none" dirty="0">
              <a:ln w="10541" cmpd="sng">
                <a:noFill/>
                <a:prstDash val="solid"/>
              </a:ln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0209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825740" cy="4343400"/>
          </a:xfrm>
        </p:spPr>
        <p:txBody>
          <a:bodyPr>
            <a:noAutofit/>
          </a:bodyPr>
          <a:lstStyle/>
          <a:p>
            <a:pPr algn="just" rtl="1"/>
            <a:r>
              <a:rPr lang="fa-IR" dirty="0">
                <a:cs typeface="B Nazanin" pitchFamily="2" charset="-78"/>
              </a:rPr>
              <a:t>خصیصه های اساسی باززنده سازی شهری بدین گونه تعریف می شود: نگاه و عملی جامع </a:t>
            </a:r>
            <a:r>
              <a:rPr lang="fa-IR" dirty="0" smtClean="0">
                <a:cs typeface="B Nazanin" pitchFamily="2" charset="-78"/>
              </a:rPr>
              <a:t>و یکپارچه </a:t>
            </a:r>
            <a:r>
              <a:rPr lang="fa-IR" dirty="0">
                <a:cs typeface="B Nazanin" pitchFamily="2" charset="-78"/>
              </a:rPr>
              <a:t>با هدف حل مشکلات شهری و توسعه ی شرایط اقتصادی ، کالبدی ، اجتماعی و محیطی فضایی که برای ایچاد تغییر انتخاب شده است.</a:t>
            </a:r>
            <a:endParaRPr lang="en-US" dirty="0">
              <a:cs typeface="B Nazanin" pitchFamily="2" charset="-78"/>
            </a:endParaRPr>
          </a:p>
          <a:p>
            <a:pPr algn="just" rtl="1"/>
            <a:r>
              <a:rPr lang="fa-IR" dirty="0" smtClean="0">
                <a:cs typeface="B Nazanin" pitchFamily="2" charset="-78"/>
              </a:rPr>
              <a:t>       ما </a:t>
            </a:r>
            <a:r>
              <a:rPr lang="fa-IR" dirty="0">
                <a:cs typeface="B Nazanin" pitchFamily="2" charset="-78"/>
              </a:rPr>
              <a:t>در متن حاضر درمورد بازآفرینی شهری در پروژه ی بزرگ </a:t>
            </a:r>
            <a:r>
              <a:rPr lang="en-US" dirty="0" smtClean="0">
                <a:cs typeface="B Nazanin" pitchFamily="2" charset="-78"/>
              </a:rPr>
              <a:t> de Ville</a:t>
            </a:r>
            <a:r>
              <a:rPr lang="fa-IR" dirty="0" smtClean="0">
                <a:cs typeface="B Nazanin" pitchFamily="2" charset="-78"/>
              </a:rPr>
              <a:t>در </a:t>
            </a:r>
            <a:r>
              <a:rPr lang="en-US" dirty="0" smtClean="0">
                <a:cs typeface="B Nazanin" pitchFamily="2" charset="-78"/>
              </a:rPr>
              <a:t> La </a:t>
            </a:r>
            <a:r>
              <a:rPr lang="en-US" dirty="0" err="1" smtClean="0">
                <a:cs typeface="B Nazanin" pitchFamily="2" charset="-78"/>
              </a:rPr>
              <a:t>Duchère</a:t>
            </a:r>
            <a:r>
              <a:rPr lang="fa-IR" dirty="0" smtClean="0">
                <a:cs typeface="B Nazanin" pitchFamily="2" charset="-78"/>
              </a:rPr>
              <a:t> و </a:t>
            </a:r>
            <a:r>
              <a:rPr lang="en-US" dirty="0" err="1">
                <a:cs typeface="B Nazanin" pitchFamily="2" charset="-78"/>
              </a:rPr>
              <a:t>Vaulx</a:t>
            </a:r>
            <a:r>
              <a:rPr lang="en-US" dirty="0">
                <a:cs typeface="B Nazanin" pitchFamily="2" charset="-78"/>
              </a:rPr>
              <a:t>-en-</a:t>
            </a:r>
            <a:r>
              <a:rPr lang="en-US" dirty="0" err="1">
                <a:cs typeface="B Nazanin" pitchFamily="2" charset="-78"/>
              </a:rPr>
              <a:t>Velin</a:t>
            </a:r>
            <a:r>
              <a:rPr lang="fa-IR" dirty="0" smtClean="0">
                <a:cs typeface="B Nazanin" pitchFamily="2" charset="-78"/>
              </a:rPr>
              <a:t> که </a:t>
            </a:r>
            <a:r>
              <a:rPr lang="fa-IR" dirty="0">
                <a:cs typeface="B Nazanin" pitchFamily="2" charset="-78"/>
              </a:rPr>
              <a:t>سیاست های به کار رفته در هر دو بر پایه ی حل محرومیت اجتماعی و بهبود ارتباطات است ، صحبت می کنیم.</a:t>
            </a:r>
            <a:endParaRPr lang="en-US" dirty="0">
              <a:cs typeface="B Nazanin" pitchFamily="2" charset="-78"/>
            </a:endParaRPr>
          </a:p>
          <a:p>
            <a:pPr algn="just" rtl="1"/>
            <a:r>
              <a:rPr lang="fa-IR" dirty="0" smtClean="0">
                <a:cs typeface="B Nazanin" pitchFamily="2" charset="-78"/>
              </a:rPr>
              <a:t>       نگرش </a:t>
            </a:r>
            <a:r>
              <a:rPr lang="fa-IR" dirty="0">
                <a:cs typeface="B Nazanin" pitchFamily="2" charset="-78"/>
              </a:rPr>
              <a:t>به این فضاهای محروم ایجاد مولفه های پویایی جدید در محله و تبدیل آنها از محله هایی ایزوله به محله هایی در تعامل به وسیله ی تخریب و توسعه ی جدید است. در این راستا برنامه ی مسکن با طرح هایی مثل خیابان های تجاری ، پارک ها ، امکانات ورزشی ، آموزشی و ... حمایت می شود.</a:t>
            </a:r>
            <a:endParaRPr lang="en-US" dirty="0">
              <a:cs typeface="B Nazanin" pitchFamily="2" charset="-78"/>
            </a:endParaRPr>
          </a:p>
          <a:p>
            <a:pPr algn="just" rtl="1"/>
            <a:r>
              <a:rPr lang="fa-IR" dirty="0" smtClean="0">
                <a:cs typeface="B Nazanin" pitchFamily="2" charset="-78"/>
              </a:rPr>
              <a:t>       این </a:t>
            </a:r>
            <a:r>
              <a:rPr lang="fa-IR" dirty="0">
                <a:cs typeface="B Nazanin" pitchFamily="2" charset="-78"/>
              </a:rPr>
              <a:t>فضاها در محل هایی بسیار دور از مرکز شهر قرار دارند به همین دلیل توجه ی زیادی بر ایجاد دسترسی مطلوب به کمک حمل ونقل عمومی معطوف شده است و یکی دیگر از اهداف مهم درگیر کردن سرمایه گذاران خصوصی در برنامه توسعه است</a:t>
            </a:r>
            <a:r>
              <a:rPr lang="fa-IR" dirty="0" smtClean="0">
                <a:cs typeface="B Nazanin" pitchFamily="2" charset="-78"/>
              </a:rPr>
              <a:t>.</a:t>
            </a:r>
            <a:endParaRPr 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42983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733" y="0"/>
            <a:ext cx="921173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56164" y="566678"/>
            <a:ext cx="6096000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sz="3600" dirty="0" err="1">
                <a:solidFill>
                  <a:srgbClr val="002060"/>
                </a:solidFill>
                <a:latin typeface="Dutch801 XBd BT" pitchFamily="18" charset="0"/>
                <a:cs typeface="B Nazanin" pitchFamily="2" charset="-78"/>
              </a:rPr>
              <a:t>vaulx</a:t>
            </a:r>
            <a:r>
              <a:rPr lang="en-US" sz="3600" dirty="0">
                <a:solidFill>
                  <a:srgbClr val="002060"/>
                </a:solidFill>
                <a:latin typeface="Dutch801 XBd BT" pitchFamily="18" charset="0"/>
                <a:cs typeface="B Nazanin" pitchFamily="2" charset="-78"/>
              </a:rPr>
              <a:t>-en-</a:t>
            </a:r>
            <a:r>
              <a:rPr lang="en-US" sz="3600" dirty="0" err="1">
                <a:solidFill>
                  <a:srgbClr val="002060"/>
                </a:solidFill>
                <a:latin typeface="Dutch801 XBd BT" pitchFamily="18" charset="0"/>
                <a:cs typeface="B Nazanin" pitchFamily="2" charset="-78"/>
              </a:rPr>
              <a:t>velin</a:t>
            </a:r>
            <a:endParaRPr lang="en-US" sz="3600" dirty="0">
              <a:solidFill>
                <a:srgbClr val="002060"/>
              </a:solidFill>
              <a:latin typeface="Dutch801 XBd BT" pitchFamily="18" charset="0"/>
              <a:cs typeface="B Nazanin" pitchFamily="2" charset="-78"/>
            </a:endParaRPr>
          </a:p>
          <a:p>
            <a:pPr algn="r" rtl="1"/>
            <a:r>
              <a:rPr lang="fa-IR" sz="2000" dirty="0">
                <a:solidFill>
                  <a:srgbClr val="002060"/>
                </a:solidFill>
                <a:cs typeface="B Nazanin" pitchFamily="2" charset="-78"/>
              </a:rPr>
              <a:t>مرکز تجاری مربوط به دهه 1970 و تعدادی بلوک های مسکونی بزرگ مقیاس در قالب پروژه ی </a:t>
            </a:r>
            <a:r>
              <a:rPr lang="en-US" sz="2000" dirty="0">
                <a:solidFill>
                  <a:srgbClr val="002060"/>
                </a:solidFill>
                <a:cs typeface="B Nazanin" pitchFamily="2" charset="-78"/>
              </a:rPr>
              <a:t>de Ville</a:t>
            </a:r>
            <a:r>
              <a:rPr lang="fa-IR" sz="2000" dirty="0">
                <a:solidFill>
                  <a:srgbClr val="002060"/>
                </a:solidFill>
                <a:cs typeface="B Nazanin" pitchFamily="2" charset="-78"/>
              </a:rPr>
              <a:t>  </a:t>
            </a:r>
            <a:r>
              <a:rPr lang="en-US" sz="2000" dirty="0">
                <a:solidFill>
                  <a:srgbClr val="002060"/>
                </a:solidFill>
                <a:cs typeface="B Nazanin" pitchFamily="2" charset="-78"/>
              </a:rPr>
              <a:t>March 2010 </a:t>
            </a:r>
            <a:r>
              <a:rPr lang="fa-IR" sz="2000" dirty="0">
                <a:solidFill>
                  <a:srgbClr val="002060"/>
                </a:solidFill>
                <a:cs typeface="B Nazanin" pitchFamily="2" charset="-78"/>
              </a:rPr>
              <a:t> تخریب شد. هدف از آن ایجاد مرکز جدیدی بود که به قلب ناحیه تبدیل شود. ساختمان های مسکونی بلند مرتبه در محیطی سبز با حداکثر 5 تا 6 طبقه در دوبخش خصوصی و اجتماعی نیز بخش دیگر توسعه بود. در پشت خانه ها فضایی برای کار ، خدمات ، تجارت  و فضاهای عمومی وجود دارد که از چند پارک و خیابان تشکیل می </a:t>
            </a:r>
            <a:r>
              <a:rPr lang="fa-IR" sz="2000" dirty="0" smtClean="0">
                <a:solidFill>
                  <a:srgbClr val="002060"/>
                </a:solidFill>
                <a:cs typeface="B Nazanin" pitchFamily="2" charset="-78"/>
              </a:rPr>
              <a:t>شود.</a:t>
            </a:r>
          </a:p>
          <a:p>
            <a:pPr algn="r" rtl="1"/>
            <a:r>
              <a:rPr lang="fa-IR" sz="2000" dirty="0">
                <a:solidFill>
                  <a:srgbClr val="002060"/>
                </a:solidFill>
                <a:cs typeface="B Nazanin" pitchFamily="2" charset="-78"/>
              </a:rPr>
              <a:t> </a:t>
            </a:r>
            <a:endParaRPr lang="en-US" sz="2000" dirty="0">
              <a:solidFill>
                <a:srgbClr val="002060"/>
              </a:solidFill>
              <a:cs typeface="B Nazanin" pitchFamily="2" charset="-78"/>
            </a:endParaRPr>
          </a:p>
          <a:p>
            <a:pPr algn="r" rtl="1"/>
            <a:r>
              <a:rPr lang="fa-IR" sz="2000" dirty="0">
                <a:solidFill>
                  <a:srgbClr val="002060"/>
                </a:solidFill>
                <a:cs typeface="B Nazanin" pitchFamily="2" charset="-78"/>
              </a:rPr>
              <a:t>این برنامه برای محله پروژه های ذیل را در بردارد:</a:t>
            </a:r>
            <a:endParaRPr lang="en-US" sz="2000" dirty="0">
              <a:solidFill>
                <a:srgbClr val="002060"/>
              </a:solidFill>
              <a:cs typeface="B Nazanin" pitchFamily="2" charset="-78"/>
            </a:endParaRPr>
          </a:p>
          <a:p>
            <a:pPr marL="342900" indent="-342900" algn="r" rtl="1">
              <a:buFont typeface="Wingdings" pitchFamily="2" charset="2"/>
              <a:buChar char="q"/>
            </a:pPr>
            <a:r>
              <a:rPr lang="fa-IR" sz="2000" dirty="0">
                <a:solidFill>
                  <a:srgbClr val="002060"/>
                </a:solidFill>
                <a:cs typeface="B Nazanin" pitchFamily="2" charset="-78"/>
              </a:rPr>
              <a:t>مرکز درمانی</a:t>
            </a:r>
            <a:endParaRPr lang="en-US" sz="2000" dirty="0">
              <a:solidFill>
                <a:srgbClr val="002060"/>
              </a:solidFill>
              <a:cs typeface="B Nazanin" pitchFamily="2" charset="-78"/>
            </a:endParaRPr>
          </a:p>
          <a:p>
            <a:pPr marL="342900" indent="-342900" algn="r" rtl="1">
              <a:buFont typeface="Wingdings" pitchFamily="2" charset="2"/>
              <a:buChar char="q"/>
            </a:pPr>
            <a:r>
              <a:rPr lang="fa-IR" sz="2000" dirty="0">
                <a:solidFill>
                  <a:srgbClr val="002060"/>
                </a:solidFill>
                <a:cs typeface="B Nazanin" pitchFamily="2" charset="-78"/>
              </a:rPr>
              <a:t>مرکزی برای پرورش نجوم و علم</a:t>
            </a:r>
            <a:endParaRPr lang="en-US" sz="2000" dirty="0">
              <a:solidFill>
                <a:srgbClr val="002060"/>
              </a:solidFill>
              <a:cs typeface="B Nazanin" pitchFamily="2" charset="-78"/>
            </a:endParaRPr>
          </a:p>
          <a:p>
            <a:pPr marL="342900" indent="-342900" algn="r" rtl="1">
              <a:buFont typeface="Wingdings" pitchFamily="2" charset="2"/>
              <a:buChar char="q"/>
            </a:pPr>
            <a:r>
              <a:rPr lang="fa-IR" sz="2000" dirty="0">
                <a:solidFill>
                  <a:srgbClr val="002060"/>
                </a:solidFill>
                <a:cs typeface="B Nazanin" pitchFamily="2" charset="-78"/>
              </a:rPr>
              <a:t>مرکز ورزش های </a:t>
            </a:r>
            <a:r>
              <a:rPr lang="fa-IR" sz="2000" dirty="0" smtClean="0">
                <a:solidFill>
                  <a:srgbClr val="002060"/>
                </a:solidFill>
                <a:cs typeface="B Nazanin" pitchFamily="2" charset="-78"/>
              </a:rPr>
              <a:t>آبی</a:t>
            </a:r>
            <a:endParaRPr lang="en-US" sz="2000" dirty="0">
              <a:solidFill>
                <a:srgbClr val="002060"/>
              </a:solidFill>
              <a:cs typeface="B Nazanin" pitchFamily="2" charset="-78"/>
            </a:endParaRPr>
          </a:p>
          <a:p>
            <a:pPr marL="342900" indent="-342900" algn="r" rtl="1">
              <a:buFont typeface="Wingdings" pitchFamily="2" charset="2"/>
              <a:buChar char="q"/>
            </a:pPr>
            <a:r>
              <a:rPr lang="fa-IR" sz="2000" dirty="0">
                <a:solidFill>
                  <a:srgbClr val="002060"/>
                </a:solidFill>
                <a:cs typeface="B Nazanin" pitchFamily="2" charset="-78"/>
              </a:rPr>
              <a:t>مرکز اجتماعی (</a:t>
            </a:r>
            <a:r>
              <a:rPr lang="en-US" sz="2000" b="1" dirty="0">
                <a:solidFill>
                  <a:srgbClr val="002060"/>
                </a:solidFill>
                <a:latin typeface="Castellar" pitchFamily="18" charset="0"/>
                <a:cs typeface="B Nazanin" pitchFamily="2" charset="-78"/>
              </a:rPr>
              <a:t>a community </a:t>
            </a:r>
            <a:r>
              <a:rPr lang="en-US" sz="2000" b="1" dirty="0" err="1">
                <a:solidFill>
                  <a:srgbClr val="002060"/>
                </a:solidFill>
                <a:latin typeface="Castellar" pitchFamily="18" charset="0"/>
                <a:cs typeface="B Nazanin" pitchFamily="2" charset="-78"/>
              </a:rPr>
              <a:t>centre</a:t>
            </a:r>
            <a:r>
              <a:rPr lang="fa-IR" sz="2000" dirty="0">
                <a:solidFill>
                  <a:srgbClr val="002060"/>
                </a:solidFill>
                <a:cs typeface="B Nazanin" pitchFamily="2" charset="-78"/>
              </a:rPr>
              <a:t>)</a:t>
            </a:r>
            <a:endParaRPr lang="en-US" sz="2000" dirty="0">
              <a:solidFill>
                <a:srgbClr val="002060"/>
              </a:solidFill>
              <a:cs typeface="B Nazanin" pitchFamily="2" charset="-78"/>
            </a:endParaRPr>
          </a:p>
          <a:p>
            <a:pPr algn="r" rtl="1"/>
            <a:endParaRPr lang="en-US" sz="2000" dirty="0">
              <a:solidFill>
                <a:srgbClr val="002060"/>
              </a:solidFill>
              <a:cs typeface="B Nazanin" pitchFamily="2" charset="-78"/>
            </a:endParaRPr>
          </a:p>
          <a:p>
            <a:pPr algn="r" rtl="1"/>
            <a:r>
              <a:rPr lang="en-US" sz="2000" dirty="0" err="1" smtClean="0">
                <a:solidFill>
                  <a:srgbClr val="002060"/>
                </a:solidFill>
                <a:latin typeface="+mj-lt"/>
                <a:cs typeface="B Nazanin" pitchFamily="2" charset="-78"/>
              </a:rPr>
              <a:t>Duchère</a:t>
            </a:r>
            <a:r>
              <a:rPr lang="fa-IR" sz="2000" dirty="0" smtClean="0">
                <a:solidFill>
                  <a:srgbClr val="002060"/>
                </a:solidFill>
                <a:latin typeface="+mj-lt"/>
                <a:cs typeface="B Nazanin" pitchFamily="2" charset="-78"/>
              </a:rPr>
              <a:t> </a:t>
            </a:r>
            <a:r>
              <a:rPr lang="fa-IR" sz="2000" dirty="0" smtClean="0">
                <a:solidFill>
                  <a:srgbClr val="002060"/>
                </a:solidFill>
                <a:cs typeface="B Nazanin" pitchFamily="2" charset="-78"/>
              </a:rPr>
              <a:t>بر </a:t>
            </a:r>
            <a:r>
              <a:rPr lang="fa-IR" sz="2000" dirty="0">
                <a:solidFill>
                  <a:srgbClr val="002060"/>
                </a:solidFill>
                <a:cs typeface="B Nazanin" pitchFamily="2" charset="-78"/>
              </a:rPr>
              <a:t>طبق </a:t>
            </a:r>
            <a:r>
              <a:rPr lang="fa-IR" sz="2000" dirty="0" smtClean="0">
                <a:solidFill>
                  <a:srgbClr val="002060"/>
                </a:solidFill>
                <a:cs typeface="B Nazanin" pitchFamily="2" charset="-78"/>
              </a:rPr>
              <a:t>مدل </a:t>
            </a:r>
            <a:r>
              <a:rPr lang="en-US" sz="2000" dirty="0" err="1" smtClean="0">
                <a:solidFill>
                  <a:srgbClr val="002060"/>
                </a:solidFill>
                <a:latin typeface="+mj-lt"/>
                <a:cs typeface="B Nazanin" pitchFamily="2" charset="-78"/>
              </a:rPr>
              <a:t>Cité</a:t>
            </a:r>
            <a:r>
              <a:rPr lang="en-US" sz="2000" dirty="0" smtClean="0">
                <a:solidFill>
                  <a:srgbClr val="002060"/>
                </a:solidFill>
                <a:latin typeface="+mj-lt"/>
                <a:cs typeface="B Nazanin" pitchFamily="2" charset="-78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+mj-lt"/>
                <a:cs typeface="B Nazanin" pitchFamily="2" charset="-78"/>
              </a:rPr>
              <a:t>Radieuse</a:t>
            </a:r>
            <a:r>
              <a:rPr lang="en-US" sz="2000" dirty="0">
                <a:solidFill>
                  <a:srgbClr val="002060"/>
                </a:solidFill>
                <a:cs typeface="B Nazanin" pitchFamily="2" charset="-78"/>
              </a:rPr>
              <a:t>’.</a:t>
            </a:r>
            <a:r>
              <a:rPr lang="fa-IR" sz="2000" dirty="0">
                <a:solidFill>
                  <a:srgbClr val="002060"/>
                </a:solidFill>
                <a:cs typeface="B Nazanin" pitchFamily="2" charset="-78"/>
              </a:rPr>
              <a:t> ساخته شده است.</a:t>
            </a:r>
            <a:endParaRPr lang="en-US" sz="2000" dirty="0">
              <a:solidFill>
                <a:srgbClr val="002060"/>
              </a:solidFill>
              <a:cs typeface="B Nazanin" pitchFamily="2" charset="-78"/>
            </a:endParaRPr>
          </a:p>
          <a:p>
            <a:pPr algn="r" rtl="1"/>
            <a:endParaRPr lang="en-US" sz="2000" dirty="0">
              <a:solidFill>
                <a:srgbClr val="002060"/>
              </a:solidFill>
              <a:cs typeface="B Nazanin" pitchFamily="2" charset="-78"/>
            </a:endParaRPr>
          </a:p>
          <a:p>
            <a:pPr algn="r" rtl="1"/>
            <a:endParaRPr lang="en-US" sz="2000" dirty="0">
              <a:solidFill>
                <a:srgbClr val="002060"/>
              </a:solidFill>
              <a:cs typeface="B Nazanin" pitchFamily="2" charset="-78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98" y="170899"/>
            <a:ext cx="6779300" cy="66677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3853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762000"/>
            <a:ext cx="7772400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>
                <a:cs typeface="B Nazanin" pitchFamily="2" charset="-78"/>
              </a:rPr>
              <a:t>در این </a:t>
            </a:r>
            <a:r>
              <a:rPr lang="fa-IR" sz="2400" b="1" dirty="0" smtClean="0">
                <a:cs typeface="B Nazanin" pitchFamily="2" charset="-78"/>
              </a:rPr>
              <a:t>پروژه </a:t>
            </a:r>
            <a:r>
              <a:rPr lang="fa-IR" sz="2400" b="1" dirty="0">
                <a:cs typeface="B Nazanin" pitchFamily="2" charset="-78"/>
              </a:rPr>
              <a:t>16 موسسه شرکت کردند مباحث باز </a:t>
            </a:r>
            <a:r>
              <a:rPr lang="fa-IR" sz="2400" b="1" dirty="0" smtClean="0">
                <a:cs typeface="B Nazanin" pitchFamily="2" charset="-78"/>
              </a:rPr>
              <a:t>آفرینی </a:t>
            </a:r>
            <a:r>
              <a:rPr lang="fa-IR" sz="2400" b="1" dirty="0">
                <a:cs typeface="B Nazanin" pitchFamily="2" charset="-78"/>
              </a:rPr>
              <a:t>در این  </a:t>
            </a:r>
            <a:r>
              <a:rPr lang="fa-IR" sz="2400" b="1" dirty="0" smtClean="0">
                <a:cs typeface="B Nazanin" pitchFamily="2" charset="-78"/>
              </a:rPr>
              <a:t>پروژه </a:t>
            </a:r>
            <a:r>
              <a:rPr lang="fa-IR" sz="2400" b="1" dirty="0">
                <a:cs typeface="B Nazanin" pitchFamily="2" charset="-78"/>
              </a:rPr>
              <a:t>عبارت اند از</a:t>
            </a:r>
            <a:r>
              <a:rPr lang="fa-IR" sz="2400" b="1" dirty="0" smtClean="0">
                <a:cs typeface="B Nazanin" pitchFamily="2" charset="-78"/>
              </a:rPr>
              <a:t>:</a:t>
            </a:r>
          </a:p>
          <a:p>
            <a:pPr algn="r" rtl="1"/>
            <a:endParaRPr lang="en-US" sz="2000" b="1" dirty="0">
              <a:cs typeface="B Nazanin" pitchFamily="2" charset="-78"/>
            </a:endParaRPr>
          </a:p>
          <a:p>
            <a:pPr marL="342900" indent="-342900" algn="r" rtl="1">
              <a:buFont typeface="Wingdings" pitchFamily="2" charset="2"/>
              <a:buChar char="v"/>
            </a:pPr>
            <a:r>
              <a:rPr lang="fa-IR" b="1" dirty="0">
                <a:cs typeface="B Nazanin" pitchFamily="2" charset="-78"/>
              </a:rPr>
              <a:t>ساخت و ساز های مساکن جدید </a:t>
            </a:r>
            <a:endParaRPr lang="en-US" b="1" dirty="0">
              <a:cs typeface="B Nazanin" pitchFamily="2" charset="-78"/>
            </a:endParaRPr>
          </a:p>
          <a:p>
            <a:pPr marL="342900" indent="-342900" algn="r" rtl="1">
              <a:buFont typeface="Wingdings" pitchFamily="2" charset="2"/>
              <a:buChar char="v"/>
            </a:pPr>
            <a:r>
              <a:rPr lang="fa-IR" b="1" dirty="0">
                <a:cs typeface="B Nazanin" pitchFamily="2" charset="-78"/>
              </a:rPr>
              <a:t>ایجاد یک مرکز محله که دارای مدرسه باشد</a:t>
            </a:r>
            <a:endParaRPr lang="en-US" b="1" dirty="0">
              <a:cs typeface="B Nazanin" pitchFamily="2" charset="-78"/>
            </a:endParaRPr>
          </a:p>
          <a:p>
            <a:pPr marL="342900" indent="-342900" algn="r" rtl="1">
              <a:buFont typeface="Wingdings" pitchFamily="2" charset="2"/>
              <a:buChar char="v"/>
            </a:pPr>
            <a:r>
              <a:rPr lang="fa-IR" b="1" dirty="0">
                <a:cs typeface="B Nazanin" pitchFamily="2" charset="-78"/>
              </a:rPr>
              <a:t>بهبود محیط زندگی ساکنان</a:t>
            </a:r>
            <a:endParaRPr lang="en-US" b="1" dirty="0">
              <a:cs typeface="B Nazanin" pitchFamily="2" charset="-78"/>
            </a:endParaRPr>
          </a:p>
          <a:p>
            <a:pPr marL="342900" indent="-342900" algn="r" rtl="1">
              <a:buFont typeface="Wingdings" pitchFamily="2" charset="2"/>
              <a:buChar char="v"/>
            </a:pPr>
            <a:r>
              <a:rPr lang="fa-IR" b="1" dirty="0">
                <a:cs typeface="B Nazanin" pitchFamily="2" charset="-78"/>
              </a:rPr>
              <a:t>ایجاد فضاهای عمومی و </a:t>
            </a:r>
            <a:r>
              <a:rPr lang="fa-IR" b="1" dirty="0" smtClean="0">
                <a:cs typeface="B Nazanin" pitchFamily="2" charset="-78"/>
              </a:rPr>
              <a:t>ارائه </a:t>
            </a:r>
            <a:r>
              <a:rPr lang="fa-IR" b="1" dirty="0">
                <a:cs typeface="B Nazanin" pitchFamily="2" charset="-78"/>
              </a:rPr>
              <a:t>تسهیلات در محله</a:t>
            </a:r>
            <a:endParaRPr lang="en-US" b="1" dirty="0">
              <a:cs typeface="B Nazanin" pitchFamily="2" charset="-78"/>
            </a:endParaRPr>
          </a:p>
          <a:p>
            <a:pPr marL="342900" indent="-342900" algn="r" rtl="1">
              <a:buFont typeface="Wingdings" pitchFamily="2" charset="2"/>
              <a:buChar char="v"/>
            </a:pPr>
            <a:r>
              <a:rPr lang="fa-IR" b="1" dirty="0">
                <a:cs typeface="B Nazanin" pitchFamily="2" charset="-78"/>
              </a:rPr>
              <a:t>بهبود دسترسی به محله و ارتباط با محله های اطراف ان</a:t>
            </a:r>
            <a:endParaRPr lang="en-US" b="1" dirty="0">
              <a:cs typeface="B Nazanin" pitchFamily="2" charset="-78"/>
            </a:endParaRPr>
          </a:p>
          <a:p>
            <a:pPr marL="342900" indent="-342900" algn="r" rtl="1">
              <a:buFont typeface="Wingdings" pitchFamily="2" charset="2"/>
              <a:buChar char="v"/>
            </a:pPr>
            <a:r>
              <a:rPr lang="fa-IR" b="1" dirty="0">
                <a:cs typeface="B Nazanin" pitchFamily="2" charset="-78"/>
              </a:rPr>
              <a:t>بهبود کیفیت نظام آ</a:t>
            </a:r>
            <a:r>
              <a:rPr lang="fa-IR" b="1" dirty="0" smtClean="0">
                <a:cs typeface="B Nazanin" pitchFamily="2" charset="-78"/>
              </a:rPr>
              <a:t>موزش </a:t>
            </a:r>
            <a:r>
              <a:rPr lang="fa-IR" b="1" dirty="0">
                <a:cs typeface="B Nazanin" pitchFamily="2" charset="-78"/>
              </a:rPr>
              <a:t>و پرورش</a:t>
            </a:r>
            <a:endParaRPr lang="en-US" b="1" dirty="0">
              <a:cs typeface="B Nazanin" pitchFamily="2" charset="-78"/>
            </a:endParaRPr>
          </a:p>
          <a:p>
            <a:pPr marL="342900" indent="-342900" algn="r" rtl="1">
              <a:buFont typeface="Wingdings" pitchFamily="2" charset="2"/>
              <a:buChar char="v"/>
            </a:pPr>
            <a:r>
              <a:rPr lang="fa-IR" b="1" dirty="0">
                <a:cs typeface="B Nazanin" pitchFamily="2" charset="-78"/>
              </a:rPr>
              <a:t>توسعه بلوک های ساختمانی </a:t>
            </a:r>
            <a:r>
              <a:rPr lang="fa-IR" b="1" dirty="0" smtClean="0">
                <a:cs typeface="B Nazanin" pitchFamily="2" charset="-78"/>
              </a:rPr>
              <a:t>جدید</a:t>
            </a:r>
          </a:p>
          <a:p>
            <a:pPr algn="r" rtl="1"/>
            <a:endParaRPr lang="fa-IR" sz="2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cs typeface="B Nazanin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90600" y="4724400"/>
            <a:ext cx="6858000" cy="830997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cs typeface="B Nazanin" pitchFamily="2" charset="-78"/>
              </a:rPr>
              <a:t>بازآفرینی در فرانسه نشان دهنده این است که نوآوری طرح باید فراتر از طرح های کالبدی و فیزیکی باشد.</a:t>
            </a:r>
            <a:endParaRPr lang="en-US" sz="2400" b="1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95998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419398"/>
            <a:ext cx="4114800" cy="701040"/>
          </a:xfrm>
        </p:spPr>
        <p:txBody>
          <a:bodyPr/>
          <a:lstStyle/>
          <a:p>
            <a:r>
              <a:rPr lang="fa-IR" dirty="0"/>
              <a:t> بازآفرینی شهری در </a:t>
            </a:r>
            <a:r>
              <a:rPr lang="fa-IR" dirty="0" smtClean="0"/>
              <a:t>فرانسه</a:t>
            </a:r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95400"/>
            <a:ext cx="9144000" cy="556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5800" y="1905000"/>
            <a:ext cx="7772399" cy="3477875"/>
          </a:xfrm>
          <a:prstGeom prst="rect">
            <a:avLst/>
          </a:prstGeom>
          <a:solidFill>
            <a:srgbClr val="FFFFFF">
              <a:alpha val="56078"/>
            </a:srgb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 rtl="1"/>
            <a:r>
              <a:rPr lang="ar-SA" sz="2000" dirty="0">
                <a:cs typeface="B Nazanin" pitchFamily="2" charset="-78"/>
              </a:rPr>
              <a:t>در فرانسه این حرکت باعث تغییر دولت و روی کار آمدن ژرژ </a:t>
            </a:r>
            <a:r>
              <a:rPr lang="ar-SA" sz="2000" dirty="0" smtClean="0">
                <a:cs typeface="B Nazanin" pitchFamily="2" charset="-78"/>
              </a:rPr>
              <a:t>پمپیدو</a:t>
            </a:r>
            <a:r>
              <a:rPr lang="fa-IR" sz="2000" dirty="0" smtClean="0">
                <a:cs typeface="B Nazanin" pitchFamily="2" charset="-78"/>
              </a:rPr>
              <a:t> (</a:t>
            </a:r>
            <a:r>
              <a:rPr lang="en-US" sz="2000" dirty="0" smtClean="0">
                <a:cs typeface="B Nazanin" pitchFamily="2" charset="-78"/>
              </a:rPr>
              <a:t>Georges Pompidou</a:t>
            </a:r>
            <a:r>
              <a:rPr lang="fa-IR" sz="2000" dirty="0" smtClean="0">
                <a:cs typeface="B Nazanin" pitchFamily="2" charset="-78"/>
              </a:rPr>
              <a:t>)    (1974-1911) </a:t>
            </a:r>
            <a:r>
              <a:rPr lang="ar-SA" sz="2000" dirty="0" smtClean="0">
                <a:cs typeface="B Nazanin" pitchFamily="2" charset="-78"/>
              </a:rPr>
              <a:t>بر </a:t>
            </a:r>
            <a:r>
              <a:rPr lang="ar-SA" sz="2000" dirty="0">
                <a:cs typeface="B Nazanin" pitchFamily="2" charset="-78"/>
              </a:rPr>
              <a:t>اثر توافق نسل جدید ، جامعه کارگری و دولت شد و برنامه ای جدید با عنوان جامعه جدید در دستور کار دولت قرار </a:t>
            </a:r>
            <a:r>
              <a:rPr lang="ar-SA" sz="2000" dirty="0" smtClean="0">
                <a:cs typeface="B Nazanin" pitchFamily="2" charset="-78"/>
              </a:rPr>
              <a:t>گرفت</a:t>
            </a:r>
            <a:r>
              <a:rPr lang="fa-IR" sz="2000" dirty="0" smtClean="0">
                <a:cs typeface="B Nazanin" pitchFamily="2" charset="-78"/>
              </a:rPr>
              <a:t> (</a:t>
            </a:r>
            <a:r>
              <a:rPr lang="en-US" sz="2000" dirty="0" smtClean="0">
                <a:cs typeface="B Nazanin" pitchFamily="2" charset="-78"/>
              </a:rPr>
              <a:t>la </a:t>
            </a:r>
            <a:r>
              <a:rPr lang="en-US" sz="2000" dirty="0">
                <a:cs typeface="B Nazanin" pitchFamily="2" charset="-78"/>
              </a:rPr>
              <a:t>nouvelle </a:t>
            </a:r>
            <a:r>
              <a:rPr lang="en-US" sz="2000" dirty="0" err="1" smtClean="0">
                <a:cs typeface="B Nazanin" pitchFamily="2" charset="-78"/>
              </a:rPr>
              <a:t>societe</a:t>
            </a:r>
            <a:r>
              <a:rPr lang="fa-IR" sz="2000" dirty="0">
                <a:cs typeface="B Nazanin" pitchFamily="2" charset="-78"/>
              </a:rPr>
              <a:t>)</a:t>
            </a:r>
            <a:r>
              <a:rPr lang="en-US" sz="2000" dirty="0" smtClean="0">
                <a:cs typeface="B Nazanin" pitchFamily="2" charset="-78"/>
              </a:rPr>
              <a:t> </a:t>
            </a:r>
            <a:r>
              <a:rPr lang="ar-SA" sz="2000" dirty="0">
                <a:cs typeface="B Nazanin" pitchFamily="2" charset="-78"/>
              </a:rPr>
              <a:t>که در آن آزادی های اجتماعی ، واگذاری سهام کارخانه ها به کارگران توسعه همبستگی اجتماعی مطرح شد.</a:t>
            </a:r>
            <a:endParaRPr lang="en-US" sz="2000" dirty="0">
              <a:cs typeface="B Nazanin" pitchFamily="2" charset="-78"/>
            </a:endParaRPr>
          </a:p>
          <a:p>
            <a:pPr algn="just" rtl="1"/>
            <a:r>
              <a:rPr lang="ar-SA" sz="2000" dirty="0">
                <a:cs typeface="B Nazanin" pitchFamily="2" charset="-78"/>
              </a:rPr>
              <a:t>واژه</a:t>
            </a:r>
            <a:r>
              <a:rPr lang="en-US" sz="2000" dirty="0">
                <a:cs typeface="B Nazanin" pitchFamily="2" charset="-78"/>
              </a:rPr>
              <a:t> regeneration </a:t>
            </a:r>
            <a:r>
              <a:rPr lang="ar-SA" sz="2000" dirty="0">
                <a:cs typeface="B Nazanin" pitchFamily="2" charset="-78"/>
              </a:rPr>
              <a:t>در لغت به معنای بازتولید یا ترمیم طبیعی بخشی از یک تمامیت زنده که در معرض نابودی قرار گرفته است می باشد</a:t>
            </a:r>
            <a:r>
              <a:rPr lang="en-US" sz="2000" dirty="0">
                <a:cs typeface="B Nazanin" pitchFamily="2" charset="-78"/>
              </a:rPr>
              <a:t> .</a:t>
            </a:r>
            <a:r>
              <a:rPr lang="ar-SA" sz="2000" dirty="0">
                <a:cs typeface="B Nazanin" pitchFamily="2" charset="-78"/>
              </a:rPr>
              <a:t>در مورد مرمت و حفاظت شهری آن گونه که از ویژگی های عصر تجدید </a:t>
            </a:r>
            <a:r>
              <a:rPr lang="ar-SA" sz="2000" dirty="0" smtClean="0">
                <a:cs typeface="B Nazanin" pitchFamily="2" charset="-78"/>
              </a:rPr>
              <a:t>نسل</a:t>
            </a:r>
            <a:r>
              <a:rPr lang="fa-IR" sz="2000" dirty="0" smtClean="0">
                <a:cs typeface="B Nazanin" pitchFamily="2" charset="-78"/>
              </a:rPr>
              <a:t> </a:t>
            </a:r>
            <a:r>
              <a:rPr lang="ar-SA" sz="2000" dirty="0" smtClean="0">
                <a:cs typeface="B Nazanin" pitchFamily="2" charset="-78"/>
              </a:rPr>
              <a:t>استنباط </a:t>
            </a:r>
            <a:r>
              <a:rPr lang="ar-SA" sz="2000" dirty="0">
                <a:cs typeface="B Nazanin" pitchFamily="2" charset="-78"/>
              </a:rPr>
              <a:t>می </a:t>
            </a:r>
            <a:r>
              <a:rPr lang="ar-SA" sz="2000" dirty="0" smtClean="0">
                <a:cs typeface="B Nazanin" pitchFamily="2" charset="-78"/>
              </a:rPr>
              <a:t>شود، </a:t>
            </a:r>
            <a:r>
              <a:rPr lang="ar-SA" sz="2000" dirty="0">
                <a:cs typeface="B Nazanin" pitchFamily="2" charset="-78"/>
              </a:rPr>
              <a:t>شهری می باید شکل بگیرد که در درجه اول پاسخگوی شرایط تازه شهرها در مناسبات نوین و بین المللی و در وهله بعد برآورده کننده خواست ها و نیازهای افراد نسل جدید باشد</a:t>
            </a:r>
            <a:r>
              <a:rPr lang="en-US" sz="2000" dirty="0">
                <a:cs typeface="B Nazanin" pitchFamily="2" charset="-78"/>
              </a:rPr>
              <a:t> .</a:t>
            </a:r>
            <a:r>
              <a:rPr lang="ar-SA" sz="2000" dirty="0">
                <a:cs typeface="B Nazanin" pitchFamily="2" charset="-78"/>
              </a:rPr>
              <a:t>در ابتدا این واژه چیزی مستقل از نوسازی شهری نبوده اما به تدریج در مقابل تبعات منفی نوسازی به واژه ای مستقل بدل شده است</a:t>
            </a:r>
            <a:r>
              <a:rPr lang="ar-SA" sz="2000" dirty="0" smtClean="0">
                <a:cs typeface="B Nazanin" pitchFamily="2" charset="-78"/>
              </a:rPr>
              <a:t>.</a:t>
            </a:r>
            <a:endParaRPr lang="en-US" sz="2000" dirty="0">
              <a:cs typeface="B Nazanin" pitchFamily="2" charset="-78"/>
            </a:endParaRPr>
          </a:p>
          <a:p>
            <a:pPr algn="just"/>
            <a:endParaRPr lang="en-US" sz="20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817722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85148"/>
            <a:ext cx="4038600" cy="26911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44218" y="152400"/>
            <a:ext cx="3194981" cy="548640"/>
          </a:xfrm>
          <a:solidFill>
            <a:srgbClr val="0070C0"/>
          </a:solidFill>
          <a:ln>
            <a:noFill/>
          </a:ln>
        </p:spPr>
        <p:txBody>
          <a:bodyPr>
            <a:normAutofit/>
          </a:bodyPr>
          <a:lstStyle/>
          <a:p>
            <a:pPr algn="r" rtl="1"/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ar-SA" sz="2000" b="1" dirty="0">
                <a:solidFill>
                  <a:schemeClr val="tx1"/>
                </a:solidFill>
              </a:rPr>
              <a:t>بازآفرینی شهری در فرانسه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smtClean="0">
                <a:solidFill>
                  <a:schemeClr val="tx1"/>
                </a:solidFill>
              </a:rPr>
              <a:t>: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14799" y="1891099"/>
            <a:ext cx="47244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ar-SA" b="1" dirty="0">
                <a:cs typeface="B Nazanin" pitchFamily="2" charset="-78"/>
              </a:rPr>
              <a:t>اولین </a:t>
            </a:r>
            <a:r>
              <a:rPr lang="ar-SA" b="1" dirty="0" smtClean="0">
                <a:cs typeface="B Nazanin" pitchFamily="2" charset="-78"/>
              </a:rPr>
              <a:t>تجربه، </a:t>
            </a:r>
            <a:r>
              <a:rPr lang="ar-SA" b="1" dirty="0">
                <a:cs typeface="B Nazanin" pitchFamily="2" charset="-78"/>
              </a:rPr>
              <a:t>طرح مشهور توسعه محدوده لادفانس در حاشیه غربی پاریس بود</a:t>
            </a:r>
            <a:r>
              <a:rPr lang="fa-IR" b="1" dirty="0">
                <a:cs typeface="B Nazanin" pitchFamily="2" charset="-78"/>
              </a:rPr>
              <a:t>. </a:t>
            </a:r>
            <a:r>
              <a:rPr lang="ar-SA" b="1" dirty="0">
                <a:cs typeface="B Nazanin" pitchFamily="2" charset="-78"/>
              </a:rPr>
              <a:t>در سپتامبر</a:t>
            </a:r>
            <a:r>
              <a:rPr lang="en-US" b="1" dirty="0">
                <a:cs typeface="B Nazanin" pitchFamily="2" charset="-78"/>
              </a:rPr>
              <a:t> 1958 </a:t>
            </a:r>
            <a:r>
              <a:rPr lang="ar-SA" b="1" dirty="0">
                <a:cs typeface="B Nazanin" pitchFamily="2" charset="-78"/>
              </a:rPr>
              <a:t>قانون تاسیس موسسه آمایش منطقه لادفانس توسط دولت فرانسه به تصویب رسید که بر طبق این قانون موسسه اجازه یافت با بهره گیری از منابع و سرمایه گذاری های خصوصی اقدام به توسعه این منطقه کند</a:t>
            </a:r>
            <a:r>
              <a:rPr lang="fa-IR" b="1" dirty="0">
                <a:cs typeface="B Nazanin" pitchFamily="2" charset="-78"/>
              </a:rPr>
              <a:t>.</a:t>
            </a:r>
            <a:endParaRPr lang="en-US" b="1" dirty="0">
              <a:cs typeface="B Nazanin" pitchFamily="2" charset="-78"/>
            </a:endParaRPr>
          </a:p>
          <a:p>
            <a:pPr algn="just" rtl="1"/>
            <a:r>
              <a:rPr lang="ar-SA" b="1" dirty="0">
                <a:cs typeface="B Nazanin" pitchFamily="2" charset="-78"/>
              </a:rPr>
              <a:t>اما مجموعه کارهای انجام شده در زمان ژرژ پمپیدو و ژسکار دستن برای شهر پاریس و اوج آن در دوران میتران مهمترین حرکت های </a:t>
            </a:r>
            <a:r>
              <a:rPr lang="ar-SA" b="1" dirty="0" smtClean="0">
                <a:cs typeface="B Nazanin" pitchFamily="2" charset="-78"/>
              </a:rPr>
              <a:t>باز</a:t>
            </a:r>
            <a:r>
              <a:rPr lang="fa-IR" b="1" dirty="0" smtClean="0">
                <a:cs typeface="B Nazanin" pitchFamily="2" charset="-78"/>
              </a:rPr>
              <a:t>آ</a:t>
            </a:r>
            <a:r>
              <a:rPr lang="ar-SA" b="1" dirty="0" smtClean="0">
                <a:cs typeface="B Nazanin" pitchFamily="2" charset="-78"/>
              </a:rPr>
              <a:t>فرینی </a:t>
            </a:r>
            <a:r>
              <a:rPr lang="ar-SA" b="1" dirty="0">
                <a:cs typeface="B Nazanin" pitchFamily="2" charset="-78"/>
              </a:rPr>
              <a:t>شهری در فرانسه است </a:t>
            </a:r>
            <a:r>
              <a:rPr lang="fa-IR" b="1" dirty="0">
                <a:cs typeface="B Nazanin" pitchFamily="2" charset="-78"/>
              </a:rPr>
              <a:t>. </a:t>
            </a:r>
            <a:r>
              <a:rPr lang="ar-SA" b="1" dirty="0">
                <a:cs typeface="B Nazanin" pitchFamily="2" charset="-78"/>
              </a:rPr>
              <a:t>در اینجا یک نظام برنامه ریزی دو سطحی راهبرد</a:t>
            </a:r>
            <a:r>
              <a:rPr lang="en-US" b="1" dirty="0">
                <a:cs typeface="B Nazanin" pitchFamily="2" charset="-78"/>
              </a:rPr>
              <a:t>-</a:t>
            </a:r>
            <a:r>
              <a:rPr lang="ar-SA" b="1" dirty="0">
                <a:cs typeface="B Nazanin" pitchFamily="2" charset="-78"/>
              </a:rPr>
              <a:t>اجرا اندیشیده شد که بر طبق آن مطالعات شهرشناسانه برای شناخت خواسته ها ،نیازها و مشکلات طراحی می شود و راهبردهای حل آن اندیشیده می شود و سپس محدوده های طراحی تعیین می گردند</a:t>
            </a:r>
            <a:r>
              <a:rPr lang="en-US" b="1" dirty="0">
                <a:cs typeface="B Nazanin" pitchFamily="2" charset="-78"/>
              </a:rPr>
              <a:t> </a:t>
            </a:r>
            <a:r>
              <a:rPr lang="en-US" b="1" dirty="0" smtClean="0">
                <a:cs typeface="B Nazanin" pitchFamily="2" charset="-78"/>
              </a:rPr>
              <a:t>.</a:t>
            </a:r>
            <a:endParaRPr lang="en-US" b="1" dirty="0">
              <a:cs typeface="B Nazanin" pitchFamily="2" charset="-78"/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24" y="3757678"/>
            <a:ext cx="3683551" cy="31003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83932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44218" y="152400"/>
            <a:ext cx="3194981" cy="548640"/>
          </a:xfrm>
          <a:solidFill>
            <a:srgbClr val="0070C0"/>
          </a:solidFill>
          <a:ln>
            <a:noFill/>
          </a:ln>
        </p:spPr>
        <p:txBody>
          <a:bodyPr>
            <a:normAutofit/>
          </a:bodyPr>
          <a:lstStyle/>
          <a:p>
            <a:pPr algn="r" rtl="1"/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ar-SA" sz="2000" b="1" dirty="0">
                <a:solidFill>
                  <a:schemeClr val="tx1"/>
                </a:solidFill>
              </a:rPr>
              <a:t>بازآفرینی شهری در فرانسه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smtClean="0">
                <a:solidFill>
                  <a:schemeClr val="tx1"/>
                </a:solidFill>
              </a:rPr>
              <a:t>:</a:t>
            </a:r>
            <a:endParaRPr lang="en-US" sz="2000" dirty="0">
              <a:solidFill>
                <a:schemeClr val="tx1"/>
              </a:solidFill>
            </a:endParaRPr>
          </a:p>
        </p:txBody>
      </p:sp>
      <p:pic>
        <p:nvPicPr>
          <p:cNvPr id="1026" name="Picture 2" descr="G:\Georges_Pompido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4974"/>
            <a:ext cx="2320849" cy="29164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G:\Valéry_Giscard_d’Estaing_1978(3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56" y="3505200"/>
            <a:ext cx="2159000" cy="3238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:\391px-Reagan_Mitterrand_1984_(cropped_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4542" y="3505200"/>
            <a:ext cx="2204381" cy="33770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22387" y="3135868"/>
            <a:ext cx="21336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dirty="0" smtClean="0">
                <a:cs typeface="B Nazanin" panose="00000400000000000000" pitchFamily="2" charset="-78"/>
              </a:rPr>
              <a:t>ژرژ پمپیدو 1974-1969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92817" y="6488668"/>
            <a:ext cx="196196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dirty="0" smtClean="0">
                <a:cs typeface="B Nazanin" panose="00000400000000000000" pitchFamily="2" charset="-78"/>
              </a:rPr>
              <a:t>ژسکارد 1981-1974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129932" y="6488668"/>
            <a:ext cx="21336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dirty="0" smtClean="0">
                <a:cs typeface="B Nazanin" panose="00000400000000000000" pitchFamily="2" charset="-78"/>
              </a:rPr>
              <a:t>میتران 1995-1981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462133" y="1600200"/>
            <a:ext cx="6687554" cy="138499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just" rtl="1"/>
            <a:r>
              <a:rPr lang="ar-SA" sz="2800" dirty="0">
                <a:solidFill>
                  <a:schemeClr val="tx1"/>
                </a:solidFill>
                <a:cs typeface="B Nazanin" panose="00000400000000000000" pitchFamily="2" charset="-78"/>
              </a:rPr>
              <a:t>رئیس جمهور بطور خاص در این فرایند نقش اصلی را داشت و حتی گاهی راساً تصمیم گیری می </a:t>
            </a:r>
            <a:r>
              <a:rPr lang="ar-SA" sz="2800" dirty="0" smtClean="0">
                <a:solidFill>
                  <a:schemeClr val="tx1"/>
                </a:solidFill>
                <a:cs typeface="B Nazanin" panose="00000400000000000000" pitchFamily="2" charset="-78"/>
              </a:rPr>
              <a:t>کرد،</a:t>
            </a:r>
            <a:r>
              <a:rPr lang="fa-IR" sz="2800" dirty="0" smtClean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ar-SA" sz="28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این </a:t>
            </a:r>
            <a:r>
              <a:rPr lang="ar-SA" sz="2800" dirty="0">
                <a:solidFill>
                  <a:schemeClr val="tx1"/>
                </a:solidFill>
                <a:cs typeface="B Nazanin" panose="00000400000000000000" pitchFamily="2" charset="-78"/>
              </a:rPr>
              <a:t>مقطع از بازآفرینی شهری در فرانسه را پیوند شهری نامیده اند</a:t>
            </a:r>
            <a:r>
              <a:rPr lang="en-US" sz="2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75470" y="3329457"/>
            <a:ext cx="4650051" cy="3108543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just" rtl="1"/>
            <a:r>
              <a:rPr lang="ar-SA" sz="28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بر </a:t>
            </a:r>
            <a:r>
              <a:rPr lang="ar-SA" sz="2800" dirty="0">
                <a:solidFill>
                  <a:schemeClr val="tx1"/>
                </a:solidFill>
                <a:cs typeface="B Nazanin" panose="00000400000000000000" pitchFamily="2" charset="-78"/>
              </a:rPr>
              <a:t>اساس این </a:t>
            </a:r>
            <a:r>
              <a:rPr lang="ar-SA" sz="28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رویکرد،</a:t>
            </a:r>
            <a:r>
              <a:rPr lang="fa-IR" sz="2800" dirty="0" smtClean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ar-SA" sz="28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مداخله </a:t>
            </a:r>
            <a:r>
              <a:rPr lang="ar-SA" sz="2800" dirty="0">
                <a:solidFill>
                  <a:schemeClr val="tx1"/>
                </a:solidFill>
                <a:cs typeface="B Nazanin" panose="00000400000000000000" pitchFamily="2" charset="-78"/>
              </a:rPr>
              <a:t>در استخوان بندی اصلی شهر و بازآفرینی شهری آن موجب رخنه اثرات مثبت مرمت و حفاظت شهری به تمامی پیکره شهر می گردد</a:t>
            </a:r>
            <a:r>
              <a:rPr lang="en-US" sz="2800" dirty="0">
                <a:solidFill>
                  <a:schemeClr val="tx1"/>
                </a:solidFill>
                <a:cs typeface="B Nazanin" panose="00000400000000000000" pitchFamily="2" charset="-78"/>
              </a:rPr>
              <a:t> .</a:t>
            </a:r>
            <a:r>
              <a:rPr lang="ar-SA" sz="2800" dirty="0">
                <a:solidFill>
                  <a:schemeClr val="tx1"/>
                </a:solidFill>
                <a:cs typeface="B Nazanin" panose="00000400000000000000" pitchFamily="2" charset="-78"/>
              </a:rPr>
              <a:t>به همین دلیل در مورد پاریس مقیاس طرح استخوان بندی شهری </a:t>
            </a:r>
            <a:r>
              <a:rPr lang="ar-SA" sz="28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است</a:t>
            </a:r>
            <a:r>
              <a:rPr lang="fa-IR" sz="2800" dirty="0">
                <a:solidFill>
                  <a:schemeClr val="tx1"/>
                </a:solidFill>
                <a:cs typeface="B Nazanin" panose="00000400000000000000" pitchFamily="2" charset="-78"/>
              </a:rPr>
              <a:t>.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647421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2" grpId="0" animBg="1"/>
      <p:bldP spid="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782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0513" y="1089162"/>
            <a:ext cx="9043448" cy="1631216"/>
          </a:xfrm>
          <a:prstGeom prst="rect">
            <a:avLst/>
          </a:prstGeom>
          <a:solidFill>
            <a:srgbClr val="BFBFBF">
              <a:alpha val="50980"/>
            </a:srgb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 rtl="1"/>
            <a:r>
              <a:rPr lang="fa-IR" sz="2000" dirty="0">
                <a:solidFill>
                  <a:schemeClr val="bg1"/>
                </a:solidFill>
                <a:cs typeface="B Nazanin" pitchFamily="2" charset="-78"/>
              </a:rPr>
              <a:t>در چارچوب پیشنهادی طرح بازآفرینی شهری برای پاریس،  عناصری مانند موزه لوور، بنای شهرداری، کاخ دادگستری، کلیسای استاش و سن ژرمن ، بورس قدیم و کاخ سلطنتی قدیم (وزارت فرهنگ و تئاتر فرانسه در حال حاضر)  مورد حفاظت قرار گرفته و برای محدوده میدان میوه و مواد غذایی پاریس یا همان له ال و </a:t>
            </a:r>
            <a:r>
              <a:rPr lang="fa-IR" sz="2000" dirty="0" smtClean="0">
                <a:solidFill>
                  <a:schemeClr val="bg1"/>
                </a:solidFill>
                <a:cs typeface="B Nazanin" pitchFamily="2" charset="-78"/>
              </a:rPr>
              <a:t>صفه (</a:t>
            </a:r>
            <a:r>
              <a:rPr lang="en-US" sz="2000" dirty="0" smtClean="0">
                <a:solidFill>
                  <a:schemeClr val="bg1"/>
                </a:solidFill>
                <a:cs typeface="B Nazanin" pitchFamily="2" charset="-78"/>
              </a:rPr>
              <a:t>BEAUBOUUG</a:t>
            </a:r>
            <a:r>
              <a:rPr lang="fa-IR" sz="2000" dirty="0" smtClean="0">
                <a:solidFill>
                  <a:schemeClr val="bg1"/>
                </a:solidFill>
                <a:cs typeface="B Nazanin" pitchFamily="2" charset="-78"/>
              </a:rPr>
              <a:t>) انجام </a:t>
            </a:r>
            <a:r>
              <a:rPr lang="fa-IR" sz="2000" dirty="0">
                <a:solidFill>
                  <a:schemeClr val="bg1"/>
                </a:solidFill>
                <a:cs typeface="B Nazanin" pitchFamily="2" charset="-78"/>
              </a:rPr>
              <a:t>طراحی جدید پیش بینی شده است .همجواری این محدوده ها با محله لوماره تعیین کننده خط مشی معاصرسازی این محله در سال های بعدی </a:t>
            </a:r>
            <a:r>
              <a:rPr lang="fa-IR" sz="20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است.</a:t>
            </a:r>
            <a:endParaRPr lang="en-US" sz="2000" dirty="0">
              <a:solidFill>
                <a:schemeClr val="bg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68" y="3009516"/>
            <a:ext cx="4567777" cy="3430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75004" y="3009516"/>
            <a:ext cx="4387059" cy="3477875"/>
          </a:xfrm>
          <a:prstGeom prst="rect">
            <a:avLst/>
          </a:prstGeom>
          <a:solidFill>
            <a:srgbClr val="BFBFBF">
              <a:alpha val="50980"/>
            </a:srgb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 rtl="1"/>
            <a:r>
              <a:rPr lang="ar-SA" sz="2000" dirty="0">
                <a:solidFill>
                  <a:schemeClr val="bg1"/>
                </a:solidFill>
                <a:cs typeface="B Nazanin" pitchFamily="2" charset="-78"/>
              </a:rPr>
              <a:t>نکته مثبت دیگر توجه به شهرسازی نرم و شکل دادن به مداخله های آگاهانه در چارچوب استخوان بندی اصلی شهر و باز گذاشتن امکان استفاده آزاد شهروندان از فضاهای بوجود آمده است</a:t>
            </a:r>
            <a:r>
              <a:rPr lang="fa-IR" sz="2000" dirty="0">
                <a:solidFill>
                  <a:schemeClr val="bg1"/>
                </a:solidFill>
                <a:cs typeface="B Nazanin" pitchFamily="2" charset="-78"/>
              </a:rPr>
              <a:t>.</a:t>
            </a:r>
            <a:endParaRPr lang="en-US" sz="2000" dirty="0">
              <a:solidFill>
                <a:schemeClr val="bg1"/>
              </a:solidFill>
              <a:cs typeface="B Nazanin" pitchFamily="2" charset="-78"/>
            </a:endParaRPr>
          </a:p>
          <a:p>
            <a:pPr algn="just" rtl="1"/>
            <a:r>
              <a:rPr lang="ar-SA" sz="2000" dirty="0">
                <a:solidFill>
                  <a:schemeClr val="bg1"/>
                </a:solidFill>
                <a:cs typeface="B Nazanin" pitchFamily="2" charset="-78"/>
              </a:rPr>
              <a:t>طرح مهم دیگر ساخت مرکز ژرژ پمپیدو در نزدیکی له ال و لومره در سال</a:t>
            </a:r>
            <a:r>
              <a:rPr lang="en-US" sz="20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sz="2000" dirty="0" smtClean="0">
                <a:solidFill>
                  <a:schemeClr val="bg1"/>
                </a:solidFill>
                <a:cs typeface="B Nazanin" pitchFamily="2" charset="-78"/>
              </a:rPr>
              <a:t>1977</a:t>
            </a:r>
            <a:r>
              <a:rPr lang="en-US" sz="2000" dirty="0" smtClean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ar-SA" sz="2000" dirty="0">
                <a:solidFill>
                  <a:schemeClr val="bg1"/>
                </a:solidFill>
                <a:cs typeface="B Nazanin" pitchFamily="2" charset="-78"/>
              </a:rPr>
              <a:t>مرکز فرهنگی مهم در بافت قرون وسطایی که بافت را تحت تاثیر خود قرار داد بود</a:t>
            </a:r>
            <a:r>
              <a:rPr lang="fa-IR" sz="2000" dirty="0">
                <a:solidFill>
                  <a:schemeClr val="bg1"/>
                </a:solidFill>
                <a:cs typeface="B Nazanin" pitchFamily="2" charset="-78"/>
              </a:rPr>
              <a:t>.</a:t>
            </a:r>
            <a:endParaRPr lang="en-US" sz="2000" dirty="0">
              <a:solidFill>
                <a:schemeClr val="bg1"/>
              </a:solidFill>
              <a:cs typeface="B Nazanin" pitchFamily="2" charset="-78"/>
            </a:endParaRPr>
          </a:p>
          <a:p>
            <a:pPr algn="just" rtl="1"/>
            <a:r>
              <a:rPr lang="ar-SA" sz="2000" dirty="0">
                <a:solidFill>
                  <a:schemeClr val="bg1"/>
                </a:solidFill>
                <a:cs typeface="B Nazanin" pitchFamily="2" charset="-78"/>
              </a:rPr>
              <a:t>بازآفرینی شهری بر اساس این تجربیات به عنوان فرآیندی دائمی یادشده و فرسودگی امری همیشگی قلمداد گردیده است از این نگاه بازافرینی یک جریان همیشگی است</a:t>
            </a:r>
            <a:r>
              <a:rPr lang="fa-IR" sz="2000" dirty="0" smtClean="0">
                <a:solidFill>
                  <a:schemeClr val="bg1"/>
                </a:solidFill>
                <a:cs typeface="B Nazanin" pitchFamily="2" charset="-78"/>
              </a:rPr>
              <a:t>.</a:t>
            </a:r>
            <a:endParaRPr lang="en-US" sz="2000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844700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2138872471"/>
              </p:ext>
            </p:extLst>
          </p:nvPr>
        </p:nvGraphicFramePr>
        <p:xfrm>
          <a:off x="0" y="228600"/>
          <a:ext cx="10058400" cy="66151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153150" y="1295400"/>
            <a:ext cx="152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b="1" dirty="0">
                <a:cs typeface="B Nazanin" panose="00000400000000000000" pitchFamily="2" charset="-78"/>
              </a:rPr>
              <a:t>تبدیل ایستگاه متروک قطار ارلئان </a:t>
            </a: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911926" y="3254390"/>
            <a:ext cx="10598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b="1" dirty="0">
                <a:cs typeface="B Nazanin" panose="00000400000000000000" pitchFamily="2" charset="-78"/>
              </a:rPr>
              <a:t>گسترش موزه </a:t>
            </a:r>
            <a:r>
              <a:rPr lang="fa-IR" b="1" dirty="0" smtClean="0">
                <a:cs typeface="B Nazanin" panose="00000400000000000000" pitchFamily="2" charset="-78"/>
              </a:rPr>
              <a:t>لوو</a:t>
            </a:r>
            <a:r>
              <a:rPr lang="fa-IR" b="1" dirty="0">
                <a:cs typeface="B Nazanin" panose="00000400000000000000" pitchFamily="2" charset="-78"/>
              </a:rPr>
              <a:t>ر</a:t>
            </a: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433219" y="5747649"/>
            <a:ext cx="1295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cs typeface="B Nazanin" panose="00000400000000000000" pitchFamily="2" charset="-78"/>
              </a:rPr>
              <a:t>ساخت اپرای جدید در میدان بستی (</a:t>
            </a:r>
            <a:r>
              <a:rPr lang="en-US" sz="1600" dirty="0"/>
              <a:t>bastille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67450" y="4922585"/>
            <a:ext cx="1295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dirty="0">
                <a:cs typeface="B Nazanin" pitchFamily="2" charset="-78"/>
              </a:rPr>
              <a:t>بازآفرینی مجموعه های متروک صنعتی کارخانه سیتروئن </a:t>
            </a:r>
            <a:endParaRPr lang="en-US" sz="1600" dirty="0">
              <a:cs typeface="B Nazanin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003721" y="3969840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81800" y="5859490"/>
            <a:ext cx="83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79810" y="5778042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endParaRPr lang="en-US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11049" y="6258136"/>
            <a:ext cx="60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65497" y="3566824"/>
            <a:ext cx="45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</a:t>
            </a:r>
            <a:endParaRPr 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92560" y="1633955"/>
            <a:ext cx="602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endParaRPr 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43550" y="34259"/>
            <a:ext cx="60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7</a:t>
            </a:r>
            <a:endParaRPr 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48500" y="619034"/>
            <a:ext cx="571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8</a:t>
            </a:r>
            <a:endParaRPr 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315200" y="12192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17935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7315200" y="12192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971" y="994"/>
            <a:ext cx="4317029" cy="322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5160650" y="271791"/>
            <a:ext cx="3810000" cy="1631216"/>
          </a:xfrm>
          <a:prstGeom prst="rect">
            <a:avLst/>
          </a:prstGeom>
          <a:solidFill>
            <a:srgbClr val="A6A6A6">
              <a:alpha val="56078"/>
            </a:srgb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1">
              <a:defRPr sz="2400">
                <a:solidFill>
                  <a:srgbClr val="FFFF00"/>
                </a:solidFill>
                <a:cs typeface="B Nazanin" pitchFamily="2" charset="-78"/>
              </a:defRPr>
            </a:lvl1pPr>
          </a:lstStyle>
          <a:p>
            <a:r>
              <a:rPr lang="en-US" sz="2000" dirty="0">
                <a:solidFill>
                  <a:schemeClr val="bg1"/>
                </a:solidFill>
              </a:rPr>
              <a:t>1978 - 1973 </a:t>
            </a:r>
            <a:r>
              <a:rPr lang="fa-IR" sz="2000" dirty="0" smtClean="0">
                <a:solidFill>
                  <a:schemeClr val="bg1"/>
                </a:solidFill>
              </a:rPr>
              <a:t> </a:t>
            </a:r>
            <a:r>
              <a:rPr lang="ar-SA" sz="2000" dirty="0" smtClean="0">
                <a:solidFill>
                  <a:schemeClr val="bg1"/>
                </a:solidFill>
              </a:rPr>
              <a:t>کشتارگاه </a:t>
            </a:r>
            <a:r>
              <a:rPr lang="ar-SA" sz="2000" dirty="0">
                <a:solidFill>
                  <a:schemeClr val="bg1"/>
                </a:solidFill>
              </a:rPr>
              <a:t>مدرن لاویلت </a:t>
            </a:r>
            <a:endParaRPr lang="fa-IR" sz="2000" dirty="0" smtClean="0">
              <a:solidFill>
                <a:schemeClr val="bg1"/>
              </a:solidFill>
            </a:endParaRPr>
          </a:p>
          <a:p>
            <a:r>
              <a:rPr lang="ar-SA" sz="2000" dirty="0" smtClean="0">
                <a:solidFill>
                  <a:schemeClr val="bg1"/>
                </a:solidFill>
              </a:rPr>
              <a:t>(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>
                <a:solidFill>
                  <a:schemeClr val="bg1"/>
                </a:solidFill>
              </a:rPr>
              <a:t>la </a:t>
            </a:r>
            <a:r>
              <a:rPr lang="en-US" sz="2000" dirty="0" err="1">
                <a:solidFill>
                  <a:schemeClr val="bg1"/>
                </a:solidFill>
              </a:rPr>
              <a:t>villette</a:t>
            </a:r>
            <a:r>
              <a:rPr lang="fa-IR" sz="2000" dirty="0">
                <a:solidFill>
                  <a:schemeClr val="bg1"/>
                </a:solidFill>
              </a:rPr>
              <a:t>) </a:t>
            </a:r>
            <a:r>
              <a:rPr lang="ar-SA" sz="2000" dirty="0">
                <a:solidFill>
                  <a:schemeClr val="bg1"/>
                </a:solidFill>
              </a:rPr>
              <a:t>در شمال پاریس تبدیل به موزه علم و فناوری می شود و برنارد </a:t>
            </a:r>
            <a:r>
              <a:rPr lang="ar-SA" sz="2000" dirty="0" smtClean="0">
                <a:solidFill>
                  <a:schemeClr val="bg1"/>
                </a:solidFill>
              </a:rPr>
              <a:t>چومی</a:t>
            </a:r>
            <a:r>
              <a:rPr lang="fa-IR" sz="2000" dirty="0" smtClean="0">
                <a:solidFill>
                  <a:schemeClr val="bg1"/>
                </a:solidFill>
              </a:rPr>
              <a:t> </a:t>
            </a:r>
            <a:r>
              <a:rPr lang="ar-SA" sz="2000" dirty="0" smtClean="0">
                <a:solidFill>
                  <a:schemeClr val="bg1"/>
                </a:solidFill>
              </a:rPr>
              <a:t>(</a:t>
            </a:r>
            <a:r>
              <a:rPr lang="en-US" sz="2000" dirty="0" err="1" smtClean="0">
                <a:solidFill>
                  <a:schemeClr val="bg1"/>
                </a:solidFill>
              </a:rPr>
              <a:t>bernardtschumi</a:t>
            </a:r>
            <a:r>
              <a:rPr lang="fa-IR" sz="2000" dirty="0">
                <a:solidFill>
                  <a:schemeClr val="bg1"/>
                </a:solidFill>
              </a:rPr>
              <a:t>) </a:t>
            </a:r>
            <a:r>
              <a:rPr lang="ar-SA" sz="2000" dirty="0">
                <a:solidFill>
                  <a:schemeClr val="bg1"/>
                </a:solidFill>
              </a:rPr>
              <a:t>پارک بزرگی را در اطراف آن تدارک می بیند.</a:t>
            </a:r>
            <a:endParaRPr lang="en-US" sz="2000" dirty="0">
              <a:solidFill>
                <a:schemeClr val="bg1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971" y="3221124"/>
            <a:ext cx="4317029" cy="3636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5361651" y="4151439"/>
            <a:ext cx="3276600" cy="1569660"/>
          </a:xfrm>
          <a:prstGeom prst="rect">
            <a:avLst/>
          </a:prstGeom>
          <a:solidFill>
            <a:srgbClr val="A6A6A6">
              <a:alpha val="56078"/>
            </a:srgb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1">
              <a:defRPr sz="2400">
                <a:solidFill>
                  <a:schemeClr val="bg1"/>
                </a:solidFill>
                <a:cs typeface="B Nazanin" pitchFamily="2" charset="-78"/>
              </a:defRPr>
            </a:lvl1pPr>
          </a:lstStyle>
          <a:p>
            <a:r>
              <a:rPr lang="fa-IR" dirty="0"/>
              <a:t>طرح بازآفرینی مجموعه های متروک صنعتی کارخانه سیتروئن (</a:t>
            </a:r>
            <a:r>
              <a:rPr lang="en-US" dirty="0" err="1"/>
              <a:t>citroen</a:t>
            </a:r>
            <a:r>
              <a:rPr lang="fa-IR" dirty="0"/>
              <a:t>) در حاشیه رود سن به پروژه پارک آندره سیتروئن</a:t>
            </a:r>
            <a:endParaRPr lang="en-US" dirty="0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918" y="3221125"/>
            <a:ext cx="4842164" cy="363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782853" y="4493442"/>
            <a:ext cx="3450831" cy="830997"/>
          </a:xfrm>
          <a:prstGeom prst="rect">
            <a:avLst/>
          </a:prstGeom>
          <a:solidFill>
            <a:srgbClr val="A6A6A6">
              <a:alpha val="56078"/>
            </a:srgb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1">
              <a:defRPr sz="2400">
                <a:solidFill>
                  <a:schemeClr val="bg1"/>
                </a:solidFill>
                <a:cs typeface="B Nazanin" pitchFamily="2" charset="-78"/>
              </a:defRPr>
            </a:lvl1pPr>
          </a:lstStyle>
          <a:p>
            <a:r>
              <a:rPr lang="fa-IR" dirty="0"/>
              <a:t>طرح ساخت اپرای جدید در میدان باستیل (</a:t>
            </a:r>
            <a:r>
              <a:rPr lang="en-US" dirty="0"/>
              <a:t>bastille</a:t>
            </a:r>
            <a:r>
              <a:rPr lang="fa-IR" dirty="0"/>
              <a:t>)</a:t>
            </a:r>
            <a:endParaRPr lang="en-US" dirty="0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918" y="-1"/>
            <a:ext cx="4823924" cy="3221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1044969" y="487235"/>
            <a:ext cx="3146031" cy="1200329"/>
          </a:xfrm>
          <a:prstGeom prst="rect">
            <a:avLst/>
          </a:prstGeom>
          <a:solidFill>
            <a:srgbClr val="A6A6A6">
              <a:alpha val="56078"/>
            </a:srgbClr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sz="2400" dirty="0">
                <a:solidFill>
                  <a:schemeClr val="bg1"/>
                </a:solidFill>
                <a:cs typeface="B Nazanin" pitchFamily="2" charset="-78"/>
              </a:rPr>
              <a:t>غرب شهر محله اداری –تجاری لادفانس </a:t>
            </a:r>
            <a:r>
              <a:rPr lang="fa-IR" sz="2400" dirty="0" smtClean="0">
                <a:solidFill>
                  <a:schemeClr val="bg1"/>
                </a:solidFill>
                <a:cs typeface="B Nazanin" pitchFamily="2" charset="-78"/>
              </a:rPr>
              <a:t>(</a:t>
            </a:r>
            <a:r>
              <a:rPr lang="en-US" sz="2400" dirty="0" smtClean="0">
                <a:solidFill>
                  <a:schemeClr val="bg1"/>
                </a:solidFill>
                <a:cs typeface="B Nazanin" pitchFamily="2" charset="-78"/>
              </a:rPr>
              <a:t>la defense</a:t>
            </a:r>
            <a:r>
              <a:rPr lang="fa-IR" sz="2400" dirty="0" smtClean="0">
                <a:solidFill>
                  <a:schemeClr val="bg1"/>
                </a:solidFill>
                <a:cs typeface="B Nazanin" pitchFamily="2" charset="-78"/>
              </a:rPr>
              <a:t>) </a:t>
            </a:r>
            <a:r>
              <a:rPr lang="fa-IR" sz="2400" dirty="0">
                <a:solidFill>
                  <a:schemeClr val="bg1"/>
                </a:solidFill>
                <a:cs typeface="B Nazanin" pitchFamily="2" charset="-78"/>
              </a:rPr>
              <a:t>گسترش می یابد</a:t>
            </a:r>
            <a:endParaRPr lang="en-US" sz="2400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541622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0"/>
            <a:ext cx="4793673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288455" y="413181"/>
            <a:ext cx="3124200" cy="1200329"/>
          </a:xfrm>
          <a:prstGeom prst="rect">
            <a:avLst/>
          </a:prstGeom>
          <a:solidFill>
            <a:schemeClr val="accent4">
              <a:lumMod val="75000"/>
              <a:alpha val="56078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1">
              <a:defRPr sz="2400">
                <a:solidFill>
                  <a:schemeClr val="bg1"/>
                </a:solidFill>
                <a:cs typeface="B Nazanin" pitchFamily="2" charset="-78"/>
              </a:defRPr>
            </a:lvl1pPr>
          </a:lstStyle>
          <a:p>
            <a:r>
              <a:rPr lang="fa-IR" dirty="0"/>
              <a:t>طرح گسترش موزه لوور با عنوان پروژه لوور بزرگ </a:t>
            </a:r>
            <a:endParaRPr lang="fa-IR" dirty="0" smtClean="0"/>
          </a:p>
          <a:p>
            <a:r>
              <a:rPr lang="fa-IR" dirty="0" smtClean="0"/>
              <a:t>(</a:t>
            </a:r>
            <a:r>
              <a:rPr lang="en-US" dirty="0"/>
              <a:t>le grand </a:t>
            </a:r>
            <a:r>
              <a:rPr lang="en-US" dirty="0" err="1"/>
              <a:t>louvre</a:t>
            </a:r>
            <a:r>
              <a:rPr lang="fa-IR" dirty="0" smtClean="0"/>
              <a:t>)</a:t>
            </a:r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3657599"/>
            <a:ext cx="4779818" cy="3200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190025" y="3818628"/>
            <a:ext cx="3432464" cy="1569660"/>
          </a:xfrm>
          <a:prstGeom prst="rect">
            <a:avLst/>
          </a:prstGeom>
          <a:solidFill>
            <a:schemeClr val="accent4">
              <a:lumMod val="75000"/>
              <a:alpha val="56078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1">
              <a:defRPr sz="2400">
                <a:solidFill>
                  <a:schemeClr val="bg1"/>
                </a:solidFill>
                <a:cs typeface="B Nazanin" pitchFamily="2" charset="-78"/>
              </a:defRPr>
            </a:lvl1pPr>
          </a:lstStyle>
          <a:p>
            <a:r>
              <a:rPr lang="fa-IR" dirty="0"/>
              <a:t>در نزدیکی ایستگاه قطار لیون (</a:t>
            </a:r>
            <a:r>
              <a:rPr lang="en-US" dirty="0" err="1"/>
              <a:t>Garedelyon</a:t>
            </a:r>
            <a:r>
              <a:rPr lang="fa-IR" dirty="0"/>
              <a:t>) مجموعه ورزشی و فرهنگی برسی (</a:t>
            </a:r>
            <a:r>
              <a:rPr lang="en-US" dirty="0" err="1"/>
              <a:t>bercy</a:t>
            </a:r>
            <a:r>
              <a:rPr lang="fa-IR" dirty="0"/>
              <a:t>) ایجاد می شود.</a:t>
            </a:r>
            <a:endParaRPr lang="en-US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657601"/>
            <a:ext cx="4343399" cy="3181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14400" y="3818628"/>
            <a:ext cx="3124200" cy="1569660"/>
          </a:xfrm>
          <a:prstGeom prst="rect">
            <a:avLst/>
          </a:prstGeom>
          <a:solidFill>
            <a:schemeClr val="accent4">
              <a:lumMod val="75000"/>
              <a:alpha val="56078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1">
              <a:defRPr sz="2400">
                <a:solidFill>
                  <a:schemeClr val="bg1"/>
                </a:solidFill>
                <a:cs typeface="B Nazanin" pitchFamily="2" charset="-78"/>
              </a:defRPr>
            </a:lvl1pPr>
          </a:lstStyle>
          <a:p>
            <a:r>
              <a:rPr lang="fa-IR" dirty="0"/>
              <a:t>در جنوب شهر محله مونپارناس (</a:t>
            </a:r>
            <a:r>
              <a:rPr lang="en-US" dirty="0" err="1"/>
              <a:t>montparnasse</a:t>
            </a:r>
            <a:r>
              <a:rPr lang="fa-IR" dirty="0"/>
              <a:t>) از مرکز هنرمندان یک برج عظیم اداری تجاری ساخته می شود.</a:t>
            </a:r>
            <a:endParaRPr lang="en-US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855" y="1"/>
            <a:ext cx="4662055" cy="3657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07545" y="213360"/>
            <a:ext cx="2895600" cy="1569660"/>
          </a:xfrm>
          <a:prstGeom prst="rect">
            <a:avLst/>
          </a:prstGeom>
          <a:solidFill>
            <a:schemeClr val="accent4">
              <a:lumMod val="75000"/>
              <a:alpha val="56078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1">
              <a:defRPr sz="2400">
                <a:solidFill>
                  <a:schemeClr val="bg1"/>
                </a:solidFill>
                <a:cs typeface="B Nazanin" pitchFamily="2" charset="-78"/>
              </a:defRPr>
            </a:lvl1pPr>
          </a:lstStyle>
          <a:p>
            <a:r>
              <a:rPr lang="fa-IR" dirty="0"/>
              <a:t>تبدیل ایستگاه متروک قطار ارلئان در کنار بارانداز ارسی (</a:t>
            </a:r>
            <a:r>
              <a:rPr lang="en-US" dirty="0" err="1"/>
              <a:t>orsay</a:t>
            </a:r>
            <a:r>
              <a:rPr lang="fa-IR" dirty="0"/>
              <a:t>) به موزه هنرهای تزئینی قرن نوزدهم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74545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ackTie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Black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BlackTie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20000"/>
              </a:schemeClr>
            </a:gs>
            <a:gs pos="30000">
              <a:schemeClr val="phClr">
                <a:tint val="61000"/>
                <a:satMod val="220000"/>
              </a:schemeClr>
            </a:gs>
            <a:gs pos="45000">
              <a:schemeClr val="phClr">
                <a:tint val="66000"/>
                <a:satMod val="240000"/>
              </a:schemeClr>
            </a:gs>
            <a:gs pos="55000">
              <a:schemeClr val="phClr">
                <a:tint val="66000"/>
                <a:satMod val="220000"/>
              </a:schemeClr>
            </a:gs>
            <a:gs pos="73000">
              <a:schemeClr val="phClr">
                <a:tint val="61000"/>
                <a:satMod val="220000"/>
              </a:schemeClr>
            </a:gs>
            <a:gs pos="100000">
              <a:schemeClr val="phClr">
                <a:tint val="45000"/>
                <a:satMod val="22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  <a:satMod val="110000"/>
              </a:schemeClr>
            </a:gs>
            <a:gs pos="30000">
              <a:schemeClr val="phClr">
                <a:shade val="90000"/>
                <a:satMod val="120000"/>
              </a:schemeClr>
            </a:gs>
            <a:gs pos="45000">
              <a:schemeClr val="phClr">
                <a:shade val="100000"/>
                <a:satMod val="128000"/>
              </a:schemeClr>
            </a:gs>
            <a:gs pos="55000">
              <a:schemeClr val="phClr">
                <a:shade val="100000"/>
                <a:satMod val="128000"/>
              </a:schemeClr>
            </a:gs>
            <a:gs pos="73000">
              <a:schemeClr val="phClr">
                <a:shade val="90000"/>
                <a:satMod val="120000"/>
              </a:schemeClr>
            </a:gs>
            <a:gs pos="100000">
              <a:schemeClr val="phClr">
                <a:shade val="63000"/>
                <a:satMod val="11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7150" dist="38100" dir="5400000" algn="br" rotWithShape="0">
              <a:srgbClr val="000000">
                <a:alpha val="57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1800000"/>
            </a:lightRig>
          </a:scene3d>
          <a:sp3d>
            <a:bevelT w="44450" h="3175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20000"/>
              </a:schemeClr>
            </a:duotone>
          </a:blip>
          <a:stretch/>
        </a:blip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30000"/>
                <a:satMod val="255000"/>
              </a:schemeClr>
            </a:gs>
          </a:gsLst>
          <a:path path="circle">
            <a:fillToRect l="50000" t="-80000" r="50000" b="18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Black Tie</Template>
  <TotalTime>647</TotalTime>
  <Words>2974</Words>
  <Application>Microsoft Office PowerPoint</Application>
  <PresentationFormat>On-screen Show (4:3)</PresentationFormat>
  <Paragraphs>148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5" baseType="lpstr">
      <vt:lpstr>Adobe Arabic</vt:lpstr>
      <vt:lpstr>Arial</vt:lpstr>
      <vt:lpstr>B Nazanin</vt:lpstr>
      <vt:lpstr>Bookman Old Style</vt:lpstr>
      <vt:lpstr>Castellar</vt:lpstr>
      <vt:lpstr>Dutch801 XBd BT</vt:lpstr>
      <vt:lpstr>Franklin Gothic Book</vt:lpstr>
      <vt:lpstr>Garamond</vt:lpstr>
      <vt:lpstr>Tahoma</vt:lpstr>
      <vt:lpstr>Wingdings</vt:lpstr>
      <vt:lpstr>BlackTie</vt:lpstr>
      <vt:lpstr>بسمه تعالی</vt:lpstr>
      <vt:lpstr>مقدمه</vt:lpstr>
      <vt:lpstr> بازآفرینی شهری در فرانسه</vt:lpstr>
      <vt:lpstr> بازآفرینی شهری در فرانسه :</vt:lpstr>
      <vt:lpstr> بازآفرینی شهری در فرانسه 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پروژه پارک سیتروئن</vt:lpstr>
      <vt:lpstr>PowerPoint Presentation</vt:lpstr>
      <vt:lpstr>PowerPoint Presentation</vt:lpstr>
      <vt:lpstr>پروژه مجموعه تجاری لادفانس</vt:lpstr>
      <vt:lpstr>پروژه مجموعه تجاری لادفانس</vt:lpstr>
      <vt:lpstr>     پروژه بازآفرینی شهری در لیون</vt:lpstr>
      <vt:lpstr>    طراحی پارک لاویلت ((parc de la villette</vt:lpstr>
      <vt:lpstr>    طراحی پارک لاویلت ((parc de la villette</vt:lpstr>
      <vt:lpstr>جزییات طرح</vt:lpstr>
      <vt:lpstr>    طراحی پارک لاویلت ((parc de la villette</vt:lpstr>
      <vt:lpstr>عناصر پارک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به نام حق</dc:title>
  <dc:creator>hp</dc:creator>
  <cp:lastModifiedBy>Sajjad</cp:lastModifiedBy>
  <cp:revision>61</cp:revision>
  <dcterms:created xsi:type="dcterms:W3CDTF">2006-08-16T00:00:00Z</dcterms:created>
  <dcterms:modified xsi:type="dcterms:W3CDTF">2019-07-30T17:27:45Z</dcterms:modified>
</cp:coreProperties>
</file>