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40" r:id="rId1"/>
  </p:sldMasterIdLst>
  <p:sldIdLst>
    <p:sldId id="256" r:id="rId2"/>
    <p:sldId id="262" r:id="rId3"/>
    <p:sldId id="263" r:id="rId4"/>
    <p:sldId id="267" r:id="rId5"/>
    <p:sldId id="268" r:id="rId6"/>
    <p:sldId id="272" r:id="rId7"/>
    <p:sldId id="273" r:id="rId8"/>
    <p:sldId id="274" r:id="rId9"/>
    <p:sldId id="275" r:id="rId10"/>
    <p:sldId id="266" r:id="rId11"/>
    <p:sldId id="257" r:id="rId12"/>
    <p:sldId id="258" r:id="rId13"/>
    <p:sldId id="259" r:id="rId14"/>
    <p:sldId id="261" r:id="rId15"/>
    <p:sldId id="269" r:id="rId16"/>
    <p:sldId id="270" r:id="rId17"/>
    <p:sldId id="271" r:id="rId18"/>
    <p:sldId id="260"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7/31/2019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425683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Date Placeholder 2"/>
          <p:cNvSpPr>
            <a:spLocks noGrp="1"/>
          </p:cNvSpPr>
          <p:nvPr>
            <p:ph type="dt" sz="half" idx="10"/>
          </p:nvPr>
        </p:nvSpPr>
        <p:spPr/>
        <p:txBody>
          <a:bodyPr/>
          <a:lstStyle/>
          <a:p>
            <a:fld id="{B61BEF0D-F0BB-DE4B-95CE-6DB70DBA9567}" type="datetimeFigureOut">
              <a:rPr lang="en-US" smtClean="0"/>
              <a:pPr/>
              <a:t>7/31/2019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930918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7/31/2019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758398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7/31/2019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7410874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7/31/2019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238018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7/31/2019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7980294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7/31/2019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771785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smtClean="0"/>
              <a:t>7/31/2019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11479086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7/31/2019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187529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smtClean="0"/>
              <a:t>7/31/2019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6550445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7/31/2019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589059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smtClean="0"/>
              <a:t>7/31/2019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9244966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7/31/2019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275922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7/31/2019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918759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7/31/2019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034697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smtClean="0"/>
              <a:t>7/31/2019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9068910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7/31/2019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189056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smtClean="0"/>
              <a:pPr/>
              <a:t>7/31/2019</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3557496"/>
      </p:ext>
    </p:extLst>
  </p:cSld>
  <p:clrMap bg1="dk1" tx1="lt1" bg2="dk2" tx2="lt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 id="2147483752" r:id="rId12"/>
    <p:sldLayoutId id="2147483753" r:id="rId13"/>
    <p:sldLayoutId id="2147483754" r:id="rId14"/>
    <p:sldLayoutId id="2147483755" r:id="rId15"/>
    <p:sldLayoutId id="2147483756" r:id="rId16"/>
    <p:sldLayoutId id="2147483757"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64498" y="1604088"/>
            <a:ext cx="7766936" cy="1873208"/>
          </a:xfrm>
        </p:spPr>
        <p:txBody>
          <a:bodyPr/>
          <a:lstStyle/>
          <a:p>
            <a:pPr algn="ctr"/>
            <a:r>
              <a:rPr lang="fa-IR" b="1" dirty="0" smtClean="0">
                <a:solidFill>
                  <a:schemeClr val="accent1">
                    <a:lumMod val="50000"/>
                  </a:schemeClr>
                </a:solidFill>
                <a:cs typeface="B Nazanin" panose="00000400000000000000" pitchFamily="2" charset="-78"/>
              </a:rPr>
              <a:t>آمایش سرزمین در ایران</a:t>
            </a:r>
            <a:br>
              <a:rPr lang="fa-IR" b="1" dirty="0" smtClean="0">
                <a:solidFill>
                  <a:schemeClr val="accent1">
                    <a:lumMod val="50000"/>
                  </a:schemeClr>
                </a:solidFill>
                <a:cs typeface="B Nazanin" panose="00000400000000000000" pitchFamily="2" charset="-78"/>
              </a:rPr>
            </a:br>
            <a:r>
              <a:rPr lang="fa-IR" sz="4000" dirty="0" smtClean="0">
                <a:solidFill>
                  <a:schemeClr val="accent1">
                    <a:lumMod val="50000"/>
                  </a:schemeClr>
                </a:solidFill>
                <a:cs typeface="B Nazanin" panose="00000400000000000000" pitchFamily="2" charset="-78"/>
              </a:rPr>
              <a:t>برنامه ریزی منطقه </a:t>
            </a:r>
            <a:r>
              <a:rPr lang="fa-IR" sz="4000" dirty="0" smtClean="0">
                <a:solidFill>
                  <a:schemeClr val="accent1">
                    <a:lumMod val="50000"/>
                  </a:schemeClr>
                </a:solidFill>
                <a:cs typeface="B Nazanin" panose="00000400000000000000" pitchFamily="2" charset="-78"/>
              </a:rPr>
              <a:t>ای</a:t>
            </a:r>
            <a:endParaRPr lang="fa-IR" sz="3200" dirty="0">
              <a:solidFill>
                <a:schemeClr val="accent1">
                  <a:lumMod val="50000"/>
                </a:schemeClr>
              </a:solidFill>
              <a:cs typeface="B Nazanin" panose="00000400000000000000" pitchFamily="2" charset="-78"/>
            </a:endParaRPr>
          </a:p>
        </p:txBody>
      </p:sp>
    </p:spTree>
    <p:extLst>
      <p:ext uri="{BB962C8B-B14F-4D97-AF65-F5344CB8AC3E}">
        <p14:creationId xmlns:p14="http://schemas.microsoft.com/office/powerpoint/2010/main" val="4740000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524368" y="172666"/>
            <a:ext cx="3369833" cy="461665"/>
          </a:xfrm>
          <a:prstGeom prst="rect">
            <a:avLst/>
          </a:prstGeom>
        </p:spPr>
        <p:txBody>
          <a:bodyPr wrap="none">
            <a:spAutoFit/>
          </a:bodyPr>
          <a:lstStyle/>
          <a:p>
            <a:r>
              <a:rPr lang="fa-IR" sz="2400" b="1" dirty="0">
                <a:solidFill>
                  <a:schemeClr val="bg1"/>
                </a:solidFill>
                <a:latin typeface="tahoma" panose="020B0604030504040204" pitchFamily="34" charset="0"/>
                <a:cs typeface="B Nazanin" panose="00000400000000000000" pitchFamily="2" charset="-78"/>
              </a:rPr>
              <a:t>ضرورت انجام مطالعات آمايشي</a:t>
            </a:r>
          </a:p>
        </p:txBody>
      </p:sp>
      <p:sp>
        <p:nvSpPr>
          <p:cNvPr id="5" name="Rectangle 4"/>
          <p:cNvSpPr/>
          <p:nvPr/>
        </p:nvSpPr>
        <p:spPr>
          <a:xfrm>
            <a:off x="282010" y="634331"/>
            <a:ext cx="8887629" cy="2308324"/>
          </a:xfrm>
          <a:prstGeom prst="rect">
            <a:avLst/>
          </a:prstGeom>
        </p:spPr>
        <p:txBody>
          <a:bodyPr wrap="square">
            <a:spAutoFit/>
          </a:bodyPr>
          <a:lstStyle/>
          <a:p>
            <a:pPr algn="just" rtl="1"/>
            <a:r>
              <a:rPr lang="fa-IR" dirty="0">
                <a:solidFill>
                  <a:srgbClr val="000000"/>
                </a:solidFill>
                <a:latin typeface="B Lotus" panose="00000400000000000000" pitchFamily="2" charset="-78"/>
                <a:cs typeface="B Nazanin" panose="00000400000000000000" pitchFamily="2" charset="-78"/>
              </a:rPr>
              <a:t>بي‌شك غايت اصلي تمام برنامه‌ريزي ها رسيدن به توسعه پايدار، تعادل منطقه‌اي، توزيع مناسب فعاليتها و استفاده حداكثر از قابليت‌هاي محيطي در فرايند توسعه مناطق مي‌باشد. تمركز شديد جمعيت و فعاليت‌ها در يك يا چند نقطه جغرافيايي از مشخصه‌هاي بارز اكثر كشورهاي جهان سوم بخصوص ايران است عدم توجه به برنامه‌هاي بلندمدت و تكيه سياستگذاران به برنامه‌هاي توسعه سطحي جهت تحقق شعارهاي خود از موانع اصلي توسعه ناموزون كشور است. بررسي برنامه‌ريزي توسعه در دوران سي ساله قبل از انقلاب نشان مي‌دهد كه به رغم دستيابي به رشد اقتصادي در چند بخش و حتي افزايش چشمگير درآمد سرانه، رژيم گذشته در پيشبرد اهداف توسعه با مشكلاتي مواجه شد. ريشه اين مشكلات عمدتاً ناشي از تنظيم برنامه‌ريزي توسعه با نگرش صرف اقتصادي و بدون توجه به بازتابهاي اجتماعي و منطقه‌اي آن بود كه به نابرابريهاي اجتماعي، اقتصادي و منطقه‌اي به شدت دامن زد و مانع از برخورداري متعادل همه مناطق از مواهب توسعه گرديد. (زالي، 83)</a:t>
            </a:r>
          </a:p>
        </p:txBody>
      </p:sp>
      <p:sp>
        <p:nvSpPr>
          <p:cNvPr id="6" name="Rectangle 5"/>
          <p:cNvSpPr/>
          <p:nvPr/>
        </p:nvSpPr>
        <p:spPr>
          <a:xfrm>
            <a:off x="282010" y="3231185"/>
            <a:ext cx="8597069" cy="2585323"/>
          </a:xfrm>
          <a:prstGeom prst="rect">
            <a:avLst/>
          </a:prstGeom>
        </p:spPr>
        <p:txBody>
          <a:bodyPr wrap="square">
            <a:spAutoFit/>
          </a:bodyPr>
          <a:lstStyle/>
          <a:p>
            <a:pPr algn="just" rtl="1"/>
            <a:r>
              <a:rPr lang="fa-IR" dirty="0" smtClean="0">
                <a:solidFill>
                  <a:srgbClr val="000000"/>
                </a:solidFill>
                <a:latin typeface="B Lotus" panose="00000400000000000000" pitchFamily="2" charset="-78"/>
                <a:cs typeface="B Nazanin" panose="00000400000000000000" pitchFamily="2" charset="-78"/>
              </a:rPr>
              <a:t>مي‌توان </a:t>
            </a:r>
            <a:r>
              <a:rPr lang="fa-IR" dirty="0">
                <a:solidFill>
                  <a:srgbClr val="000000"/>
                </a:solidFill>
                <a:latin typeface="B Lotus" panose="00000400000000000000" pitchFamily="2" charset="-78"/>
                <a:cs typeface="B Nazanin" panose="00000400000000000000" pitchFamily="2" charset="-78"/>
              </a:rPr>
              <a:t>تهيه طرحهاي آمايش و اجرا كردن آنرا به دلايل زير ضروري دانست.</a:t>
            </a:r>
          </a:p>
          <a:p>
            <a:pPr marL="342900" indent="-342900" algn="just" rtl="1">
              <a:buFont typeface="+mj-lt"/>
              <a:buAutoNum type="arabicPeriod"/>
            </a:pPr>
            <a:r>
              <a:rPr lang="fa-IR" dirty="0" smtClean="0">
                <a:solidFill>
                  <a:srgbClr val="000000"/>
                </a:solidFill>
                <a:latin typeface="B Lotus" panose="00000400000000000000" pitchFamily="2" charset="-78"/>
                <a:cs typeface="B Nazanin" panose="00000400000000000000" pitchFamily="2" charset="-78"/>
              </a:rPr>
              <a:t>جهت </a:t>
            </a:r>
            <a:r>
              <a:rPr lang="fa-IR" dirty="0">
                <a:solidFill>
                  <a:srgbClr val="000000"/>
                </a:solidFill>
                <a:latin typeface="B Lotus" panose="00000400000000000000" pitchFamily="2" charset="-78"/>
                <a:cs typeface="B Nazanin" panose="00000400000000000000" pitchFamily="2" charset="-78"/>
              </a:rPr>
              <a:t>بهره‌برداري مناسب از امكانات و قابليت‌هاي مناطق</a:t>
            </a:r>
          </a:p>
          <a:p>
            <a:pPr marL="342900" indent="-342900" algn="just" rtl="1">
              <a:buFont typeface="+mj-lt"/>
              <a:buAutoNum type="arabicPeriod"/>
            </a:pPr>
            <a:r>
              <a:rPr lang="fa-IR" dirty="0" smtClean="0">
                <a:solidFill>
                  <a:srgbClr val="000000"/>
                </a:solidFill>
                <a:latin typeface="B Lotus" panose="00000400000000000000" pitchFamily="2" charset="-78"/>
                <a:cs typeface="B Nazanin" panose="00000400000000000000" pitchFamily="2" charset="-78"/>
              </a:rPr>
              <a:t>جهت </a:t>
            </a:r>
            <a:r>
              <a:rPr lang="fa-IR" dirty="0">
                <a:solidFill>
                  <a:srgbClr val="000000"/>
                </a:solidFill>
                <a:latin typeface="B Lotus" panose="00000400000000000000" pitchFamily="2" charset="-78"/>
                <a:cs typeface="B Nazanin" panose="00000400000000000000" pitchFamily="2" charset="-78"/>
              </a:rPr>
              <a:t>ايجاد تعادل فضايي در پهنه سرزمين</a:t>
            </a:r>
          </a:p>
          <a:p>
            <a:pPr marL="342900" indent="-342900" algn="just" rtl="1">
              <a:buFont typeface="+mj-lt"/>
              <a:buAutoNum type="arabicPeriod"/>
            </a:pPr>
            <a:r>
              <a:rPr lang="fa-IR" dirty="0" smtClean="0">
                <a:solidFill>
                  <a:srgbClr val="000000"/>
                </a:solidFill>
                <a:latin typeface="B Lotus" panose="00000400000000000000" pitchFamily="2" charset="-78"/>
                <a:cs typeface="B Nazanin" panose="00000400000000000000" pitchFamily="2" charset="-78"/>
              </a:rPr>
              <a:t>جهت </a:t>
            </a:r>
            <a:r>
              <a:rPr lang="fa-IR" dirty="0">
                <a:solidFill>
                  <a:srgbClr val="000000"/>
                </a:solidFill>
                <a:latin typeface="B Lotus" panose="00000400000000000000" pitchFamily="2" charset="-78"/>
                <a:cs typeface="B Nazanin" panose="00000400000000000000" pitchFamily="2" charset="-78"/>
              </a:rPr>
              <a:t>تلفيق ويژگيهاي فرهنگي مناطق در فرايند ملي ـ منطقه‌اي</a:t>
            </a:r>
          </a:p>
          <a:p>
            <a:pPr marL="342900" indent="-342900" algn="just" rtl="1">
              <a:buFont typeface="+mj-lt"/>
              <a:buAutoNum type="arabicPeriod"/>
            </a:pPr>
            <a:r>
              <a:rPr lang="fa-IR" dirty="0" smtClean="0">
                <a:solidFill>
                  <a:srgbClr val="000000"/>
                </a:solidFill>
                <a:latin typeface="B Lotus" panose="00000400000000000000" pitchFamily="2" charset="-78"/>
                <a:cs typeface="B Nazanin" panose="00000400000000000000" pitchFamily="2" charset="-78"/>
              </a:rPr>
              <a:t>جهت </a:t>
            </a:r>
            <a:r>
              <a:rPr lang="fa-IR" dirty="0">
                <a:solidFill>
                  <a:srgbClr val="000000"/>
                </a:solidFill>
                <a:latin typeface="B Lotus" panose="00000400000000000000" pitchFamily="2" charset="-78"/>
                <a:cs typeface="B Nazanin" panose="00000400000000000000" pitchFamily="2" charset="-78"/>
              </a:rPr>
              <a:t>ايجاد هماهنگي بين بخشهاي مختلف اقتصادي</a:t>
            </a:r>
          </a:p>
          <a:p>
            <a:pPr marL="342900" indent="-342900" algn="just" rtl="1">
              <a:buFont typeface="+mj-lt"/>
              <a:buAutoNum type="arabicPeriod"/>
            </a:pPr>
            <a:r>
              <a:rPr lang="fa-IR" dirty="0" smtClean="0">
                <a:solidFill>
                  <a:srgbClr val="000000"/>
                </a:solidFill>
                <a:latin typeface="B Lotus" panose="00000400000000000000" pitchFamily="2" charset="-78"/>
                <a:cs typeface="B Nazanin" panose="00000400000000000000" pitchFamily="2" charset="-78"/>
              </a:rPr>
              <a:t>جهت </a:t>
            </a:r>
            <a:r>
              <a:rPr lang="fa-IR" dirty="0">
                <a:solidFill>
                  <a:srgbClr val="000000"/>
                </a:solidFill>
                <a:latin typeface="B Lotus" panose="00000400000000000000" pitchFamily="2" charset="-78"/>
                <a:cs typeface="B Nazanin" panose="00000400000000000000" pitchFamily="2" charset="-78"/>
              </a:rPr>
              <a:t>لحاظ مناسبات جهاني و منطقه‌اي در برنامه‌ريزي</a:t>
            </a:r>
          </a:p>
          <a:p>
            <a:pPr marL="342900" indent="-342900" algn="just" rtl="1">
              <a:buFont typeface="+mj-lt"/>
              <a:buAutoNum type="arabicPeriod"/>
            </a:pPr>
            <a:r>
              <a:rPr lang="fa-IR" dirty="0" smtClean="0">
                <a:solidFill>
                  <a:srgbClr val="000000"/>
                </a:solidFill>
                <a:latin typeface="B Lotus" panose="00000400000000000000" pitchFamily="2" charset="-78"/>
                <a:cs typeface="B Nazanin" panose="00000400000000000000" pitchFamily="2" charset="-78"/>
              </a:rPr>
              <a:t>جهت </a:t>
            </a:r>
            <a:r>
              <a:rPr lang="fa-IR" dirty="0">
                <a:solidFill>
                  <a:srgbClr val="000000"/>
                </a:solidFill>
                <a:latin typeface="B Lotus" panose="00000400000000000000" pitchFamily="2" charset="-78"/>
                <a:cs typeface="B Nazanin" panose="00000400000000000000" pitchFamily="2" charset="-78"/>
              </a:rPr>
              <a:t>تخصصي كردن و دادن نقش‌هاي محوري به مناطق</a:t>
            </a:r>
          </a:p>
          <a:p>
            <a:pPr algn="just" rtl="1"/>
            <a:r>
              <a:rPr lang="fa-IR" dirty="0">
                <a:solidFill>
                  <a:srgbClr val="000000"/>
                </a:solidFill>
                <a:latin typeface="B Lotus" panose="00000400000000000000" pitchFamily="2" charset="-78"/>
                <a:cs typeface="B Nazanin" panose="00000400000000000000" pitchFamily="2" charset="-78"/>
              </a:rPr>
              <a:t>و در نهايت جهت ايجاد زمينه براي رشد و توسعه كشور به مفهوم واقعي و استفاده از قابليت‌هاي طبيعي، اجتماعي و اقتصادي در تسريع فرايند توسعه و هدايت صحيح چارچوب توسعه مي‌باشد.</a:t>
            </a:r>
          </a:p>
        </p:txBody>
      </p:sp>
    </p:spTree>
    <p:extLst>
      <p:ext uri="{BB962C8B-B14F-4D97-AF65-F5344CB8AC3E}">
        <p14:creationId xmlns:p14="http://schemas.microsoft.com/office/powerpoint/2010/main" val="21388753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93862" y="131707"/>
            <a:ext cx="7793764" cy="523220"/>
          </a:xfrm>
          <a:prstGeom prst="rect">
            <a:avLst/>
          </a:prstGeom>
          <a:noFill/>
        </p:spPr>
        <p:txBody>
          <a:bodyPr wrap="square" rtlCol="1">
            <a:spAutoFit/>
          </a:bodyPr>
          <a:lstStyle>
            <a:defPPr>
              <a:defRPr lang="en-US"/>
            </a:defPPr>
            <a:lvl1pPr algn="r">
              <a:defRPr sz="2800" b="1">
                <a:solidFill>
                  <a:srgbClr val="548DD4"/>
                </a:solidFill>
                <a:latin typeface="tahoma" panose="020B0604030504040204" pitchFamily="34" charset="0"/>
                <a:cs typeface="B Kamran" panose="00000400000000000000" pitchFamily="2" charset="-78"/>
              </a:defRPr>
            </a:lvl1pPr>
          </a:lstStyle>
          <a:p>
            <a:r>
              <a:rPr lang="fa-IR" dirty="0">
                <a:solidFill>
                  <a:schemeClr val="bg1"/>
                </a:solidFill>
              </a:rPr>
              <a:t>تاریخچه آمایش سرزمین در ایران</a:t>
            </a:r>
          </a:p>
        </p:txBody>
      </p:sp>
      <p:sp>
        <p:nvSpPr>
          <p:cNvPr id="6" name="Rectangle 5"/>
          <p:cNvSpPr/>
          <p:nvPr/>
        </p:nvSpPr>
        <p:spPr>
          <a:xfrm>
            <a:off x="2732368" y="640571"/>
            <a:ext cx="6232796" cy="461665"/>
          </a:xfrm>
          <a:prstGeom prst="rect">
            <a:avLst/>
          </a:prstGeom>
        </p:spPr>
        <p:txBody>
          <a:bodyPr wrap="none">
            <a:spAutoFit/>
          </a:bodyPr>
          <a:lstStyle/>
          <a:p>
            <a:r>
              <a:rPr lang="fa-IR" sz="2400" dirty="0">
                <a:solidFill>
                  <a:srgbClr val="000000"/>
                </a:solidFill>
                <a:latin typeface="B Lotus" panose="00000400000000000000" pitchFamily="2" charset="-78"/>
                <a:cs typeface="B Kamran" panose="00000400000000000000" pitchFamily="2" charset="-78"/>
              </a:rPr>
              <a:t>انجام برنامه آمایش سرزمین درایران را می توان در  سه دوره مرحله بندی نمود:</a:t>
            </a:r>
            <a:endParaRPr lang="fa-IR" sz="2400" dirty="0">
              <a:cs typeface="B Kamran" panose="00000400000000000000" pitchFamily="2" charset="-78"/>
            </a:endParaRPr>
          </a:p>
        </p:txBody>
      </p:sp>
      <p:sp>
        <p:nvSpPr>
          <p:cNvPr id="7" name="Rectangle 6"/>
          <p:cNvSpPr/>
          <p:nvPr/>
        </p:nvSpPr>
        <p:spPr>
          <a:xfrm>
            <a:off x="7734746" y="1102236"/>
            <a:ext cx="1152880" cy="523220"/>
          </a:xfrm>
          <a:prstGeom prst="rect">
            <a:avLst/>
          </a:prstGeom>
        </p:spPr>
        <p:txBody>
          <a:bodyPr wrap="none">
            <a:spAutoFit/>
          </a:bodyPr>
          <a:lstStyle/>
          <a:p>
            <a:r>
              <a:rPr lang="fa-IR" sz="2800" b="1" dirty="0">
                <a:solidFill>
                  <a:schemeClr val="bg1"/>
                </a:solidFill>
                <a:latin typeface="tahoma" panose="020B0604030504040204" pitchFamily="34" charset="0"/>
                <a:cs typeface="B Kamran" panose="00000400000000000000" pitchFamily="2" charset="-78"/>
              </a:rPr>
              <a:t>مرحله اول</a:t>
            </a:r>
          </a:p>
        </p:txBody>
      </p:sp>
      <p:sp>
        <p:nvSpPr>
          <p:cNvPr id="8" name="Rectangle 7"/>
          <p:cNvSpPr/>
          <p:nvPr/>
        </p:nvSpPr>
        <p:spPr>
          <a:xfrm>
            <a:off x="427290" y="1614499"/>
            <a:ext cx="8460336" cy="4093428"/>
          </a:xfrm>
          <a:prstGeom prst="rect">
            <a:avLst/>
          </a:prstGeom>
        </p:spPr>
        <p:txBody>
          <a:bodyPr wrap="square">
            <a:spAutoFit/>
          </a:bodyPr>
          <a:lstStyle/>
          <a:p>
            <a:pPr algn="just" rtl="1"/>
            <a:r>
              <a:rPr lang="fa-IR" sz="2000" b="1" dirty="0">
                <a:solidFill>
                  <a:srgbClr val="000000"/>
                </a:solidFill>
                <a:latin typeface="B Lotus" panose="00000400000000000000" pitchFamily="2" charset="-78"/>
                <a:cs typeface="B Kamran" panose="00000400000000000000" pitchFamily="2" charset="-78"/>
              </a:rPr>
              <a:t>در ایران  فكر برنامه‌ريزي آمايشي  برای اولین  بار در دهه 40 مطرح گردید. در بهمن ماه سال 1345 گزارش تحت عنوان «مسئله افزايش جمعيت شهر تهران و نكاتي پيرامون عمران كشوري» توسط مؤسسه مطالعات و تحقيقات اجتماعي دانشگاه تهران انتشار يافت. بعد از اين گزارش سازمان برنامه و بودجه در اواخر دهه 40 با اعزام كارشناساني به فرانسه و دعوت از مديران مسئول مطالعات  برنامه ریزی در فرانسه به ايران باب مذاكراتي را در اين زمينه را باز نمود. براین اساس در برنامه عمراني چهارم ( 1351-1347 ) تحولي در </a:t>
            </a:r>
            <a:r>
              <a:rPr lang="fa-IR" sz="2000" b="1" dirty="0" smtClean="0">
                <a:solidFill>
                  <a:srgbClr val="000000"/>
                </a:solidFill>
                <a:latin typeface="B Lotus" panose="00000400000000000000" pitchFamily="2" charset="-78"/>
                <a:cs typeface="B Kamran" panose="00000400000000000000" pitchFamily="2" charset="-78"/>
              </a:rPr>
              <a:t>نظام </a:t>
            </a:r>
            <a:r>
              <a:rPr lang="fa-IR" sz="2000" b="1" dirty="0">
                <a:solidFill>
                  <a:srgbClr val="000000"/>
                </a:solidFill>
                <a:latin typeface="B Lotus" panose="00000400000000000000" pitchFamily="2" charset="-78"/>
                <a:cs typeface="B Kamran" panose="00000400000000000000" pitchFamily="2" charset="-78"/>
              </a:rPr>
              <a:t>برنامه‌ريزي صورت گرفت به صورتي كه دو فرآيند از بالا‌ به پايين با عنوان « برنامه كلا‌ن»و از پايين به بالا‌ با عنوان «بخش» در نظام برنامه‌ريزي دخالت داده شد كه در نهايت اين دو جريان با يكديگر هم‌سو مي‌شدند.در سال 1351 تركيبي از گروه كارشناسي ايران و فرانسه به فعاليتهاي مشاوره در زمينه كشاورزي اشتغال داشتند و گزارش كوتاهي تحت عنوان «طرح يادداشت مربوط به بهره‌وري سرزمين يا تنسیق سرزمين» تهيه و به سازمان برنامه ارائه كرد. در اين گزارش مباحث و روشهاي آمايش سرزمين مطرح شده بود.به دنبال اين گزارش قرارداد تهيه طرح آمايش سرزمين توسط مركز آمايش سرزمين كه در سازمان برنامه و بودجه مستقر بود با مشاور مذكور منعقد شد تا اين مشاور نيز نتايج دور اول مطالعات خويش را در چند مرحله تا اوايل سال 1355 و نتايج مرحله دوم را در ارديبهشت 1356 ارائه کرد.در نهايت نتايج كاربردي مطالعات آمايش سرزمين تحت عنوان «رهنمودهاي آمايش سرزمين براي تهيه برنامه عمراني ششم» تهيه و به سازمان برنامه و بودجه ارائه شد و براساس همين نتايج، برنامه عمراني ششم با ماهيتي آمايشي تهيه شد. </a:t>
            </a:r>
            <a:endParaRPr lang="fa-IR" sz="2000" b="1" dirty="0">
              <a:cs typeface="B Kamran" panose="00000400000000000000" pitchFamily="2" charset="-78"/>
            </a:endParaRPr>
          </a:p>
        </p:txBody>
      </p:sp>
    </p:spTree>
    <p:extLst>
      <p:ext uri="{BB962C8B-B14F-4D97-AF65-F5344CB8AC3E}">
        <p14:creationId xmlns:p14="http://schemas.microsoft.com/office/powerpoint/2010/main" val="41661497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615392" y="225494"/>
            <a:ext cx="1191352" cy="523220"/>
          </a:xfrm>
          <a:prstGeom prst="rect">
            <a:avLst/>
          </a:prstGeom>
        </p:spPr>
        <p:txBody>
          <a:bodyPr wrap="none">
            <a:spAutoFit/>
          </a:bodyPr>
          <a:lstStyle/>
          <a:p>
            <a:r>
              <a:rPr lang="fa-IR" sz="2800" b="1" dirty="0">
                <a:solidFill>
                  <a:srgbClr val="548DD4"/>
                </a:solidFill>
                <a:latin typeface="tahoma" panose="020B0604030504040204" pitchFamily="34" charset="0"/>
                <a:cs typeface="B Kamran" panose="00000400000000000000" pitchFamily="2" charset="-78"/>
              </a:rPr>
              <a:t>مرحله دوم:</a:t>
            </a:r>
          </a:p>
        </p:txBody>
      </p:sp>
      <p:sp>
        <p:nvSpPr>
          <p:cNvPr id="5" name="Rectangle 4"/>
          <p:cNvSpPr/>
          <p:nvPr/>
        </p:nvSpPr>
        <p:spPr>
          <a:xfrm>
            <a:off x="483141" y="748714"/>
            <a:ext cx="8323603" cy="5632311"/>
          </a:xfrm>
          <a:prstGeom prst="rect">
            <a:avLst/>
          </a:prstGeom>
        </p:spPr>
        <p:txBody>
          <a:bodyPr wrap="square">
            <a:spAutoFit/>
          </a:bodyPr>
          <a:lstStyle/>
          <a:p>
            <a:pPr algn="just" rtl="1">
              <a:spcAft>
                <a:spcPts val="0"/>
              </a:spcAft>
            </a:pPr>
            <a:r>
              <a:rPr lang="fa-IR" sz="2000" b="1" dirty="0">
                <a:solidFill>
                  <a:srgbClr val="000000"/>
                </a:solidFill>
                <a:latin typeface="B Lotus" panose="00000400000000000000" pitchFamily="2" charset="-78"/>
                <a:cs typeface="B Kamran" panose="00000400000000000000" pitchFamily="2" charset="-78"/>
              </a:rPr>
              <a:t>پس از انقلاب اسلامي و در اوايل دهه 60 بار ديگر ضرورت انجام برنامه‌ريزي آمايشي احساس گرديد. از اين رو در سال 1362 انجام اين وظيفه مجددا براساس اهداف و آرمانهاي نظام جمهوري اسلامي ايران توسط سازمان برنامه و بودجه آغاز شد و در اين رابطه دفتر برنامه‌ريزي منطقه‌اي ذيل معاونت امور مناطق سازمان تشكيل و مأمور انجام اين مطالعات شد، نتايج مطالعات انجام شده توسط دفتر برنامه‌ريزي منطقه‌اي در 6 مجلد در اواسط سال 1363 و گزارش نهايي مرحله اول طرح پايه تحت عنوان «خلاصه و جمع‌بندي مطالعات» كه براساس نظرات واصله از دستگاههاي اجرايي، اصلاح شده بود، در سال 1364 انتشار يافت و منجر به مصوباتي از سوي دولت و شوراي اقتصاد نيز شد. در ۱۳۶۸ مطالعات طرح کالبدی ملی ایران توسط وزارت مسکن و شهرسازی آغاز شد. تهیه چارچوب نظریشرح خدمات طرح جامع سرزمین یا طرح کالبدی ملی و منطقه‌ای از سوی این وزارتخانه به مهندسین مشاور داخلی واگذار شد و نتیجه مطالعات مشاور در مهرماه ۱۳۶۹ ، با عنوان طرح‌ریزی کالبدی ملی و منطقه‌ای، چارچوب نظری و شرح خدمات انتشار یافت. در سال1371 شورای‌عالی اداری ، طی مصوبه‌ای، وظیفه تهیه طرح آمایش سرزمین را به سازمان برنامه و بودجه تهیه طرح آمایش سرزمین را به سازمان برنامه و بودجه و وظیفه تهیه طرحهای کالبدی ملی ومنطقه‌ای را به وزارت   مسکن وشهرسازی واگذار نمود. در سال ۱۳۷۲ ، خط‌ مشی های ملی و منطقه‌ای آمایش سرزمین برای درج در برنامه دوم توسعه کشور، تهیه و با اصلاحاتی در جلسات خردادماه همان سال به تصویب شورای اقتصاد رسید، اما در پیوست نهایی لایحه فقط خط‌مشی های ملی آمایش سرزمین درج گردید و مباحث منطقه‌ای آن حذف شد. از سال ۱۳۷۵ ، مطالعات طرح کالبدی ملی به تصویب رسید و از سال بعد، یکبار دیگر مطالعات آمایش سرزمین در سازمان شروع شد. سپس آمايش سرزمين از اوايل سال 1377 مجددا آغاز شد. حاصل مرحله اول اين مطالعات تحت عنوان «نظريه پايه توسعه ملي و ديدگاه بلندمدت آمايش سرزمين» در ارديبهشت ماه سال 1379 در جلسه هيئت محترم دولت ارائه شد. در ادامه اين مطالعات منجر به تدوين ضوابط ملي آمايش سرزمين و تصويب آن در هيئت محترم وزيران وهمچنین نظریه پایه توسعه استانی وراهبردهای بخش آمایش سرزمین شد.</a:t>
            </a:r>
          </a:p>
        </p:txBody>
      </p:sp>
    </p:spTree>
    <p:extLst>
      <p:ext uri="{BB962C8B-B14F-4D97-AF65-F5344CB8AC3E}">
        <p14:creationId xmlns:p14="http://schemas.microsoft.com/office/powerpoint/2010/main" val="40782796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50378" y="273355"/>
            <a:ext cx="8673981" cy="1938992"/>
          </a:xfrm>
          <a:prstGeom prst="rect">
            <a:avLst/>
          </a:prstGeom>
        </p:spPr>
        <p:txBody>
          <a:bodyPr wrap="square">
            <a:spAutoFit/>
          </a:bodyPr>
          <a:lstStyle/>
          <a:p>
            <a:pPr algn="just" rtl="1">
              <a:spcAft>
                <a:spcPts val="0"/>
              </a:spcAft>
            </a:pPr>
            <a:r>
              <a:rPr lang="fa-IR" dirty="0">
                <a:solidFill>
                  <a:srgbClr val="000000"/>
                </a:solidFill>
                <a:latin typeface="B Lotus" panose="00000400000000000000" pitchFamily="2" charset="-78"/>
                <a:cs typeface="B Lotus" panose="00000400000000000000" pitchFamily="2" charset="-78"/>
              </a:rPr>
              <a:t>در</a:t>
            </a:r>
            <a:r>
              <a:rPr lang="fa-IR" sz="2000" b="1" dirty="0">
                <a:solidFill>
                  <a:srgbClr val="000000"/>
                </a:solidFill>
                <a:latin typeface="B Lotus" panose="00000400000000000000" pitchFamily="2" charset="-78"/>
                <a:cs typeface="B Kamran" panose="00000400000000000000" pitchFamily="2" charset="-78"/>
              </a:rPr>
              <a:t>سال ۳۸۲ ، سیاستهای کلی برنامه چهارم مشتمل بر ۵۲ ماده ابلاغ شد که در مادة ۱۹ آن، آمایش سرزمین بود. در سال1383، ضوابط ملی آمایش سرزمین توسط هیئت وزیران تصویب شد. </a:t>
            </a:r>
          </a:p>
          <a:p>
            <a:pPr algn="just" rtl="1">
              <a:spcAft>
                <a:spcPts val="0"/>
              </a:spcAft>
            </a:pPr>
            <a:r>
              <a:rPr lang="fa-IR" sz="2000" b="1" dirty="0">
                <a:solidFill>
                  <a:srgbClr val="000000"/>
                </a:solidFill>
                <a:latin typeface="B Lotus" panose="00000400000000000000" pitchFamily="2" charset="-78"/>
                <a:cs typeface="B Kamran" panose="00000400000000000000" pitchFamily="2" charset="-78"/>
              </a:rPr>
              <a:t>در سال۱۳۸۴ ، تشکیلات مرکز ملی آمایش سرزمین در چارچوب کادر سازمانی معاونت امور اقتصادی سازمان مدیریت و برنامه‌ریزی تصویب شد و این مرکز رسماً شروع به فعالیت کرد . در اين‌زمينه راهنمای انجام مطالعات برنامه آمایش استان ها در سال1385 تدوین و  سمينارهاي هماهنگي واشكال زدايي در استان‌هاي مختلف با حضور همة استان‌ها و كارشناسان مركز فوق‌الذكر برگزار گرديد.درپی آن استان ها نسبت تهیه طرح پایه آمایش اقدام نمودند.</a:t>
            </a:r>
            <a:r>
              <a:rPr lang="fa-IR" dirty="0">
                <a:solidFill>
                  <a:srgbClr val="000000"/>
                </a:solidFill>
                <a:latin typeface="B Lotus" panose="00000400000000000000" pitchFamily="2" charset="-78"/>
                <a:cs typeface="B Lotus" panose="00000400000000000000" pitchFamily="2" charset="-78"/>
              </a:rPr>
              <a:t> </a:t>
            </a:r>
            <a:r>
              <a:rPr lang="fa-IR" sz="1600" dirty="0">
                <a:solidFill>
                  <a:srgbClr val="000000"/>
                </a:solidFill>
                <a:latin typeface="tahoma" panose="020B0604030504040204" pitchFamily="34" charset="0"/>
                <a:cs typeface="B Lotus" panose="00000400000000000000" pitchFamily="2" charset="-78"/>
              </a:rPr>
              <a:t> </a:t>
            </a:r>
            <a:endParaRPr lang="fa-IR" sz="1600" dirty="0">
              <a:solidFill>
                <a:srgbClr val="000000"/>
              </a:solidFill>
              <a:latin typeface="tahoma" panose="020B0604030504040204" pitchFamily="34" charset="0"/>
            </a:endParaRPr>
          </a:p>
        </p:txBody>
      </p:sp>
      <p:sp>
        <p:nvSpPr>
          <p:cNvPr id="5" name="Rectangle 4"/>
          <p:cNvSpPr/>
          <p:nvPr/>
        </p:nvSpPr>
        <p:spPr>
          <a:xfrm>
            <a:off x="7845831" y="2212347"/>
            <a:ext cx="1178528" cy="523220"/>
          </a:xfrm>
          <a:prstGeom prst="rect">
            <a:avLst/>
          </a:prstGeom>
        </p:spPr>
        <p:txBody>
          <a:bodyPr wrap="none">
            <a:spAutoFit/>
          </a:bodyPr>
          <a:lstStyle/>
          <a:p>
            <a:r>
              <a:rPr lang="fa-IR" sz="2800" b="1" dirty="0">
                <a:solidFill>
                  <a:srgbClr val="548DD4"/>
                </a:solidFill>
                <a:latin typeface="tahoma" panose="020B0604030504040204" pitchFamily="34" charset="0"/>
                <a:cs typeface="B Kamran" panose="00000400000000000000" pitchFamily="2" charset="-78"/>
              </a:rPr>
              <a:t>مرحله سوم</a:t>
            </a:r>
          </a:p>
        </p:txBody>
      </p:sp>
      <p:sp>
        <p:nvSpPr>
          <p:cNvPr id="6" name="Rectangle 5"/>
          <p:cNvSpPr/>
          <p:nvPr/>
        </p:nvSpPr>
        <p:spPr>
          <a:xfrm>
            <a:off x="350378" y="2684461"/>
            <a:ext cx="8725256" cy="3785652"/>
          </a:xfrm>
          <a:prstGeom prst="rect">
            <a:avLst/>
          </a:prstGeom>
        </p:spPr>
        <p:txBody>
          <a:bodyPr wrap="square">
            <a:spAutoFit/>
          </a:bodyPr>
          <a:lstStyle/>
          <a:p>
            <a:pPr algn="just" rtl="1"/>
            <a:r>
              <a:rPr lang="fa-IR" sz="2000" b="1" dirty="0">
                <a:solidFill>
                  <a:srgbClr val="000000"/>
                </a:solidFill>
                <a:latin typeface="B Lotus" panose="00000400000000000000" pitchFamily="2" charset="-78"/>
                <a:cs typeface="B Kamran" panose="00000400000000000000" pitchFamily="2" charset="-78"/>
              </a:rPr>
              <a:t>دراین مرحله با توجه به ركودي كه در پيشبرد فعاليت‌هاي مرتبط با ‌آمايش سرزمين با انحلال مركز ملي آمايش سرزمين (سابق) رخ داده‌ بود وبا احساس نیاز مجدد به توجه به آمایش سرزمین باعث شد در برنامه پنجم توسعه توجه خاص به آمایش سرزمین گردد.در  واقع يكي از مهم‌ترين تفاوت‌هاي برنامه پنجم با برنامه چهارم توسعه در حوزه آمايش سرزمين، اين بود كه در اين برنامه جايگاه قانوني شوراي آمايش سرزمين (به عنوان متولي امر آمايش) ارتقاء پيدا كرده است. براساس مفاد ماده 182 قانون برنامه پنجم وظيفه مستمر شوراي آمايش سرزمين علاوه بر استقرار «نظام يكپارچه برنامه‌ريزي و مديريت توسعه سرزمين» كه يك وظيفه مقطعي و موردي به حساب مي‌آيد، «تصويب» برنامه‌ها و طرح‌هاي توسعه سرزميني در سطوح ملي، منطقه‌اي و استاني و «نظارت» بر اجراي آنها است.ايجاد «نظام يكپارچه برنامه‌ريزي و مديريت توسعه سرزمين» به عنوان يكي از وظايف شوراي آمايش سرزمين راهكار ديگري بود كه با هدف رفع ناهماهنگي‌هاي موجود بين برنامه‌ريزي آمايش سرزمين با ساير انواع برنامه‌ريزي با رويكرد سرزميني اعم از كالبدي و غيره در برنامه پنجم مورد توجه قرار گرفته است. در پی آن در تشكيلات جديد معاونت برنامه‌ريزي و نظارت راهبردي، دفتري با عنوان تلفيق برنامه، آمايش و توسعه منطقه‌اي ايجاد گردید.براین درسال 1390 شرح خدمات مرحله جدید با عنوان برنامه ریزی و سیاسگذاری  مطالعات برنامه آمایش توسط دفتر مذکور تهیه و درحال پیگیری برای اجرای این مرحله د رسطح کشور می باشند.</a:t>
            </a:r>
          </a:p>
        </p:txBody>
      </p:sp>
    </p:spTree>
    <p:extLst>
      <p:ext uri="{BB962C8B-B14F-4D97-AF65-F5344CB8AC3E}">
        <p14:creationId xmlns:p14="http://schemas.microsoft.com/office/powerpoint/2010/main" val="17518872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58257204"/>
              </p:ext>
            </p:extLst>
          </p:nvPr>
        </p:nvGraphicFramePr>
        <p:xfrm>
          <a:off x="584368" y="1232544"/>
          <a:ext cx="8530604" cy="4041204"/>
        </p:xfrm>
        <a:graphic>
          <a:graphicData uri="http://schemas.openxmlformats.org/drawingml/2006/table">
            <a:tbl>
              <a:tblPr rtl="1" firstRow="1" bandRow="1">
                <a:tableStyleId>{5C22544A-7EE6-4342-B048-85BDC9FD1C3A}</a:tableStyleId>
              </a:tblPr>
              <a:tblGrid>
                <a:gridCol w="1478423"/>
                <a:gridCol w="1888620"/>
                <a:gridCol w="3221765"/>
                <a:gridCol w="1941796"/>
              </a:tblGrid>
              <a:tr h="484521">
                <a:tc>
                  <a:txBody>
                    <a:bodyPr/>
                    <a:lstStyle/>
                    <a:p>
                      <a:pPr algn="ctr" rtl="1"/>
                      <a:r>
                        <a:rPr lang="fa-IR" sz="2400" b="1" kern="1200" dirty="0" smtClean="0">
                          <a:solidFill>
                            <a:schemeClr val="bg1"/>
                          </a:solidFill>
                          <a:latin typeface="B Lotus" panose="00000400000000000000" pitchFamily="2" charset="-78"/>
                          <a:ea typeface="+mn-ea"/>
                          <a:cs typeface="B Kamran" panose="00000400000000000000" pitchFamily="2" charset="-78"/>
                        </a:rPr>
                        <a:t>دوره </a:t>
                      </a:r>
                      <a:endParaRPr lang="fa-IR" sz="2400" b="1" kern="1200" dirty="0">
                        <a:solidFill>
                          <a:schemeClr val="bg1"/>
                        </a:solidFill>
                        <a:latin typeface="B Lotus" panose="00000400000000000000" pitchFamily="2" charset="-78"/>
                        <a:ea typeface="+mn-ea"/>
                        <a:cs typeface="B Kamran" panose="00000400000000000000" pitchFamily="2" charset="-78"/>
                      </a:endParaRPr>
                    </a:p>
                  </a:txBody>
                  <a:tcPr>
                    <a:solidFill>
                      <a:schemeClr val="accent1">
                        <a:lumMod val="50000"/>
                      </a:schemeClr>
                    </a:solidFill>
                  </a:tcPr>
                </a:tc>
                <a:tc>
                  <a:txBody>
                    <a:bodyPr/>
                    <a:lstStyle/>
                    <a:p>
                      <a:pPr algn="ctr" rtl="1"/>
                      <a:r>
                        <a:rPr lang="fa-IR" sz="2400" b="1" kern="1200" dirty="0" smtClean="0">
                          <a:solidFill>
                            <a:schemeClr val="bg1"/>
                          </a:solidFill>
                          <a:latin typeface="B Lotus" panose="00000400000000000000" pitchFamily="2" charset="-78"/>
                          <a:ea typeface="+mn-ea"/>
                          <a:cs typeface="B Kamran" panose="00000400000000000000" pitchFamily="2" charset="-78"/>
                        </a:rPr>
                        <a:t>بازه زمانی</a:t>
                      </a:r>
                      <a:endParaRPr lang="fa-IR" sz="2400" b="1" kern="1200" dirty="0">
                        <a:solidFill>
                          <a:schemeClr val="bg1"/>
                        </a:solidFill>
                        <a:latin typeface="B Lotus" panose="00000400000000000000" pitchFamily="2" charset="-78"/>
                        <a:ea typeface="+mn-ea"/>
                        <a:cs typeface="B Kamran" panose="00000400000000000000" pitchFamily="2" charset="-78"/>
                      </a:endParaRPr>
                    </a:p>
                  </a:txBody>
                  <a:tcPr>
                    <a:solidFill>
                      <a:schemeClr val="accent1">
                        <a:lumMod val="50000"/>
                      </a:schemeClr>
                    </a:solidFill>
                  </a:tcPr>
                </a:tc>
                <a:tc>
                  <a:txBody>
                    <a:bodyPr/>
                    <a:lstStyle/>
                    <a:p>
                      <a:pPr algn="ctr" rtl="1"/>
                      <a:r>
                        <a:rPr lang="fa-IR" sz="2400" b="1" kern="1200" dirty="0" smtClean="0">
                          <a:solidFill>
                            <a:schemeClr val="bg1"/>
                          </a:solidFill>
                          <a:latin typeface="B Lotus" panose="00000400000000000000" pitchFamily="2" charset="-78"/>
                          <a:ea typeface="+mn-ea"/>
                          <a:cs typeface="B Kamran" panose="00000400000000000000" pitchFamily="2" charset="-78"/>
                        </a:rPr>
                        <a:t>فعالیت های آمایش سرزمین </a:t>
                      </a:r>
                      <a:endParaRPr lang="fa-IR" sz="2400" b="1" kern="1200" dirty="0">
                        <a:solidFill>
                          <a:schemeClr val="bg1"/>
                        </a:solidFill>
                        <a:latin typeface="B Lotus" panose="00000400000000000000" pitchFamily="2" charset="-78"/>
                        <a:ea typeface="+mn-ea"/>
                        <a:cs typeface="B Kamran" panose="00000400000000000000" pitchFamily="2" charset="-78"/>
                      </a:endParaRPr>
                    </a:p>
                  </a:txBody>
                  <a:tcPr>
                    <a:solidFill>
                      <a:schemeClr val="accent1">
                        <a:lumMod val="50000"/>
                      </a:schemeClr>
                    </a:solidFill>
                  </a:tcPr>
                </a:tc>
                <a:tc>
                  <a:txBody>
                    <a:bodyPr/>
                    <a:lstStyle/>
                    <a:p>
                      <a:pPr algn="ctr" rtl="1"/>
                      <a:r>
                        <a:rPr lang="fa-IR" sz="2400" b="1" kern="1200" dirty="0" smtClean="0">
                          <a:solidFill>
                            <a:schemeClr val="bg1"/>
                          </a:solidFill>
                          <a:latin typeface="B Lotus" panose="00000400000000000000" pitchFamily="2" charset="-78"/>
                          <a:ea typeface="+mn-ea"/>
                          <a:cs typeface="B Kamran" panose="00000400000000000000" pitchFamily="2" charset="-78"/>
                        </a:rPr>
                        <a:t>موانع</a:t>
                      </a:r>
                      <a:endParaRPr lang="fa-IR" sz="2400" b="1" kern="1200" dirty="0">
                        <a:solidFill>
                          <a:schemeClr val="bg1"/>
                        </a:solidFill>
                        <a:latin typeface="B Lotus" panose="00000400000000000000" pitchFamily="2" charset="-78"/>
                        <a:ea typeface="+mn-ea"/>
                        <a:cs typeface="B Kamran" panose="00000400000000000000" pitchFamily="2" charset="-78"/>
                      </a:endParaRPr>
                    </a:p>
                  </a:txBody>
                  <a:tcPr>
                    <a:solidFill>
                      <a:schemeClr val="accent1">
                        <a:lumMod val="50000"/>
                      </a:schemeClr>
                    </a:solidFill>
                  </a:tcPr>
                </a:tc>
              </a:tr>
              <a:tr h="665012">
                <a:tc>
                  <a:txBody>
                    <a:bodyPr/>
                    <a:lstStyle/>
                    <a:p>
                      <a:pPr algn="ctr" rtl="1"/>
                      <a:r>
                        <a:rPr lang="fa-IR" sz="2000" b="1" kern="1200" dirty="0" smtClean="0">
                          <a:solidFill>
                            <a:srgbClr val="000000"/>
                          </a:solidFill>
                          <a:latin typeface="B Lotus" panose="00000400000000000000" pitchFamily="2" charset="-78"/>
                          <a:ea typeface="+mn-ea"/>
                          <a:cs typeface="B Kamran" panose="00000400000000000000" pitchFamily="2" charset="-78"/>
                        </a:rPr>
                        <a:t>دوره اول </a:t>
                      </a:r>
                      <a:endParaRPr lang="fa-IR" sz="2000" b="1" kern="1200" dirty="0">
                        <a:solidFill>
                          <a:srgbClr val="000000"/>
                        </a:solidFill>
                        <a:latin typeface="B Lotus" panose="00000400000000000000" pitchFamily="2" charset="-78"/>
                        <a:ea typeface="+mn-ea"/>
                        <a:cs typeface="B Kamran" panose="00000400000000000000" pitchFamily="2" charset="-78"/>
                      </a:endParaRPr>
                    </a:p>
                  </a:txBody>
                  <a:tcPr/>
                </a:tc>
                <a:tc>
                  <a:txBody>
                    <a:bodyPr/>
                    <a:lstStyle/>
                    <a:p>
                      <a:pPr marL="0" algn="ctr" defTabSz="457200" rtl="1" eaLnBrk="1" latinLnBrk="0" hangingPunct="1"/>
                      <a:r>
                        <a:rPr lang="fa-IR" sz="2000" b="1" kern="1200" dirty="0" smtClean="0">
                          <a:solidFill>
                            <a:srgbClr val="000000"/>
                          </a:solidFill>
                          <a:latin typeface="B Lotus" panose="00000400000000000000" pitchFamily="2" charset="-78"/>
                          <a:ea typeface="+mn-ea"/>
                          <a:cs typeface="B Kamran" panose="00000400000000000000" pitchFamily="2" charset="-78"/>
                        </a:rPr>
                        <a:t>اوایل دهه 1340 تا اوایل دهه 1350</a:t>
                      </a:r>
                      <a:endParaRPr lang="fa-IR" sz="2000" b="1" kern="1200" dirty="0">
                        <a:solidFill>
                          <a:srgbClr val="000000"/>
                        </a:solidFill>
                        <a:latin typeface="B Lotus" panose="00000400000000000000" pitchFamily="2" charset="-78"/>
                        <a:ea typeface="+mn-ea"/>
                        <a:cs typeface="B Kamran" panose="00000400000000000000" pitchFamily="2" charset="-78"/>
                      </a:endParaRPr>
                    </a:p>
                  </a:txBody>
                  <a:tcPr/>
                </a:tc>
                <a:tc>
                  <a:txBody>
                    <a:bodyPr/>
                    <a:lstStyle/>
                    <a:p>
                      <a:pPr algn="ctr" rtl="1"/>
                      <a:r>
                        <a:rPr lang="fa-IR" sz="2000" b="1" kern="1200" dirty="0" smtClean="0">
                          <a:solidFill>
                            <a:srgbClr val="000000"/>
                          </a:solidFill>
                          <a:latin typeface="B Lotus" panose="00000400000000000000" pitchFamily="2" charset="-78"/>
                          <a:ea typeface="+mn-ea"/>
                          <a:cs typeface="B Kamran" panose="00000400000000000000" pitchFamily="2" charset="-78"/>
                        </a:rPr>
                        <a:t>شکل گیری مفهوم آمایش سرزمین </a:t>
                      </a:r>
                      <a:endParaRPr lang="fa-IR" sz="2000" b="1" kern="1200" dirty="0">
                        <a:solidFill>
                          <a:srgbClr val="000000"/>
                        </a:solidFill>
                        <a:latin typeface="B Lotus" panose="00000400000000000000" pitchFamily="2" charset="-78"/>
                        <a:ea typeface="+mn-ea"/>
                        <a:cs typeface="B Kamran" panose="00000400000000000000" pitchFamily="2" charset="-78"/>
                      </a:endParaRPr>
                    </a:p>
                  </a:txBody>
                  <a:tcPr/>
                </a:tc>
                <a:tc>
                  <a:txBody>
                    <a:bodyPr/>
                    <a:lstStyle/>
                    <a:p>
                      <a:pPr algn="ctr" rtl="1"/>
                      <a:r>
                        <a:rPr lang="fa-IR" sz="2000" b="1" kern="1200" dirty="0" smtClean="0">
                          <a:solidFill>
                            <a:srgbClr val="000000"/>
                          </a:solidFill>
                          <a:latin typeface="B Lotus" panose="00000400000000000000" pitchFamily="2" charset="-78"/>
                          <a:ea typeface="+mn-ea"/>
                          <a:cs typeface="B Kamran" panose="00000400000000000000" pitchFamily="2" charset="-78"/>
                        </a:rPr>
                        <a:t>نگرش حاکمیت وقت</a:t>
                      </a:r>
                      <a:endParaRPr lang="fa-IR" sz="2000" b="1" kern="1200" dirty="0">
                        <a:solidFill>
                          <a:srgbClr val="000000"/>
                        </a:solidFill>
                        <a:latin typeface="B Lotus" panose="00000400000000000000" pitchFamily="2" charset="-78"/>
                        <a:ea typeface="+mn-ea"/>
                        <a:cs typeface="B Kamran" panose="00000400000000000000" pitchFamily="2" charset="-78"/>
                      </a:endParaRPr>
                    </a:p>
                  </a:txBody>
                  <a:tcPr/>
                </a:tc>
              </a:tr>
              <a:tr h="484521">
                <a:tc>
                  <a:txBody>
                    <a:bodyPr/>
                    <a:lstStyle/>
                    <a:p>
                      <a:pPr algn="ctr" rtl="1"/>
                      <a:r>
                        <a:rPr lang="fa-IR" sz="2000" b="1" kern="1200" dirty="0" smtClean="0">
                          <a:solidFill>
                            <a:srgbClr val="000000"/>
                          </a:solidFill>
                          <a:latin typeface="B Lotus" panose="00000400000000000000" pitchFamily="2" charset="-78"/>
                          <a:ea typeface="+mn-ea"/>
                          <a:cs typeface="B Kamran" panose="00000400000000000000" pitchFamily="2" charset="-78"/>
                        </a:rPr>
                        <a:t>دوره دوم </a:t>
                      </a:r>
                      <a:endParaRPr lang="fa-IR" sz="2000" b="1" kern="1200" dirty="0">
                        <a:solidFill>
                          <a:srgbClr val="000000"/>
                        </a:solidFill>
                        <a:latin typeface="B Lotus" panose="00000400000000000000" pitchFamily="2" charset="-78"/>
                        <a:ea typeface="+mn-ea"/>
                        <a:cs typeface="B Kamran" panose="00000400000000000000" pitchFamily="2" charset="-78"/>
                      </a:endParaRPr>
                    </a:p>
                  </a:txBody>
                  <a:tcPr/>
                </a:tc>
                <a:tc>
                  <a:txBody>
                    <a:bodyPr/>
                    <a:lstStyle/>
                    <a:p>
                      <a:pPr algn="ctr"/>
                      <a:r>
                        <a:rPr lang="fa-IR" sz="2000" b="1" kern="1200" dirty="0" smtClean="0">
                          <a:solidFill>
                            <a:srgbClr val="000000"/>
                          </a:solidFill>
                          <a:latin typeface="B Lotus" panose="00000400000000000000" pitchFamily="2" charset="-78"/>
                          <a:ea typeface="+mn-ea"/>
                          <a:cs typeface="B Kamran" panose="00000400000000000000" pitchFamily="2" charset="-78"/>
                        </a:rPr>
                        <a:t>1356 - 1354</a:t>
                      </a:r>
                      <a:endParaRPr lang="fa-IR" sz="2000" b="1" kern="1200" dirty="0">
                        <a:solidFill>
                          <a:srgbClr val="000000"/>
                        </a:solidFill>
                        <a:latin typeface="B Lotus" panose="00000400000000000000" pitchFamily="2" charset="-78"/>
                        <a:ea typeface="+mn-ea"/>
                        <a:cs typeface="B Kamran" panose="00000400000000000000" pitchFamily="2" charset="-78"/>
                      </a:endParaRPr>
                    </a:p>
                  </a:txBody>
                  <a:tcPr/>
                </a:tc>
                <a:tc>
                  <a:txBody>
                    <a:bodyPr/>
                    <a:lstStyle/>
                    <a:p>
                      <a:pPr algn="ctr" rtl="1"/>
                      <a:r>
                        <a:rPr lang="fa-IR" sz="2000" b="1" kern="1200" dirty="0" smtClean="0">
                          <a:solidFill>
                            <a:srgbClr val="000000"/>
                          </a:solidFill>
                          <a:latin typeface="B Lotus" panose="00000400000000000000" pitchFamily="2" charset="-78"/>
                          <a:ea typeface="+mn-ea"/>
                          <a:cs typeface="B Kamran" panose="00000400000000000000" pitchFamily="2" charset="-78"/>
                        </a:rPr>
                        <a:t>مطالعات طرح جامع ستیران </a:t>
                      </a:r>
                      <a:endParaRPr lang="fa-IR" sz="2000" b="1" kern="1200" dirty="0">
                        <a:solidFill>
                          <a:srgbClr val="000000"/>
                        </a:solidFill>
                        <a:latin typeface="B Lotus" panose="00000400000000000000" pitchFamily="2" charset="-78"/>
                        <a:ea typeface="+mn-ea"/>
                        <a:cs typeface="B Kamran" panose="00000400000000000000" pitchFamily="2" charset="-78"/>
                      </a:endParaRPr>
                    </a:p>
                  </a:txBody>
                  <a:tcPr/>
                </a:tc>
                <a:tc>
                  <a:txBody>
                    <a:bodyPr/>
                    <a:lstStyle/>
                    <a:p>
                      <a:pPr algn="ctr" rtl="1"/>
                      <a:r>
                        <a:rPr lang="fa-IR" sz="2000" b="1" kern="1200" dirty="0" smtClean="0">
                          <a:solidFill>
                            <a:srgbClr val="000000"/>
                          </a:solidFill>
                          <a:latin typeface="B Lotus" panose="00000400000000000000" pitchFamily="2" charset="-78"/>
                          <a:ea typeface="+mn-ea"/>
                          <a:cs typeface="B Kamran" panose="00000400000000000000" pitchFamily="2" charset="-78"/>
                        </a:rPr>
                        <a:t>وقوع انقلاب </a:t>
                      </a:r>
                      <a:endParaRPr lang="fa-IR" sz="2000" b="1" kern="1200" dirty="0">
                        <a:solidFill>
                          <a:srgbClr val="000000"/>
                        </a:solidFill>
                        <a:latin typeface="B Lotus" panose="00000400000000000000" pitchFamily="2" charset="-78"/>
                        <a:ea typeface="+mn-ea"/>
                        <a:cs typeface="B Kamran" panose="00000400000000000000" pitchFamily="2" charset="-78"/>
                      </a:endParaRPr>
                    </a:p>
                  </a:txBody>
                  <a:tcPr/>
                </a:tc>
              </a:tr>
              <a:tr h="484521">
                <a:tc>
                  <a:txBody>
                    <a:bodyPr/>
                    <a:lstStyle/>
                    <a:p>
                      <a:pPr algn="ctr" rtl="1"/>
                      <a:r>
                        <a:rPr lang="fa-IR" sz="2000" b="1" kern="1200" dirty="0" smtClean="0">
                          <a:solidFill>
                            <a:srgbClr val="000000"/>
                          </a:solidFill>
                          <a:latin typeface="B Lotus" panose="00000400000000000000" pitchFamily="2" charset="-78"/>
                          <a:ea typeface="+mn-ea"/>
                          <a:cs typeface="B Kamran" panose="00000400000000000000" pitchFamily="2" charset="-78"/>
                        </a:rPr>
                        <a:t>دوره سوم </a:t>
                      </a:r>
                      <a:endParaRPr lang="fa-IR" sz="2000" b="1" kern="1200" dirty="0">
                        <a:solidFill>
                          <a:srgbClr val="000000"/>
                        </a:solidFill>
                        <a:latin typeface="B Lotus" panose="00000400000000000000" pitchFamily="2" charset="-78"/>
                        <a:ea typeface="+mn-ea"/>
                        <a:cs typeface="B Kamran" panose="00000400000000000000" pitchFamily="2" charset="-78"/>
                      </a:endParaRPr>
                    </a:p>
                  </a:txBody>
                  <a:tcPr/>
                </a:tc>
                <a:tc>
                  <a:txBody>
                    <a:bodyPr/>
                    <a:lstStyle/>
                    <a:p>
                      <a:pPr algn="ctr" rtl="1"/>
                      <a:r>
                        <a:rPr lang="fa-IR" sz="2000" b="1" kern="1200" dirty="0" smtClean="0">
                          <a:solidFill>
                            <a:srgbClr val="000000"/>
                          </a:solidFill>
                          <a:latin typeface="B Lotus" panose="00000400000000000000" pitchFamily="2" charset="-78"/>
                          <a:ea typeface="+mn-ea"/>
                          <a:cs typeface="B Kamran" panose="00000400000000000000" pitchFamily="2" charset="-78"/>
                        </a:rPr>
                        <a:t>1368 – 1362</a:t>
                      </a:r>
                      <a:endParaRPr lang="fa-IR" sz="2000" b="1" kern="1200" dirty="0">
                        <a:solidFill>
                          <a:srgbClr val="000000"/>
                        </a:solidFill>
                        <a:latin typeface="B Lotus" panose="00000400000000000000" pitchFamily="2" charset="-78"/>
                        <a:ea typeface="+mn-ea"/>
                        <a:cs typeface="B Kamran" panose="00000400000000000000" pitchFamily="2" charset="-78"/>
                      </a:endParaRPr>
                    </a:p>
                  </a:txBody>
                  <a:tcPr/>
                </a:tc>
                <a:tc>
                  <a:txBody>
                    <a:bodyPr/>
                    <a:lstStyle/>
                    <a:p>
                      <a:pPr algn="ctr" rtl="1"/>
                      <a:r>
                        <a:rPr lang="fa-IR" sz="2000" b="1" kern="1200" dirty="0" smtClean="0">
                          <a:solidFill>
                            <a:srgbClr val="000000"/>
                          </a:solidFill>
                          <a:latin typeface="B Lotus" panose="00000400000000000000" pitchFamily="2" charset="-78"/>
                          <a:ea typeface="+mn-ea"/>
                          <a:cs typeface="B Kamran" panose="00000400000000000000" pitchFamily="2" charset="-78"/>
                        </a:rPr>
                        <a:t>مطالعات طرح آمایش سرزمین ایران</a:t>
                      </a:r>
                      <a:endParaRPr lang="fa-IR" sz="2000" b="1" kern="1200" dirty="0">
                        <a:solidFill>
                          <a:srgbClr val="000000"/>
                        </a:solidFill>
                        <a:latin typeface="B Lotus" panose="00000400000000000000" pitchFamily="2" charset="-78"/>
                        <a:ea typeface="+mn-ea"/>
                        <a:cs typeface="B Kamran" panose="00000400000000000000" pitchFamily="2" charset="-78"/>
                      </a:endParaRPr>
                    </a:p>
                  </a:txBody>
                  <a:tcPr/>
                </a:tc>
                <a:tc>
                  <a:txBody>
                    <a:bodyPr/>
                    <a:lstStyle/>
                    <a:p>
                      <a:pPr algn="ctr" rtl="1"/>
                      <a:r>
                        <a:rPr lang="fa-IR" sz="2000" b="1" kern="1200" dirty="0" smtClean="0">
                          <a:solidFill>
                            <a:srgbClr val="000000"/>
                          </a:solidFill>
                          <a:latin typeface="B Lotus" panose="00000400000000000000" pitchFamily="2" charset="-78"/>
                          <a:ea typeface="+mn-ea"/>
                          <a:cs typeface="B Kamran" panose="00000400000000000000" pitchFamily="2" charset="-78"/>
                        </a:rPr>
                        <a:t>جنگ هشت ساله</a:t>
                      </a:r>
                      <a:endParaRPr lang="fa-IR" sz="2000" b="1" kern="1200" dirty="0">
                        <a:solidFill>
                          <a:srgbClr val="000000"/>
                        </a:solidFill>
                        <a:latin typeface="B Lotus" panose="00000400000000000000" pitchFamily="2" charset="-78"/>
                        <a:ea typeface="+mn-ea"/>
                        <a:cs typeface="B Kamran" panose="00000400000000000000" pitchFamily="2" charset="-78"/>
                      </a:endParaRPr>
                    </a:p>
                  </a:txBody>
                  <a:tcPr/>
                </a:tc>
              </a:tr>
              <a:tr h="484521">
                <a:tc>
                  <a:txBody>
                    <a:bodyPr/>
                    <a:lstStyle/>
                    <a:p>
                      <a:pPr algn="ctr" rtl="1"/>
                      <a:r>
                        <a:rPr lang="fa-IR" sz="2000" b="1" kern="1200" dirty="0" smtClean="0">
                          <a:solidFill>
                            <a:srgbClr val="000000"/>
                          </a:solidFill>
                          <a:latin typeface="B Lotus" panose="00000400000000000000" pitchFamily="2" charset="-78"/>
                          <a:ea typeface="+mn-ea"/>
                          <a:cs typeface="B Kamran" panose="00000400000000000000" pitchFamily="2" charset="-78"/>
                        </a:rPr>
                        <a:t>دوره چهارم </a:t>
                      </a:r>
                      <a:endParaRPr lang="fa-IR" sz="2000" b="1" kern="1200" dirty="0">
                        <a:solidFill>
                          <a:srgbClr val="000000"/>
                        </a:solidFill>
                        <a:latin typeface="B Lotus" panose="00000400000000000000" pitchFamily="2" charset="-78"/>
                        <a:ea typeface="+mn-ea"/>
                        <a:cs typeface="B Kamran" panose="00000400000000000000" pitchFamily="2" charset="-78"/>
                      </a:endParaRPr>
                    </a:p>
                  </a:txBody>
                  <a:tcPr/>
                </a:tc>
                <a:tc>
                  <a:txBody>
                    <a:bodyPr/>
                    <a:lstStyle/>
                    <a:p>
                      <a:pPr algn="ctr" rtl="1"/>
                      <a:r>
                        <a:rPr lang="fa-IR" sz="2000" b="1" kern="1200" dirty="0" smtClean="0">
                          <a:solidFill>
                            <a:srgbClr val="000000"/>
                          </a:solidFill>
                          <a:latin typeface="B Lotus" panose="00000400000000000000" pitchFamily="2" charset="-78"/>
                          <a:ea typeface="+mn-ea"/>
                          <a:cs typeface="B Kamran" panose="00000400000000000000" pitchFamily="2" charset="-78"/>
                        </a:rPr>
                        <a:t>1376 – 1368</a:t>
                      </a:r>
                      <a:endParaRPr lang="fa-IR" sz="2000" b="1" kern="1200" dirty="0">
                        <a:solidFill>
                          <a:srgbClr val="000000"/>
                        </a:solidFill>
                        <a:latin typeface="B Lotus" panose="00000400000000000000" pitchFamily="2" charset="-78"/>
                        <a:ea typeface="+mn-ea"/>
                        <a:cs typeface="B Kamran" panose="00000400000000000000" pitchFamily="2" charset="-78"/>
                      </a:endParaRPr>
                    </a:p>
                  </a:txBody>
                  <a:tcPr/>
                </a:tc>
                <a:tc>
                  <a:txBody>
                    <a:bodyPr/>
                    <a:lstStyle/>
                    <a:p>
                      <a:pPr algn="ctr" rtl="1"/>
                      <a:r>
                        <a:rPr lang="fa-IR" sz="2000" b="1" kern="1200" dirty="0" smtClean="0">
                          <a:solidFill>
                            <a:srgbClr val="000000"/>
                          </a:solidFill>
                          <a:latin typeface="B Lotus" panose="00000400000000000000" pitchFamily="2" charset="-78"/>
                          <a:ea typeface="+mn-ea"/>
                          <a:cs typeface="B Kamran" panose="00000400000000000000" pitchFamily="2" charset="-78"/>
                        </a:rPr>
                        <a:t>رکود نسبی</a:t>
                      </a:r>
                      <a:endParaRPr lang="fa-IR" sz="2000" b="1" kern="1200" dirty="0">
                        <a:solidFill>
                          <a:srgbClr val="000000"/>
                        </a:solidFill>
                        <a:latin typeface="B Lotus" panose="00000400000000000000" pitchFamily="2" charset="-78"/>
                        <a:ea typeface="+mn-ea"/>
                        <a:cs typeface="B Kamran" panose="00000400000000000000" pitchFamily="2" charset="-78"/>
                      </a:endParaRPr>
                    </a:p>
                  </a:txBody>
                  <a:tcPr/>
                </a:tc>
                <a:tc>
                  <a:txBody>
                    <a:bodyPr/>
                    <a:lstStyle/>
                    <a:p>
                      <a:pPr algn="ctr" rtl="1"/>
                      <a:r>
                        <a:rPr lang="fa-IR" sz="2000" b="1" kern="1200" dirty="0" smtClean="0">
                          <a:solidFill>
                            <a:srgbClr val="000000"/>
                          </a:solidFill>
                          <a:latin typeface="B Lotus" panose="00000400000000000000" pitchFamily="2" charset="-78"/>
                          <a:ea typeface="+mn-ea"/>
                          <a:cs typeface="B Kamran" panose="00000400000000000000" pitchFamily="2" charset="-78"/>
                        </a:rPr>
                        <a:t>مشکلات سازندگی پس از جنگ</a:t>
                      </a:r>
                      <a:endParaRPr lang="fa-IR" sz="2000" b="1" kern="1200" dirty="0">
                        <a:solidFill>
                          <a:srgbClr val="000000"/>
                        </a:solidFill>
                        <a:latin typeface="B Lotus" panose="00000400000000000000" pitchFamily="2" charset="-78"/>
                        <a:ea typeface="+mn-ea"/>
                        <a:cs typeface="B Kamran" panose="00000400000000000000" pitchFamily="2" charset="-78"/>
                      </a:endParaRPr>
                    </a:p>
                  </a:txBody>
                  <a:tcPr/>
                </a:tc>
              </a:tr>
              <a:tr h="484521">
                <a:tc>
                  <a:txBody>
                    <a:bodyPr/>
                    <a:lstStyle/>
                    <a:p>
                      <a:pPr algn="ctr" rtl="1"/>
                      <a:r>
                        <a:rPr lang="fa-IR" sz="2000" b="1" kern="1200" dirty="0" smtClean="0">
                          <a:solidFill>
                            <a:srgbClr val="000000"/>
                          </a:solidFill>
                          <a:latin typeface="B Lotus" panose="00000400000000000000" pitchFamily="2" charset="-78"/>
                          <a:ea typeface="+mn-ea"/>
                          <a:cs typeface="B Kamran" panose="00000400000000000000" pitchFamily="2" charset="-78"/>
                        </a:rPr>
                        <a:t>دوره پنجم</a:t>
                      </a:r>
                    </a:p>
                  </a:txBody>
                  <a:tcPr/>
                </a:tc>
                <a:tc>
                  <a:txBody>
                    <a:bodyPr/>
                    <a:lstStyle/>
                    <a:p>
                      <a:pPr algn="ctr" rtl="1"/>
                      <a:r>
                        <a:rPr lang="fa-IR" sz="2000" b="1" kern="1200" dirty="0" smtClean="0">
                          <a:solidFill>
                            <a:srgbClr val="000000"/>
                          </a:solidFill>
                          <a:latin typeface="B Lotus" panose="00000400000000000000" pitchFamily="2" charset="-78"/>
                          <a:ea typeface="+mn-ea"/>
                          <a:cs typeface="B Kamran" panose="00000400000000000000" pitchFamily="2" charset="-78"/>
                        </a:rPr>
                        <a:t>1384 – 1376</a:t>
                      </a:r>
                      <a:endParaRPr lang="fa-IR" sz="2000" b="1" kern="1200" dirty="0">
                        <a:solidFill>
                          <a:srgbClr val="000000"/>
                        </a:solidFill>
                        <a:latin typeface="B Lotus" panose="00000400000000000000" pitchFamily="2" charset="-78"/>
                        <a:ea typeface="+mn-ea"/>
                        <a:cs typeface="B Kamran" panose="00000400000000000000" pitchFamily="2" charset="-78"/>
                      </a:endParaRPr>
                    </a:p>
                  </a:txBody>
                  <a:tcPr/>
                </a:tc>
                <a:tc>
                  <a:txBody>
                    <a:bodyPr/>
                    <a:lstStyle/>
                    <a:p>
                      <a:pPr algn="ctr" rtl="1"/>
                      <a:r>
                        <a:rPr lang="fa-IR" sz="2000" b="1" kern="1200" dirty="0" smtClean="0">
                          <a:solidFill>
                            <a:srgbClr val="000000"/>
                          </a:solidFill>
                          <a:latin typeface="B Lotus" panose="00000400000000000000" pitchFamily="2" charset="-78"/>
                          <a:ea typeface="+mn-ea"/>
                          <a:cs typeface="B Kamran" panose="00000400000000000000" pitchFamily="2" charset="-78"/>
                        </a:rPr>
                        <a:t>مطالعه پایه نظریه توسعه ملی</a:t>
                      </a:r>
                      <a:endParaRPr lang="fa-IR" sz="2000" b="1" kern="1200" dirty="0">
                        <a:solidFill>
                          <a:srgbClr val="000000"/>
                        </a:solidFill>
                        <a:latin typeface="B Lotus" panose="00000400000000000000" pitchFamily="2" charset="-78"/>
                        <a:ea typeface="+mn-ea"/>
                        <a:cs typeface="B Kamran" panose="00000400000000000000" pitchFamily="2" charset="-78"/>
                      </a:endParaRPr>
                    </a:p>
                  </a:txBody>
                  <a:tcPr/>
                </a:tc>
                <a:tc>
                  <a:txBody>
                    <a:bodyPr/>
                    <a:lstStyle/>
                    <a:p>
                      <a:pPr algn="ctr" rtl="1"/>
                      <a:r>
                        <a:rPr lang="fa-IR" sz="2000" b="1" kern="1200" dirty="0" smtClean="0">
                          <a:solidFill>
                            <a:srgbClr val="000000"/>
                          </a:solidFill>
                          <a:latin typeface="B Lotus" panose="00000400000000000000" pitchFamily="2" charset="-78"/>
                          <a:ea typeface="+mn-ea"/>
                          <a:cs typeface="B Kamran" panose="00000400000000000000" pitchFamily="2" charset="-78"/>
                        </a:rPr>
                        <a:t>شتابزدگی و فراهم نبودن شرایط </a:t>
                      </a:r>
                      <a:endParaRPr lang="fa-IR" sz="2000" b="1" kern="1200" dirty="0">
                        <a:solidFill>
                          <a:srgbClr val="000000"/>
                        </a:solidFill>
                        <a:latin typeface="B Lotus" panose="00000400000000000000" pitchFamily="2" charset="-78"/>
                        <a:ea typeface="+mn-ea"/>
                        <a:cs typeface="B Kamran" panose="00000400000000000000" pitchFamily="2" charset="-78"/>
                      </a:endParaRPr>
                    </a:p>
                  </a:txBody>
                  <a:tcPr/>
                </a:tc>
              </a:tr>
              <a:tr h="484521">
                <a:tc>
                  <a:txBody>
                    <a:bodyPr/>
                    <a:lstStyle/>
                    <a:p>
                      <a:pPr algn="ctr" rtl="1"/>
                      <a:r>
                        <a:rPr lang="fa-IR" sz="2000" b="1" kern="1200" dirty="0" smtClean="0">
                          <a:solidFill>
                            <a:srgbClr val="000000"/>
                          </a:solidFill>
                          <a:latin typeface="B Lotus" panose="00000400000000000000" pitchFamily="2" charset="-78"/>
                          <a:ea typeface="+mn-ea"/>
                          <a:cs typeface="B Kamran" panose="00000400000000000000" pitchFamily="2" charset="-78"/>
                        </a:rPr>
                        <a:t>دوره پنجم</a:t>
                      </a:r>
                      <a:endParaRPr lang="fa-IR" sz="2000" b="1" kern="1200" dirty="0">
                        <a:solidFill>
                          <a:srgbClr val="000000"/>
                        </a:solidFill>
                        <a:latin typeface="B Lotus" panose="00000400000000000000" pitchFamily="2" charset="-78"/>
                        <a:ea typeface="+mn-ea"/>
                        <a:cs typeface="B Kamran" panose="00000400000000000000" pitchFamily="2" charset="-78"/>
                      </a:endParaRPr>
                    </a:p>
                  </a:txBody>
                  <a:tcPr/>
                </a:tc>
                <a:tc>
                  <a:txBody>
                    <a:bodyPr/>
                    <a:lstStyle/>
                    <a:p>
                      <a:pPr algn="ctr" rtl="1"/>
                      <a:r>
                        <a:rPr lang="fa-IR" sz="2000" b="1" kern="1200" dirty="0" smtClean="0">
                          <a:solidFill>
                            <a:srgbClr val="000000"/>
                          </a:solidFill>
                          <a:latin typeface="B Lotus" panose="00000400000000000000" pitchFamily="2" charset="-78"/>
                          <a:ea typeface="+mn-ea"/>
                          <a:cs typeface="B Kamran" panose="00000400000000000000" pitchFamily="2" charset="-78"/>
                        </a:rPr>
                        <a:t>1384 تا کنون </a:t>
                      </a:r>
                      <a:endParaRPr lang="fa-IR" sz="2000" b="1" kern="1200" dirty="0">
                        <a:solidFill>
                          <a:srgbClr val="000000"/>
                        </a:solidFill>
                        <a:latin typeface="B Lotus" panose="00000400000000000000" pitchFamily="2" charset="-78"/>
                        <a:ea typeface="+mn-ea"/>
                        <a:cs typeface="B Kamran" panose="00000400000000000000" pitchFamily="2" charset="-78"/>
                      </a:endParaRPr>
                    </a:p>
                  </a:txBody>
                  <a:tcPr/>
                </a:tc>
                <a:tc>
                  <a:txBody>
                    <a:bodyPr/>
                    <a:lstStyle/>
                    <a:p>
                      <a:pPr algn="ctr" rtl="1"/>
                      <a:r>
                        <a:rPr lang="fa-IR" sz="2000" b="1" kern="1200" dirty="0" smtClean="0">
                          <a:solidFill>
                            <a:srgbClr val="000000"/>
                          </a:solidFill>
                          <a:latin typeface="B Lotus" panose="00000400000000000000" pitchFamily="2" charset="-78"/>
                          <a:ea typeface="+mn-ea"/>
                          <a:cs typeface="B Kamran" panose="00000400000000000000" pitchFamily="2" charset="-78"/>
                        </a:rPr>
                        <a:t>رکود دوباره</a:t>
                      </a:r>
                      <a:endParaRPr lang="fa-IR" sz="2000" b="1" kern="1200" dirty="0">
                        <a:solidFill>
                          <a:srgbClr val="000000"/>
                        </a:solidFill>
                        <a:latin typeface="B Lotus" panose="00000400000000000000" pitchFamily="2" charset="-78"/>
                        <a:ea typeface="+mn-ea"/>
                        <a:cs typeface="B Kamran" panose="00000400000000000000" pitchFamily="2" charset="-78"/>
                      </a:endParaRPr>
                    </a:p>
                  </a:txBody>
                  <a:tcPr/>
                </a:tc>
                <a:tc>
                  <a:txBody>
                    <a:bodyPr/>
                    <a:lstStyle/>
                    <a:p>
                      <a:pPr algn="ctr" rtl="1"/>
                      <a:r>
                        <a:rPr lang="fa-IR" sz="2000" b="1" kern="1200" dirty="0" smtClean="0">
                          <a:solidFill>
                            <a:srgbClr val="000000"/>
                          </a:solidFill>
                          <a:latin typeface="B Lotus" panose="00000400000000000000" pitchFamily="2" charset="-78"/>
                          <a:ea typeface="+mn-ea"/>
                          <a:cs typeface="B Kamran" panose="00000400000000000000" pitchFamily="2" charset="-78"/>
                        </a:rPr>
                        <a:t>نگرش دولت فعلی</a:t>
                      </a:r>
                      <a:endParaRPr lang="fa-IR" sz="2000" b="1" kern="1200" dirty="0">
                        <a:solidFill>
                          <a:srgbClr val="000000"/>
                        </a:solidFill>
                        <a:latin typeface="B Lotus" panose="00000400000000000000" pitchFamily="2" charset="-78"/>
                        <a:ea typeface="+mn-ea"/>
                        <a:cs typeface="B Kamran" panose="00000400000000000000" pitchFamily="2" charset="-78"/>
                      </a:endParaRPr>
                    </a:p>
                  </a:txBody>
                  <a:tcPr/>
                </a:tc>
              </a:tr>
            </a:tbl>
          </a:graphicData>
        </a:graphic>
      </p:graphicFrame>
      <p:sp>
        <p:nvSpPr>
          <p:cNvPr id="5" name="TextBox 4"/>
          <p:cNvSpPr txBox="1"/>
          <p:nvPr/>
        </p:nvSpPr>
        <p:spPr>
          <a:xfrm>
            <a:off x="649481" y="5872823"/>
            <a:ext cx="5956418" cy="369332"/>
          </a:xfrm>
          <a:prstGeom prst="rect">
            <a:avLst/>
          </a:prstGeom>
          <a:noFill/>
        </p:spPr>
        <p:txBody>
          <a:bodyPr wrap="square" rtlCol="1">
            <a:spAutoFit/>
          </a:bodyPr>
          <a:lstStyle/>
          <a:p>
            <a:r>
              <a:rPr lang="fa-IR" b="1" dirty="0">
                <a:solidFill>
                  <a:schemeClr val="dk1"/>
                </a:solidFill>
                <a:cs typeface="B Lotus" panose="00000400000000000000" pitchFamily="2" charset="-78"/>
              </a:rPr>
              <a:t>علوم محیطی سال هفتم، شماره چهارم، تابستان 1389</a:t>
            </a:r>
          </a:p>
        </p:txBody>
      </p:sp>
      <p:sp>
        <p:nvSpPr>
          <p:cNvPr id="6" name="Rectangle 5"/>
          <p:cNvSpPr/>
          <p:nvPr/>
        </p:nvSpPr>
        <p:spPr>
          <a:xfrm>
            <a:off x="649481" y="6242155"/>
            <a:ext cx="4200189" cy="369332"/>
          </a:xfrm>
          <a:prstGeom prst="rect">
            <a:avLst/>
          </a:prstGeom>
        </p:spPr>
        <p:txBody>
          <a:bodyPr wrap="none">
            <a:spAutoFit/>
          </a:bodyPr>
          <a:lstStyle/>
          <a:p>
            <a:r>
              <a:rPr lang="en-US" b="1" dirty="0">
                <a:solidFill>
                  <a:schemeClr val="dk1"/>
                </a:solidFill>
                <a:latin typeface="Arabic Typesetting" panose="03020402040406030203" pitchFamily="66" charset="-78"/>
                <a:cs typeface="Arabic Typesetting" panose="03020402040406030203" pitchFamily="66" charset="-78"/>
              </a:rPr>
              <a:t>ENVIRONMENTAL SCIENCES Vol.7, No.4 , Summer 2010</a:t>
            </a:r>
            <a:endParaRPr lang="fa-IR" b="1" dirty="0">
              <a:solidFill>
                <a:schemeClr val="dk1"/>
              </a:solidFill>
              <a:latin typeface="Arabic Typesetting" panose="03020402040406030203" pitchFamily="66" charset="-78"/>
              <a:cs typeface="Arabic Typesetting" panose="03020402040406030203" pitchFamily="66" charset="-78"/>
            </a:endParaRPr>
          </a:p>
        </p:txBody>
      </p:sp>
      <p:sp>
        <p:nvSpPr>
          <p:cNvPr id="7" name="Rectangle 6"/>
          <p:cNvSpPr/>
          <p:nvPr/>
        </p:nvSpPr>
        <p:spPr>
          <a:xfrm>
            <a:off x="3427397" y="484042"/>
            <a:ext cx="5934638" cy="523220"/>
          </a:xfrm>
          <a:prstGeom prst="rect">
            <a:avLst/>
          </a:prstGeom>
        </p:spPr>
        <p:txBody>
          <a:bodyPr wrap="none">
            <a:spAutoFit/>
          </a:bodyPr>
          <a:lstStyle/>
          <a:p>
            <a:r>
              <a:rPr lang="fa-IR" sz="2800" b="1" dirty="0">
                <a:solidFill>
                  <a:srgbClr val="548DD4"/>
                </a:solidFill>
                <a:latin typeface="tahoma" panose="020B0604030504040204" pitchFamily="34" charset="0"/>
                <a:cs typeface="B Kamran" panose="00000400000000000000" pitchFamily="2" charset="-78"/>
              </a:rPr>
              <a:t>جدول </a:t>
            </a:r>
            <a:r>
              <a:rPr lang="fa-IR" sz="2800" b="1" dirty="0" smtClean="0">
                <a:solidFill>
                  <a:srgbClr val="548DD4"/>
                </a:solidFill>
                <a:latin typeface="tahoma" panose="020B0604030504040204" pitchFamily="34" charset="0"/>
                <a:cs typeface="B Kamran" panose="00000400000000000000" pitchFamily="2" charset="-78"/>
              </a:rPr>
              <a:t>3 </a:t>
            </a:r>
            <a:r>
              <a:rPr lang="fa-IR" sz="2800" b="1" dirty="0">
                <a:solidFill>
                  <a:srgbClr val="548DD4"/>
                </a:solidFill>
                <a:latin typeface="tahoma" panose="020B0604030504040204" pitchFamily="34" charset="0"/>
                <a:cs typeface="B Kamran" panose="00000400000000000000" pitchFamily="2" charset="-78"/>
              </a:rPr>
              <a:t>- دوره بندي فعالیت هاي آمایش سرزمین در ایران</a:t>
            </a:r>
          </a:p>
        </p:txBody>
      </p:sp>
    </p:spTree>
    <p:extLst>
      <p:ext uri="{BB962C8B-B14F-4D97-AF65-F5344CB8AC3E}">
        <p14:creationId xmlns:p14="http://schemas.microsoft.com/office/powerpoint/2010/main" val="28775551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31209" y="117375"/>
            <a:ext cx="7986482" cy="523220"/>
          </a:xfrm>
          <a:prstGeom prst="rect">
            <a:avLst/>
          </a:prstGeom>
        </p:spPr>
        <p:txBody>
          <a:bodyPr wrap="none">
            <a:spAutoFit/>
          </a:bodyPr>
          <a:lstStyle/>
          <a:p>
            <a:r>
              <a:rPr lang="fa-IR" sz="2800" b="1" dirty="0">
                <a:solidFill>
                  <a:srgbClr val="548DD4"/>
                </a:solidFill>
                <a:latin typeface="tahoma" panose="020B0604030504040204" pitchFamily="34" charset="0"/>
                <a:cs typeface="B Kamran" panose="00000400000000000000" pitchFamily="2" charset="-78"/>
              </a:rPr>
              <a:t>جایگاه برنامه آمایش سرزمین در برنامه های توسعه اول و دوم و سوم بعد از انقلاب</a:t>
            </a:r>
          </a:p>
        </p:txBody>
      </p:sp>
      <p:sp>
        <p:nvSpPr>
          <p:cNvPr id="5" name="Rectangle 4"/>
          <p:cNvSpPr/>
          <p:nvPr/>
        </p:nvSpPr>
        <p:spPr>
          <a:xfrm>
            <a:off x="272204" y="848342"/>
            <a:ext cx="8754702" cy="1938992"/>
          </a:xfrm>
          <a:prstGeom prst="rect">
            <a:avLst/>
          </a:prstGeom>
        </p:spPr>
        <p:txBody>
          <a:bodyPr wrap="square">
            <a:spAutoFit/>
          </a:bodyPr>
          <a:lstStyle/>
          <a:p>
            <a:pPr marL="285750" indent="-285750" algn="just" rtl="1">
              <a:buFont typeface="Arial" panose="020B0604020202020204" pitchFamily="34" charset="0"/>
              <a:buChar char="•"/>
            </a:pPr>
            <a:r>
              <a:rPr lang="fa-IR" sz="2400" b="1" dirty="0">
                <a:solidFill>
                  <a:srgbClr val="000000"/>
                </a:solidFill>
                <a:latin typeface="B Lotus" panose="00000400000000000000" pitchFamily="2" charset="-78"/>
                <a:cs typeface="B Kamran" panose="00000400000000000000" pitchFamily="2" charset="-78"/>
              </a:rPr>
              <a:t>برنامه اول ( 1372- 1368 ) : دراین برنامه تعداد زیادی پروژه های عمرانی انجام شد که بسیاری از آنها توجیه علمی نداشت. همچنین در این برنامه اختلاف میان وزارت مسکن و سازمان برنامه و بودجه بر سر آمایش سرزمین قبل از انقلاب تداوم یافت. اگرچه در ماده یک شورای عالی اداری تصویب شد که طرح آمایش به معنای تعیین استراتژی های توزیع فضایی توسط سازمان برنامه و بودجه و با همکاری دستگاه های ذیربط انجام شود.</a:t>
            </a:r>
          </a:p>
        </p:txBody>
      </p:sp>
      <p:sp>
        <p:nvSpPr>
          <p:cNvPr id="7" name="Rectangle 6"/>
          <p:cNvSpPr/>
          <p:nvPr/>
        </p:nvSpPr>
        <p:spPr>
          <a:xfrm>
            <a:off x="272204" y="2851944"/>
            <a:ext cx="8754702" cy="1846659"/>
          </a:xfrm>
          <a:prstGeom prst="rect">
            <a:avLst/>
          </a:prstGeom>
        </p:spPr>
        <p:txBody>
          <a:bodyPr wrap="square">
            <a:spAutoFit/>
          </a:bodyPr>
          <a:lstStyle/>
          <a:p>
            <a:pPr marL="285750" indent="-285750" algn="just" rtl="1">
              <a:buFont typeface="Arial" panose="020B0604020202020204" pitchFamily="34" charset="0"/>
              <a:buChar char="•"/>
            </a:pPr>
            <a:r>
              <a:rPr lang="fa-IR" sz="2400" b="1" dirty="0">
                <a:solidFill>
                  <a:srgbClr val="000000"/>
                </a:solidFill>
                <a:latin typeface="B Lotus" panose="00000400000000000000" pitchFamily="2" charset="-78"/>
                <a:cs typeface="B Kamran" panose="00000400000000000000" pitchFamily="2" charset="-78"/>
              </a:rPr>
              <a:t>برنامه دوم ( 1378- 1372 ) : در شرایط متفاوت تری از برنامه اول بود. کاهش درآمد های نفتی و پر شدن ظرفیت های بلااستفاده که نیاز بیشتری برای تولید و ارزش افزوده داشت. در این برنامه به دلیل کاهش قیمت نفت ناشی از کاهش تقاضا بسیاری از برنامه ریزان را متوجه استفاده از منابع داخلی کرد و سال 1377 مطالعات طرح آمایش انجام شد.</a:t>
            </a:r>
          </a:p>
          <a:p>
            <a:pPr algn="just" rtl="1"/>
            <a:r>
              <a:rPr lang="fa-IR" dirty="0" smtClean="0">
                <a:latin typeface="BZar"/>
              </a:rPr>
              <a:t> </a:t>
            </a:r>
            <a:endParaRPr lang="fa-IR" dirty="0"/>
          </a:p>
        </p:txBody>
      </p:sp>
      <p:sp>
        <p:nvSpPr>
          <p:cNvPr id="9" name="Rectangle 8"/>
          <p:cNvSpPr/>
          <p:nvPr/>
        </p:nvSpPr>
        <p:spPr>
          <a:xfrm>
            <a:off x="272204" y="4763213"/>
            <a:ext cx="8754702" cy="1200329"/>
          </a:xfrm>
          <a:prstGeom prst="rect">
            <a:avLst/>
          </a:prstGeom>
        </p:spPr>
        <p:txBody>
          <a:bodyPr wrap="square">
            <a:spAutoFit/>
          </a:bodyPr>
          <a:lstStyle/>
          <a:p>
            <a:pPr marL="285750" indent="-285750" algn="just" rtl="1">
              <a:buFont typeface="Arial" panose="020B0604020202020204" pitchFamily="34" charset="0"/>
              <a:buChar char="•"/>
            </a:pPr>
            <a:r>
              <a:rPr lang="fa-IR" sz="2400" b="1" dirty="0">
                <a:solidFill>
                  <a:srgbClr val="000000"/>
                </a:solidFill>
                <a:latin typeface="B Lotus" panose="00000400000000000000" pitchFamily="2" charset="-78"/>
                <a:cs typeface="B Kamran" panose="00000400000000000000" pitchFamily="2" charset="-78"/>
              </a:rPr>
              <a:t>برنامه سوم: که در شرایط متفاوت تری و به تبعیت از جهت گیری های اقتصادی تصویب و تدوین شد. همچنین در این برنامه ارزیابی برنامه اول و دوم توسعه مورد بررسی قرار گرفت. تدوین برنامه های بخشی و استانی قانون برنامه سوم و جهت گیری های آمایشی در دستور کار قرار گرفت.</a:t>
            </a:r>
          </a:p>
        </p:txBody>
      </p:sp>
      <p:sp>
        <p:nvSpPr>
          <p:cNvPr id="6" name="Rectangle 5"/>
          <p:cNvSpPr/>
          <p:nvPr/>
        </p:nvSpPr>
        <p:spPr>
          <a:xfrm>
            <a:off x="538068" y="6448792"/>
            <a:ext cx="4283545" cy="369332"/>
          </a:xfrm>
          <a:prstGeom prst="rect">
            <a:avLst/>
          </a:prstGeom>
        </p:spPr>
        <p:txBody>
          <a:bodyPr wrap="none">
            <a:spAutoFit/>
          </a:bodyPr>
          <a:lstStyle/>
          <a:p>
            <a:r>
              <a:rPr lang="fa-IR" dirty="0" smtClean="0">
                <a:solidFill>
                  <a:srgbClr val="000000"/>
                </a:solidFill>
                <a:latin typeface="B Lotus" panose="00000400000000000000" pitchFamily="2" charset="-78"/>
                <a:cs typeface="B Mitra" panose="00000400000000000000" pitchFamily="2" charset="-78"/>
              </a:rPr>
              <a:t>( احسان </a:t>
            </a:r>
            <a:r>
              <a:rPr lang="fa-IR" dirty="0">
                <a:solidFill>
                  <a:srgbClr val="000000"/>
                </a:solidFill>
                <a:latin typeface="B Lotus" panose="00000400000000000000" pitchFamily="2" charset="-78"/>
                <a:cs typeface="B Mitra" panose="00000400000000000000" pitchFamily="2" charset="-78"/>
              </a:rPr>
              <a:t>صنیعی، مجله اقتصادی، شماره های 8 و 9، </a:t>
            </a:r>
            <a:r>
              <a:rPr lang="fa-IR" dirty="0" smtClean="0">
                <a:solidFill>
                  <a:srgbClr val="000000"/>
                </a:solidFill>
                <a:latin typeface="B Lotus" panose="00000400000000000000" pitchFamily="2" charset="-78"/>
                <a:cs typeface="B Mitra" panose="00000400000000000000" pitchFamily="2" charset="-78"/>
              </a:rPr>
              <a:t>180-169 )</a:t>
            </a:r>
            <a:endParaRPr lang="fa-IR" dirty="0">
              <a:solidFill>
                <a:srgbClr val="000000"/>
              </a:solidFill>
              <a:latin typeface="B Lotus" panose="00000400000000000000" pitchFamily="2" charset="-78"/>
              <a:cs typeface="B Mitra" panose="00000400000000000000" pitchFamily="2" charset="-78"/>
            </a:endParaRPr>
          </a:p>
        </p:txBody>
      </p:sp>
    </p:spTree>
    <p:extLst>
      <p:ext uri="{BB962C8B-B14F-4D97-AF65-F5344CB8AC3E}">
        <p14:creationId xmlns:p14="http://schemas.microsoft.com/office/powerpoint/2010/main" val="39501772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84420" y="165346"/>
            <a:ext cx="7726538" cy="523220"/>
          </a:xfrm>
          <a:prstGeom prst="rect">
            <a:avLst/>
          </a:prstGeom>
        </p:spPr>
        <p:txBody>
          <a:bodyPr wrap="square">
            <a:spAutoFit/>
          </a:bodyPr>
          <a:lstStyle/>
          <a:p>
            <a:pPr algn="r" rtl="1"/>
            <a:r>
              <a:rPr lang="fa-IR" sz="2800" dirty="0">
                <a:solidFill>
                  <a:schemeClr val="bg1"/>
                </a:solidFill>
                <a:latin typeface="tahoma" panose="020B0604030504040204" pitchFamily="34" charset="0"/>
                <a:cs typeface="B Nazanin" panose="00000400000000000000" pitchFamily="2" charset="-78"/>
              </a:rPr>
              <a:t>جایگاه آمایش سرزمین در برنامه چهارم توسعه ( 1388-1384 )</a:t>
            </a:r>
          </a:p>
        </p:txBody>
      </p:sp>
      <p:sp>
        <p:nvSpPr>
          <p:cNvPr id="5" name="Rectangle 4"/>
          <p:cNvSpPr/>
          <p:nvPr/>
        </p:nvSpPr>
        <p:spPr>
          <a:xfrm>
            <a:off x="436977" y="688566"/>
            <a:ext cx="8673981" cy="1631216"/>
          </a:xfrm>
          <a:prstGeom prst="rect">
            <a:avLst/>
          </a:prstGeom>
        </p:spPr>
        <p:txBody>
          <a:bodyPr wrap="square">
            <a:spAutoFit/>
          </a:bodyPr>
          <a:lstStyle/>
          <a:p>
            <a:pPr algn="just" rtl="1"/>
            <a:r>
              <a:rPr lang="fa-IR" sz="2000" dirty="0">
                <a:solidFill>
                  <a:schemeClr val="bg1"/>
                </a:solidFill>
                <a:latin typeface="B Lotus" panose="00000400000000000000" pitchFamily="2" charset="-78"/>
                <a:cs typeface="B Nazanin" panose="00000400000000000000" pitchFamily="2" charset="-78"/>
              </a:rPr>
              <a:t>در تهیه و تدوین برنامه چهارم توسعه و به تبعیت از تحولات بین المللی، الزام های مستتر در قانون اساسی و فضای نوین اقتصادی در ابتدای ترسیم چشم انداز درازمدت در دستور کار قرار گرفت و براساس روند گذشته متغیر های کلان در حوزه های مختلف اقتصادی، اجتماعی و فرهنگی با پیش فرض های استمرار وضع موجود و تبیین وضعیت مطلوب، چشم انداز دراز مدت کشور تهیه شد. مطالعات مربوط به آمایش سرزمین و راهبردهای استخراج شده از این مطالعات از پایه های اصلی مورد استفاده در تدوین و ترسیم چشم انداز دراز مدت بود.</a:t>
            </a:r>
          </a:p>
        </p:txBody>
      </p:sp>
      <p:sp>
        <p:nvSpPr>
          <p:cNvPr id="6" name="Rectangle 5"/>
          <p:cNvSpPr/>
          <p:nvPr/>
        </p:nvSpPr>
        <p:spPr>
          <a:xfrm>
            <a:off x="5856541" y="2290206"/>
            <a:ext cx="3767378" cy="523220"/>
          </a:xfrm>
          <a:prstGeom prst="rect">
            <a:avLst/>
          </a:prstGeom>
        </p:spPr>
        <p:txBody>
          <a:bodyPr wrap="none">
            <a:spAutoFit/>
          </a:bodyPr>
          <a:lstStyle/>
          <a:p>
            <a:r>
              <a:rPr lang="fa-IR" sz="2800" dirty="0">
                <a:solidFill>
                  <a:schemeClr val="bg1"/>
                </a:solidFill>
                <a:latin typeface="tahoma" panose="020B0604030504040204" pitchFamily="34" charset="0"/>
                <a:cs typeface="B Nazanin" panose="00000400000000000000" pitchFamily="2" charset="-78"/>
              </a:rPr>
              <a:t>نگاه به آمایش در سند چشم انداز</a:t>
            </a:r>
          </a:p>
        </p:txBody>
      </p:sp>
      <p:sp>
        <p:nvSpPr>
          <p:cNvPr id="7" name="Rectangle 6"/>
          <p:cNvSpPr/>
          <p:nvPr/>
        </p:nvSpPr>
        <p:spPr>
          <a:xfrm>
            <a:off x="403935" y="2783849"/>
            <a:ext cx="8707023" cy="4093428"/>
          </a:xfrm>
          <a:prstGeom prst="rect">
            <a:avLst/>
          </a:prstGeom>
        </p:spPr>
        <p:txBody>
          <a:bodyPr wrap="square">
            <a:spAutoFit/>
          </a:bodyPr>
          <a:lstStyle/>
          <a:p>
            <a:pPr algn="just" rtl="1"/>
            <a:r>
              <a:rPr lang="fa-IR" sz="2000" dirty="0">
                <a:solidFill>
                  <a:schemeClr val="bg1"/>
                </a:solidFill>
                <a:latin typeface="B Lotus" panose="00000400000000000000" pitchFamily="2" charset="-78"/>
                <a:cs typeface="B Nazanin" panose="00000400000000000000" pitchFamily="2" charset="-78"/>
              </a:rPr>
              <a:t>علاوه بر اقداماتی که در برنامه چهارم توسعه در زمینه آمایش سرزمین انجام شد پس از ابلاغ سند چشم انداز جمهوری اسلامی ایران در افق 1404 کمیسیون زیربنایی و تولیدی دبیر خانه مجمع تشخیص مصلحت نظام نیز در جلسات متعدد و با استفاده از نظر ات کارشناسان و متخصصان سیاست های کلی آمایش سرزمین را در 8 محور به شرح زیر تصویب کرد:</a:t>
            </a:r>
          </a:p>
          <a:p>
            <a:pPr marL="342900" indent="-342900" algn="just" rtl="1">
              <a:buFont typeface="+mj-lt"/>
              <a:buAutoNum type="arabicPeriod"/>
            </a:pPr>
            <a:r>
              <a:rPr lang="fa-IR" sz="2000" dirty="0">
                <a:solidFill>
                  <a:schemeClr val="bg1"/>
                </a:solidFill>
                <a:latin typeface="B Lotus" panose="00000400000000000000" pitchFamily="2" charset="-78"/>
                <a:cs typeface="B Nazanin" panose="00000400000000000000" pitchFamily="2" charset="-78"/>
              </a:rPr>
              <a:t>استفاده موثر از موقعیت ممتاز جغرافیایی برای کسب جایگاه شایسته منطقه ای و بین المللی</a:t>
            </a:r>
          </a:p>
          <a:p>
            <a:pPr marL="342900" indent="-342900" algn="just" rtl="1">
              <a:buFont typeface="+mj-lt"/>
              <a:buAutoNum type="arabicPeriod"/>
            </a:pPr>
            <a:r>
              <a:rPr lang="fa-IR" sz="2000" dirty="0">
                <a:solidFill>
                  <a:schemeClr val="bg1"/>
                </a:solidFill>
                <a:latin typeface="B Lotus" panose="00000400000000000000" pitchFamily="2" charset="-78"/>
                <a:cs typeface="B Nazanin" panose="00000400000000000000" pitchFamily="2" charset="-78"/>
              </a:rPr>
              <a:t>توسعه منابع انسانی به عنوان رکن اصلی آمایش سرزمین</a:t>
            </a:r>
          </a:p>
          <a:p>
            <a:pPr marL="342900" indent="-342900" algn="just" rtl="1">
              <a:buFont typeface="+mj-lt"/>
              <a:buAutoNum type="arabicPeriod"/>
            </a:pPr>
            <a:r>
              <a:rPr lang="fa-IR" sz="2000" dirty="0">
                <a:solidFill>
                  <a:schemeClr val="bg1"/>
                </a:solidFill>
                <a:latin typeface="B Lotus" panose="00000400000000000000" pitchFamily="2" charset="-78"/>
                <a:cs typeface="B Nazanin" panose="00000400000000000000" pitchFamily="2" charset="-78"/>
              </a:rPr>
              <a:t>توجه به یکپارچگی ملی و تقویت هویت اسلامی – ایرانی مدیریت سرزمین</a:t>
            </a:r>
          </a:p>
          <a:p>
            <a:pPr marL="342900" indent="-342900" algn="just" rtl="1">
              <a:buFont typeface="+mj-lt"/>
              <a:buAutoNum type="arabicPeriod"/>
            </a:pPr>
            <a:r>
              <a:rPr lang="fa-IR" sz="2000" dirty="0">
                <a:solidFill>
                  <a:schemeClr val="bg1"/>
                </a:solidFill>
                <a:latin typeface="B Lotus" panose="00000400000000000000" pitchFamily="2" charset="-78"/>
                <a:cs typeface="B Nazanin" panose="00000400000000000000" pitchFamily="2" charset="-78"/>
              </a:rPr>
              <a:t>ارتقاء کارایی و بازدهی اقتصادی و تسهیل روابط درونی و بیرونی اقتصاد کشور</a:t>
            </a:r>
          </a:p>
          <a:p>
            <a:pPr marL="342900" indent="-342900" algn="just" rtl="1">
              <a:buFont typeface="+mj-lt"/>
              <a:buAutoNum type="arabicPeriod"/>
            </a:pPr>
            <a:r>
              <a:rPr lang="fa-IR" sz="2000" dirty="0">
                <a:solidFill>
                  <a:schemeClr val="bg1"/>
                </a:solidFill>
                <a:latin typeface="B Lotus" panose="00000400000000000000" pitchFamily="2" charset="-78"/>
                <a:cs typeface="B Nazanin" panose="00000400000000000000" pitchFamily="2" charset="-78"/>
              </a:rPr>
              <a:t>دستیابی به تعادل منطقه ای متناسب با قابلیت ها و توان های هر منطقه</a:t>
            </a:r>
          </a:p>
          <a:p>
            <a:pPr marL="342900" indent="-342900" algn="just" rtl="1">
              <a:buFont typeface="+mj-lt"/>
              <a:buAutoNum type="arabicPeriod"/>
            </a:pPr>
            <a:r>
              <a:rPr lang="fa-IR" sz="2000" dirty="0">
                <a:solidFill>
                  <a:schemeClr val="bg1"/>
                </a:solidFill>
                <a:latin typeface="B Lotus" panose="00000400000000000000" pitchFamily="2" charset="-78"/>
                <a:cs typeface="B Nazanin" panose="00000400000000000000" pitchFamily="2" charset="-78"/>
              </a:rPr>
              <a:t>سازماندهی فضایی مناسب مراکز زیست و فعالیت با تأکید بر مشارکت مؤثر مردم</a:t>
            </a:r>
          </a:p>
          <a:p>
            <a:pPr marL="342900" indent="-342900" algn="just" rtl="1">
              <a:buFont typeface="+mj-lt"/>
              <a:buAutoNum type="arabicPeriod"/>
            </a:pPr>
            <a:r>
              <a:rPr lang="fa-IR" sz="2000" dirty="0">
                <a:solidFill>
                  <a:schemeClr val="bg1"/>
                </a:solidFill>
                <a:latin typeface="B Lotus" panose="00000400000000000000" pitchFamily="2" charset="-78"/>
                <a:cs typeface="B Nazanin" panose="00000400000000000000" pitchFamily="2" charset="-78"/>
              </a:rPr>
              <a:t>رعایت ملاحظات امنیتی و دفاعی در استقرار جمعیت و فعالیت در سرزمین</a:t>
            </a:r>
          </a:p>
          <a:p>
            <a:pPr marL="342900" indent="-342900" algn="just" rtl="1">
              <a:buFont typeface="+mj-lt"/>
              <a:buAutoNum type="arabicPeriod"/>
            </a:pPr>
            <a:r>
              <a:rPr lang="fa-IR" sz="2000" dirty="0">
                <a:solidFill>
                  <a:schemeClr val="bg1"/>
                </a:solidFill>
                <a:latin typeface="B Lotus" panose="00000400000000000000" pitchFamily="2" charset="-78"/>
                <a:cs typeface="B Nazanin" panose="00000400000000000000" pitchFamily="2" charset="-78"/>
              </a:rPr>
              <a:t>توجه به حفظ، احیا و بهره برداری بهینه از سرمایه ها، منابع طبیعی تجدید شونده و حفظ محیط زیست درطرح های توسعه</a:t>
            </a:r>
          </a:p>
        </p:txBody>
      </p:sp>
      <p:sp>
        <p:nvSpPr>
          <p:cNvPr id="9" name="Rectangle 8"/>
          <p:cNvSpPr/>
          <p:nvPr/>
        </p:nvSpPr>
        <p:spPr>
          <a:xfrm>
            <a:off x="538068" y="6448792"/>
            <a:ext cx="4713150" cy="369332"/>
          </a:xfrm>
          <a:prstGeom prst="rect">
            <a:avLst/>
          </a:prstGeom>
        </p:spPr>
        <p:txBody>
          <a:bodyPr wrap="none">
            <a:spAutoFit/>
          </a:bodyPr>
          <a:lstStyle/>
          <a:p>
            <a:r>
              <a:rPr lang="fa-IR" dirty="0" smtClean="0">
                <a:solidFill>
                  <a:schemeClr val="bg1"/>
                </a:solidFill>
                <a:latin typeface="B Lotus" panose="00000400000000000000" pitchFamily="2" charset="-78"/>
                <a:cs typeface="B Nazanin" panose="00000400000000000000" pitchFamily="2" charset="-78"/>
              </a:rPr>
              <a:t>( احسان </a:t>
            </a:r>
            <a:r>
              <a:rPr lang="fa-IR" dirty="0">
                <a:solidFill>
                  <a:schemeClr val="bg1"/>
                </a:solidFill>
                <a:latin typeface="B Lotus" panose="00000400000000000000" pitchFamily="2" charset="-78"/>
                <a:cs typeface="B Nazanin" panose="00000400000000000000" pitchFamily="2" charset="-78"/>
              </a:rPr>
              <a:t>صنیعی، مجله اقتصادی، شماره های 8 و 9، </a:t>
            </a:r>
            <a:r>
              <a:rPr lang="fa-IR" dirty="0" smtClean="0">
                <a:solidFill>
                  <a:schemeClr val="bg1"/>
                </a:solidFill>
                <a:latin typeface="B Lotus" panose="00000400000000000000" pitchFamily="2" charset="-78"/>
                <a:cs typeface="B Nazanin" panose="00000400000000000000" pitchFamily="2" charset="-78"/>
              </a:rPr>
              <a:t>180-169 )</a:t>
            </a:r>
            <a:endParaRPr lang="fa-IR" dirty="0">
              <a:solidFill>
                <a:schemeClr val="bg1"/>
              </a:solidFill>
              <a:latin typeface="B Lotus" panose="00000400000000000000" pitchFamily="2" charset="-78"/>
              <a:cs typeface="B Nazanin" panose="00000400000000000000" pitchFamily="2" charset="-78"/>
            </a:endParaRPr>
          </a:p>
        </p:txBody>
      </p:sp>
    </p:spTree>
    <p:extLst>
      <p:ext uri="{BB962C8B-B14F-4D97-AF65-F5344CB8AC3E}">
        <p14:creationId xmlns:p14="http://schemas.microsoft.com/office/powerpoint/2010/main" val="241195946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76523" y="1755186"/>
            <a:ext cx="8853443" cy="2369880"/>
          </a:xfrm>
          <a:prstGeom prst="rect">
            <a:avLst/>
          </a:prstGeom>
        </p:spPr>
        <p:txBody>
          <a:bodyPr wrap="square">
            <a:spAutoFit/>
          </a:bodyPr>
          <a:lstStyle/>
          <a:p>
            <a:pPr algn="just" rtl="1"/>
            <a:r>
              <a:rPr lang="fa-IR" sz="2800" b="1" dirty="0">
                <a:solidFill>
                  <a:schemeClr val="bg1"/>
                </a:solidFill>
                <a:latin typeface="tahoma" panose="020B0604030504040204" pitchFamily="34" charset="0"/>
                <a:cs typeface="B Kamran" panose="00000400000000000000" pitchFamily="2" charset="-78"/>
              </a:rPr>
              <a:t>جمع‌بندي و نتيجه‌گيري</a:t>
            </a:r>
          </a:p>
          <a:p>
            <a:pPr algn="just" rtl="1"/>
            <a:r>
              <a:rPr lang="fa-IR" sz="2400" b="1" dirty="0">
                <a:solidFill>
                  <a:schemeClr val="bg1"/>
                </a:solidFill>
                <a:latin typeface="B Lotus" panose="00000400000000000000" pitchFamily="2" charset="-78"/>
                <a:cs typeface="B Kamran" panose="00000400000000000000" pitchFamily="2" charset="-78"/>
              </a:rPr>
              <a:t>اهميت مطالعات آمايش به چارچوب بندي كردن فرايند توسعه كشور و مناطق در يك افق بلندمدت است بطوريكه هريك از مناطق جهت رسيدن به هدف ملي و ايفاي نقش ملي در فرايند توسعه كشور مشاركت مي‌كنند نه صرفاً ايفاي نقش منطقه‌اي در توسعه. برهمين اساس جايگاه آمايش سرزمين در نظام برنامه‌ريزي كشور بسيار حياتي بوده و هدف آن بهره‌وري بهينه از منابع و ظرفيت‌هاي اقتصادي، اجتماعي و محيطي سرزمين مي‌باشد كه در مقايسه با ساير سطوح برنامه‌هاي (خرد، كلان، توسعه‌اي) داراي هدفي جامع‌تر و راهبردي‌تر است.</a:t>
            </a:r>
          </a:p>
        </p:txBody>
      </p:sp>
    </p:spTree>
    <p:extLst>
      <p:ext uri="{BB962C8B-B14F-4D97-AF65-F5344CB8AC3E}">
        <p14:creationId xmlns:p14="http://schemas.microsoft.com/office/powerpoint/2010/main" val="27790680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08336" y="1711203"/>
            <a:ext cx="10174311" cy="2585323"/>
          </a:xfrm>
          <a:prstGeom prst="rect">
            <a:avLst/>
          </a:prstGeom>
        </p:spPr>
        <p:txBody>
          <a:bodyPr wrap="square">
            <a:spAutoFit/>
          </a:bodyPr>
          <a:lstStyle/>
          <a:p>
            <a:pPr marL="285750" indent="-285750" algn="just" rtl="1">
              <a:buFont typeface="Arial" panose="020B0604020202020204" pitchFamily="34" charset="0"/>
              <a:buChar char="•"/>
            </a:pPr>
            <a:r>
              <a:rPr lang="fa-IR" dirty="0" smtClean="0">
                <a:cs typeface="B Nazanin" panose="00000400000000000000" pitchFamily="2" charset="-78"/>
              </a:rPr>
              <a:t>توفیق</a:t>
            </a:r>
            <a:r>
              <a:rPr lang="fa-IR" dirty="0">
                <a:cs typeface="B Nazanin" panose="00000400000000000000" pitchFamily="2" charset="-78"/>
              </a:rPr>
              <a:t>، فیروز. آمایش سرزمین، تجربه جهانی و انطباق آن با وضع ایران. تهران: مرکز مطالعات و تحقیقات شهرسازی و معماری ایران، ۱۳۸۴</a:t>
            </a:r>
          </a:p>
          <a:p>
            <a:pPr marL="285750" indent="-285750" algn="just" rtl="1">
              <a:buFont typeface="Arial" panose="020B0604020202020204" pitchFamily="34" charset="0"/>
              <a:buChar char="•"/>
            </a:pPr>
            <a:r>
              <a:rPr lang="fa-IR" dirty="0" smtClean="0">
                <a:cs typeface="B Nazanin" panose="00000400000000000000" pitchFamily="2" charset="-78"/>
              </a:rPr>
              <a:t>ستیران</a:t>
            </a:r>
            <a:r>
              <a:rPr lang="fa-IR" dirty="0">
                <a:cs typeface="B Nazanin" panose="00000400000000000000" pitchFamily="2" charset="-78"/>
              </a:rPr>
              <a:t>. عدم تمرکز فعالیتهای بخش دوم و سوم و خط‌مشی اجرایی آن. سازمان برنامه و بودجه، تهران: مرکز آمایش سرزمین،1365</a:t>
            </a:r>
          </a:p>
          <a:p>
            <a:pPr marL="285750" indent="-285750" algn="just" rtl="1">
              <a:buFont typeface="Arial" panose="020B0604020202020204" pitchFamily="34" charset="0"/>
              <a:buChar char="•"/>
            </a:pPr>
            <a:r>
              <a:rPr lang="fa-IR" dirty="0" smtClean="0">
                <a:cs typeface="B Nazanin" panose="00000400000000000000" pitchFamily="2" charset="-78"/>
              </a:rPr>
              <a:t>شرح </a:t>
            </a:r>
            <a:r>
              <a:rPr lang="fa-IR" dirty="0">
                <a:cs typeface="B Nazanin" panose="00000400000000000000" pitchFamily="2" charset="-78"/>
              </a:rPr>
              <a:t>خدمات برنامه آمایش استان. سازمان مدیریت و برنامه‌ریزی کشور، معاونت امور اقتصادی و هماهنگی برنامه  </a:t>
            </a:r>
            <a:r>
              <a:rPr lang="fa-IR" dirty="0" smtClean="0">
                <a:cs typeface="B Nazanin" panose="00000400000000000000" pitchFamily="2" charset="-78"/>
              </a:rPr>
              <a:t>وبودجه،</a:t>
            </a:r>
            <a:r>
              <a:rPr lang="en-US" dirty="0" smtClean="0">
                <a:cs typeface="B Nazanin" panose="00000400000000000000" pitchFamily="2" charset="-78"/>
              </a:rPr>
              <a:t> </a:t>
            </a:r>
            <a:r>
              <a:rPr lang="fa-IR" dirty="0" smtClean="0">
                <a:cs typeface="B Nazanin" panose="00000400000000000000" pitchFamily="2" charset="-78"/>
              </a:rPr>
              <a:t>مرکز </a:t>
            </a:r>
            <a:r>
              <a:rPr lang="fa-IR" dirty="0">
                <a:cs typeface="B Nazanin" panose="00000400000000000000" pitchFamily="2" charset="-78"/>
              </a:rPr>
              <a:t>ملی آمایش سرزمین،شهریور 1385</a:t>
            </a:r>
          </a:p>
          <a:p>
            <a:pPr marL="285750" indent="-285750" algn="just" rtl="1">
              <a:buFont typeface="Arial" panose="020B0604020202020204" pitchFamily="34" charset="0"/>
              <a:buChar char="•"/>
            </a:pPr>
            <a:r>
              <a:rPr lang="fa-IR" dirty="0" smtClean="0">
                <a:cs typeface="B Nazanin" panose="00000400000000000000" pitchFamily="2" charset="-78"/>
              </a:rPr>
              <a:t>دفتر </a:t>
            </a:r>
            <a:r>
              <a:rPr lang="fa-IR" dirty="0">
                <a:cs typeface="B Nazanin" panose="00000400000000000000" pitchFamily="2" charset="-78"/>
              </a:rPr>
              <a:t>آمايش و توسعه پايدار، مطالعات آمايش سرزمين، سازمان مديريت و برنامه ريزى سال 13۸۳.</a:t>
            </a:r>
          </a:p>
          <a:p>
            <a:pPr marL="285750" indent="-285750" algn="just" rtl="1">
              <a:buFont typeface="Arial" panose="020B0604020202020204" pitchFamily="34" charset="0"/>
              <a:buChar char="•"/>
            </a:pPr>
            <a:r>
              <a:rPr lang="fa-IR" dirty="0" smtClean="0">
                <a:cs typeface="B Nazanin" panose="00000400000000000000" pitchFamily="2" charset="-78"/>
              </a:rPr>
              <a:t>طرح </a:t>
            </a:r>
            <a:r>
              <a:rPr lang="fa-IR" dirty="0">
                <a:cs typeface="B Nazanin" panose="00000400000000000000" pitchFamily="2" charset="-78"/>
              </a:rPr>
              <a:t>پایه آمایش سرزمین اسلامی ایران، کتاب اول: کلیات و اصول سازماندهی فضای کشور، سازمان برنامه و  بودجه ،تهران:دفتر برنامه ریزی منطقه ای ،بی تا</a:t>
            </a:r>
          </a:p>
          <a:p>
            <a:pPr marL="285750" indent="-285750" algn="just" rtl="1">
              <a:buFont typeface="Arial" panose="020B0604020202020204" pitchFamily="34" charset="0"/>
              <a:buChar char="•"/>
            </a:pPr>
            <a:r>
              <a:rPr lang="fa-IR" dirty="0" smtClean="0">
                <a:cs typeface="B Nazanin" panose="00000400000000000000" pitchFamily="2" charset="-78"/>
              </a:rPr>
              <a:t>طرح </a:t>
            </a:r>
            <a:r>
              <a:rPr lang="fa-IR" dirty="0">
                <a:cs typeface="B Nazanin" panose="00000400000000000000" pitchFamily="2" charset="-78"/>
              </a:rPr>
              <a:t>پایه آمایش سرزمین اسلامی ایران. کتاب دوم، ۳ جلد، سازمان برنامه و بودجه، تهران: دفتر برنامه‌ریزی منطقه ای ،بی تا</a:t>
            </a:r>
          </a:p>
          <a:p>
            <a:pPr marL="285750" indent="-285750" algn="just" rtl="1">
              <a:buFont typeface="Arial" panose="020B0604020202020204" pitchFamily="34" charset="0"/>
              <a:buChar char="•"/>
            </a:pPr>
            <a:r>
              <a:rPr lang="fa-IR" dirty="0" smtClean="0">
                <a:cs typeface="B Nazanin" panose="00000400000000000000" pitchFamily="2" charset="-78"/>
              </a:rPr>
              <a:t>مخدوم </a:t>
            </a:r>
            <a:r>
              <a:rPr lang="fa-IR" dirty="0">
                <a:cs typeface="B Nazanin" panose="00000400000000000000" pitchFamily="2" charset="-78"/>
              </a:rPr>
              <a:t>،مجید ،مروری برتاریخچه وسیر تحولات امایش سرزمین درایران.وبلاگ آمایش گران.1388</a:t>
            </a:r>
          </a:p>
        </p:txBody>
      </p:sp>
      <p:sp>
        <p:nvSpPr>
          <p:cNvPr id="6" name="Rectangle 5"/>
          <p:cNvSpPr/>
          <p:nvPr/>
        </p:nvSpPr>
        <p:spPr>
          <a:xfrm>
            <a:off x="10379818" y="285804"/>
            <a:ext cx="784189" cy="461665"/>
          </a:xfrm>
          <a:prstGeom prst="rect">
            <a:avLst/>
          </a:prstGeom>
        </p:spPr>
        <p:txBody>
          <a:bodyPr wrap="none">
            <a:spAutoFit/>
          </a:bodyPr>
          <a:lstStyle/>
          <a:p>
            <a:r>
              <a:rPr lang="fa-IR" sz="2400" b="1" dirty="0" smtClean="0">
                <a:solidFill>
                  <a:srgbClr val="548DD4"/>
                </a:solidFill>
                <a:latin typeface="tahoma" panose="020B0604030504040204" pitchFamily="34" charset="0"/>
                <a:cs typeface="B Zar" panose="00000400000000000000" pitchFamily="2" charset="-78"/>
              </a:rPr>
              <a:t>منابع </a:t>
            </a:r>
            <a:endParaRPr lang="fa-IR" sz="2400" dirty="0"/>
          </a:p>
        </p:txBody>
      </p:sp>
    </p:spTree>
    <p:extLst>
      <p:ext uri="{BB962C8B-B14F-4D97-AF65-F5344CB8AC3E}">
        <p14:creationId xmlns:p14="http://schemas.microsoft.com/office/powerpoint/2010/main" val="25419805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53424" y="347310"/>
            <a:ext cx="2904962" cy="523220"/>
          </a:xfrm>
          <a:prstGeom prst="rect">
            <a:avLst/>
          </a:prstGeom>
        </p:spPr>
        <p:txBody>
          <a:bodyPr wrap="none">
            <a:spAutoFit/>
          </a:bodyPr>
          <a:lstStyle/>
          <a:p>
            <a:r>
              <a:rPr lang="fa-IR" sz="2800" b="1" dirty="0">
                <a:solidFill>
                  <a:schemeClr val="bg1"/>
                </a:solidFill>
                <a:latin typeface="tahoma" panose="020B0604030504040204" pitchFamily="34" charset="0"/>
                <a:cs typeface="B Nazanin" panose="00000400000000000000" pitchFamily="2" charset="-78"/>
              </a:rPr>
              <a:t>مفهوم آمایش سرزمین</a:t>
            </a:r>
          </a:p>
        </p:txBody>
      </p:sp>
      <p:sp>
        <p:nvSpPr>
          <p:cNvPr id="5" name="Rectangle 4"/>
          <p:cNvSpPr/>
          <p:nvPr/>
        </p:nvSpPr>
        <p:spPr>
          <a:xfrm>
            <a:off x="550573" y="1048968"/>
            <a:ext cx="8597069" cy="5262979"/>
          </a:xfrm>
          <a:prstGeom prst="rect">
            <a:avLst/>
          </a:prstGeom>
        </p:spPr>
        <p:txBody>
          <a:bodyPr wrap="square">
            <a:spAutoFit/>
          </a:bodyPr>
          <a:lstStyle/>
          <a:p>
            <a:pPr algn="just" rtl="1"/>
            <a:r>
              <a:rPr lang="fa-IR" sz="2800" dirty="0">
                <a:solidFill>
                  <a:schemeClr val="bg1"/>
                </a:solidFill>
                <a:latin typeface="B Lotus" panose="00000400000000000000" pitchFamily="2" charset="-78"/>
                <a:cs typeface="B Nazanin" panose="00000400000000000000" pitchFamily="2" charset="-78"/>
              </a:rPr>
              <a:t>آمایش سرزمین، ارزیابی نظام‌مند عوامل طبیعی، اجتماعی، اقتصادی، فرهنگي و... به منظور یافتن راهی برای تشویق و کمک به جامعه بهره ‌برداران در انتخاب گزینه‌هایی مناسب  برای افزایش و پایداری توان سرزمینی در جهت برآورد نیازهای جامعه است.</a:t>
            </a:r>
          </a:p>
          <a:p>
            <a:pPr algn="just" rtl="1"/>
            <a:r>
              <a:rPr lang="fa-IR" sz="2800" dirty="0">
                <a:solidFill>
                  <a:schemeClr val="bg1"/>
                </a:solidFill>
                <a:latin typeface="B Lotus" panose="00000400000000000000" pitchFamily="2" charset="-78"/>
                <a:cs typeface="B Nazanin" panose="00000400000000000000" pitchFamily="2" charset="-78"/>
              </a:rPr>
              <a:t>برخلاف رویکرد بخشی، آمایش سرزمین با رویکرد همه سونگر در چهارچوب توسعه فضائی سعی دارد راهکارهای مناسب را برای تحقق توسعه متوازن، همه جانبه و پایدار در سطح سرزمین ارائه نماید .اگر ابعاد مختلف برنامه ريزى و توسعه را در سطوح مختلف  کشوربررسى كنيم جايگاه آمايش سرزمين در نظام برنامه ريزى به روشنى قابل تشخيص خواهد بود </a:t>
            </a:r>
            <a:r>
              <a:rPr lang="fa-IR" sz="2800" dirty="0" smtClean="0">
                <a:solidFill>
                  <a:schemeClr val="bg1"/>
                </a:solidFill>
                <a:latin typeface="B Lotus" panose="00000400000000000000" pitchFamily="2" charset="-78"/>
                <a:cs typeface="B Nazanin" panose="00000400000000000000" pitchFamily="2" charset="-78"/>
              </a:rPr>
              <a:t>و</a:t>
            </a:r>
            <a:r>
              <a:rPr lang="en-US" sz="2800" dirty="0" smtClean="0">
                <a:solidFill>
                  <a:schemeClr val="bg1"/>
                </a:solidFill>
                <a:latin typeface="B Lotus" panose="00000400000000000000" pitchFamily="2" charset="-78"/>
                <a:cs typeface="B Nazanin" panose="00000400000000000000" pitchFamily="2" charset="-78"/>
              </a:rPr>
              <a:t> </a:t>
            </a:r>
            <a:r>
              <a:rPr lang="fa-IR" sz="2800" dirty="0" smtClean="0">
                <a:solidFill>
                  <a:schemeClr val="bg1"/>
                </a:solidFill>
                <a:latin typeface="B Lotus" panose="00000400000000000000" pitchFamily="2" charset="-78"/>
                <a:cs typeface="B Nazanin" panose="00000400000000000000" pitchFamily="2" charset="-78"/>
              </a:rPr>
              <a:t>به </a:t>
            </a:r>
            <a:r>
              <a:rPr lang="fa-IR" sz="2800" dirty="0">
                <a:solidFill>
                  <a:schemeClr val="bg1"/>
                </a:solidFill>
                <a:latin typeface="B Lotus" panose="00000400000000000000" pitchFamily="2" charset="-78"/>
                <a:cs typeface="B Nazanin" panose="00000400000000000000" pitchFamily="2" charset="-78"/>
              </a:rPr>
              <a:t>عنوان بالادست ترين سند توسعه كشور مطرح می باشد. از این رو برای این نوع برنامه ریزی باید یک نگاه نظامند به همه  ابعاد مختلف طبیعی ،اجتماعی ،اقتصادی وفرهنگی در بستر کالبد فیزیکی سرزمین داشت .</a:t>
            </a:r>
          </a:p>
        </p:txBody>
      </p:sp>
    </p:spTree>
    <p:extLst>
      <p:ext uri="{BB962C8B-B14F-4D97-AF65-F5344CB8AC3E}">
        <p14:creationId xmlns:p14="http://schemas.microsoft.com/office/powerpoint/2010/main" val="17133249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773003" y="190407"/>
            <a:ext cx="2332690" cy="461665"/>
          </a:xfrm>
          <a:prstGeom prst="rect">
            <a:avLst/>
          </a:prstGeom>
        </p:spPr>
        <p:txBody>
          <a:bodyPr wrap="none">
            <a:spAutoFit/>
          </a:bodyPr>
          <a:lstStyle/>
          <a:p>
            <a:r>
              <a:rPr lang="fa-IR" sz="2400" dirty="0">
                <a:solidFill>
                  <a:srgbClr val="548DD4"/>
                </a:solidFill>
                <a:latin typeface="tahoma" panose="020B0604030504040204" pitchFamily="34" charset="0"/>
                <a:cs typeface="B Nazanin" panose="00000400000000000000" pitchFamily="2" charset="-78"/>
              </a:rPr>
              <a:t>تعاریف آمایش سرزمین</a:t>
            </a:r>
          </a:p>
        </p:txBody>
      </p:sp>
      <p:sp>
        <p:nvSpPr>
          <p:cNvPr id="6" name="Rectangle 5"/>
          <p:cNvSpPr/>
          <p:nvPr/>
        </p:nvSpPr>
        <p:spPr>
          <a:xfrm>
            <a:off x="406074" y="1164387"/>
            <a:ext cx="8699619" cy="5016758"/>
          </a:xfrm>
          <a:prstGeom prst="rect">
            <a:avLst/>
          </a:prstGeom>
        </p:spPr>
        <p:txBody>
          <a:bodyPr wrap="square">
            <a:spAutoFit/>
          </a:bodyPr>
          <a:lstStyle/>
          <a:p>
            <a:pPr algn="just" rtl="1"/>
            <a:r>
              <a:rPr lang="fa-IR" sz="2000" dirty="0">
                <a:solidFill>
                  <a:srgbClr val="000000"/>
                </a:solidFill>
                <a:latin typeface="B Lotus" panose="00000400000000000000" pitchFamily="2" charset="-78"/>
                <a:cs typeface="B Nazanin" panose="00000400000000000000" pitchFamily="2" charset="-78"/>
              </a:rPr>
              <a:t>تاکنون تعاریف متفاوتی از  </a:t>
            </a:r>
            <a:r>
              <a:rPr lang="fa-IR" sz="2000" dirty="0" smtClean="0">
                <a:solidFill>
                  <a:srgbClr val="000000"/>
                </a:solidFill>
                <a:latin typeface="B Lotus" panose="00000400000000000000" pitchFamily="2" charset="-78"/>
                <a:cs typeface="B Nazanin" panose="00000400000000000000" pitchFamily="2" charset="-78"/>
              </a:rPr>
              <a:t>آمایش </a:t>
            </a:r>
            <a:r>
              <a:rPr lang="fa-IR" sz="2000" dirty="0">
                <a:solidFill>
                  <a:srgbClr val="000000"/>
                </a:solidFill>
                <a:latin typeface="B Lotus" panose="00000400000000000000" pitchFamily="2" charset="-78"/>
                <a:cs typeface="B Nazanin" panose="00000400000000000000" pitchFamily="2" charset="-78"/>
              </a:rPr>
              <a:t>سرزمین  ارائه شده که برخی از مهمترین آنها به شرح ذیل می باشند</a:t>
            </a:r>
            <a:r>
              <a:rPr lang="fa-IR" sz="2000" dirty="0" smtClean="0">
                <a:solidFill>
                  <a:srgbClr val="000000"/>
                </a:solidFill>
                <a:latin typeface="B Lotus" panose="00000400000000000000" pitchFamily="2" charset="-78"/>
                <a:cs typeface="B Nazanin" panose="00000400000000000000" pitchFamily="2" charset="-78"/>
              </a:rPr>
              <a:t>:</a:t>
            </a:r>
          </a:p>
          <a:p>
            <a:pPr algn="just" rtl="1"/>
            <a:endParaRPr lang="fa-IR" sz="2000" dirty="0">
              <a:solidFill>
                <a:srgbClr val="000000"/>
              </a:solidFill>
              <a:latin typeface="B Lotus" panose="00000400000000000000" pitchFamily="2" charset="-78"/>
              <a:cs typeface="B Nazanin" panose="00000400000000000000" pitchFamily="2" charset="-78"/>
            </a:endParaRPr>
          </a:p>
          <a:p>
            <a:pPr marL="285750" indent="-285750" algn="just" rtl="1">
              <a:buFont typeface="Arial" panose="020B0604020202020204" pitchFamily="34" charset="0"/>
              <a:buChar char="•"/>
            </a:pPr>
            <a:r>
              <a:rPr lang="fa-IR" sz="2000" dirty="0">
                <a:solidFill>
                  <a:srgbClr val="000000"/>
                </a:solidFill>
                <a:latin typeface="B Lotus" panose="00000400000000000000" pitchFamily="2" charset="-78"/>
                <a:cs typeface="B Nazanin" panose="00000400000000000000" pitchFamily="2" charset="-78"/>
              </a:rPr>
              <a:t>آمایش سرزمین بیانگر تنظيم رابطه بين انسان، سرزمين و فعاليتهاي انسان در سرزمين به منظور بهره برداري درخور و پايدار از جميع امكانات انساني و فضايي سرزمين در جهت بهبود وضعيت مادي و معنوي اجتماع در طول زمان. (مخدوم، مجيد، شالوده آمايش سرزمين، انتشارات دانشگاه تهران، ۱۳۷۴)</a:t>
            </a:r>
          </a:p>
          <a:p>
            <a:pPr algn="just" rtl="1"/>
            <a:endParaRPr lang="fa-IR" sz="2000" dirty="0">
              <a:solidFill>
                <a:srgbClr val="000000"/>
              </a:solidFill>
              <a:latin typeface="B Lotus" panose="00000400000000000000" pitchFamily="2" charset="-78"/>
              <a:cs typeface="B Nazanin" panose="00000400000000000000" pitchFamily="2" charset="-78"/>
            </a:endParaRPr>
          </a:p>
          <a:p>
            <a:pPr marL="285750" indent="-285750" algn="just" rtl="1">
              <a:buFont typeface="Arial" panose="020B0604020202020204" pitchFamily="34" charset="0"/>
              <a:buChar char="•"/>
            </a:pPr>
            <a:r>
              <a:rPr lang="fa-IR" sz="2000" dirty="0">
                <a:solidFill>
                  <a:srgbClr val="000000"/>
                </a:solidFill>
                <a:latin typeface="B Lotus" panose="00000400000000000000" pitchFamily="2" charset="-78"/>
                <a:cs typeface="B Nazanin" panose="00000400000000000000" pitchFamily="2" charset="-78"/>
              </a:rPr>
              <a:t>آمایش سرزمین تنظیم کنش متقابل بین عوامل انسانی و عوامل محیطی است که به‌منظور ایجاد سازمان سرزمینی عقلایی مبتنی بر بهره‌گیری بهینه از استعدادهای انسانی و محیطی از طریق افزایش کارایی و بازدهی اقتصادی، گسترش عدالت اجتماعی، رفع فقر و محرومیت و برقراری تعادل و توازن در برخورداری از سطح معقول توسعه و رفاه در نقاط و مناطق جغرافیایی، ایجاد نظام کاربری اراضی متناسب با اهداف توسعه متعادل و حفظ محیط زیست، ایجاد و تحکیم پیوندهای اقتصادی درون و برون منطقه‌ای و هماهنگ‌سازی تأثیرات فضایی- مکانی سیاستهای بخشی و سیاستهای توسعه مناطق و محورهای خاص، با توجه به اصل وحدت سرزمینی، ملاحظات امنیتی و دفاعی و حفظ هویت اسلامی- ایرانی به‌گونه‌ای عمل می‌کند که بتواند اهداف چشم‌انداز بلندمدت توسعه کشور و مدیریت یکپارچه سرزمینی را محقق سازد. (دفتر آمايش و توسعه پايدار، مطالعات آمايش سرزمين، سازمان مديريت و برنامه ريزى سال ۸۳)</a:t>
            </a:r>
          </a:p>
          <a:p>
            <a:pPr algn="just" rtl="1"/>
            <a:endParaRPr lang="fa-IR" sz="2000" dirty="0">
              <a:solidFill>
                <a:srgbClr val="000000"/>
              </a:solidFill>
              <a:latin typeface="B Lotus" panose="00000400000000000000" pitchFamily="2" charset="-78"/>
              <a:cs typeface="B Nazanin" panose="00000400000000000000" pitchFamily="2" charset="-78"/>
            </a:endParaRPr>
          </a:p>
        </p:txBody>
      </p:sp>
    </p:spTree>
    <p:extLst>
      <p:ext uri="{BB962C8B-B14F-4D97-AF65-F5344CB8AC3E}">
        <p14:creationId xmlns:p14="http://schemas.microsoft.com/office/powerpoint/2010/main" val="12764275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7112" y="699298"/>
            <a:ext cx="5776959" cy="5776959"/>
          </a:xfrm>
          <a:prstGeom prst="rect">
            <a:avLst/>
          </a:prstGeom>
        </p:spPr>
      </p:pic>
      <p:sp>
        <p:nvSpPr>
          <p:cNvPr id="5" name="TextBox 4"/>
          <p:cNvSpPr txBox="1"/>
          <p:nvPr/>
        </p:nvSpPr>
        <p:spPr>
          <a:xfrm>
            <a:off x="7740203" y="437688"/>
            <a:ext cx="3605362" cy="523220"/>
          </a:xfrm>
          <a:prstGeom prst="rect">
            <a:avLst/>
          </a:prstGeom>
          <a:noFill/>
        </p:spPr>
        <p:txBody>
          <a:bodyPr wrap="square" rtlCol="1">
            <a:spAutoFit/>
          </a:bodyPr>
          <a:lstStyle/>
          <a:p>
            <a:pPr algn="r" rtl="1"/>
            <a:r>
              <a:rPr lang="fa-IR" sz="2800" b="1" dirty="0">
                <a:solidFill>
                  <a:schemeClr val="bg1"/>
                </a:solidFill>
                <a:latin typeface="tahoma" panose="020B0604030504040204" pitchFamily="34" charset="0"/>
                <a:cs typeface="B Nazanin" panose="00000400000000000000" pitchFamily="2" charset="-78"/>
              </a:rPr>
              <a:t>سطوح آمایش در سرزمین</a:t>
            </a:r>
          </a:p>
        </p:txBody>
      </p:sp>
    </p:spTree>
    <p:extLst>
      <p:ext uri="{BB962C8B-B14F-4D97-AF65-F5344CB8AC3E}">
        <p14:creationId xmlns:p14="http://schemas.microsoft.com/office/powerpoint/2010/main" val="2308841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464416"/>
            <a:ext cx="4244743" cy="3393583"/>
          </a:xfrm>
          <a:prstGeom prst="rect">
            <a:avLst/>
          </a:prstGeom>
        </p:spPr>
      </p:pic>
      <p:sp>
        <p:nvSpPr>
          <p:cNvPr id="4" name="Rectangle 3"/>
          <p:cNvSpPr/>
          <p:nvPr/>
        </p:nvSpPr>
        <p:spPr>
          <a:xfrm>
            <a:off x="9594626" y="92365"/>
            <a:ext cx="2435282" cy="523220"/>
          </a:xfrm>
          <a:prstGeom prst="rect">
            <a:avLst/>
          </a:prstGeom>
        </p:spPr>
        <p:txBody>
          <a:bodyPr wrap="none">
            <a:spAutoFit/>
          </a:bodyPr>
          <a:lstStyle/>
          <a:p>
            <a:pPr algn="r" rtl="1"/>
            <a:r>
              <a:rPr lang="fa-IR" sz="2800" b="1" dirty="0">
                <a:solidFill>
                  <a:schemeClr val="bg1"/>
                </a:solidFill>
                <a:latin typeface="tahoma" panose="020B0604030504040204" pitchFamily="34" charset="0"/>
                <a:cs typeface="B Nazanin" panose="00000400000000000000" pitchFamily="2" charset="-78"/>
              </a:rPr>
              <a:t>جامعه فعال آمایش</a:t>
            </a:r>
          </a:p>
        </p:txBody>
      </p:sp>
      <p:sp>
        <p:nvSpPr>
          <p:cNvPr id="7" name="Rectangle 6"/>
          <p:cNvSpPr/>
          <p:nvPr/>
        </p:nvSpPr>
        <p:spPr>
          <a:xfrm>
            <a:off x="6764132" y="551305"/>
            <a:ext cx="5020035" cy="3139321"/>
          </a:xfrm>
          <a:prstGeom prst="rect">
            <a:avLst/>
          </a:prstGeom>
        </p:spPr>
        <p:txBody>
          <a:bodyPr wrap="square">
            <a:spAutoFit/>
          </a:bodyPr>
          <a:lstStyle/>
          <a:p>
            <a:pPr algn="just" rtl="1"/>
            <a:r>
              <a:rPr lang="fa-IR" dirty="0">
                <a:solidFill>
                  <a:srgbClr val="000000"/>
                </a:solidFill>
                <a:latin typeface="B Lotus" panose="00000400000000000000" pitchFamily="2" charset="-78"/>
                <a:cs typeface="B Nazanin" panose="00000400000000000000" pitchFamily="2" charset="-78"/>
              </a:rPr>
              <a:t>تصمیم‌گیران، مسئول اجرا كردن برنامه‌ها هستند. اين افراد در سطوح ملی و منطقه‌ای، اغلب وزیران دولتی هستند؛ ولي در سطح محلی، اعضای شوراها یا دیگر مقامات مي‌باشند. گروه برنامه‌ریزی اطلاعات و توصیه‌های كارشناسی را ارائه می‌دهد. تصمیم‌گیران، برنامه‌ریزان را در مسائل و اهداف کلیدی راهنمایی كرده و نيز در مورد اجرایی شدن یک برنامه و انتخاب گزینه‌های ارائه شده، تصمیم می‌گیرند. با اینکه رهبر گروه برنامه‌ریزی مسئول فعالیت‌های روزانه برنامه‌ریزی است، اما با این حال تصمیم‌گیر باید در فواصل منظم درجریان کار قرار بگیرد. تصمیم‌گیران در تشویق برای جلب مشارکت عمومی نیز نقش کلیدی دارند. این امر می‌تواند با تمایل آنها برای اعلام تصمیماتشان و يا روش آنها در پاسخگویي به مردم انجام پذیرد.</a:t>
            </a:r>
          </a:p>
        </p:txBody>
      </p:sp>
      <p:sp>
        <p:nvSpPr>
          <p:cNvPr id="8" name="Rectangle 7"/>
          <p:cNvSpPr/>
          <p:nvPr/>
        </p:nvSpPr>
        <p:spPr>
          <a:xfrm>
            <a:off x="5166021" y="4105091"/>
            <a:ext cx="3810553" cy="2554545"/>
          </a:xfrm>
          <a:prstGeom prst="rect">
            <a:avLst/>
          </a:prstGeom>
        </p:spPr>
        <p:txBody>
          <a:bodyPr wrap="square">
            <a:spAutoFit/>
          </a:bodyPr>
          <a:lstStyle/>
          <a:p>
            <a:pPr algn="just" rtl="1"/>
            <a:r>
              <a:rPr lang="ar-SA" sz="2000" dirty="0">
                <a:solidFill>
                  <a:srgbClr val="000000"/>
                </a:solidFill>
                <a:latin typeface="B Lotus" panose="00000400000000000000" pitchFamily="2" charset="-78"/>
                <a:cs typeface="B Nazanin" panose="00000400000000000000" pitchFamily="2" charset="-78"/>
              </a:rPr>
              <a:t>از ویژگی‌های بارز آمايش سرزمین، نحوه‌ي برخورد كلي‌نگر با سرزمین و بهره‌برداری از آن است. این نگرش مرزبندی‌های بین علوم (منابع طبیعی، مهندسی، علوم کشاورزی و اجتماعی) را در مي‌نوردد، بنابراین کارگروهی بسیار اهمیت می یابد .در واقع </a:t>
            </a:r>
            <a:r>
              <a:rPr lang="fa-IR" sz="2000" dirty="0">
                <a:solidFill>
                  <a:srgbClr val="000000"/>
                </a:solidFill>
                <a:latin typeface="B Lotus" panose="00000400000000000000" pitchFamily="2" charset="-78"/>
                <a:cs typeface="B Nazanin" panose="00000400000000000000" pitchFamily="2" charset="-78"/>
              </a:rPr>
              <a:t> این مهم برعهده گروه برنامه ریزان با تخصص های مختلف با دیدگاه آمایشی می باشد.</a:t>
            </a:r>
          </a:p>
        </p:txBody>
      </p:sp>
      <p:sp>
        <p:nvSpPr>
          <p:cNvPr id="9" name="Rectangle 8"/>
          <p:cNvSpPr/>
          <p:nvPr/>
        </p:nvSpPr>
        <p:spPr>
          <a:xfrm>
            <a:off x="221666" y="92365"/>
            <a:ext cx="6385196" cy="3477875"/>
          </a:xfrm>
          <a:prstGeom prst="rect">
            <a:avLst/>
          </a:prstGeom>
        </p:spPr>
        <p:txBody>
          <a:bodyPr wrap="square">
            <a:spAutoFit/>
          </a:bodyPr>
          <a:lstStyle/>
          <a:p>
            <a:pPr algn="just" rtl="1"/>
            <a:r>
              <a:rPr lang="fa-IR" sz="2000" dirty="0">
                <a:solidFill>
                  <a:srgbClr val="000000"/>
                </a:solidFill>
                <a:latin typeface="B Lotus" panose="00000400000000000000" pitchFamily="2" charset="-78"/>
                <a:cs typeface="B Nazanin" panose="00000400000000000000" pitchFamily="2" charset="-78"/>
              </a:rPr>
              <a:t>بهره برداران سرزمین افرادی هستند که در ناحیه‌ی برنامه‌ریزی زندگی كرده و زندگی آنها به‌طور کامل یا نسبی به زمین بستگی دارد. همکاری تمام بهره‌برداران سرزمین در برنامه‌ریزی بسیار ضروری است. زيرا در نهايت آنها هستند که باید برنامه را به اجرا درآورند؛ بنابراین باید به منافع بالقوه‌ی برنامه‌ریزی و همچنین عادلانه بودن فرآیند آن اعتقاد داشته باشند. تجربه و عزم مردم محلی در رسیدگی به محیط زندگی خود، مهم‌ترین عاملي است که اغلب بیش از موارد دیگر نادیده گرفته می‌شود. افراد به فرصت‌های پيشرفتي که خودشان در برنامه‌ریزی آن دست داشته‌اند بیشتر جذب می‌شوند تا برنامه‌ای كه به آنها تحمیل شود. بدون پشتیبانی مقامات محلی، احتمال موفقیت یک برنامه بسیار کم است. دستیابی به مشاركت عمومی موثر افراد در برنامه‌ریزی یک چالش است. برنامه‌ریزان باید منابع و وقت کافی برای تضمین مشارکت صرف کنند</a:t>
            </a:r>
            <a:r>
              <a:rPr lang="fa-IR" sz="2000" dirty="0" smtClean="0">
                <a:solidFill>
                  <a:srgbClr val="000000"/>
                </a:solidFill>
                <a:latin typeface="B Lotus" panose="00000400000000000000" pitchFamily="2" charset="-78"/>
                <a:cs typeface="B Nazanin" panose="00000400000000000000" pitchFamily="2" charset="-78"/>
              </a:rPr>
              <a:t>.</a:t>
            </a:r>
            <a:endParaRPr lang="fa-IR" sz="2000" dirty="0">
              <a:solidFill>
                <a:srgbClr val="000000"/>
              </a:solidFill>
              <a:latin typeface="B Lotus" panose="00000400000000000000" pitchFamily="2" charset="-78"/>
              <a:cs typeface="B Nazanin" panose="00000400000000000000" pitchFamily="2" charset="-78"/>
            </a:endParaRPr>
          </a:p>
        </p:txBody>
      </p:sp>
    </p:spTree>
    <p:extLst>
      <p:ext uri="{BB962C8B-B14F-4D97-AF65-F5344CB8AC3E}">
        <p14:creationId xmlns:p14="http://schemas.microsoft.com/office/powerpoint/2010/main" val="4122022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347143" y="305543"/>
            <a:ext cx="4152099" cy="523220"/>
          </a:xfrm>
          <a:prstGeom prst="rect">
            <a:avLst/>
          </a:prstGeom>
        </p:spPr>
        <p:txBody>
          <a:bodyPr wrap="none">
            <a:spAutoFit/>
          </a:bodyPr>
          <a:lstStyle/>
          <a:p>
            <a:r>
              <a:rPr lang="fa-IR" sz="2800" b="1" dirty="0">
                <a:solidFill>
                  <a:schemeClr val="bg1"/>
                </a:solidFill>
                <a:latin typeface="tahoma" panose="020B0604030504040204" pitchFamily="34" charset="0"/>
                <a:cs typeface="B Nazanin" panose="00000400000000000000" pitchFamily="2" charset="-78"/>
              </a:rPr>
              <a:t>زمينه‌هاي قانوني مطالعات آمايش</a:t>
            </a:r>
          </a:p>
        </p:txBody>
      </p:sp>
      <p:sp>
        <p:nvSpPr>
          <p:cNvPr id="5" name="Rectangle 4"/>
          <p:cNvSpPr/>
          <p:nvPr/>
        </p:nvSpPr>
        <p:spPr>
          <a:xfrm>
            <a:off x="667840" y="1356604"/>
            <a:ext cx="8306512" cy="4708981"/>
          </a:xfrm>
          <a:prstGeom prst="rect">
            <a:avLst/>
          </a:prstGeom>
        </p:spPr>
        <p:txBody>
          <a:bodyPr wrap="square">
            <a:spAutoFit/>
          </a:bodyPr>
          <a:lstStyle/>
          <a:p>
            <a:pPr algn="just" rtl="1"/>
            <a:r>
              <a:rPr lang="fa-IR" sz="2000" dirty="0">
                <a:solidFill>
                  <a:schemeClr val="bg1"/>
                </a:solidFill>
                <a:latin typeface="B Lotus" panose="00000400000000000000" pitchFamily="2" charset="-78"/>
                <a:cs typeface="B Nazanin" panose="00000400000000000000" pitchFamily="2" charset="-78"/>
              </a:rPr>
              <a:t>در ماده 72 دولت مكلف شده به منظور توزيع مناسب جمعيت و فعاليتها در پهنه سرزمين با هدف استفاده كارآمد از قابليتها و مزيتهاي كشور با استفاده از مطالعات انجام شده سند ملي آمايش سرزمين را به اجرا درآورد.</a:t>
            </a:r>
          </a:p>
          <a:p>
            <a:pPr algn="just" rtl="1"/>
            <a:r>
              <a:rPr lang="fa-IR" sz="2000" dirty="0">
                <a:solidFill>
                  <a:schemeClr val="bg1"/>
                </a:solidFill>
                <a:latin typeface="B Lotus" panose="00000400000000000000" pitchFamily="2" charset="-78"/>
                <a:cs typeface="B Nazanin" panose="00000400000000000000" pitchFamily="2" charset="-78"/>
              </a:rPr>
              <a:t>در بند الف ماده 74 قرار دادن اسناد ملي آمايش سرزمين و كاربري ملي به عنوان مرجع اصلي هماهنگي‌هاي بين بخشي، بين منطقه‌اي و بخشي ـ منطقه‌اي در تصميم‌گيريهاي اجرايي بيان شده است.</a:t>
            </a:r>
          </a:p>
          <a:p>
            <a:pPr algn="just" rtl="1"/>
            <a:r>
              <a:rPr lang="fa-IR" sz="2000" dirty="0">
                <a:solidFill>
                  <a:schemeClr val="bg1"/>
                </a:solidFill>
                <a:latin typeface="B Lotus" panose="00000400000000000000" pitchFamily="2" charset="-78"/>
                <a:cs typeface="B Nazanin" panose="00000400000000000000" pitchFamily="2" charset="-78"/>
              </a:rPr>
              <a:t>در بند ب ماده 74 نيز: «به هنگام نمودن سند آمايش سرزمين، متناسب با تحولات جهاني و منطقه‌اي، علمي و فني با بهره‌گيري از اطلاعات پايه‌اي و مكاني و تعامل سطوح خرد و كلان منطقه‌اي و بخشي، به گونه‌اي كه برنامه پنجم توسعه اقتصادي، اجتماعي و فرهنگي جمهوري اسلامي ايران در سازگاري با سند ملي آمايش سرزمين تنظيم گردد.» مورد اشاره قرار گرفته است.</a:t>
            </a:r>
          </a:p>
          <a:p>
            <a:pPr algn="just" rtl="1"/>
            <a:r>
              <a:rPr lang="fa-IR" sz="2000" dirty="0">
                <a:solidFill>
                  <a:schemeClr val="bg1"/>
                </a:solidFill>
                <a:latin typeface="B Lotus" panose="00000400000000000000" pitchFamily="2" charset="-78"/>
                <a:cs typeface="B Nazanin" panose="00000400000000000000" pitchFamily="2" charset="-78"/>
              </a:rPr>
              <a:t>همچنين در ماده 11 ضوابط ملي آمايش سرزمين اشاره شده كه: «سازمان مديريت و برنامه‌ريزي كشور موظف است زمينه استمرار و پويايي مطالعات آمايش سرزمين با سه رويكرد «تاثير تحولات جهاني، منطقه‌اي و داخلي»، «تعميق نگرش بلندمدت و پايدار در راهبردهاي توسعه‌اي كشور»، «تهيه طرح‌هاي ويژه از نظر موضوعي يا محدوده جغرافيايي» فراهم نموده و سازماندهي مطالعات آمايش سرزمين به گونه‌اي صورت پذيرد كه برنامه پنجم و برنامه‌هاي بعدي ميان مدت توسعه كشور به طور كامل بر مبناي سند آمايش سرزمين تهيه شود.»</a:t>
            </a:r>
          </a:p>
        </p:txBody>
      </p:sp>
    </p:spTree>
    <p:extLst>
      <p:ext uri="{BB962C8B-B14F-4D97-AF65-F5344CB8AC3E}">
        <p14:creationId xmlns:p14="http://schemas.microsoft.com/office/powerpoint/2010/main" val="30763347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441929" y="166156"/>
            <a:ext cx="3778599" cy="523220"/>
          </a:xfrm>
          <a:prstGeom prst="rect">
            <a:avLst/>
          </a:prstGeom>
        </p:spPr>
        <p:txBody>
          <a:bodyPr wrap="none">
            <a:spAutoFit/>
          </a:bodyPr>
          <a:lstStyle/>
          <a:p>
            <a:r>
              <a:rPr lang="fa-IR" sz="2800" b="1" dirty="0" smtClean="0">
                <a:solidFill>
                  <a:srgbClr val="548DD4"/>
                </a:solidFill>
                <a:latin typeface="tahoma" panose="020B0604030504040204" pitchFamily="34" charset="0"/>
                <a:cs typeface="B Kamran" panose="00000400000000000000" pitchFamily="2" charset="-78"/>
              </a:rPr>
              <a:t>جايگاه آمايش در نظام برنامه‌ريزي كشور</a:t>
            </a:r>
            <a:endParaRPr lang="fa-IR" sz="2800" b="1" dirty="0">
              <a:solidFill>
                <a:srgbClr val="548DD4"/>
              </a:solidFill>
              <a:latin typeface="tahoma" panose="020B0604030504040204" pitchFamily="34" charset="0"/>
              <a:cs typeface="B Kamran" panose="00000400000000000000" pitchFamily="2" charset="-78"/>
            </a:endParaRPr>
          </a:p>
        </p:txBody>
      </p:sp>
      <p:sp>
        <p:nvSpPr>
          <p:cNvPr id="5" name="Rectangle 4"/>
          <p:cNvSpPr/>
          <p:nvPr/>
        </p:nvSpPr>
        <p:spPr>
          <a:xfrm>
            <a:off x="293811" y="689376"/>
            <a:ext cx="8926717" cy="830997"/>
          </a:xfrm>
          <a:prstGeom prst="rect">
            <a:avLst/>
          </a:prstGeom>
        </p:spPr>
        <p:txBody>
          <a:bodyPr wrap="square">
            <a:spAutoFit/>
          </a:bodyPr>
          <a:lstStyle/>
          <a:p>
            <a:pPr algn="just" rtl="1"/>
            <a:r>
              <a:rPr lang="fa-IR" sz="2400" dirty="0">
                <a:solidFill>
                  <a:srgbClr val="000000"/>
                </a:solidFill>
                <a:latin typeface="B Lotus" panose="00000400000000000000" pitchFamily="2" charset="-78"/>
                <a:cs typeface="B Kamran" panose="00000400000000000000" pitchFamily="2" charset="-78"/>
              </a:rPr>
              <a:t>به لحاظ </a:t>
            </a:r>
            <a:r>
              <a:rPr lang="fa-IR" sz="2400" dirty="0" smtClean="0">
                <a:solidFill>
                  <a:srgbClr val="000000"/>
                </a:solidFill>
                <a:latin typeface="B Lotus" panose="00000400000000000000" pitchFamily="2" charset="-78"/>
                <a:cs typeface="B Kamran" panose="00000400000000000000" pitchFamily="2" charset="-78"/>
              </a:rPr>
              <a:t>مفهوم، </a:t>
            </a:r>
            <a:r>
              <a:rPr lang="fa-IR" sz="2400" dirty="0">
                <a:solidFill>
                  <a:srgbClr val="000000"/>
                </a:solidFill>
                <a:latin typeface="B Lotus" panose="00000400000000000000" pitchFamily="2" charset="-78"/>
                <a:cs typeface="B Kamran" panose="00000400000000000000" pitchFamily="2" charset="-78"/>
              </a:rPr>
              <a:t>آمايش سرزمين ايجاد تعادل بين سه عنصر انسان، فضا و فعاليت تعريف شده و مقولـه آمايش، تلفيقي از سه علم اقتصاد ـ جغرافيا و جامعه‌شناسي است.</a:t>
            </a:r>
          </a:p>
        </p:txBody>
      </p:sp>
      <p:sp>
        <p:nvSpPr>
          <p:cNvPr id="6" name="Rectangle 5"/>
          <p:cNvSpPr/>
          <p:nvPr/>
        </p:nvSpPr>
        <p:spPr>
          <a:xfrm>
            <a:off x="293810" y="1630305"/>
            <a:ext cx="8926717" cy="2308324"/>
          </a:xfrm>
          <a:prstGeom prst="rect">
            <a:avLst/>
          </a:prstGeom>
        </p:spPr>
        <p:txBody>
          <a:bodyPr wrap="square">
            <a:spAutoFit/>
          </a:bodyPr>
          <a:lstStyle/>
          <a:p>
            <a:pPr algn="just" rtl="1"/>
            <a:r>
              <a:rPr lang="fa-IR" sz="2400" dirty="0">
                <a:solidFill>
                  <a:srgbClr val="000000"/>
                </a:solidFill>
                <a:latin typeface="B Lotus" panose="00000400000000000000" pitchFamily="2" charset="-78"/>
                <a:cs typeface="B Kamran" panose="00000400000000000000" pitchFamily="2" charset="-78"/>
              </a:rPr>
              <a:t>علاوه بر روابط افقي كه در ارتباط ميان نظام برنامه‌ريزي و نظام اجرايي كشور در قالب سطوح مختلف برنامه (اعم از بلندمدت / ميان مدت / كوتاه مدت) وجود دارد، وجود ارتباطاتي عمودي در درون نظام برنامه‌ريزي كه جايگاه هريك از سطوح برنامه را تبيين نموده و چگونگي تاثيرگذاري و تاثيرپذيري اين سطوح را از يكديگر تشريح مي‌نمايد ضروري است. بدون شناخت اين نوع از روابط درك كافي از نحوه عملكرد و وظايف مورد انتظار نظام برنامه‌ريزي نمي‌توان داشت.</a:t>
            </a:r>
          </a:p>
          <a:p>
            <a:pPr algn="just" rtl="1"/>
            <a:r>
              <a:rPr lang="fa-IR" sz="2400" dirty="0">
                <a:solidFill>
                  <a:srgbClr val="000000"/>
                </a:solidFill>
                <a:latin typeface="B Lotus" panose="00000400000000000000" pitchFamily="2" charset="-78"/>
                <a:cs typeface="B Kamran" panose="00000400000000000000" pitchFamily="2" charset="-78"/>
              </a:rPr>
              <a:t>براساس تقسيم‌بندي چهار سطح برنامه‌ريزي را مي‌توان از هم تفكيك كرد:</a:t>
            </a:r>
          </a:p>
          <a:p>
            <a:pPr algn="just" rtl="1"/>
            <a:r>
              <a:rPr lang="fa-IR" sz="2400" dirty="0">
                <a:solidFill>
                  <a:srgbClr val="000000"/>
                </a:solidFill>
                <a:latin typeface="B Lotus" panose="00000400000000000000" pitchFamily="2" charset="-78"/>
                <a:cs typeface="B Kamran" panose="00000400000000000000" pitchFamily="2" charset="-78"/>
              </a:rPr>
              <a:t>1ـ خرد               2ـ كلان              3ـ توسعه            4ـ آمايش</a:t>
            </a:r>
          </a:p>
        </p:txBody>
      </p:sp>
      <p:sp>
        <p:nvSpPr>
          <p:cNvPr id="7" name="Rectangle 6"/>
          <p:cNvSpPr/>
          <p:nvPr/>
        </p:nvSpPr>
        <p:spPr>
          <a:xfrm>
            <a:off x="633743" y="4048561"/>
            <a:ext cx="8586784" cy="461665"/>
          </a:xfrm>
          <a:prstGeom prst="rect">
            <a:avLst/>
          </a:prstGeom>
        </p:spPr>
        <p:txBody>
          <a:bodyPr wrap="square">
            <a:spAutoFit/>
          </a:bodyPr>
          <a:lstStyle/>
          <a:p>
            <a:pPr algn="just" rtl="1"/>
            <a:r>
              <a:rPr lang="fa-IR" sz="2400" dirty="0">
                <a:solidFill>
                  <a:srgbClr val="000000"/>
                </a:solidFill>
                <a:latin typeface="B Lotus" panose="00000400000000000000" pitchFamily="2" charset="-78"/>
                <a:cs typeface="B Kamran" panose="00000400000000000000" pitchFamily="2" charset="-78"/>
              </a:rPr>
              <a:t>هركدام از سطوح فوق نيز مشخصات و </a:t>
            </a:r>
            <a:r>
              <a:rPr lang="fa-IR" sz="2400" dirty="0" smtClean="0">
                <a:solidFill>
                  <a:srgbClr val="000000"/>
                </a:solidFill>
                <a:latin typeface="B Lotus" panose="00000400000000000000" pitchFamily="2" charset="-78"/>
                <a:cs typeface="B Kamran" panose="00000400000000000000" pitchFamily="2" charset="-78"/>
              </a:rPr>
              <a:t>ويژگي هاي </a:t>
            </a:r>
            <a:r>
              <a:rPr lang="fa-IR" sz="2400" dirty="0">
                <a:solidFill>
                  <a:srgbClr val="000000"/>
                </a:solidFill>
                <a:latin typeface="B Lotus" panose="00000400000000000000" pitchFamily="2" charset="-78"/>
                <a:cs typeface="B Kamran" panose="00000400000000000000" pitchFamily="2" charset="-78"/>
              </a:rPr>
              <a:t>خاصي دارند كه آمايش را از ساير سطوح تفكيك مي‌كند.</a:t>
            </a:r>
          </a:p>
        </p:txBody>
      </p:sp>
    </p:spTree>
    <p:extLst>
      <p:ext uri="{BB962C8B-B14F-4D97-AF65-F5344CB8AC3E}">
        <p14:creationId xmlns:p14="http://schemas.microsoft.com/office/powerpoint/2010/main" val="41717098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722424272"/>
              </p:ext>
            </p:extLst>
          </p:nvPr>
        </p:nvGraphicFramePr>
        <p:xfrm>
          <a:off x="380246" y="769547"/>
          <a:ext cx="8849335" cy="3865827"/>
        </p:xfrm>
        <a:graphic>
          <a:graphicData uri="http://schemas.openxmlformats.org/drawingml/2006/table">
            <a:tbl>
              <a:tblPr rtl="1" firstRow="1" bandRow="1">
                <a:tableStyleId>{5C22544A-7EE6-4342-B048-85BDC9FD1C3A}</a:tableStyleId>
              </a:tblPr>
              <a:tblGrid>
                <a:gridCol w="1851006"/>
                <a:gridCol w="6998329"/>
              </a:tblGrid>
              <a:tr h="721639">
                <a:tc>
                  <a:txBody>
                    <a:bodyPr/>
                    <a:lstStyle/>
                    <a:p>
                      <a:pPr algn="ctr" rtl="1">
                        <a:spcAft>
                          <a:spcPts val="0"/>
                        </a:spcAft>
                      </a:pPr>
                      <a:r>
                        <a:rPr lang="fa-IR" sz="2800" b="1" dirty="0">
                          <a:solidFill>
                            <a:schemeClr val="tx1"/>
                          </a:solidFill>
                          <a:effectLst/>
                          <a:cs typeface="B Kamran" panose="00000400000000000000" pitchFamily="2" charset="-78"/>
                        </a:rPr>
                        <a:t>سطوح</a:t>
                      </a:r>
                    </a:p>
                  </a:txBody>
                  <a:tcPr marL="68580" marR="68580" marT="0" marB="0" anchor="ctr">
                    <a:solidFill>
                      <a:schemeClr val="accent1">
                        <a:lumMod val="50000"/>
                      </a:schemeClr>
                    </a:solidFill>
                  </a:tcPr>
                </a:tc>
                <a:tc>
                  <a:txBody>
                    <a:bodyPr/>
                    <a:lstStyle/>
                    <a:p>
                      <a:pPr algn="ctr" rtl="1">
                        <a:spcAft>
                          <a:spcPts val="0"/>
                        </a:spcAft>
                      </a:pPr>
                      <a:r>
                        <a:rPr lang="fa-IR" sz="2800" b="1" dirty="0">
                          <a:solidFill>
                            <a:schemeClr val="tx1"/>
                          </a:solidFill>
                          <a:effectLst/>
                          <a:cs typeface="B Kamran" panose="00000400000000000000" pitchFamily="2" charset="-78"/>
                        </a:rPr>
                        <a:t>هدف برنامه‌ريزي</a:t>
                      </a:r>
                    </a:p>
                  </a:txBody>
                  <a:tcPr marL="68580" marR="68580" marT="0" marB="0" anchor="ctr">
                    <a:solidFill>
                      <a:schemeClr val="accent1">
                        <a:lumMod val="50000"/>
                      </a:schemeClr>
                    </a:solidFill>
                  </a:tcPr>
                </a:tc>
              </a:tr>
              <a:tr h="721639">
                <a:tc>
                  <a:txBody>
                    <a:bodyPr/>
                    <a:lstStyle/>
                    <a:p>
                      <a:pPr algn="ctr" rtl="1">
                        <a:spcAft>
                          <a:spcPts val="0"/>
                        </a:spcAft>
                      </a:pPr>
                      <a:r>
                        <a:rPr lang="fa-IR" sz="2800" b="1" dirty="0">
                          <a:solidFill>
                            <a:srgbClr val="000000"/>
                          </a:solidFill>
                          <a:effectLst/>
                          <a:cs typeface="B Kamran" panose="00000400000000000000" pitchFamily="2" charset="-78"/>
                        </a:rPr>
                        <a:t>خرد</a:t>
                      </a:r>
                      <a:endParaRPr lang="fa-IR" sz="2800" b="1" dirty="0">
                        <a:effectLst/>
                        <a:cs typeface="B Kamran" panose="00000400000000000000" pitchFamily="2" charset="-78"/>
                      </a:endParaRPr>
                    </a:p>
                  </a:txBody>
                  <a:tcPr marL="68580" marR="68580" marT="0" marB="0" anchor="ctr"/>
                </a:tc>
                <a:tc>
                  <a:txBody>
                    <a:bodyPr/>
                    <a:lstStyle/>
                    <a:p>
                      <a:pPr algn="ctr" rtl="1">
                        <a:spcAft>
                          <a:spcPts val="0"/>
                        </a:spcAft>
                      </a:pPr>
                      <a:r>
                        <a:rPr lang="fa-IR" sz="2000" b="1" dirty="0">
                          <a:solidFill>
                            <a:srgbClr val="000000"/>
                          </a:solidFill>
                          <a:effectLst/>
                          <a:cs typeface="B Kamran" panose="00000400000000000000" pitchFamily="2" charset="-78"/>
                        </a:rPr>
                        <a:t>مطلوبيت مصرف‌كننده ـ سود بنگاه ـ تابع رفاه اجتماعي</a:t>
                      </a:r>
                      <a:endParaRPr lang="fa-IR" sz="2000" b="1" dirty="0">
                        <a:effectLst/>
                        <a:cs typeface="B Kamran" panose="00000400000000000000" pitchFamily="2" charset="-78"/>
                      </a:endParaRPr>
                    </a:p>
                  </a:txBody>
                  <a:tcPr marL="68580" marR="68580" marT="0" marB="0" anchor="ctr"/>
                </a:tc>
              </a:tr>
              <a:tr h="850455">
                <a:tc>
                  <a:txBody>
                    <a:bodyPr/>
                    <a:lstStyle/>
                    <a:p>
                      <a:pPr algn="ctr" rtl="1">
                        <a:spcAft>
                          <a:spcPts val="0"/>
                        </a:spcAft>
                      </a:pPr>
                      <a:r>
                        <a:rPr lang="fa-IR" sz="2800" b="1" dirty="0">
                          <a:solidFill>
                            <a:srgbClr val="000000"/>
                          </a:solidFill>
                          <a:effectLst/>
                          <a:cs typeface="B Kamran" panose="00000400000000000000" pitchFamily="2" charset="-78"/>
                        </a:rPr>
                        <a:t>كلان</a:t>
                      </a:r>
                      <a:endParaRPr lang="fa-IR" sz="2800" b="1" dirty="0">
                        <a:effectLst/>
                        <a:cs typeface="B Kamran" panose="00000400000000000000" pitchFamily="2" charset="-78"/>
                      </a:endParaRPr>
                    </a:p>
                  </a:txBody>
                  <a:tcPr marL="68580" marR="68580" marT="0" marB="0" anchor="ctr"/>
                </a:tc>
                <a:tc>
                  <a:txBody>
                    <a:bodyPr/>
                    <a:lstStyle/>
                    <a:p>
                      <a:pPr algn="ctr" rtl="1">
                        <a:spcAft>
                          <a:spcPts val="0"/>
                        </a:spcAft>
                      </a:pPr>
                      <a:r>
                        <a:rPr lang="fa-IR" sz="2000" b="1">
                          <a:solidFill>
                            <a:srgbClr val="000000"/>
                          </a:solidFill>
                          <a:effectLst/>
                          <a:cs typeface="B Kamran" panose="00000400000000000000" pitchFamily="2" charset="-78"/>
                        </a:rPr>
                        <a:t>دستيابي به سطوح و نرخهاي مورد نظر متغيرهاي كلان اقتصاد كه اين سطوح و شاخصهاي بهينه به تناسب تابع هدف توسعه اقتصادي ـ اجتماعي سياسي در سازگاري با عملكرد اقتصاد خرد انتخاب مي‌گردند.</a:t>
                      </a:r>
                      <a:endParaRPr lang="fa-IR" sz="2000" b="1">
                        <a:effectLst/>
                        <a:cs typeface="B Kamran" panose="00000400000000000000" pitchFamily="2" charset="-78"/>
                      </a:endParaRPr>
                    </a:p>
                  </a:txBody>
                  <a:tcPr marL="68580" marR="68580" marT="0" marB="0" anchor="ctr"/>
                </a:tc>
              </a:tr>
              <a:tr h="850455">
                <a:tc>
                  <a:txBody>
                    <a:bodyPr/>
                    <a:lstStyle/>
                    <a:p>
                      <a:pPr algn="ctr" rtl="1">
                        <a:spcAft>
                          <a:spcPts val="0"/>
                        </a:spcAft>
                      </a:pPr>
                      <a:r>
                        <a:rPr lang="fa-IR" sz="2800" b="1" dirty="0">
                          <a:solidFill>
                            <a:srgbClr val="000000"/>
                          </a:solidFill>
                          <a:effectLst/>
                          <a:cs typeface="B Kamran" panose="00000400000000000000" pitchFamily="2" charset="-78"/>
                        </a:rPr>
                        <a:t>توسعه</a:t>
                      </a:r>
                      <a:endParaRPr lang="fa-IR" sz="2800" b="1" dirty="0">
                        <a:effectLst/>
                        <a:cs typeface="B Kamran" panose="00000400000000000000" pitchFamily="2" charset="-78"/>
                      </a:endParaRPr>
                    </a:p>
                  </a:txBody>
                  <a:tcPr marL="68580" marR="68580" marT="0" marB="0" anchor="ctr"/>
                </a:tc>
                <a:tc>
                  <a:txBody>
                    <a:bodyPr/>
                    <a:lstStyle/>
                    <a:p>
                      <a:pPr algn="ctr" rtl="1">
                        <a:spcAft>
                          <a:spcPts val="0"/>
                        </a:spcAft>
                      </a:pPr>
                      <a:r>
                        <a:rPr lang="fa-IR" sz="2000" b="1" dirty="0">
                          <a:solidFill>
                            <a:srgbClr val="000000"/>
                          </a:solidFill>
                          <a:effectLst/>
                          <a:cs typeface="B Kamran" panose="00000400000000000000" pitchFamily="2" charset="-78"/>
                        </a:rPr>
                        <a:t>تبيين تابع هدف منسجم اجتماعي كه استراتژي توسعه بلندمدت / ميان‌مدت / و كوتاه مدت را تعيين نموده شاخصهاي توسعه و سطوح بهينه آنها را تبيين مي‌كند.</a:t>
                      </a:r>
                      <a:endParaRPr lang="fa-IR" sz="2000" b="1" dirty="0">
                        <a:effectLst/>
                        <a:cs typeface="B Kamran" panose="00000400000000000000" pitchFamily="2" charset="-78"/>
                      </a:endParaRPr>
                    </a:p>
                  </a:txBody>
                  <a:tcPr marL="68580" marR="68580" marT="0" marB="0" anchor="ctr"/>
                </a:tc>
              </a:tr>
              <a:tr h="721639">
                <a:tc>
                  <a:txBody>
                    <a:bodyPr/>
                    <a:lstStyle/>
                    <a:p>
                      <a:pPr algn="ctr" rtl="1">
                        <a:spcAft>
                          <a:spcPts val="0"/>
                        </a:spcAft>
                      </a:pPr>
                      <a:r>
                        <a:rPr lang="fa-IR" sz="2800" b="1" dirty="0">
                          <a:solidFill>
                            <a:srgbClr val="000000"/>
                          </a:solidFill>
                          <a:effectLst/>
                          <a:cs typeface="B Kamran" panose="00000400000000000000" pitchFamily="2" charset="-78"/>
                        </a:rPr>
                        <a:t>آمايش</a:t>
                      </a:r>
                      <a:endParaRPr lang="fa-IR" sz="2800" b="1" dirty="0">
                        <a:effectLst/>
                        <a:cs typeface="B Kamran" panose="00000400000000000000" pitchFamily="2" charset="-78"/>
                      </a:endParaRPr>
                    </a:p>
                  </a:txBody>
                  <a:tcPr marL="68580" marR="68580" marT="0" marB="0" anchor="ctr"/>
                </a:tc>
                <a:tc>
                  <a:txBody>
                    <a:bodyPr/>
                    <a:lstStyle/>
                    <a:p>
                      <a:pPr algn="ctr" rtl="1">
                        <a:spcAft>
                          <a:spcPts val="0"/>
                        </a:spcAft>
                      </a:pPr>
                      <a:r>
                        <a:rPr lang="fa-IR" sz="2000" b="1" dirty="0">
                          <a:solidFill>
                            <a:srgbClr val="000000"/>
                          </a:solidFill>
                          <a:effectLst/>
                          <a:cs typeface="B Kamran" panose="00000400000000000000" pitchFamily="2" charset="-78"/>
                        </a:rPr>
                        <a:t>بهره‌وري از منابع و ظرفيت‌هاي اقتصادي، اجتماعي و محيطي سرزمين</a:t>
                      </a:r>
                      <a:endParaRPr lang="fa-IR" sz="2000" b="1" dirty="0">
                        <a:effectLst/>
                        <a:cs typeface="B Kamran" panose="00000400000000000000" pitchFamily="2" charset="-78"/>
                      </a:endParaRPr>
                    </a:p>
                  </a:txBody>
                  <a:tcPr marL="68580" marR="68580" marT="0" marB="0" anchor="ctr"/>
                </a:tc>
              </a:tr>
            </a:tbl>
          </a:graphicData>
        </a:graphic>
      </p:graphicFrame>
      <p:sp>
        <p:nvSpPr>
          <p:cNvPr id="5" name="Rectangle 4"/>
          <p:cNvSpPr/>
          <p:nvPr/>
        </p:nvSpPr>
        <p:spPr>
          <a:xfrm>
            <a:off x="253498" y="4617764"/>
            <a:ext cx="6096000" cy="369332"/>
          </a:xfrm>
          <a:prstGeom prst="rect">
            <a:avLst/>
          </a:prstGeom>
        </p:spPr>
        <p:txBody>
          <a:bodyPr>
            <a:spAutoFit/>
          </a:bodyPr>
          <a:lstStyle/>
          <a:p>
            <a:r>
              <a:rPr lang="fa-IR" b="1" dirty="0">
                <a:solidFill>
                  <a:schemeClr val="accent1">
                    <a:lumMod val="50000"/>
                  </a:schemeClr>
                </a:solidFill>
                <a:cs typeface="B Kamran" panose="00000400000000000000" pitchFamily="2" charset="-78"/>
              </a:rPr>
              <a:t>منبع: مطالعات آمايش سرزمين، سازمان مديريت و برنامه‌ريزي، 83</a:t>
            </a:r>
          </a:p>
        </p:txBody>
      </p:sp>
      <p:sp>
        <p:nvSpPr>
          <p:cNvPr id="6" name="Rectangle 5"/>
          <p:cNvSpPr/>
          <p:nvPr/>
        </p:nvSpPr>
        <p:spPr>
          <a:xfrm>
            <a:off x="1240325" y="111190"/>
            <a:ext cx="8211493" cy="523220"/>
          </a:xfrm>
          <a:prstGeom prst="rect">
            <a:avLst/>
          </a:prstGeom>
        </p:spPr>
        <p:txBody>
          <a:bodyPr wrap="square">
            <a:spAutoFit/>
          </a:bodyPr>
          <a:lstStyle/>
          <a:p>
            <a:r>
              <a:rPr lang="fa-IR" sz="2800" b="1" dirty="0">
                <a:solidFill>
                  <a:srgbClr val="548DD4"/>
                </a:solidFill>
                <a:latin typeface="tahoma" panose="020B0604030504040204" pitchFamily="34" charset="0"/>
                <a:cs typeface="B Kamran" panose="00000400000000000000" pitchFamily="2" charset="-78"/>
              </a:rPr>
              <a:t>جدول شماره (1): مقايسه رويكرد آمايش با ساير رويكردهاي برنامه‌ريزي از نظر اهداف</a:t>
            </a:r>
          </a:p>
        </p:txBody>
      </p:sp>
      <p:sp>
        <p:nvSpPr>
          <p:cNvPr id="7" name="Rectangle 6"/>
          <p:cNvSpPr/>
          <p:nvPr/>
        </p:nvSpPr>
        <p:spPr>
          <a:xfrm>
            <a:off x="525103" y="5125378"/>
            <a:ext cx="8627952" cy="1569660"/>
          </a:xfrm>
          <a:prstGeom prst="rect">
            <a:avLst/>
          </a:prstGeom>
        </p:spPr>
        <p:txBody>
          <a:bodyPr wrap="square">
            <a:spAutoFit/>
          </a:bodyPr>
          <a:lstStyle/>
          <a:p>
            <a:pPr algn="just" rtl="1"/>
            <a:r>
              <a:rPr lang="fa-IR" sz="2400" b="1" dirty="0">
                <a:cs typeface="B Kamran" panose="00000400000000000000" pitchFamily="2" charset="-78"/>
              </a:rPr>
              <a:t>بهره‌وري از منابع و ظرفيت‌هاي اقتصادي و اجتماعي و محيطي سرزمين هدف اصلي آمايش سرزمين است كه ساير اهداف سطوح توسعه، كلان و خرد را نيز در برمي‌گيرد در واقع رسيدن به هدف آمايش در يك افق بلندمدت 20 ساله مستلزم رسيدن به اهداف برنامه‌هاي 5 ساله، سالانه، بخشي و منطقه‌اي است و ضروري است جهت‌گيري اين برنامه‌ها در راستاي اهداف آمايش صورت گيرد.</a:t>
            </a:r>
          </a:p>
        </p:txBody>
      </p:sp>
    </p:spTree>
    <p:extLst>
      <p:ext uri="{BB962C8B-B14F-4D97-AF65-F5344CB8AC3E}">
        <p14:creationId xmlns:p14="http://schemas.microsoft.com/office/powerpoint/2010/main" val="12779710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3909" y="387097"/>
            <a:ext cx="9044412" cy="830997"/>
          </a:xfrm>
          <a:prstGeom prst="rect">
            <a:avLst/>
          </a:prstGeom>
        </p:spPr>
        <p:txBody>
          <a:bodyPr wrap="square">
            <a:spAutoFit/>
          </a:bodyPr>
          <a:lstStyle/>
          <a:p>
            <a:pPr algn="just" rtl="1"/>
            <a:r>
              <a:rPr lang="fa-IR" sz="2400" dirty="0" smtClean="0">
                <a:cs typeface="B Nazanin" panose="00000400000000000000" pitchFamily="2" charset="-78"/>
              </a:rPr>
              <a:t>مطالعه </a:t>
            </a:r>
            <a:r>
              <a:rPr lang="fa-IR" sz="2400" dirty="0">
                <a:cs typeface="B Nazanin" panose="00000400000000000000" pitchFamily="2" charset="-78"/>
              </a:rPr>
              <a:t>پيامدهاي فضايي هركدام از سطوح </a:t>
            </a:r>
            <a:r>
              <a:rPr lang="fa-IR" sz="2400" dirty="0" smtClean="0">
                <a:cs typeface="B Nazanin" panose="00000400000000000000" pitchFamily="2" charset="-78"/>
              </a:rPr>
              <a:t>برنامه ریزی </a:t>
            </a:r>
            <a:r>
              <a:rPr lang="fa-IR" sz="2400" dirty="0">
                <a:cs typeface="B Nazanin" panose="00000400000000000000" pitchFamily="2" charset="-78"/>
              </a:rPr>
              <a:t>در تبيين بهتر جايگاه آمايش در نظام برنامه‌ريزي و در بين سطوح برنامه‌ريزي كمك شاياني خواهد نمود.</a:t>
            </a:r>
          </a:p>
        </p:txBody>
      </p:sp>
      <p:sp>
        <p:nvSpPr>
          <p:cNvPr id="5" name="Rectangle 4"/>
          <p:cNvSpPr/>
          <p:nvPr/>
        </p:nvSpPr>
        <p:spPr>
          <a:xfrm>
            <a:off x="298764" y="1281468"/>
            <a:ext cx="8990091" cy="400110"/>
          </a:xfrm>
          <a:prstGeom prst="rect">
            <a:avLst/>
          </a:prstGeom>
        </p:spPr>
        <p:txBody>
          <a:bodyPr wrap="square">
            <a:spAutoFit/>
          </a:bodyPr>
          <a:lstStyle/>
          <a:p>
            <a:r>
              <a:rPr lang="fa-IR" sz="2000" dirty="0">
                <a:solidFill>
                  <a:schemeClr val="bg1"/>
                </a:solidFill>
                <a:latin typeface="tahoma" panose="020B0604030504040204" pitchFamily="34" charset="0"/>
                <a:cs typeface="B Nazanin" panose="00000400000000000000" pitchFamily="2" charset="-78"/>
              </a:rPr>
              <a:t>جدول شماره (2): مقايسه رويكرد آمايش با ساير رويكردهاي برنامه‌ريزي از نظر پي‌آمدهاي فضايي</a:t>
            </a:r>
          </a:p>
        </p:txBody>
      </p:sp>
      <p:graphicFrame>
        <p:nvGraphicFramePr>
          <p:cNvPr id="6" name="Table 5"/>
          <p:cNvGraphicFramePr>
            <a:graphicFrameLocks noGrp="1"/>
          </p:cNvGraphicFramePr>
          <p:nvPr>
            <p:extLst>
              <p:ext uri="{D42A27DB-BD31-4B8C-83A1-F6EECF244321}">
                <p14:modId xmlns:p14="http://schemas.microsoft.com/office/powerpoint/2010/main" val="1719462723"/>
              </p:ext>
            </p:extLst>
          </p:nvPr>
        </p:nvGraphicFramePr>
        <p:xfrm>
          <a:off x="271604" y="1923779"/>
          <a:ext cx="8926717" cy="2524066"/>
        </p:xfrm>
        <a:graphic>
          <a:graphicData uri="http://schemas.openxmlformats.org/drawingml/2006/table">
            <a:tbl>
              <a:tblPr rtl="1" firstRow="1" bandRow="1">
                <a:tableStyleId>{5C22544A-7EE6-4342-B048-85BDC9FD1C3A}</a:tableStyleId>
              </a:tblPr>
              <a:tblGrid>
                <a:gridCol w="1321154"/>
                <a:gridCol w="7605563"/>
              </a:tblGrid>
              <a:tr h="457386">
                <a:tc>
                  <a:txBody>
                    <a:bodyPr/>
                    <a:lstStyle/>
                    <a:p>
                      <a:pPr algn="ctr" rtl="1">
                        <a:spcAft>
                          <a:spcPts val="0"/>
                        </a:spcAft>
                      </a:pPr>
                      <a:r>
                        <a:rPr lang="fa-IR" sz="2400" dirty="0">
                          <a:solidFill>
                            <a:schemeClr val="tx1"/>
                          </a:solidFill>
                          <a:effectLst/>
                          <a:cs typeface="B Kamran" panose="00000400000000000000" pitchFamily="2" charset="-78"/>
                        </a:rPr>
                        <a:t>سطوح</a:t>
                      </a:r>
                    </a:p>
                  </a:txBody>
                  <a:tcPr marL="68580" marR="68580" marT="0" marB="0" anchor="ctr">
                    <a:solidFill>
                      <a:schemeClr val="accent1">
                        <a:lumMod val="50000"/>
                      </a:schemeClr>
                    </a:solidFill>
                  </a:tcPr>
                </a:tc>
                <a:tc>
                  <a:txBody>
                    <a:bodyPr/>
                    <a:lstStyle/>
                    <a:p>
                      <a:pPr algn="ctr" rtl="1">
                        <a:spcAft>
                          <a:spcPts val="0"/>
                        </a:spcAft>
                      </a:pPr>
                      <a:r>
                        <a:rPr lang="fa-IR" sz="2400" dirty="0">
                          <a:solidFill>
                            <a:schemeClr val="tx1"/>
                          </a:solidFill>
                          <a:effectLst/>
                          <a:cs typeface="B Kamran" panose="00000400000000000000" pitchFamily="2" charset="-78"/>
                        </a:rPr>
                        <a:t>پيامدهاي فضايي</a:t>
                      </a:r>
                    </a:p>
                  </a:txBody>
                  <a:tcPr marL="68580" marR="68580" marT="0" marB="0" anchor="ctr">
                    <a:solidFill>
                      <a:schemeClr val="accent1">
                        <a:lumMod val="50000"/>
                      </a:schemeClr>
                    </a:solidFill>
                  </a:tcPr>
                </a:tc>
              </a:tr>
              <a:tr h="424128">
                <a:tc>
                  <a:txBody>
                    <a:bodyPr/>
                    <a:lstStyle/>
                    <a:p>
                      <a:pPr marL="0" algn="ctr" defTabSz="457200" rtl="1" eaLnBrk="1" latinLnBrk="0" hangingPunct="1">
                        <a:spcAft>
                          <a:spcPts val="0"/>
                        </a:spcAft>
                      </a:pPr>
                      <a:r>
                        <a:rPr lang="fa-IR" sz="2800" b="1" kern="1200" dirty="0">
                          <a:solidFill>
                            <a:srgbClr val="000000"/>
                          </a:solidFill>
                          <a:effectLst/>
                          <a:latin typeface="+mn-lt"/>
                          <a:ea typeface="+mn-ea"/>
                          <a:cs typeface="B Kamran" panose="00000400000000000000" pitchFamily="2" charset="-78"/>
                        </a:rPr>
                        <a:t>خرد</a:t>
                      </a:r>
                    </a:p>
                  </a:txBody>
                  <a:tcPr marL="68580" marR="68580" marT="0" marB="0" anchor="ctr"/>
                </a:tc>
                <a:tc>
                  <a:txBody>
                    <a:bodyPr/>
                    <a:lstStyle/>
                    <a:p>
                      <a:pPr algn="ctr" rtl="1">
                        <a:spcAft>
                          <a:spcPts val="0"/>
                        </a:spcAft>
                      </a:pPr>
                      <a:r>
                        <a:rPr lang="fa-IR" sz="2000" b="1" kern="1200" dirty="0">
                          <a:solidFill>
                            <a:srgbClr val="000000"/>
                          </a:solidFill>
                          <a:effectLst/>
                          <a:latin typeface="+mn-lt"/>
                          <a:ea typeface="+mn-ea"/>
                          <a:cs typeface="B Kamran" panose="00000400000000000000" pitchFamily="2" charset="-78"/>
                        </a:rPr>
                        <a:t>تعامل فعاليت و فضا ـ مكانيابي جهت حداكثر كردن سود بنگاه</a:t>
                      </a:r>
                    </a:p>
                  </a:txBody>
                  <a:tcPr marL="68580" marR="68580" marT="0" marB="0" anchor="ctr"/>
                </a:tc>
              </a:tr>
              <a:tr h="538216">
                <a:tc>
                  <a:txBody>
                    <a:bodyPr/>
                    <a:lstStyle/>
                    <a:p>
                      <a:pPr marL="0" algn="ctr" defTabSz="457200" rtl="1" eaLnBrk="1" latinLnBrk="0" hangingPunct="1">
                        <a:spcAft>
                          <a:spcPts val="0"/>
                        </a:spcAft>
                      </a:pPr>
                      <a:r>
                        <a:rPr lang="fa-IR" sz="2800" b="1" kern="1200" dirty="0">
                          <a:solidFill>
                            <a:srgbClr val="000000"/>
                          </a:solidFill>
                          <a:effectLst/>
                          <a:latin typeface="+mn-lt"/>
                          <a:ea typeface="+mn-ea"/>
                          <a:cs typeface="B Kamran" panose="00000400000000000000" pitchFamily="2" charset="-78"/>
                        </a:rPr>
                        <a:t>كلان</a:t>
                      </a:r>
                    </a:p>
                  </a:txBody>
                  <a:tcPr marL="68580" marR="68580" marT="0" marB="0" anchor="ctr"/>
                </a:tc>
                <a:tc>
                  <a:txBody>
                    <a:bodyPr/>
                    <a:lstStyle/>
                    <a:p>
                      <a:pPr algn="ctr" rtl="1">
                        <a:spcAft>
                          <a:spcPts val="0"/>
                        </a:spcAft>
                      </a:pPr>
                      <a:r>
                        <a:rPr lang="fa-IR" sz="2000" b="1" kern="1200" dirty="0">
                          <a:solidFill>
                            <a:srgbClr val="000000"/>
                          </a:solidFill>
                          <a:effectLst/>
                          <a:latin typeface="+mn-lt"/>
                          <a:ea typeface="+mn-ea"/>
                          <a:cs typeface="B Kamran" panose="00000400000000000000" pitchFamily="2" charset="-78"/>
                        </a:rPr>
                        <a:t>پراكنش غير هماهنگ فعاليت در فضا</a:t>
                      </a:r>
                    </a:p>
                  </a:txBody>
                  <a:tcPr marL="68580" marR="68580" marT="0" marB="0" anchor="ctr"/>
                </a:tc>
              </a:tr>
              <a:tr h="495846">
                <a:tc>
                  <a:txBody>
                    <a:bodyPr/>
                    <a:lstStyle/>
                    <a:p>
                      <a:pPr marL="0" algn="ctr" defTabSz="457200" rtl="1" eaLnBrk="1" latinLnBrk="0" hangingPunct="1">
                        <a:spcAft>
                          <a:spcPts val="0"/>
                        </a:spcAft>
                      </a:pPr>
                      <a:r>
                        <a:rPr lang="fa-IR" sz="2800" b="1" kern="1200" dirty="0">
                          <a:solidFill>
                            <a:srgbClr val="000000"/>
                          </a:solidFill>
                          <a:effectLst/>
                          <a:latin typeface="+mn-lt"/>
                          <a:ea typeface="+mn-ea"/>
                          <a:cs typeface="B Kamran" panose="00000400000000000000" pitchFamily="2" charset="-78"/>
                        </a:rPr>
                        <a:t>توسعه</a:t>
                      </a:r>
                    </a:p>
                  </a:txBody>
                  <a:tcPr marL="68580" marR="68580" marT="0" marB="0" anchor="ctr"/>
                </a:tc>
                <a:tc>
                  <a:txBody>
                    <a:bodyPr/>
                    <a:lstStyle/>
                    <a:p>
                      <a:pPr algn="ctr" rtl="1">
                        <a:spcAft>
                          <a:spcPts val="0"/>
                        </a:spcAft>
                      </a:pPr>
                      <a:r>
                        <a:rPr lang="fa-IR" sz="2000" b="1" kern="1200" dirty="0">
                          <a:solidFill>
                            <a:srgbClr val="000000"/>
                          </a:solidFill>
                          <a:effectLst/>
                          <a:latin typeface="+mn-lt"/>
                          <a:ea typeface="+mn-ea"/>
                          <a:cs typeface="B Kamran" panose="00000400000000000000" pitchFamily="2" charset="-78"/>
                        </a:rPr>
                        <a:t>رابطه انسان ـ فعاليت، پراكنش غير هماهنگ فعاليت در فضا</a:t>
                      </a:r>
                    </a:p>
                  </a:txBody>
                  <a:tcPr marL="68580" marR="68580" marT="0" marB="0" anchor="ctr"/>
                </a:tc>
              </a:tr>
              <a:tr h="605898">
                <a:tc>
                  <a:txBody>
                    <a:bodyPr/>
                    <a:lstStyle/>
                    <a:p>
                      <a:pPr marL="0" algn="ctr" defTabSz="457200" rtl="1" eaLnBrk="1" latinLnBrk="0" hangingPunct="1">
                        <a:spcAft>
                          <a:spcPts val="0"/>
                        </a:spcAft>
                      </a:pPr>
                      <a:r>
                        <a:rPr lang="fa-IR" sz="2800" b="1" kern="1200" dirty="0">
                          <a:solidFill>
                            <a:srgbClr val="000000"/>
                          </a:solidFill>
                          <a:effectLst/>
                          <a:latin typeface="+mn-lt"/>
                          <a:ea typeface="+mn-ea"/>
                          <a:cs typeface="B Kamran" panose="00000400000000000000" pitchFamily="2" charset="-78"/>
                        </a:rPr>
                        <a:t>آمايش</a:t>
                      </a:r>
                    </a:p>
                  </a:txBody>
                  <a:tcPr marL="68580" marR="68580" marT="0" marB="0" anchor="ctr"/>
                </a:tc>
                <a:tc>
                  <a:txBody>
                    <a:bodyPr/>
                    <a:lstStyle/>
                    <a:p>
                      <a:pPr algn="ctr" rtl="1">
                        <a:spcAft>
                          <a:spcPts val="0"/>
                        </a:spcAft>
                      </a:pPr>
                      <a:r>
                        <a:rPr lang="fa-IR" sz="2000" b="1" kern="1200" dirty="0">
                          <a:solidFill>
                            <a:srgbClr val="000000"/>
                          </a:solidFill>
                          <a:effectLst/>
                          <a:latin typeface="+mn-lt"/>
                          <a:ea typeface="+mn-ea"/>
                          <a:cs typeface="B Kamran" panose="00000400000000000000" pitchFamily="2" charset="-78"/>
                        </a:rPr>
                        <a:t>تعامل بين انسان و فعاليت‌هاي انسان در فضا و چيدمان منطقي از استقرار جمعيت و فعاليت در پهنه سرزمين</a:t>
                      </a:r>
                    </a:p>
                  </a:txBody>
                  <a:tcPr marL="68580" marR="68580" marT="0" marB="0" anchor="ctr"/>
                </a:tc>
              </a:tr>
            </a:tbl>
          </a:graphicData>
        </a:graphic>
      </p:graphicFrame>
      <p:pic>
        <p:nvPicPr>
          <p:cNvPr id="7" name="Picture 6"/>
          <p:cNvPicPr>
            <a:picLocks noChangeAspect="1"/>
          </p:cNvPicPr>
          <p:nvPr/>
        </p:nvPicPr>
        <p:blipFill>
          <a:blip r:embed="rId2">
            <a:biLevel thresh="75000"/>
          </a:blip>
          <a:stretch>
            <a:fillRect/>
          </a:stretch>
        </p:blipFill>
        <p:spPr>
          <a:xfrm>
            <a:off x="298764" y="4540917"/>
            <a:ext cx="6151397" cy="499915"/>
          </a:xfrm>
          <a:prstGeom prst="rect">
            <a:avLst/>
          </a:prstGeom>
        </p:spPr>
      </p:pic>
      <p:sp>
        <p:nvSpPr>
          <p:cNvPr id="8" name="Rectangle 7"/>
          <p:cNvSpPr/>
          <p:nvPr/>
        </p:nvSpPr>
        <p:spPr>
          <a:xfrm>
            <a:off x="642796" y="5127511"/>
            <a:ext cx="7081318" cy="1569660"/>
          </a:xfrm>
          <a:prstGeom prst="rect">
            <a:avLst/>
          </a:prstGeom>
        </p:spPr>
        <p:txBody>
          <a:bodyPr wrap="square">
            <a:spAutoFit/>
          </a:bodyPr>
          <a:lstStyle/>
          <a:p>
            <a:pPr algn="just" rtl="1"/>
            <a:r>
              <a:rPr lang="fa-IR" sz="2400" dirty="0">
                <a:cs typeface="B Nazanin" panose="00000400000000000000" pitchFamily="2" charset="-78"/>
              </a:rPr>
              <a:t>آمايش و اسناد آن در سطح ملي يك سند بالادست در افق بلندمدت 20 ساله است كه اصولاً جهت تحقق اهداف و آرمانهاي آن بايد تمام برنامه‌ريزيهاي سطح پايين آن با استناد به اين اسناد تهيه و نهايتاً به مرحله اجرا برسد.</a:t>
            </a:r>
          </a:p>
        </p:txBody>
      </p:sp>
    </p:spTree>
    <p:extLst>
      <p:ext uri="{BB962C8B-B14F-4D97-AF65-F5344CB8AC3E}">
        <p14:creationId xmlns:p14="http://schemas.microsoft.com/office/powerpoint/2010/main" val="1117919302"/>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507</TotalTime>
  <Words>2822</Words>
  <Application>Microsoft Office PowerPoint</Application>
  <PresentationFormat>Widescreen</PresentationFormat>
  <Paragraphs>132</Paragraphs>
  <Slides>18</Slides>
  <Notes>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18</vt:i4>
      </vt:variant>
    </vt:vector>
  </HeadingPairs>
  <TitlesOfParts>
    <vt:vector size="31" baseType="lpstr">
      <vt:lpstr>Arabic Typesetting</vt:lpstr>
      <vt:lpstr>Arial</vt:lpstr>
      <vt:lpstr>B Kamran</vt:lpstr>
      <vt:lpstr>B Lotus</vt:lpstr>
      <vt:lpstr>B Mitra</vt:lpstr>
      <vt:lpstr>B Nazanin</vt:lpstr>
      <vt:lpstr>B Zar</vt:lpstr>
      <vt:lpstr>BZar</vt:lpstr>
      <vt:lpstr>Century Gothic</vt:lpstr>
      <vt:lpstr>Tahoma</vt:lpstr>
      <vt:lpstr>Tahoma</vt:lpstr>
      <vt:lpstr>Wingdings 3</vt:lpstr>
      <vt:lpstr>Slice</vt:lpstr>
      <vt:lpstr>آمایش سرزمین در ایران برنامه ریزی منطقه ای</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dc:creator>
  <cp:lastModifiedBy>Sajjad</cp:lastModifiedBy>
  <cp:revision>37</cp:revision>
  <dcterms:created xsi:type="dcterms:W3CDTF">2016-04-01T15:24:44Z</dcterms:created>
  <dcterms:modified xsi:type="dcterms:W3CDTF">2019-07-31T17:35:52Z</dcterms:modified>
</cp:coreProperties>
</file>