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34"/>
  </p:notesMasterIdLst>
  <p:sldIdLst>
    <p:sldId id="256" r:id="rId2"/>
    <p:sldId id="285" r:id="rId3"/>
    <p:sldId id="257" r:id="rId4"/>
    <p:sldId id="258" r:id="rId5"/>
    <p:sldId id="259" r:id="rId6"/>
    <p:sldId id="287"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1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29A50-585E-417A-8E56-80480B18FC5C}" type="datetimeFigureOut">
              <a:rPr lang="en-US" smtClean="0"/>
              <a:t>7/31/2019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E977F-8104-4243-AA68-29C285A1D7C3}" type="slidenum">
              <a:rPr lang="en-US" smtClean="0"/>
              <a:t>‹#›</a:t>
            </a:fld>
            <a:endParaRPr lang="en-US"/>
          </a:p>
        </p:txBody>
      </p:sp>
    </p:spTree>
    <p:extLst>
      <p:ext uri="{BB962C8B-B14F-4D97-AF65-F5344CB8AC3E}">
        <p14:creationId xmlns:p14="http://schemas.microsoft.com/office/powerpoint/2010/main" val="1076173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sz="1400" b="1" dirty="0" smtClean="0">
                <a:solidFill>
                  <a:schemeClr val="bg2">
                    <a:lumMod val="50000"/>
                  </a:schemeClr>
                </a:solidFill>
                <a:cs typeface="B Kamran" panose="00000400000000000000" pitchFamily="2" charset="-78"/>
              </a:rPr>
              <a:t>UNDP</a:t>
            </a:r>
            <a:r>
              <a:rPr lang="ar-SA" sz="1400" b="1" dirty="0" smtClean="0">
                <a:solidFill>
                  <a:schemeClr val="bg2">
                    <a:lumMod val="50000"/>
                  </a:schemeClr>
                </a:solidFill>
                <a:cs typeface="B Kamran" panose="00000400000000000000" pitchFamily="2" charset="-78"/>
              </a:rPr>
              <a:t>چهار نوع حکمروایی اقتصادی ، سیاسی ، اداری</a:t>
            </a:r>
            <a:r>
              <a:rPr lang="en-US" sz="1400" b="1" dirty="0" smtClean="0">
                <a:solidFill>
                  <a:schemeClr val="bg2">
                    <a:lumMod val="50000"/>
                  </a:schemeClr>
                </a:solidFill>
                <a:cs typeface="B Kamran" panose="00000400000000000000" pitchFamily="2" charset="-78"/>
              </a:rPr>
              <a:t> - </a:t>
            </a:r>
            <a:r>
              <a:rPr lang="ar-SA" sz="1400" b="1" dirty="0" smtClean="0">
                <a:solidFill>
                  <a:schemeClr val="bg2">
                    <a:lumMod val="50000"/>
                  </a:schemeClr>
                </a:solidFill>
                <a:cs typeface="B Kamran" panose="00000400000000000000" pitchFamily="2" charset="-78"/>
              </a:rPr>
              <a:t>اجرایی و نظام مند را از هم متمایز می سازد</a:t>
            </a:r>
            <a:endParaRPr lang="en-US" sz="1400" dirty="0">
              <a:cs typeface="B Kamran" panose="00000400000000000000" pitchFamily="2" charset="-78"/>
            </a:endParaRPr>
          </a:p>
        </p:txBody>
      </p:sp>
      <p:sp>
        <p:nvSpPr>
          <p:cNvPr id="4" name="Slide Number Placeholder 3"/>
          <p:cNvSpPr>
            <a:spLocks noGrp="1"/>
          </p:cNvSpPr>
          <p:nvPr>
            <p:ph type="sldNum" sz="quarter" idx="10"/>
          </p:nvPr>
        </p:nvSpPr>
        <p:spPr/>
        <p:txBody>
          <a:bodyPr/>
          <a:lstStyle/>
          <a:p>
            <a:fld id="{EE8E977F-8104-4243-AA68-29C285A1D7C3}" type="slidenum">
              <a:rPr lang="en-US" smtClean="0"/>
              <a:t>10</a:t>
            </a:fld>
            <a:endParaRPr lang="en-US"/>
          </a:p>
        </p:txBody>
      </p:sp>
    </p:spTree>
    <p:extLst>
      <p:ext uri="{BB962C8B-B14F-4D97-AF65-F5344CB8AC3E}">
        <p14:creationId xmlns:p14="http://schemas.microsoft.com/office/powerpoint/2010/main" val="224646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B Kamran" panose="00000400000000000000" pitchFamily="2" charset="-78"/>
              </a:rPr>
              <a:t>فان واردن در یک روش قیاسی شبکه های سیاسی مختلف را از طریق هفت مؤلفه زیر قابل تعریف می داند</a:t>
            </a:r>
            <a:r>
              <a:rPr lang="en-US" sz="1200" kern="1200" dirty="0" smtClean="0">
                <a:solidFill>
                  <a:schemeClr val="tx1"/>
                </a:solidFill>
                <a:effectLst/>
                <a:latin typeface="+mn-lt"/>
                <a:ea typeface="+mn-ea"/>
                <a:cs typeface="B Kamran" panose="00000400000000000000" pitchFamily="2" charset="-78"/>
              </a:rPr>
              <a:t>: </a:t>
            </a:r>
            <a:r>
              <a:rPr lang="ar-SA" sz="1200" kern="1200" dirty="0" smtClean="0">
                <a:solidFill>
                  <a:schemeClr val="tx1"/>
                </a:solidFill>
                <a:effectLst/>
                <a:latin typeface="+mn-lt"/>
                <a:ea typeface="+mn-ea"/>
                <a:cs typeface="B Kamran" panose="00000400000000000000" pitchFamily="2" charset="-78"/>
              </a:rPr>
              <a:t>بازیگران ،عملکردها،ساختار ،میزان نهادسازی ،قراردادهای تعامل ،توزیع قدرت و استرا تژی های اداره عمومی </a:t>
            </a:r>
            <a:r>
              <a:rPr lang="en-US" sz="1200" kern="1200" dirty="0" smtClean="0">
                <a:solidFill>
                  <a:schemeClr val="tx1"/>
                </a:solidFill>
                <a:effectLst/>
                <a:latin typeface="+mn-lt"/>
                <a:ea typeface="+mn-ea"/>
                <a:cs typeface="B Kamran" panose="00000400000000000000" pitchFamily="2" charset="-78"/>
              </a:rPr>
              <a:t>.</a:t>
            </a:r>
          </a:p>
          <a:p>
            <a:pPr algn="r" rtl="1"/>
            <a:endParaRPr lang="en-US" dirty="0"/>
          </a:p>
        </p:txBody>
      </p:sp>
      <p:sp>
        <p:nvSpPr>
          <p:cNvPr id="4" name="Slide Number Placeholder 3"/>
          <p:cNvSpPr>
            <a:spLocks noGrp="1"/>
          </p:cNvSpPr>
          <p:nvPr>
            <p:ph type="sldNum" sz="quarter" idx="10"/>
          </p:nvPr>
        </p:nvSpPr>
        <p:spPr/>
        <p:txBody>
          <a:bodyPr/>
          <a:lstStyle/>
          <a:p>
            <a:fld id="{EE8E977F-8104-4243-AA68-29C285A1D7C3}" type="slidenum">
              <a:rPr lang="en-US" smtClean="0"/>
              <a:t>13</a:t>
            </a:fld>
            <a:endParaRPr lang="en-US"/>
          </a:p>
        </p:txBody>
      </p:sp>
    </p:spTree>
    <p:extLst>
      <p:ext uri="{BB962C8B-B14F-4D97-AF65-F5344CB8AC3E}">
        <p14:creationId xmlns:p14="http://schemas.microsoft.com/office/powerpoint/2010/main" val="217455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sz="1200" kern="1200" dirty="0" smtClean="0">
                <a:solidFill>
                  <a:schemeClr val="tx1"/>
                </a:solidFill>
                <a:effectLst/>
                <a:latin typeface="+mn-lt"/>
                <a:ea typeface="+mn-ea"/>
                <a:cs typeface="+mn-cs"/>
              </a:rPr>
              <a:t>منطقه عملکردی در این تعریف را می توان بر حسب حوزه جذب  سفرهای به مقصد کار، خدمات، تفریح و غیره از پیرامون به مرکز و مرکز به پیرامون نیز تعریف کرد که به طور روزانه عمل می کند.</a:t>
            </a:r>
            <a:endParaRPr lang="en-US" dirty="0"/>
          </a:p>
        </p:txBody>
      </p:sp>
      <p:sp>
        <p:nvSpPr>
          <p:cNvPr id="4" name="Slide Number Placeholder 3"/>
          <p:cNvSpPr>
            <a:spLocks noGrp="1"/>
          </p:cNvSpPr>
          <p:nvPr>
            <p:ph type="sldNum" sz="quarter" idx="10"/>
          </p:nvPr>
        </p:nvSpPr>
        <p:spPr/>
        <p:txBody>
          <a:bodyPr/>
          <a:lstStyle/>
          <a:p>
            <a:fld id="{EE8E977F-8104-4243-AA68-29C285A1D7C3}" type="slidenum">
              <a:rPr lang="en-US" smtClean="0"/>
              <a:t>18</a:t>
            </a:fld>
            <a:endParaRPr lang="en-US"/>
          </a:p>
        </p:txBody>
      </p:sp>
    </p:spTree>
    <p:extLst>
      <p:ext uri="{BB962C8B-B14F-4D97-AF65-F5344CB8AC3E}">
        <p14:creationId xmlns:p14="http://schemas.microsoft.com/office/powerpoint/2010/main" val="4286381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dirty="0" smtClean="0">
                <a:latin typeface="Calibri" panose="020F0502020204030204" pitchFamily="34" charset="0"/>
                <a:ea typeface="Calibri" panose="020F0502020204030204" pitchFamily="34" charset="0"/>
                <a:cs typeface="B Nazanin" panose="00000400000000000000" pitchFamily="2" charset="-78"/>
              </a:rPr>
              <a:t>مسائل عمده این حوزه را می توان در ارتباط با </a:t>
            </a:r>
            <a:r>
              <a:rPr lang="fa-IR" b="1" dirty="0" smtClean="0">
                <a:latin typeface="Calibri" panose="020F0502020204030204" pitchFamily="34" charset="0"/>
                <a:ea typeface="Calibri" panose="020F0502020204030204" pitchFamily="34" charset="0"/>
                <a:cs typeface="B Nazanin" panose="00000400000000000000" pitchFamily="2" charset="-78"/>
              </a:rPr>
              <a:t>کارایی</a:t>
            </a:r>
            <a:r>
              <a:rPr lang="fa-IR" dirty="0" smtClean="0">
                <a:latin typeface="Calibri" panose="020F0502020204030204" pitchFamily="34" charset="0"/>
                <a:ea typeface="Calibri" panose="020F0502020204030204" pitchFamily="34" charset="0"/>
                <a:cs typeface="B Nazanin" panose="00000400000000000000" pitchFamily="2" charset="-78"/>
              </a:rPr>
              <a:t>، </a:t>
            </a:r>
            <a:r>
              <a:rPr lang="fa-IR" b="1" dirty="0" smtClean="0">
                <a:latin typeface="Calibri" panose="020F0502020204030204" pitchFamily="34" charset="0"/>
                <a:ea typeface="Calibri" panose="020F0502020204030204" pitchFamily="34" charset="0"/>
                <a:cs typeface="B Nazanin" panose="00000400000000000000" pitchFamily="2" charset="-78"/>
              </a:rPr>
              <a:t>اثربخشی</a:t>
            </a:r>
            <a:r>
              <a:rPr lang="fa-IR" dirty="0" smtClean="0">
                <a:latin typeface="Calibri" panose="020F0502020204030204" pitchFamily="34" charset="0"/>
                <a:ea typeface="Calibri" panose="020F0502020204030204" pitchFamily="34" charset="0"/>
                <a:cs typeface="B Nazanin" panose="00000400000000000000" pitchFamily="2" charset="-78"/>
              </a:rPr>
              <a:t> و </a:t>
            </a:r>
            <a:r>
              <a:rPr lang="fa-IR" b="1" dirty="0" smtClean="0">
                <a:latin typeface="Calibri" panose="020F0502020204030204" pitchFamily="34" charset="0"/>
                <a:ea typeface="Calibri" panose="020F0502020204030204" pitchFamily="34" charset="0"/>
                <a:cs typeface="B Nazanin" panose="00000400000000000000" pitchFamily="2" charset="-78"/>
              </a:rPr>
              <a:t>برابری</a:t>
            </a:r>
            <a:r>
              <a:rPr lang="fa-IR" dirty="0" smtClean="0">
                <a:latin typeface="Calibri" panose="020F0502020204030204" pitchFamily="34" charset="0"/>
                <a:ea typeface="Calibri" panose="020F0502020204030204" pitchFamily="34" charset="0"/>
                <a:cs typeface="B Nazanin" panose="00000400000000000000" pitchFamily="2" charset="-78"/>
              </a:rPr>
              <a:t> حکومت ها خلاصه نمود.</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
        <p:nvSpPr>
          <p:cNvPr id="4" name="Slide Number Placeholder 3"/>
          <p:cNvSpPr>
            <a:spLocks noGrp="1"/>
          </p:cNvSpPr>
          <p:nvPr>
            <p:ph type="sldNum" sz="quarter" idx="10"/>
          </p:nvPr>
        </p:nvSpPr>
        <p:spPr/>
        <p:txBody>
          <a:bodyPr/>
          <a:lstStyle/>
          <a:p>
            <a:fld id="{EE8E977F-8104-4243-AA68-29C285A1D7C3}" type="slidenum">
              <a:rPr lang="en-US" smtClean="0"/>
              <a:t>21</a:t>
            </a:fld>
            <a:endParaRPr lang="en-US"/>
          </a:p>
        </p:txBody>
      </p:sp>
    </p:spTree>
    <p:extLst>
      <p:ext uri="{BB962C8B-B14F-4D97-AF65-F5344CB8AC3E}">
        <p14:creationId xmlns:p14="http://schemas.microsoft.com/office/powerpoint/2010/main" val="170883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137136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18079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06059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697910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7472275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5507196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127990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56696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096376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91207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5753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55882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39785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549884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03314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481409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509A250-FF31-4206-8172-F9D3106AACB1}" type="datetimeFigureOut">
              <a:rPr lang="en-US" smtClean="0"/>
              <a:t>7/31/2019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06869108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45614" y="150126"/>
            <a:ext cx="5763455" cy="1251189"/>
          </a:xfrm>
        </p:spPr>
        <p:txBody>
          <a:bodyPr>
            <a:normAutofit/>
          </a:bodyPr>
          <a:lstStyle/>
          <a:p>
            <a:pPr algn="ctr" rtl="1"/>
            <a:r>
              <a:rPr lang="fa-IR" sz="4400" dirty="0" smtClean="0">
                <a:solidFill>
                  <a:schemeClr val="tx2">
                    <a:lumMod val="10000"/>
                  </a:schemeClr>
                </a:solidFill>
                <a:latin typeface="Kozuka Mincho Pro H" panose="02020A00000000000000" pitchFamily="18" charset="-128"/>
                <a:ea typeface="Kozuka Mincho Pro H" panose="02020A00000000000000" pitchFamily="18" charset="-128"/>
                <a:cs typeface="B Nazanin" panose="00000400000000000000" pitchFamily="2" charset="-78"/>
              </a:rPr>
              <a:t>بسمه تعالی</a:t>
            </a:r>
            <a:endParaRPr lang="en-US" sz="4400" dirty="0">
              <a:solidFill>
                <a:schemeClr val="tx2">
                  <a:lumMod val="10000"/>
                </a:schemeClr>
              </a:solidFill>
              <a:latin typeface="Kozuka Mincho Pro H" panose="02020A00000000000000" pitchFamily="18" charset="-128"/>
              <a:ea typeface="Kozuka Mincho Pro H" panose="02020A00000000000000" pitchFamily="18" charset="-128"/>
              <a:cs typeface="B Nazanin" panose="00000400000000000000" pitchFamily="2" charset="-78"/>
            </a:endParaRPr>
          </a:p>
        </p:txBody>
      </p:sp>
      <p:sp>
        <p:nvSpPr>
          <p:cNvPr id="5" name="Subtitle 4"/>
          <p:cNvSpPr>
            <a:spLocks noGrp="1"/>
          </p:cNvSpPr>
          <p:nvPr>
            <p:ph type="subTitle" idx="1"/>
          </p:nvPr>
        </p:nvSpPr>
        <p:spPr>
          <a:xfrm>
            <a:off x="1714513" y="1937983"/>
            <a:ext cx="8825658" cy="2258704"/>
          </a:xfrm>
        </p:spPr>
        <p:txBody>
          <a:bodyPr>
            <a:normAutofit/>
          </a:bodyPr>
          <a:lstStyle/>
          <a:p>
            <a:pPr algn="ctr" rtl="1">
              <a:lnSpc>
                <a:spcPct val="150000"/>
              </a:lnSpc>
            </a:pPr>
            <a:r>
              <a:rPr lang="fa-IR" sz="4400" b="1" dirty="0" smtClean="0">
                <a:solidFill>
                  <a:schemeClr val="tx2">
                    <a:lumMod val="10000"/>
                  </a:schemeClr>
                </a:solidFill>
                <a:cs typeface="B Nazanin" panose="00000400000000000000" pitchFamily="2" charset="-78"/>
              </a:rPr>
              <a:t>حکم روایی شهری</a:t>
            </a:r>
            <a:endParaRPr lang="fa-IR" sz="4400" b="1" dirty="0">
              <a:solidFill>
                <a:schemeClr val="tx2">
                  <a:lumMod val="10000"/>
                </a:schemeClr>
              </a:solidFill>
              <a:cs typeface="B Nazanin" panose="00000400000000000000" pitchFamily="2" charset="-78"/>
            </a:endParaRPr>
          </a:p>
          <a:p>
            <a:pPr algn="ctr" rtl="1"/>
            <a:r>
              <a:rPr lang="fa-IR" sz="2800" b="1" dirty="0">
                <a:solidFill>
                  <a:schemeClr val="tx2">
                    <a:lumMod val="10000"/>
                  </a:schemeClr>
                </a:solidFill>
                <a:latin typeface="Kozuka Mincho Pro H" panose="02020A00000000000000" pitchFamily="18" charset="-128"/>
                <a:ea typeface="Kozuka Mincho Pro H" panose="02020A00000000000000" pitchFamily="18" charset="-128"/>
                <a:cs typeface="B Nazanin" panose="00000400000000000000" pitchFamily="2" charset="-78"/>
              </a:rPr>
              <a:t>مدیریت شهری</a:t>
            </a:r>
            <a:endParaRPr lang="fa-IR" sz="2800" b="1" dirty="0">
              <a:solidFill>
                <a:schemeClr val="tx2">
                  <a:lumMod val="10000"/>
                </a:schemeClr>
              </a:solidFill>
              <a:cs typeface="B Nazanin" panose="00000400000000000000" pitchFamily="2" charset="-78"/>
            </a:endParaRPr>
          </a:p>
        </p:txBody>
      </p:sp>
    </p:spTree>
    <p:extLst>
      <p:ext uri="{BB962C8B-B14F-4D97-AF65-F5344CB8AC3E}">
        <p14:creationId xmlns:p14="http://schemas.microsoft.com/office/powerpoint/2010/main" val="29430139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9863" y="452718"/>
            <a:ext cx="4100971" cy="900093"/>
          </a:xfrm>
        </p:spPr>
        <p:txBody>
          <a:bodyPr>
            <a:normAutofit fontScale="90000"/>
          </a:bodyPr>
          <a:lstStyle/>
          <a:p>
            <a:pPr algn="r" rtl="1"/>
            <a:r>
              <a:rPr lang="ar-SA" sz="4000" b="1" dirty="0">
                <a:solidFill>
                  <a:schemeClr val="bg2">
                    <a:lumMod val="50000"/>
                  </a:schemeClr>
                </a:solidFill>
                <a:cs typeface="B Kamran" panose="00000400000000000000" pitchFamily="2" charset="-78"/>
              </a:rPr>
              <a:t>ویژگی های هنجاری حکمروایی</a:t>
            </a:r>
            <a:r>
              <a:rPr lang="en-US" sz="4000" b="1" dirty="0">
                <a:solidFill>
                  <a:schemeClr val="bg2">
                    <a:lumMod val="50000"/>
                  </a:schemeClr>
                </a:solidFill>
                <a:cs typeface="B Kamran" panose="00000400000000000000" pitchFamily="2" charset="-78"/>
              </a:rPr>
              <a:t/>
            </a:r>
            <a:br>
              <a:rPr lang="en-US" sz="4000" b="1" dirty="0">
                <a:solidFill>
                  <a:schemeClr val="bg2">
                    <a:lumMod val="50000"/>
                  </a:schemeClr>
                </a:solidFill>
                <a:cs typeface="B Kamran" panose="00000400000000000000" pitchFamily="2" charset="-78"/>
              </a:rPr>
            </a:br>
            <a:endParaRPr lang="en-US" sz="4000" b="1"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en-US" sz="2400" b="1" dirty="0" smtClean="0">
                <a:solidFill>
                  <a:schemeClr val="bg2">
                    <a:lumMod val="50000"/>
                  </a:schemeClr>
                </a:solidFill>
                <a:cs typeface="B Kamran" panose="00000400000000000000" pitchFamily="2" charset="-78"/>
              </a:rPr>
              <a:t>.</a:t>
            </a:r>
            <a:endParaRPr lang="fa-IR" sz="2400" b="1" dirty="0" smtClean="0">
              <a:solidFill>
                <a:schemeClr val="bg2">
                  <a:lumMod val="50000"/>
                </a:schemeClr>
              </a:solidFill>
              <a:cs typeface="B Kamran" panose="00000400000000000000" pitchFamily="2" charset="-78"/>
            </a:endParaRPr>
          </a:p>
          <a:p>
            <a:pPr marL="0" indent="0" algn="just" rtl="1">
              <a:buNone/>
            </a:pPr>
            <a:endParaRPr lang="en-US" sz="2400" b="1" dirty="0">
              <a:solidFill>
                <a:schemeClr val="bg2">
                  <a:lumMod val="50000"/>
                </a:schemeClr>
              </a:solidFill>
              <a:cs typeface="B Kamran" panose="00000400000000000000" pitchFamily="2" charset="-78"/>
            </a:endParaRPr>
          </a:p>
        </p:txBody>
      </p:sp>
      <p:sp>
        <p:nvSpPr>
          <p:cNvPr id="4" name="Rectangle 3"/>
          <p:cNvSpPr/>
          <p:nvPr/>
        </p:nvSpPr>
        <p:spPr>
          <a:xfrm>
            <a:off x="9687066" y="2517189"/>
            <a:ext cx="127765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bg2">
                    <a:lumMod val="50000"/>
                  </a:schemeClr>
                </a:solidFill>
                <a:cs typeface="B Kamran" panose="00000400000000000000" pitchFamily="2" charset="-78"/>
              </a:rPr>
              <a:t>حکمروایی اقتصادی </a:t>
            </a:r>
            <a:endParaRPr lang="en-US" sz="2400" b="1" dirty="0">
              <a:solidFill>
                <a:schemeClr val="bg2">
                  <a:lumMod val="50000"/>
                </a:schemeClr>
              </a:solidFill>
              <a:cs typeface="B Kamran" panose="00000400000000000000" pitchFamily="2" charset="-78"/>
            </a:endParaRPr>
          </a:p>
        </p:txBody>
      </p:sp>
      <p:sp>
        <p:nvSpPr>
          <p:cNvPr id="5" name="Rectangle 4"/>
          <p:cNvSpPr/>
          <p:nvPr/>
        </p:nvSpPr>
        <p:spPr>
          <a:xfrm>
            <a:off x="6776818" y="2517189"/>
            <a:ext cx="127765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bg2">
                    <a:lumMod val="50000"/>
                  </a:schemeClr>
                </a:solidFill>
                <a:cs typeface="B Kamran" panose="00000400000000000000" pitchFamily="2" charset="-78"/>
              </a:rPr>
              <a:t>حکمروایی سیاسی</a:t>
            </a:r>
            <a:endParaRPr lang="en-US" sz="2400" b="1" dirty="0">
              <a:solidFill>
                <a:schemeClr val="bg2">
                  <a:lumMod val="50000"/>
                </a:schemeClr>
              </a:solidFill>
              <a:cs typeface="B Kamran" panose="00000400000000000000" pitchFamily="2" charset="-78"/>
            </a:endParaRPr>
          </a:p>
        </p:txBody>
      </p:sp>
      <p:sp>
        <p:nvSpPr>
          <p:cNvPr id="8" name="TextBox 7"/>
          <p:cNvSpPr txBox="1"/>
          <p:nvPr/>
        </p:nvSpPr>
        <p:spPr>
          <a:xfrm>
            <a:off x="8887873" y="4016881"/>
            <a:ext cx="2617940" cy="1569660"/>
          </a:xfrm>
          <a:prstGeom prst="rect">
            <a:avLst/>
          </a:prstGeom>
          <a:noFill/>
        </p:spPr>
        <p:txBody>
          <a:bodyPr wrap="square" rtlCol="0">
            <a:spAutoFit/>
          </a:bodyPr>
          <a:lstStyle/>
          <a:p>
            <a:pPr algn="just" rtl="1"/>
            <a:r>
              <a:rPr lang="ar-SA" sz="2400" b="1" dirty="0">
                <a:solidFill>
                  <a:schemeClr val="bg2">
                    <a:lumMod val="50000"/>
                  </a:schemeClr>
                </a:solidFill>
                <a:cs typeface="B Kamran" panose="00000400000000000000" pitchFamily="2" charset="-78"/>
              </a:rPr>
              <a:t>مربوط به تصمیم گیری هایی است که به گونه ای </a:t>
            </a:r>
            <a:r>
              <a:rPr lang="en-US" sz="2400" b="1" dirty="0">
                <a:solidFill>
                  <a:schemeClr val="bg2">
                    <a:lumMod val="50000"/>
                  </a:schemeClr>
                </a:solidFill>
                <a:cs typeface="B Kamran" panose="00000400000000000000" pitchFamily="2" charset="-78"/>
              </a:rPr>
              <a:t>) </a:t>
            </a:r>
            <a:r>
              <a:rPr lang="ar-SA" sz="2400" b="1" dirty="0">
                <a:solidFill>
                  <a:schemeClr val="bg2">
                    <a:lumMod val="50000"/>
                  </a:schemeClr>
                </a:solidFill>
                <a:cs typeface="B Kamran" panose="00000400000000000000" pitchFamily="2" charset="-78"/>
              </a:rPr>
              <a:t>غیر</a:t>
            </a:r>
            <a:r>
              <a:rPr lang="en-US" sz="2400" b="1" dirty="0">
                <a:solidFill>
                  <a:schemeClr val="bg2">
                    <a:lumMod val="50000"/>
                  </a:schemeClr>
                </a:solidFill>
                <a:cs typeface="B Kamran" panose="00000400000000000000" pitchFamily="2" charset="-78"/>
              </a:rPr>
              <a:t>( </a:t>
            </a:r>
            <a:r>
              <a:rPr lang="ar-SA" sz="2400" b="1" dirty="0">
                <a:solidFill>
                  <a:schemeClr val="bg2">
                    <a:lumMod val="50000"/>
                  </a:schemeClr>
                </a:solidFill>
                <a:cs typeface="B Kamran" panose="00000400000000000000" pitchFamily="2" charset="-78"/>
              </a:rPr>
              <a:t>مستقیم فعالیت اقتصادی را تحت تاثیر قرار می دهد</a:t>
            </a:r>
            <a:r>
              <a:rPr lang="en-US" sz="2400" b="1" dirty="0">
                <a:solidFill>
                  <a:schemeClr val="bg2">
                    <a:lumMod val="50000"/>
                  </a:schemeClr>
                </a:solidFill>
                <a:cs typeface="B Kamran" panose="00000400000000000000" pitchFamily="2" charset="-78"/>
              </a:rPr>
              <a:t> . </a:t>
            </a:r>
          </a:p>
        </p:txBody>
      </p:sp>
      <p:sp>
        <p:nvSpPr>
          <p:cNvPr id="9" name="Rectangle 8"/>
          <p:cNvSpPr/>
          <p:nvPr/>
        </p:nvSpPr>
        <p:spPr>
          <a:xfrm>
            <a:off x="5696121" y="4053952"/>
            <a:ext cx="2843408" cy="1569660"/>
          </a:xfrm>
          <a:prstGeom prst="rect">
            <a:avLst/>
          </a:prstGeom>
        </p:spPr>
        <p:txBody>
          <a:bodyPr wrap="square">
            <a:spAutoFit/>
          </a:bodyPr>
          <a:lstStyle/>
          <a:p>
            <a:pPr algn="just" rtl="1"/>
            <a:r>
              <a:rPr lang="ar-SA" sz="2400" b="1" dirty="0">
                <a:solidFill>
                  <a:schemeClr val="bg2">
                    <a:lumMod val="50000"/>
                  </a:schemeClr>
                </a:solidFill>
                <a:latin typeface="BNazanin"/>
                <a:ea typeface="Calibri" panose="020F0502020204030204" pitchFamily="34" charset="0"/>
                <a:cs typeface="B Kamran" panose="00000400000000000000" pitchFamily="2" charset="-78"/>
              </a:rPr>
              <a:t>مربوط به تصم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مات و س</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است گذار</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ها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ا ست که از سو</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نهاد ها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قانون</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و مشروع و صاحب اخت</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ار صورت 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گ</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رد</a:t>
            </a:r>
            <a:r>
              <a:rPr lang="en-US" sz="2400" b="1" dirty="0">
                <a:solidFill>
                  <a:schemeClr val="bg2">
                    <a:lumMod val="50000"/>
                  </a:schemeClr>
                </a:solidFill>
                <a:latin typeface="BNazanin"/>
                <a:ea typeface="Calibri" panose="020F0502020204030204" pitchFamily="34" charset="0"/>
                <a:cs typeface="B Kamran" panose="00000400000000000000" pitchFamily="2" charset="-78"/>
              </a:rPr>
              <a:t> . </a:t>
            </a:r>
            <a:endParaRPr lang="en-US" sz="2400" b="1" dirty="0">
              <a:solidFill>
                <a:schemeClr val="bg2">
                  <a:lumMod val="50000"/>
                </a:schemeClr>
              </a:solidFill>
              <a:cs typeface="B Kamran" panose="00000400000000000000" pitchFamily="2" charset="-78"/>
            </a:endParaRPr>
          </a:p>
        </p:txBody>
      </p:sp>
      <p:sp>
        <p:nvSpPr>
          <p:cNvPr id="12" name="Flowchart: Alternate Process 11"/>
          <p:cNvSpPr/>
          <p:nvPr/>
        </p:nvSpPr>
        <p:spPr>
          <a:xfrm>
            <a:off x="5248643" y="1232041"/>
            <a:ext cx="1528175" cy="76296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2">
                    <a:lumMod val="50000"/>
                  </a:schemeClr>
                </a:solidFill>
              </a:rPr>
              <a:t>UNDP</a:t>
            </a:r>
            <a:endParaRPr lang="en-US" sz="2400" dirty="0">
              <a:solidFill>
                <a:schemeClr val="bg2">
                  <a:lumMod val="50000"/>
                </a:schemeClr>
              </a:solidFill>
            </a:endParaRPr>
          </a:p>
        </p:txBody>
      </p:sp>
      <p:sp>
        <p:nvSpPr>
          <p:cNvPr id="13" name="Rectangle 12"/>
          <p:cNvSpPr/>
          <p:nvPr/>
        </p:nvSpPr>
        <p:spPr>
          <a:xfrm>
            <a:off x="3866570" y="2517189"/>
            <a:ext cx="127765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bg2">
                    <a:lumMod val="50000"/>
                  </a:schemeClr>
                </a:solidFill>
                <a:cs typeface="B Kamran" panose="00000400000000000000" pitchFamily="2" charset="-78"/>
              </a:rPr>
              <a:t>حکمروایی اداری-اجرایی</a:t>
            </a:r>
            <a:endParaRPr lang="en-US" sz="2400" b="1" dirty="0">
              <a:solidFill>
                <a:schemeClr val="bg2">
                  <a:lumMod val="50000"/>
                </a:schemeClr>
              </a:solidFill>
              <a:cs typeface="B Kamran" panose="00000400000000000000" pitchFamily="2" charset="-78"/>
            </a:endParaRPr>
          </a:p>
        </p:txBody>
      </p:sp>
      <p:sp>
        <p:nvSpPr>
          <p:cNvPr id="14" name="Rectangle 13"/>
          <p:cNvSpPr/>
          <p:nvPr/>
        </p:nvSpPr>
        <p:spPr>
          <a:xfrm>
            <a:off x="956322" y="2517189"/>
            <a:ext cx="127765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bg2">
                    <a:lumMod val="50000"/>
                  </a:schemeClr>
                </a:solidFill>
                <a:cs typeface="B Kamran" panose="00000400000000000000" pitchFamily="2" charset="-78"/>
              </a:rPr>
              <a:t>حکمروایی نظام مند</a:t>
            </a:r>
            <a:endParaRPr lang="en-US" sz="2400" b="1" dirty="0">
              <a:solidFill>
                <a:schemeClr val="bg2">
                  <a:lumMod val="50000"/>
                </a:schemeClr>
              </a:solidFill>
              <a:cs typeface="B Kamran" panose="00000400000000000000" pitchFamily="2" charset="-78"/>
            </a:endParaRPr>
          </a:p>
        </p:txBody>
      </p:sp>
      <p:cxnSp>
        <p:nvCxnSpPr>
          <p:cNvPr id="16" name="Straight Arrow Connector 15"/>
          <p:cNvCxnSpPr/>
          <p:nvPr/>
        </p:nvCxnSpPr>
        <p:spPr>
          <a:xfrm>
            <a:off x="6686550" y="1941534"/>
            <a:ext cx="3000516" cy="575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2233977" y="1941534"/>
            <a:ext cx="3030741" cy="575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282014" y="1995002"/>
            <a:ext cx="494804" cy="522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5144225" y="1995002"/>
            <a:ext cx="551896" cy="522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930788" y="4030174"/>
            <a:ext cx="2416989" cy="1569660"/>
          </a:xfrm>
          <a:prstGeom prst="rect">
            <a:avLst/>
          </a:prstGeom>
        </p:spPr>
        <p:txBody>
          <a:bodyPr wrap="square">
            <a:spAutoFit/>
          </a:bodyPr>
          <a:lstStyle/>
          <a:p>
            <a:pPr algn="just" rtl="1"/>
            <a:r>
              <a:rPr lang="en-US" sz="2400" b="1" dirty="0">
                <a:solidFill>
                  <a:schemeClr val="bg2">
                    <a:lumMod val="50000"/>
                  </a:schemeClr>
                </a:solidFill>
                <a:latin typeface="BNazanin"/>
                <a:ea typeface="Calibri" panose="020F0502020204030204" pitchFamily="34" charset="0"/>
                <a:cs typeface="B Kamran" panose="00000400000000000000" pitchFamily="2" charset="-78"/>
              </a:rPr>
              <a:t> </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مربوط به اجرا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س</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است ها از طر</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ق بخش عموم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پاسخگو ، مستقل و کارامد است</a:t>
            </a:r>
            <a:r>
              <a:rPr lang="en-US" sz="2400" b="1" dirty="0">
                <a:solidFill>
                  <a:schemeClr val="bg2">
                    <a:lumMod val="50000"/>
                  </a:schemeClr>
                </a:solidFill>
                <a:latin typeface="BNazanin"/>
                <a:ea typeface="Calibri" panose="020F0502020204030204" pitchFamily="34" charset="0"/>
                <a:cs typeface="B Kamran" panose="00000400000000000000" pitchFamily="2" charset="-78"/>
              </a:rPr>
              <a:t> .</a:t>
            </a:r>
            <a:endParaRPr lang="en-US" sz="2400" b="1" dirty="0">
              <a:solidFill>
                <a:schemeClr val="bg2">
                  <a:lumMod val="50000"/>
                </a:schemeClr>
              </a:solidFill>
              <a:cs typeface="B Kamran" panose="00000400000000000000" pitchFamily="2" charset="-78"/>
            </a:endParaRPr>
          </a:p>
        </p:txBody>
      </p:sp>
      <p:sp>
        <p:nvSpPr>
          <p:cNvPr id="37" name="Rectangle 36"/>
          <p:cNvSpPr/>
          <p:nvPr/>
        </p:nvSpPr>
        <p:spPr>
          <a:xfrm>
            <a:off x="188444" y="3689152"/>
            <a:ext cx="3825603" cy="2858539"/>
          </a:xfrm>
          <a:prstGeom prst="rect">
            <a:avLst/>
          </a:prstGeom>
        </p:spPr>
        <p:txBody>
          <a:bodyPr wrap="square">
            <a:spAutoFit/>
          </a:bodyPr>
          <a:lstStyle/>
          <a:p>
            <a:pPr algn="just" rtl="1">
              <a:lnSpc>
                <a:spcPct val="107000"/>
              </a:lnSpc>
            </a:pPr>
            <a:r>
              <a:rPr lang="ar-SA" sz="2400" b="1" dirty="0">
                <a:solidFill>
                  <a:schemeClr val="bg2">
                    <a:lumMod val="50000"/>
                  </a:schemeClr>
                </a:solidFill>
                <a:latin typeface="BNazanin"/>
                <a:ea typeface="Calibri" panose="020F0502020204030204" pitchFamily="34" charset="0"/>
                <a:cs typeface="B Kamran" panose="00000400000000000000" pitchFamily="2" charset="-78"/>
              </a:rPr>
              <a:t>به ساختار ها و فرا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ند ها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اجتماع</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مربوط است که روابط س</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اس</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و اقتصاد</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a:t>
            </a:r>
            <a:r>
              <a:rPr lang="en-US" sz="2400" b="1" dirty="0">
                <a:solidFill>
                  <a:schemeClr val="bg2">
                    <a:lumMod val="50000"/>
                  </a:schemeClr>
                </a:solidFill>
                <a:latin typeface="TimesNewRoman"/>
                <a:ea typeface="Calibri" panose="020F0502020204030204" pitchFamily="34" charset="0"/>
                <a:cs typeface="B Kamran" panose="00000400000000000000" pitchFamily="2" charset="-78"/>
              </a:rPr>
              <a:t>– </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اجتماع</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را جهت ده</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و هدا</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ت 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کند ، از </a:t>
            </a:r>
            <a:r>
              <a:rPr lang="ar-SA" sz="2400" b="1" dirty="0" smtClean="0">
                <a:solidFill>
                  <a:schemeClr val="bg2">
                    <a:lumMod val="50000"/>
                  </a:schemeClr>
                </a:solidFill>
                <a:latin typeface="BNazanin"/>
                <a:ea typeface="Calibri" panose="020F0502020204030204" pitchFamily="34" charset="0"/>
                <a:cs typeface="B Kamran" panose="00000400000000000000" pitchFamily="2" charset="-78"/>
              </a:rPr>
              <a:t>ارزش</a:t>
            </a:r>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 </a:t>
            </a:r>
            <a:r>
              <a:rPr lang="ar-SA" sz="2400" b="1" dirty="0" smtClean="0">
                <a:solidFill>
                  <a:schemeClr val="bg2">
                    <a:lumMod val="50000"/>
                  </a:schemeClr>
                </a:solidFill>
                <a:latin typeface="BNazanin"/>
                <a:ea typeface="Calibri" panose="020F0502020204030204" pitchFamily="34" charset="0"/>
                <a:cs typeface="B Kamran" panose="00000400000000000000" pitchFamily="2" charset="-78"/>
              </a:rPr>
              <a:t>ها</a:t>
            </a:r>
            <a:r>
              <a:rPr lang="ar-SA" sz="2400" b="1" dirty="0" smtClean="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smtClean="0">
                <a:solidFill>
                  <a:schemeClr val="bg2">
                    <a:lumMod val="50000"/>
                  </a:schemeClr>
                </a:solidFill>
                <a:latin typeface="BNazanin"/>
                <a:ea typeface="Calibri" panose="020F0502020204030204" pitchFamily="34" charset="0"/>
                <a:cs typeface="B Kamran" panose="00000400000000000000" pitchFamily="2" charset="-78"/>
              </a:rPr>
              <a:t> </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مذهب</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و فرهنگ</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حفاظت 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کند و مح</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ط ز</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ست</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خلق 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کند که در آن بهداشت ، آزاد</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 ، امن</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ت و ک</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ف</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ت ز</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ست قابل تام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ن و تضم</a:t>
            </a:r>
            <a:r>
              <a:rPr lang="ar-SA" sz="24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bg2">
                    <a:lumMod val="50000"/>
                  </a:schemeClr>
                </a:solidFill>
                <a:latin typeface="BNazanin"/>
                <a:ea typeface="Calibri" panose="020F0502020204030204" pitchFamily="34" charset="0"/>
                <a:cs typeface="B Kamran" panose="00000400000000000000" pitchFamily="2" charset="-78"/>
              </a:rPr>
              <a:t>ن است</a:t>
            </a:r>
            <a:r>
              <a:rPr lang="en-US" sz="2400" b="1" dirty="0">
                <a:solidFill>
                  <a:schemeClr val="bg2">
                    <a:lumMod val="50000"/>
                  </a:schemeClr>
                </a:solidFill>
                <a:latin typeface="BNazanin"/>
                <a:ea typeface="Calibri" panose="020F0502020204030204" pitchFamily="34" charset="0"/>
                <a:cs typeface="B Kamran" panose="00000400000000000000" pitchFamily="2" charset="-78"/>
              </a:rPr>
              <a:t> </a:t>
            </a:r>
            <a:r>
              <a:rPr lang="en-US" sz="2400" b="1" dirty="0" smtClean="0">
                <a:solidFill>
                  <a:schemeClr val="bg2">
                    <a:lumMod val="50000"/>
                  </a:schemeClr>
                </a:solidFill>
                <a:latin typeface="BNazanin"/>
                <a:ea typeface="Calibri" panose="020F0502020204030204" pitchFamily="34" charset="0"/>
                <a:cs typeface="B Kamran" panose="00000400000000000000" pitchFamily="2" charset="-78"/>
              </a:rPr>
              <a:t>.</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31897828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32"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out)">
                                      <p:cBhvr>
                                        <p:cTn id="14" dur="20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500"/>
                                        <p:tgtEl>
                                          <p:spTgt spid="8"/>
                                        </p:tgtEl>
                                      </p:cBhvr>
                                    </p:animEffect>
                                    <p:set>
                                      <p:cBhvr>
                                        <p:cTn id="56" dur="1" fill="hold">
                                          <p:stCondLst>
                                            <p:cond delay="499"/>
                                          </p:stCondLst>
                                        </p:cTn>
                                        <p:tgtEl>
                                          <p:spTgt spid="8"/>
                                        </p:tgtEl>
                                        <p:attrNameLst>
                                          <p:attrName>style.visibility</p:attrName>
                                        </p:attrNameLst>
                                      </p:cBhvr>
                                      <p:to>
                                        <p:strVal val="hidden"/>
                                      </p:to>
                                    </p:set>
                                  </p:childTnLst>
                                </p:cTn>
                              </p:par>
                              <p:par>
                                <p:cTn id="57" presetID="22" presetClass="entr" presetSubtype="4"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9"/>
                                        </p:tgtEl>
                                      </p:cBhvr>
                                    </p:animEffect>
                                    <p:set>
                                      <p:cBhvr>
                                        <p:cTn id="64" dur="1" fill="hold">
                                          <p:stCondLst>
                                            <p:cond delay="499"/>
                                          </p:stCondLst>
                                        </p:cTn>
                                        <p:tgtEl>
                                          <p:spTgt spid="9"/>
                                        </p:tgtEl>
                                        <p:attrNameLst>
                                          <p:attrName>style.visibility</p:attrName>
                                        </p:attrNameLst>
                                      </p:cBhvr>
                                      <p:to>
                                        <p:strVal val="hidden"/>
                                      </p:to>
                                    </p:set>
                                  </p:childTnLst>
                                </p:cTn>
                              </p:par>
                              <p:par>
                                <p:cTn id="65" presetID="22" presetClass="entr" presetSubtype="4"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down)">
                                      <p:cBhvr>
                                        <p:cTn id="67" dur="500"/>
                                        <p:tgtEl>
                                          <p:spTgt spid="3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500"/>
                                        <p:tgtEl>
                                          <p:spTgt spid="36"/>
                                        </p:tgtEl>
                                      </p:cBhvr>
                                    </p:animEffect>
                                    <p:set>
                                      <p:cBhvr>
                                        <p:cTn id="72" dur="1" fill="hold">
                                          <p:stCondLst>
                                            <p:cond delay="499"/>
                                          </p:stCondLst>
                                        </p:cTn>
                                        <p:tgtEl>
                                          <p:spTgt spid="36"/>
                                        </p:tgtEl>
                                        <p:attrNameLst>
                                          <p:attrName>style.visibility</p:attrName>
                                        </p:attrNameLst>
                                      </p:cBhvr>
                                      <p:to>
                                        <p:strVal val="hidden"/>
                                      </p:to>
                                    </p:set>
                                  </p:childTnLst>
                                </p:cTn>
                              </p:par>
                              <p:par>
                                <p:cTn id="73" presetID="2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down)">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8" grpId="0"/>
      <p:bldP spid="8" grpId="1"/>
      <p:bldP spid="9" grpId="0"/>
      <p:bldP spid="9" grpId="1"/>
      <p:bldP spid="12" grpId="0" animBg="1"/>
      <p:bldP spid="13" grpId="0" animBg="1"/>
      <p:bldP spid="14" grpId="0" animBg="1"/>
      <p:bldP spid="36" grpId="0"/>
      <p:bldP spid="36" grpId="1"/>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ext uri="{D42A27DB-BD31-4B8C-83A1-F6EECF244321}">
                <p14:modId xmlns:p14="http://schemas.microsoft.com/office/powerpoint/2010/main" val="997857116"/>
              </p:ext>
            </p:extLst>
          </p:nvPr>
        </p:nvGraphicFramePr>
        <p:xfrm>
          <a:off x="1075036" y="1619034"/>
          <a:ext cx="9329352" cy="4251602"/>
        </p:xfrm>
        <a:graphic>
          <a:graphicData uri="http://schemas.openxmlformats.org/drawingml/2006/table">
            <a:tbl>
              <a:tblPr rtl="1" firstRow="1" firstCol="1" bandRow="1">
                <a:tableStyleId>{5C22544A-7EE6-4342-B048-85BDC9FD1C3A}</a:tableStyleId>
              </a:tblPr>
              <a:tblGrid>
                <a:gridCol w="2274431"/>
                <a:gridCol w="2274431"/>
                <a:gridCol w="2275404"/>
                <a:gridCol w="2505086"/>
              </a:tblGrid>
              <a:tr h="242527">
                <a:tc>
                  <a:txBody>
                    <a:bodyPr/>
                    <a:lstStyle/>
                    <a:p>
                      <a:pPr marL="0" marR="0" algn="ctr" rtl="1">
                        <a:lnSpc>
                          <a:spcPct val="107000"/>
                        </a:lnSpc>
                        <a:spcBef>
                          <a:spcPts val="0"/>
                        </a:spcBef>
                        <a:spcAft>
                          <a:spcPts val="0"/>
                        </a:spcAft>
                      </a:pPr>
                      <a:r>
                        <a:rPr lang="en-US" sz="2400" b="1" dirty="0" smtClean="0">
                          <a:solidFill>
                            <a:schemeClr val="bg2">
                              <a:lumMod val="50000"/>
                            </a:schemeClr>
                          </a:solidFill>
                          <a:effectLst/>
                          <a:cs typeface="B Kamran" panose="00000400000000000000" pitchFamily="2" charset="-78"/>
                        </a:rPr>
                        <a:t>UNDP/TUGI</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400" b="1" dirty="0">
                          <a:solidFill>
                            <a:schemeClr val="bg2">
                              <a:lumMod val="50000"/>
                            </a:schemeClr>
                          </a:solidFill>
                          <a:effectLst/>
                          <a:cs typeface="B Kamran" panose="00000400000000000000" pitchFamily="2" charset="-78"/>
                        </a:rPr>
                        <a:t>فریدمن</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400" b="1" dirty="0">
                          <a:solidFill>
                            <a:schemeClr val="bg2">
                              <a:lumMod val="50000"/>
                            </a:schemeClr>
                          </a:solidFill>
                          <a:effectLst/>
                          <a:cs typeface="B Kamran" panose="00000400000000000000" pitchFamily="2" charset="-78"/>
                        </a:rPr>
                        <a:t>بانک جهانی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en-US" sz="2400" b="1" dirty="0">
                          <a:solidFill>
                            <a:schemeClr val="bg2">
                              <a:lumMod val="50000"/>
                            </a:schemeClr>
                          </a:solidFill>
                          <a:effectLst/>
                          <a:cs typeface="B Kamran" panose="00000400000000000000" pitchFamily="2" charset="-78"/>
                        </a:rPr>
                        <a:t>UNCHS</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242527">
                <a:tc>
                  <a:txBody>
                    <a:bodyPr/>
                    <a:lstStyle/>
                    <a:p>
                      <a:pPr marL="0" marR="0" algn="ctr" rtl="1">
                        <a:lnSpc>
                          <a:spcPct val="107000"/>
                        </a:lnSpc>
                        <a:spcBef>
                          <a:spcPts val="0"/>
                        </a:spcBef>
                        <a:spcAft>
                          <a:spcPts val="0"/>
                        </a:spcAft>
                      </a:pPr>
                      <a:r>
                        <a:rPr lang="fa-IR" sz="2000" b="1">
                          <a:solidFill>
                            <a:schemeClr val="bg2">
                              <a:lumMod val="50000"/>
                            </a:schemeClr>
                          </a:solidFill>
                          <a:effectLst/>
                          <a:cs typeface="B Kamran" panose="00000400000000000000" pitchFamily="2" charset="-78"/>
                        </a:rPr>
                        <a:t>مشارکت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مشارکت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تمرکز زدایی منابع و اختیارات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49789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برابری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فراگیری و همه شمولیت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دسترسی برابر به منابع و تصمیم گیری ها</a:t>
                      </a:r>
                      <a:endParaRPr lang="en-US" sz="18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24252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شفافیت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شفافیت</a:t>
                      </a:r>
                      <a:endParaRPr lang="en-US" sz="18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شفافیت</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24252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گویی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گویی عمومی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گویی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گویی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49789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دهی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پاسخ دهی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حساسیت در برابر نیاز های فقرا</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مداخله مدنی و شهروندی</a:t>
                      </a:r>
                      <a:endParaRPr lang="en-US" sz="18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24252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وفاق گرایی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مدیریت غیر خشن</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753266">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اثر بخشی و کارایی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 </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مدیریت عمومی قوی،اثربخشی هزینه،مدیریت مالی صحیح</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کارایی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r h="497897">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بینش استراتژیک</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رهبری سیاسی</a:t>
                      </a:r>
                      <a:endParaRPr lang="en-US" sz="18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 </a:t>
                      </a:r>
                      <a:endParaRPr lang="en-US" sz="18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بینش استراتژیک،توسعه انسانی پایدار،پایداری،امنیت</a:t>
                      </a:r>
                      <a:endParaRPr lang="en-US" sz="18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68580" marR="68580" marT="0" marB="0" anchor="ctr"/>
                </a:tc>
              </a:tr>
            </a:tbl>
          </a:graphicData>
        </a:graphic>
      </p:graphicFrame>
      <p:sp>
        <p:nvSpPr>
          <p:cNvPr id="13" name="Rectangle 12"/>
          <p:cNvSpPr/>
          <p:nvPr/>
        </p:nvSpPr>
        <p:spPr>
          <a:xfrm>
            <a:off x="4120868" y="923938"/>
            <a:ext cx="3530134" cy="487506"/>
          </a:xfrm>
          <a:prstGeom prst="rect">
            <a:avLst/>
          </a:prstGeom>
        </p:spPr>
        <p:txBody>
          <a:bodyPr wrap="none">
            <a:spAutoFit/>
          </a:bodyPr>
          <a:lstStyle/>
          <a:p>
            <a:pPr algn="just" rtl="1">
              <a:lnSpc>
                <a:spcPct val="107000"/>
              </a:lnSpc>
            </a:pPr>
            <a:r>
              <a:rPr lang="fa-IR" sz="2400" b="1" dirty="0">
                <a:solidFill>
                  <a:schemeClr val="bg2">
                    <a:lumMod val="50000"/>
                  </a:schemeClr>
                </a:solidFill>
                <a:latin typeface="BNazanin"/>
                <a:ea typeface="Calibri" panose="020F0502020204030204" pitchFamily="34" charset="0"/>
                <a:cs typeface="B Kamran" panose="00000400000000000000" pitchFamily="2" charset="-78"/>
              </a:rPr>
              <a:t>معیار های حکمروایی خوب در منابع مختلف</a:t>
            </a:r>
            <a:endParaRPr lang="en-US"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14" name="Rectangle 13"/>
          <p:cNvSpPr/>
          <p:nvPr/>
        </p:nvSpPr>
        <p:spPr>
          <a:xfrm>
            <a:off x="1344513" y="5990209"/>
            <a:ext cx="2484334" cy="487506"/>
          </a:xfrm>
          <a:prstGeom prst="rect">
            <a:avLst/>
          </a:prstGeom>
        </p:spPr>
        <p:txBody>
          <a:bodyPr wrap="none">
            <a:spAutoFit/>
          </a:bodyPr>
          <a:lstStyle/>
          <a:p>
            <a:pPr algn="just" rtl="1">
              <a:lnSpc>
                <a:spcPct val="107000"/>
              </a:lnSpc>
            </a:pPr>
            <a:r>
              <a:rPr lang="ar-SA" sz="2400" b="1" dirty="0">
                <a:solidFill>
                  <a:schemeClr val="bg2">
                    <a:lumMod val="50000"/>
                  </a:schemeClr>
                </a:solidFill>
                <a:latin typeface="BNazanin"/>
                <a:ea typeface="Calibri" panose="020F0502020204030204" pitchFamily="34" charset="0"/>
                <a:cs typeface="B Kamran" panose="00000400000000000000" pitchFamily="2" charset="-78"/>
              </a:rPr>
              <a:t>ماخذ</a:t>
            </a:r>
            <a:r>
              <a:rPr lang="ar-SA" sz="2000" dirty="0">
                <a:solidFill>
                  <a:schemeClr val="bg2">
                    <a:lumMod val="50000"/>
                  </a:schemeClr>
                </a:solidFill>
                <a:latin typeface="BNazanin"/>
                <a:ea typeface="Calibri" panose="020F0502020204030204" pitchFamily="34" charset="0"/>
                <a:cs typeface="B Kamran" panose="00000400000000000000" pitchFamily="2" charset="-78"/>
              </a:rPr>
              <a:t> (</a:t>
            </a:r>
            <a:r>
              <a:rPr lang="en-US" sz="2000" dirty="0">
                <a:solidFill>
                  <a:schemeClr val="bg2">
                    <a:lumMod val="50000"/>
                  </a:schemeClr>
                </a:solidFill>
                <a:latin typeface="BNazanin"/>
                <a:ea typeface="Calibri" panose="020F0502020204030204" pitchFamily="34" charset="0"/>
                <a:cs typeface="B Kamran" panose="00000400000000000000" pitchFamily="2" charset="-78"/>
              </a:rPr>
              <a:t>536</a:t>
            </a:r>
            <a:r>
              <a:rPr lang="ar-SA" sz="2000" dirty="0" smtClean="0">
                <a:solidFill>
                  <a:schemeClr val="bg2">
                    <a:lumMod val="50000"/>
                  </a:schemeClr>
                </a:solidFill>
                <a:latin typeface="BNazanin"/>
                <a:ea typeface="Calibri" panose="020F0502020204030204" pitchFamily="34" charset="0"/>
                <a:cs typeface="B Kamran" panose="00000400000000000000" pitchFamily="2" charset="-78"/>
              </a:rPr>
              <a:t>،</a:t>
            </a:r>
            <a:r>
              <a:rPr lang="en-US" sz="2000" dirty="0" smtClean="0">
                <a:solidFill>
                  <a:schemeClr val="bg2">
                    <a:lumMod val="50000"/>
                  </a:schemeClr>
                </a:solidFill>
                <a:latin typeface="BNazanin"/>
                <a:ea typeface="Calibri" panose="020F0502020204030204" pitchFamily="34" charset="0"/>
                <a:cs typeface="B Kamran" panose="00000400000000000000" pitchFamily="2" charset="-78"/>
              </a:rPr>
              <a:t>2003</a:t>
            </a:r>
            <a:r>
              <a:rPr lang="ar-SA" sz="2000" dirty="0" smtClean="0">
                <a:solidFill>
                  <a:schemeClr val="bg2">
                    <a:lumMod val="50000"/>
                  </a:schemeClr>
                </a:solidFill>
                <a:latin typeface="BNazanin"/>
                <a:ea typeface="Calibri" panose="020F0502020204030204" pitchFamily="34" charset="0"/>
                <a:cs typeface="B Kamran" panose="00000400000000000000" pitchFamily="2" charset="-78"/>
              </a:rPr>
              <a:t>،</a:t>
            </a:r>
            <a:r>
              <a:rPr lang="en-US" sz="2000" dirty="0" err="1">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Rakodi</a:t>
            </a:r>
            <a:r>
              <a:rPr lang="ar-SA" sz="2000" dirty="0">
                <a:solidFill>
                  <a:schemeClr val="bg2">
                    <a:lumMod val="50000"/>
                  </a:schemeClr>
                </a:solidFill>
                <a:latin typeface="BNazanin"/>
                <a:ea typeface="Calibri" panose="020F0502020204030204" pitchFamily="34" charset="0"/>
                <a:cs typeface="B Kamran" panose="00000400000000000000" pitchFamily="2" charset="-78"/>
              </a:rPr>
              <a:t>)</a:t>
            </a:r>
            <a:endParaRPr lang="en-US" sz="1600"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22904088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423" y="353864"/>
            <a:ext cx="4063495" cy="869455"/>
          </a:xfrm>
        </p:spPr>
        <p:txBody>
          <a:bodyPr>
            <a:normAutofit fontScale="90000"/>
          </a:bodyPr>
          <a:lstStyle/>
          <a:p>
            <a:pPr algn="r" rtl="1"/>
            <a:r>
              <a:rPr lang="ar-SA" sz="4000" b="1" dirty="0">
                <a:solidFill>
                  <a:schemeClr val="bg2">
                    <a:lumMod val="50000"/>
                  </a:schemeClr>
                </a:solidFill>
                <a:cs typeface="B Kamran" panose="00000400000000000000" pitchFamily="2" charset="-78"/>
              </a:rPr>
              <a:t>ویژگی های تحلیلی حکمروایی</a:t>
            </a:r>
            <a:r>
              <a:rPr lang="en-US" sz="4000" b="1" dirty="0">
                <a:solidFill>
                  <a:schemeClr val="bg2">
                    <a:lumMod val="50000"/>
                  </a:schemeClr>
                </a:solidFill>
                <a:cs typeface="B Kamran" panose="00000400000000000000" pitchFamily="2" charset="-78"/>
              </a:rPr>
              <a:t/>
            </a:r>
            <a:br>
              <a:rPr lang="en-US" sz="4000" b="1" dirty="0">
                <a:solidFill>
                  <a:schemeClr val="bg2">
                    <a:lumMod val="50000"/>
                  </a:schemeClr>
                </a:solidFill>
                <a:cs typeface="B Kamran" panose="00000400000000000000" pitchFamily="2" charset="-78"/>
              </a:rPr>
            </a:br>
            <a:endParaRPr lang="en-US" sz="4000" b="1"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a:xfrm>
            <a:off x="963828" y="1519880"/>
            <a:ext cx="9654436" cy="3313377"/>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حکمروایی امکان شکستن تفکر مبتنی بر حرفه گرایی یا </a:t>
            </a:r>
            <a:r>
              <a:rPr lang="fa-IR" sz="2400" b="1" dirty="0" smtClean="0">
                <a:solidFill>
                  <a:schemeClr val="bg2">
                    <a:lumMod val="50000"/>
                  </a:schemeClr>
                </a:solidFill>
                <a:cs typeface="B Kamran" panose="00000400000000000000" pitchFamily="2" charset="-78"/>
              </a:rPr>
              <a:t>بوروکراسی </a:t>
            </a:r>
            <a:r>
              <a:rPr lang="fa-IR" sz="2400" b="1" dirty="0">
                <a:solidFill>
                  <a:schemeClr val="bg2">
                    <a:lumMod val="50000"/>
                  </a:schemeClr>
                </a:solidFill>
                <a:cs typeface="B Kamran" panose="00000400000000000000" pitchFamily="2" charset="-78"/>
              </a:rPr>
              <a:t>را فراهم می آورد . این </a:t>
            </a:r>
            <a:r>
              <a:rPr lang="fa-IR" sz="2400" b="1" dirty="0" smtClean="0">
                <a:solidFill>
                  <a:schemeClr val="bg2">
                    <a:lumMod val="50000"/>
                  </a:schemeClr>
                </a:solidFill>
                <a:cs typeface="B Kamran" panose="00000400000000000000" pitchFamily="2" charset="-78"/>
              </a:rPr>
              <a:t>دست تفکرات </a:t>
            </a:r>
            <a:r>
              <a:rPr lang="fa-IR" sz="2400" b="1" dirty="0">
                <a:solidFill>
                  <a:schemeClr val="bg2">
                    <a:lumMod val="50000"/>
                  </a:schemeClr>
                </a:solidFill>
                <a:cs typeface="B Kamran" panose="00000400000000000000" pitchFamily="2" charset="-78"/>
              </a:rPr>
              <a:t>دیگر نمی تواند با عنوان موضوعاتی چون “سیاست” و “جامعه شناسی” بسته بندی و عرضه شود . </a:t>
            </a:r>
            <a:r>
              <a:rPr lang="fa-IR" sz="2400" b="1" dirty="0" smtClean="0">
                <a:solidFill>
                  <a:schemeClr val="bg2">
                    <a:lumMod val="50000"/>
                  </a:schemeClr>
                </a:solidFill>
                <a:cs typeface="B Kamran" panose="00000400000000000000" pitchFamily="2" charset="-78"/>
              </a:rPr>
              <a:t>این موضوعات </a:t>
            </a:r>
            <a:r>
              <a:rPr lang="fa-IR" sz="2400" b="1" dirty="0">
                <a:solidFill>
                  <a:schemeClr val="bg2">
                    <a:lumMod val="50000"/>
                  </a:schemeClr>
                </a:solidFill>
                <a:cs typeface="B Kamran" panose="00000400000000000000" pitchFamily="2" charset="-78"/>
              </a:rPr>
              <a:t>به </a:t>
            </a:r>
            <a:r>
              <a:rPr lang="fa-IR" sz="2400" b="1" dirty="0" smtClean="0">
                <a:solidFill>
                  <a:schemeClr val="bg2">
                    <a:lumMod val="50000"/>
                  </a:schemeClr>
                </a:solidFill>
                <a:cs typeface="B Kamran" panose="00000400000000000000" pitchFamily="2" charset="-78"/>
              </a:rPr>
              <a:t>محتوای </a:t>
            </a:r>
            <a:r>
              <a:rPr lang="fa-IR" sz="2400" b="1" dirty="0">
                <a:solidFill>
                  <a:schemeClr val="bg2">
                    <a:lumMod val="50000"/>
                  </a:schemeClr>
                </a:solidFill>
                <a:cs typeface="B Kamran" panose="00000400000000000000" pitchFamily="2" charset="-78"/>
              </a:rPr>
              <a:t>تصمیمات عادی بدل می شوند که در تجربه روزانه حکمروایی دیده می شوند . </a:t>
            </a:r>
            <a:r>
              <a:rPr lang="fa-IR" sz="2400" b="1" dirty="0" smtClean="0">
                <a:solidFill>
                  <a:schemeClr val="bg2">
                    <a:lumMod val="50000"/>
                  </a:schemeClr>
                </a:solidFill>
                <a:cs typeface="B Kamran" panose="00000400000000000000" pitchFamily="2" charset="-78"/>
              </a:rPr>
              <a:t>روابط جدید </a:t>
            </a:r>
            <a:r>
              <a:rPr lang="fa-IR" sz="2400" b="1" dirty="0">
                <a:solidFill>
                  <a:schemeClr val="bg2">
                    <a:lumMod val="50000"/>
                  </a:schemeClr>
                </a:solidFill>
                <a:cs typeface="B Kamran" panose="00000400000000000000" pitchFamily="2" charset="-78"/>
              </a:rPr>
              <a:t>با شکستن مرزهای کهن ، فضایی را فراهم می سازد که درون آن بحث درباره چنین عناوینی </a:t>
            </a:r>
            <a:r>
              <a:rPr lang="fa-IR" sz="2400" b="1" dirty="0" smtClean="0">
                <a:solidFill>
                  <a:schemeClr val="bg2">
                    <a:lumMod val="50000"/>
                  </a:schemeClr>
                </a:solidFill>
                <a:cs typeface="B Kamran" panose="00000400000000000000" pitchFamily="2" charset="-78"/>
              </a:rPr>
              <a:t>به موضوع </a:t>
            </a:r>
            <a:r>
              <a:rPr lang="fa-IR" sz="2400" b="1" dirty="0">
                <a:solidFill>
                  <a:schemeClr val="bg2">
                    <a:lumMod val="50000"/>
                  </a:schemeClr>
                </a:solidFill>
                <a:cs typeface="B Kamran" panose="00000400000000000000" pitchFamily="2" charset="-78"/>
              </a:rPr>
              <a:t>روزانه صحبت میان شهروندان و مردمی تبدیل می شود که در سازمان های عمومی کار </a:t>
            </a:r>
            <a:r>
              <a:rPr lang="fa-IR" sz="2400" b="1" dirty="0" smtClean="0">
                <a:solidFill>
                  <a:schemeClr val="bg2">
                    <a:lumMod val="50000"/>
                  </a:schemeClr>
                </a:solidFill>
                <a:cs typeface="B Kamran" panose="00000400000000000000" pitchFamily="2" charset="-78"/>
              </a:rPr>
              <a:t>می </a:t>
            </a:r>
            <a:r>
              <a:rPr lang="fa-IR" sz="2400" b="1" dirty="0">
                <a:solidFill>
                  <a:schemeClr val="bg2">
                    <a:lumMod val="50000"/>
                  </a:schemeClr>
                </a:solidFill>
                <a:cs typeface="B Kamran" panose="00000400000000000000" pitchFamily="2" charset="-78"/>
              </a:rPr>
              <a:t>کنند .</a:t>
            </a:r>
          </a:p>
          <a:p>
            <a:pPr marL="0" indent="0" algn="just" rtl="1">
              <a:buNone/>
            </a:pPr>
            <a:r>
              <a:rPr lang="ar-SA" sz="2400" b="1" dirty="0" smtClean="0">
                <a:solidFill>
                  <a:schemeClr val="bg2">
                    <a:lumMod val="50000"/>
                  </a:schemeClr>
                </a:solidFill>
                <a:cs typeface="B Kamran" panose="00000400000000000000" pitchFamily="2" charset="-78"/>
              </a:rPr>
              <a:t>با </a:t>
            </a:r>
            <a:r>
              <a:rPr lang="ar-SA" sz="2400" b="1" dirty="0">
                <a:solidFill>
                  <a:schemeClr val="bg2">
                    <a:lumMod val="50000"/>
                  </a:schemeClr>
                </a:solidFill>
                <a:cs typeface="B Kamran" panose="00000400000000000000" pitchFamily="2" charset="-78"/>
              </a:rPr>
              <a:t>وجود استفاده از اصطلاحات متفاوت ، کلیه بحث های متنوع درباره واژه حکمروایی به طور </a:t>
            </a:r>
            <a:r>
              <a:rPr lang="ar-SA" sz="2400" b="1" dirty="0" smtClean="0">
                <a:solidFill>
                  <a:schemeClr val="bg2">
                    <a:lumMod val="50000"/>
                  </a:schemeClr>
                </a:solidFill>
                <a:cs typeface="B Kamran" panose="00000400000000000000" pitchFamily="2" charset="-78"/>
              </a:rPr>
              <a:t>ضم </a:t>
            </a:r>
            <a:r>
              <a:rPr lang="ar-SA" sz="2400" b="1" dirty="0">
                <a:solidFill>
                  <a:schemeClr val="bg2">
                    <a:lumMod val="50000"/>
                  </a:schemeClr>
                </a:solidFill>
                <a:cs typeface="B Kamran" panose="00000400000000000000" pitchFamily="2" charset="-78"/>
              </a:rPr>
              <a:t>ی </a:t>
            </a:r>
            <a:r>
              <a:rPr lang="ar-SA" sz="2400" b="1" dirty="0" smtClean="0">
                <a:solidFill>
                  <a:schemeClr val="bg2">
                    <a:lumMod val="50000"/>
                  </a:schemeClr>
                </a:solidFill>
                <a:cs typeface="B Kamran" panose="00000400000000000000" pitchFamily="2" charset="-78"/>
              </a:rPr>
              <a:t>به</a:t>
            </a:r>
            <a:r>
              <a:rPr lang="en-US" sz="2400" b="1" dirty="0">
                <a:solidFill>
                  <a:schemeClr val="bg2">
                    <a:lumMod val="50000"/>
                  </a:schemeClr>
                </a:solidFill>
                <a:cs typeface="B Kamran" panose="00000400000000000000" pitchFamily="2" charset="-78"/>
              </a:rPr>
              <a:t> </a:t>
            </a:r>
            <a:r>
              <a:rPr lang="ar-SA" sz="2400" b="1" dirty="0" smtClean="0">
                <a:solidFill>
                  <a:schemeClr val="bg2">
                    <a:lumMod val="50000"/>
                  </a:schemeClr>
                </a:solidFill>
                <a:cs typeface="B Kamran" panose="00000400000000000000" pitchFamily="2" charset="-78"/>
              </a:rPr>
              <a:t>شبکه </a:t>
            </a:r>
            <a:r>
              <a:rPr lang="ar-SA" sz="2400" b="1" dirty="0">
                <a:solidFill>
                  <a:schemeClr val="bg2">
                    <a:lumMod val="50000"/>
                  </a:schemeClr>
                </a:solidFill>
                <a:cs typeface="B Kamran" panose="00000400000000000000" pitchFamily="2" charset="-78"/>
              </a:rPr>
              <a:t>نسبتاً ثابتی از عناصر تحلیلی برمی گردد که ما را در طبقه بندی اشکال مختلف تعامل در </a:t>
            </a:r>
            <a:r>
              <a:rPr lang="ar-SA" sz="2400" b="1" dirty="0" smtClean="0">
                <a:solidFill>
                  <a:schemeClr val="bg2">
                    <a:lumMod val="50000"/>
                  </a:schemeClr>
                </a:solidFill>
                <a:cs typeface="B Kamran" panose="00000400000000000000" pitchFamily="2" charset="-78"/>
              </a:rPr>
              <a:t>سازمان</a:t>
            </a:r>
            <a:r>
              <a:rPr lang="en-US" sz="2400" b="1" dirty="0">
                <a:solidFill>
                  <a:schemeClr val="bg2">
                    <a:lumMod val="50000"/>
                  </a:schemeClr>
                </a:solidFill>
                <a:cs typeface="B Kamran" panose="00000400000000000000" pitchFamily="2" charset="-78"/>
              </a:rPr>
              <a:t> </a:t>
            </a:r>
            <a:r>
              <a:rPr lang="ar-SA" sz="2400" b="1" dirty="0" smtClean="0">
                <a:solidFill>
                  <a:schemeClr val="bg2">
                    <a:lumMod val="50000"/>
                  </a:schemeClr>
                </a:solidFill>
                <a:cs typeface="B Kamran" panose="00000400000000000000" pitchFamily="2" charset="-78"/>
              </a:rPr>
              <a:t>قدرت </a:t>
            </a:r>
            <a:r>
              <a:rPr lang="ar-SA" sz="2400" b="1" dirty="0">
                <a:solidFill>
                  <a:schemeClr val="bg2">
                    <a:lumMod val="50000"/>
                  </a:schemeClr>
                </a:solidFill>
                <a:cs typeface="B Kamran" panose="00000400000000000000" pitchFamily="2" charset="-78"/>
              </a:rPr>
              <a:t>سیاسی و سیاست گذاری ،که حداقل شامل بازیگران ، قراردادهای میانکنش و ساختار است ، </a:t>
            </a:r>
            <a:r>
              <a:rPr lang="ar-SA" sz="2400" b="1" dirty="0" smtClean="0">
                <a:solidFill>
                  <a:schemeClr val="bg2">
                    <a:lumMod val="50000"/>
                  </a:schemeClr>
                </a:solidFill>
                <a:cs typeface="B Kamran" panose="00000400000000000000" pitchFamily="2" charset="-78"/>
              </a:rPr>
              <a:t>کمک</a:t>
            </a:r>
            <a:r>
              <a:rPr lang="en-US" sz="2400" b="1" dirty="0" smtClean="0">
                <a:solidFill>
                  <a:schemeClr val="bg2">
                    <a:lumMod val="50000"/>
                  </a:schemeClr>
                </a:solidFill>
                <a:cs typeface="B Kamran" panose="00000400000000000000" pitchFamily="2" charset="-78"/>
              </a:rPr>
              <a:t> </a:t>
            </a:r>
            <a:r>
              <a:rPr lang="ar-SA" sz="2400" b="1" dirty="0" smtClean="0">
                <a:solidFill>
                  <a:schemeClr val="bg2">
                    <a:lumMod val="50000"/>
                  </a:schemeClr>
                </a:solidFill>
                <a:cs typeface="B Kamran" panose="00000400000000000000" pitchFamily="2" charset="-78"/>
              </a:rPr>
              <a:t>می</a:t>
            </a:r>
            <a:r>
              <a:rPr lang="en-US" sz="2400" b="1" dirty="0" smtClean="0">
                <a:solidFill>
                  <a:schemeClr val="bg2">
                    <a:lumMod val="50000"/>
                  </a:schemeClr>
                </a:solidFill>
                <a:cs typeface="B Kamran" panose="00000400000000000000" pitchFamily="2" charset="-78"/>
              </a:rPr>
              <a:t> </a:t>
            </a:r>
            <a:r>
              <a:rPr lang="ar-SA" sz="2400" b="1" dirty="0" smtClean="0">
                <a:solidFill>
                  <a:schemeClr val="bg2">
                    <a:lumMod val="50000"/>
                  </a:schemeClr>
                </a:solidFill>
                <a:cs typeface="B Kamran" panose="00000400000000000000" pitchFamily="2" charset="-78"/>
              </a:rPr>
              <a:t>کند</a:t>
            </a:r>
            <a:r>
              <a:rPr lang="en-US" sz="2400" b="1" dirty="0" smtClean="0">
                <a:solidFill>
                  <a:schemeClr val="bg2">
                    <a:lumMod val="50000"/>
                  </a:schemeClr>
                </a:solidFill>
                <a:cs typeface="B Kamran" panose="00000400000000000000" pitchFamily="2" charset="-78"/>
              </a:rPr>
              <a:t>.</a:t>
            </a:r>
            <a:endParaRPr lang="en-US" sz="2400" b="1" dirty="0">
              <a:solidFill>
                <a:schemeClr val="bg2">
                  <a:lumMod val="50000"/>
                </a:schemeClr>
              </a:solidFill>
              <a:cs typeface="B Kamran" panose="00000400000000000000" pitchFamily="2" charset="-78"/>
            </a:endParaRPr>
          </a:p>
          <a:p>
            <a:pPr marL="0" indent="0" algn="r" rtl="1">
              <a:buNone/>
            </a:pPr>
            <a:endParaRPr lang="en-US" sz="2400" b="1" dirty="0" smtClean="0">
              <a:solidFill>
                <a:schemeClr val="bg2">
                  <a:lumMod val="50000"/>
                </a:schemeClr>
              </a:solidFill>
              <a:cs typeface="B Kamran" panose="00000400000000000000" pitchFamily="2" charset="-78"/>
            </a:endParaRPr>
          </a:p>
          <a:p>
            <a:pPr marL="0" indent="0" algn="r" rtl="1">
              <a:buNone/>
            </a:pPr>
            <a:r>
              <a:rPr lang="en-US" sz="2400" b="1" dirty="0" smtClean="0">
                <a:solidFill>
                  <a:schemeClr val="bg2">
                    <a:lumMod val="50000"/>
                  </a:schemeClr>
                </a:solidFill>
                <a:cs typeface="B Kamran" panose="00000400000000000000" pitchFamily="2" charset="-78"/>
              </a:rPr>
              <a:t> </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7685985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6011" y="341507"/>
            <a:ext cx="6022531" cy="931239"/>
          </a:xfrm>
        </p:spPr>
        <p:txBody>
          <a:bodyPr>
            <a:normAutofit fontScale="90000"/>
          </a:bodyPr>
          <a:lstStyle/>
          <a:p>
            <a:pPr algn="r" rtl="1"/>
            <a:r>
              <a:rPr lang="ar-SA" sz="4000" b="1" dirty="0">
                <a:solidFill>
                  <a:schemeClr val="bg2">
                    <a:lumMod val="50000"/>
                  </a:schemeClr>
                </a:solidFill>
                <a:cs typeface="B Kamran" panose="00000400000000000000" pitchFamily="2" charset="-78"/>
              </a:rPr>
              <a:t>مدل تحلیلی تمایز بین حکمروایی و حکومت</a:t>
            </a:r>
            <a:r>
              <a:rPr lang="en-US" sz="4000" b="1" dirty="0">
                <a:solidFill>
                  <a:schemeClr val="bg2">
                    <a:lumMod val="50000"/>
                  </a:schemeClr>
                </a:solidFill>
                <a:cs typeface="B Kamran" panose="00000400000000000000" pitchFamily="2" charset="-78"/>
              </a:rPr>
              <a:t/>
            </a:r>
            <a:br>
              <a:rPr lang="en-US" sz="4000" b="1" dirty="0">
                <a:solidFill>
                  <a:schemeClr val="bg2">
                    <a:lumMod val="50000"/>
                  </a:schemeClr>
                </a:solidFill>
                <a:cs typeface="B Kamran" panose="00000400000000000000" pitchFamily="2" charset="-78"/>
              </a:rPr>
            </a:br>
            <a:endParaRPr lang="en-US" sz="4000" b="1" dirty="0">
              <a:solidFill>
                <a:schemeClr val="bg2">
                  <a:lumMod val="50000"/>
                </a:schemeClr>
              </a:solidFill>
              <a:cs typeface="B Kamran" panose="00000400000000000000" pitchFamily="2" charset="-78"/>
            </a:endParaRPr>
          </a:p>
        </p:txBody>
      </p:sp>
      <p:sp>
        <p:nvSpPr>
          <p:cNvPr id="4" name="Oval 3"/>
          <p:cNvSpPr/>
          <p:nvPr/>
        </p:nvSpPr>
        <p:spPr>
          <a:xfrm>
            <a:off x="5931243" y="1828798"/>
            <a:ext cx="1371599"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فان واردن</a:t>
            </a:r>
            <a:endParaRPr lang="en-US" sz="2800" b="1" dirty="0">
              <a:solidFill>
                <a:schemeClr val="bg2">
                  <a:lumMod val="50000"/>
                </a:schemeClr>
              </a:solidFill>
              <a:cs typeface="B Kamran" panose="00000400000000000000" pitchFamily="2" charset="-78"/>
            </a:endParaRPr>
          </a:p>
        </p:txBody>
      </p:sp>
      <p:sp>
        <p:nvSpPr>
          <p:cNvPr id="5" name="Down Arrow 4"/>
          <p:cNvSpPr/>
          <p:nvPr/>
        </p:nvSpPr>
        <p:spPr>
          <a:xfrm>
            <a:off x="6263517" y="2916195"/>
            <a:ext cx="484632" cy="9267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931243" y="4015948"/>
            <a:ext cx="1272745"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روش قیاسی</a:t>
            </a:r>
            <a:endParaRPr lang="en-US" sz="2800" b="1" dirty="0">
              <a:solidFill>
                <a:schemeClr val="bg2">
                  <a:lumMod val="50000"/>
                </a:schemeClr>
              </a:solidFill>
              <a:cs typeface="B Kamran" panose="00000400000000000000" pitchFamily="2" charset="-78"/>
            </a:endParaRPr>
          </a:p>
        </p:txBody>
      </p:sp>
      <p:sp>
        <p:nvSpPr>
          <p:cNvPr id="8" name="Flowchart: Alternate Process 7"/>
          <p:cNvSpPr/>
          <p:nvPr/>
        </p:nvSpPr>
        <p:spPr>
          <a:xfrm>
            <a:off x="3595816" y="1406072"/>
            <a:ext cx="1826742" cy="9169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استراتژی های اداره ی عمومی</a:t>
            </a:r>
            <a:endParaRPr lang="en-US" sz="2800" b="1" dirty="0">
              <a:solidFill>
                <a:schemeClr val="bg2">
                  <a:lumMod val="50000"/>
                </a:schemeClr>
              </a:solidFill>
              <a:cs typeface="B Kamran" panose="00000400000000000000" pitchFamily="2" charset="-78"/>
            </a:endParaRPr>
          </a:p>
        </p:txBody>
      </p:sp>
      <p:sp>
        <p:nvSpPr>
          <p:cNvPr id="9" name="Flowchart: Alternate Process 8"/>
          <p:cNvSpPr/>
          <p:nvPr/>
        </p:nvSpPr>
        <p:spPr>
          <a:xfrm>
            <a:off x="3109785" y="2730839"/>
            <a:ext cx="1767016" cy="79084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توزیع قدرت</a:t>
            </a:r>
            <a:endParaRPr lang="en-US" sz="2800" b="1" dirty="0">
              <a:solidFill>
                <a:schemeClr val="bg2">
                  <a:lumMod val="50000"/>
                </a:schemeClr>
              </a:solidFill>
              <a:cs typeface="B Kamran" panose="00000400000000000000" pitchFamily="2" charset="-78"/>
            </a:endParaRPr>
          </a:p>
        </p:txBody>
      </p:sp>
      <p:sp>
        <p:nvSpPr>
          <p:cNvPr id="10" name="Flowchart: Alternate Process 9"/>
          <p:cNvSpPr/>
          <p:nvPr/>
        </p:nvSpPr>
        <p:spPr>
          <a:xfrm>
            <a:off x="3484606" y="4166825"/>
            <a:ext cx="1952368" cy="94887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قرارداد های تعامل</a:t>
            </a:r>
            <a:endParaRPr lang="en-US" sz="2800" b="1" dirty="0">
              <a:solidFill>
                <a:schemeClr val="bg2">
                  <a:lumMod val="50000"/>
                </a:schemeClr>
              </a:solidFill>
              <a:cs typeface="B Kamran" panose="00000400000000000000" pitchFamily="2" charset="-78"/>
            </a:endParaRPr>
          </a:p>
        </p:txBody>
      </p:sp>
      <p:sp>
        <p:nvSpPr>
          <p:cNvPr id="11" name="Flowchart: Alternate Process 10"/>
          <p:cNvSpPr/>
          <p:nvPr/>
        </p:nvSpPr>
        <p:spPr>
          <a:xfrm>
            <a:off x="5551274" y="5103345"/>
            <a:ext cx="1909118" cy="790829"/>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میزان نهاد سازی</a:t>
            </a:r>
            <a:endParaRPr lang="en-US" sz="2800" b="1" dirty="0">
              <a:solidFill>
                <a:schemeClr val="bg2">
                  <a:lumMod val="50000"/>
                </a:schemeClr>
              </a:solidFill>
              <a:cs typeface="B Kamran" panose="00000400000000000000" pitchFamily="2" charset="-78"/>
            </a:endParaRPr>
          </a:p>
        </p:txBody>
      </p:sp>
      <p:sp>
        <p:nvSpPr>
          <p:cNvPr id="12" name="Flowchart: Alternate Process 11"/>
          <p:cNvSpPr/>
          <p:nvPr/>
        </p:nvSpPr>
        <p:spPr>
          <a:xfrm>
            <a:off x="7998940" y="4166824"/>
            <a:ext cx="1738184" cy="94887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ساختار</a:t>
            </a:r>
            <a:endParaRPr lang="en-US" sz="2800" b="1" dirty="0">
              <a:solidFill>
                <a:schemeClr val="bg2">
                  <a:lumMod val="50000"/>
                </a:schemeClr>
              </a:solidFill>
              <a:cs typeface="B Kamran" panose="00000400000000000000" pitchFamily="2" charset="-78"/>
            </a:endParaRPr>
          </a:p>
        </p:txBody>
      </p:sp>
      <p:sp>
        <p:nvSpPr>
          <p:cNvPr id="13" name="Flowchart: Alternate Process 12"/>
          <p:cNvSpPr/>
          <p:nvPr/>
        </p:nvSpPr>
        <p:spPr>
          <a:xfrm>
            <a:off x="8662085" y="2753763"/>
            <a:ext cx="1648240" cy="76791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عملکردها</a:t>
            </a:r>
            <a:endParaRPr lang="en-US" sz="2800" b="1" dirty="0">
              <a:solidFill>
                <a:schemeClr val="bg2">
                  <a:lumMod val="50000"/>
                </a:schemeClr>
              </a:solidFill>
              <a:cs typeface="B Kamran" panose="00000400000000000000" pitchFamily="2" charset="-78"/>
            </a:endParaRPr>
          </a:p>
        </p:txBody>
      </p:sp>
      <p:sp>
        <p:nvSpPr>
          <p:cNvPr id="14" name="Flowchart: Alternate Process 13"/>
          <p:cNvSpPr/>
          <p:nvPr/>
        </p:nvSpPr>
        <p:spPr>
          <a:xfrm>
            <a:off x="8097795" y="1406072"/>
            <a:ext cx="1738183" cy="91699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b="1" dirty="0">
                <a:solidFill>
                  <a:schemeClr val="bg2">
                    <a:lumMod val="50000"/>
                  </a:schemeClr>
                </a:solidFill>
                <a:cs typeface="B Kamran" panose="00000400000000000000" pitchFamily="2" charset="-78"/>
              </a:rPr>
              <a:t>بازیگران</a:t>
            </a:r>
            <a:endParaRPr lang="en-US" sz="28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23828355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6"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Horizontal)">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6"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inHorizontal)">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6"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barn(inHorizontal)">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6"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inHorizontal)">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6"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barn(inHorizontal)">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6"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arn(inHorizontal)">
                                      <p:cBhvr>
                                        <p:cTn id="55" dur="500"/>
                                        <p:tgtEl>
                                          <p:spTgt spid="9"/>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6"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barn(inHorizontal)">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0512" y="1645145"/>
            <a:ext cx="9560569" cy="4195481"/>
          </a:xfrm>
        </p:spPr>
        <p:txBody>
          <a:bodyPr>
            <a:noAutofit/>
          </a:bodyPr>
          <a:lstStyle/>
          <a:p>
            <a:pPr marL="0" indent="0" algn="just" rtl="1">
              <a:buNone/>
            </a:pPr>
            <a:r>
              <a:rPr lang="ar-SA" sz="2400" b="1" dirty="0">
                <a:solidFill>
                  <a:schemeClr val="bg2">
                    <a:lumMod val="50000"/>
                  </a:schemeClr>
                </a:solidFill>
                <a:cs typeface="B Kamran" panose="00000400000000000000" pitchFamily="2" charset="-78"/>
              </a:rPr>
              <a:t>او هفت مؤلفه بالا را برای تعیین ویژگی انواع شبکه های سیاسی که عوامل اجرایی دولت را به گروه های ذی نفع سازمان یافته مرتبط می سازد به کار می گیرد</a:t>
            </a:r>
            <a:r>
              <a:rPr lang="en-US" sz="2400" b="1" dirty="0">
                <a:solidFill>
                  <a:schemeClr val="bg2">
                    <a:lumMod val="50000"/>
                  </a:schemeClr>
                </a:solidFill>
                <a:cs typeface="B Kamran" panose="00000400000000000000" pitchFamily="2" charset="-78"/>
              </a:rPr>
              <a:t> . </a:t>
            </a:r>
            <a:r>
              <a:rPr lang="ar-SA" sz="2400" b="1" dirty="0">
                <a:solidFill>
                  <a:schemeClr val="bg2">
                    <a:lumMod val="50000"/>
                  </a:schemeClr>
                </a:solidFill>
                <a:cs typeface="B Kamran" panose="00000400000000000000" pitchFamily="2" charset="-78"/>
              </a:rPr>
              <a:t>براساس کاربرد این هفت مؤلفه طیفی از انواع شبکه های سیاسی تعریف می شود که مبتنی بر میزان دخالت دولت در شبکه های سیاسی </a:t>
            </a:r>
            <a:r>
              <a:rPr lang="ar-SA" sz="2400" b="1" dirty="0" smtClean="0">
                <a:solidFill>
                  <a:schemeClr val="bg2">
                    <a:lumMod val="50000"/>
                  </a:schemeClr>
                </a:solidFill>
                <a:cs typeface="B Kamran" panose="00000400000000000000" pitchFamily="2" charset="-78"/>
              </a:rPr>
              <a:t>است</a:t>
            </a:r>
            <a:r>
              <a:rPr lang="fa-IR" sz="2400" b="1" dirty="0" smtClean="0">
                <a:solidFill>
                  <a:schemeClr val="bg2">
                    <a:lumMod val="50000"/>
                  </a:schemeClr>
                </a:solidFill>
                <a:cs typeface="B Kamran" panose="00000400000000000000" pitchFamily="2" charset="-78"/>
              </a:rPr>
              <a:t>.</a:t>
            </a:r>
            <a:endParaRPr lang="en-US" sz="2400" b="1" dirty="0">
              <a:solidFill>
                <a:schemeClr val="bg2">
                  <a:lumMod val="50000"/>
                </a:schemeClr>
              </a:solidFill>
              <a:cs typeface="B Kamran" panose="00000400000000000000" pitchFamily="2" charset="-78"/>
            </a:endParaRPr>
          </a:p>
          <a:p>
            <a:pPr marL="0" indent="0" algn="just" rtl="1">
              <a:buNone/>
            </a:pPr>
            <a:r>
              <a:rPr lang="ar-SA" sz="2400" b="1" dirty="0">
                <a:solidFill>
                  <a:schemeClr val="bg2">
                    <a:lumMod val="50000"/>
                  </a:schemeClr>
                </a:solidFill>
                <a:cs typeface="B Kamran" panose="00000400000000000000" pitchFamily="2" charset="-78"/>
              </a:rPr>
              <a:t>برای هدف موردنظر این بخش از مطالعات یعنی ارائه تعاریف و معیارهای معین و عملیاتی از حکمروایی در برابر حکومت ، بر اولین و آخرین نوع شبکه سیاسی از نظر فان واردن ، یعنی شبکه های خویشاوندی (حکمروایی) و دولت محوری (حکومت) تاکید می شود</a:t>
            </a:r>
            <a:r>
              <a:rPr lang="en-US" sz="2400" b="1" dirty="0">
                <a:solidFill>
                  <a:schemeClr val="bg2">
                    <a:lumMod val="50000"/>
                  </a:schemeClr>
                </a:solidFill>
                <a:cs typeface="B Kamran" panose="00000400000000000000" pitchFamily="2" charset="-78"/>
              </a:rPr>
              <a:t> </a:t>
            </a:r>
            <a:r>
              <a:rPr lang="fa-IR" sz="2400" b="1" dirty="0" smtClean="0">
                <a:solidFill>
                  <a:schemeClr val="bg2">
                    <a:lumMod val="50000"/>
                  </a:schemeClr>
                </a:solidFill>
                <a:cs typeface="B Kamran" panose="00000400000000000000" pitchFamily="2" charset="-78"/>
              </a:rPr>
              <a:t>.</a:t>
            </a:r>
            <a:endParaRPr lang="en-US" sz="2400" b="1" dirty="0">
              <a:solidFill>
                <a:schemeClr val="bg2">
                  <a:lumMod val="50000"/>
                </a:schemeClr>
              </a:solidFill>
              <a:cs typeface="B Kamran" panose="00000400000000000000" pitchFamily="2" charset="-78"/>
            </a:endParaRPr>
          </a:p>
          <a:p>
            <a:pPr marL="0" indent="0" algn="just" rtl="1">
              <a:buNone/>
            </a:pPr>
            <a:r>
              <a:rPr lang="ar-SA" sz="2400" b="1" dirty="0">
                <a:solidFill>
                  <a:schemeClr val="bg2">
                    <a:lumMod val="50000"/>
                  </a:schemeClr>
                </a:solidFill>
                <a:cs typeface="B Kamran" panose="00000400000000000000" pitchFamily="2" charset="-78"/>
              </a:rPr>
              <a:t>رودس در این زمینه معتقد است شبکه های سیاستی می تواند در امتداد طیفی از سیاست های به کلی سازمان یافته از سوی دولت و از طریق شبکه های حرفه ای ، شبکه های بین حکومتی و شبکه های تولیدکننده از یک طرف آغاز ش ود و تا شبکه های خود سازمان ده خویشاوندی در طرف دیگر گسترش </a:t>
            </a:r>
            <a:r>
              <a:rPr lang="ar-SA" sz="2400" b="1" dirty="0" smtClean="0">
                <a:solidFill>
                  <a:schemeClr val="bg2">
                    <a:lumMod val="50000"/>
                  </a:schemeClr>
                </a:solidFill>
                <a:cs typeface="B Kamran" panose="00000400000000000000" pitchFamily="2" charset="-78"/>
              </a:rPr>
              <a:t>یابد</a:t>
            </a:r>
            <a:r>
              <a:rPr lang="fa-IR" sz="2400" b="1" dirty="0" smtClean="0">
                <a:solidFill>
                  <a:schemeClr val="bg2">
                    <a:lumMod val="50000"/>
                  </a:schemeClr>
                </a:solidFill>
                <a:cs typeface="B Kamran" panose="00000400000000000000" pitchFamily="2" charset="-78"/>
              </a:rPr>
              <a:t>.</a:t>
            </a:r>
            <a:r>
              <a:rPr lang="ar-SA" sz="2400" b="1" dirty="0" smtClean="0">
                <a:solidFill>
                  <a:schemeClr val="bg2">
                    <a:lumMod val="50000"/>
                  </a:schemeClr>
                </a:solidFill>
                <a:cs typeface="B Kamran" panose="00000400000000000000" pitchFamily="2" charset="-78"/>
              </a:rPr>
              <a:t> </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3638188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06160505"/>
              </p:ext>
            </p:extLst>
          </p:nvPr>
        </p:nvGraphicFramePr>
        <p:xfrm>
          <a:off x="-16476" y="0"/>
          <a:ext cx="12208476" cy="7153491"/>
        </p:xfrm>
        <a:graphic>
          <a:graphicData uri="http://schemas.openxmlformats.org/drawingml/2006/table">
            <a:tbl>
              <a:tblPr rtl="1" firstRow="1" firstCol="1" bandRow="1">
                <a:tableStyleId>{5C22544A-7EE6-4342-B048-85BDC9FD1C3A}</a:tableStyleId>
              </a:tblPr>
              <a:tblGrid>
                <a:gridCol w="1531467"/>
                <a:gridCol w="4545483"/>
                <a:gridCol w="800100"/>
                <a:gridCol w="5331426"/>
              </a:tblGrid>
              <a:tr h="467326">
                <a:tc>
                  <a:txBody>
                    <a:bodyPr/>
                    <a:lstStyle/>
                    <a:p>
                      <a:pPr marL="0" marR="0" algn="ctr" rtl="1">
                        <a:lnSpc>
                          <a:spcPct val="107000"/>
                        </a:lnSpc>
                        <a:spcBef>
                          <a:spcPts val="0"/>
                        </a:spcBef>
                        <a:spcAft>
                          <a:spcPts val="0"/>
                        </a:spcAft>
                      </a:pPr>
                      <a:r>
                        <a:rPr lang="ar-SA" sz="2400" b="1" dirty="0" smtClean="0">
                          <a:solidFill>
                            <a:schemeClr val="bg2">
                              <a:lumMod val="50000"/>
                            </a:schemeClr>
                          </a:solidFill>
                          <a:effectLst/>
                          <a:cs typeface="B Kamran" panose="00000400000000000000" pitchFamily="2" charset="-78"/>
                        </a:rPr>
                        <a:t>عوامل مقایسه</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ctr" rtl="1">
                        <a:lnSpc>
                          <a:spcPct val="107000"/>
                        </a:lnSpc>
                        <a:spcBef>
                          <a:spcPts val="0"/>
                        </a:spcBef>
                        <a:spcAft>
                          <a:spcPts val="0"/>
                        </a:spcAft>
                      </a:pPr>
                      <a:r>
                        <a:rPr lang="ar-SA" sz="2400" b="1" dirty="0">
                          <a:solidFill>
                            <a:schemeClr val="bg2">
                              <a:lumMod val="50000"/>
                            </a:schemeClr>
                          </a:solidFill>
                          <a:effectLst/>
                          <a:cs typeface="B Kamran" panose="00000400000000000000" pitchFamily="2" charset="-78"/>
                        </a:rPr>
                        <a:t>حکومت</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rowSpan="6">
                  <a:txBody>
                    <a:bodyPr/>
                    <a:lstStyle/>
                    <a:p>
                      <a:pPr marL="0" marR="0" indent="0" algn="ctr" defTabSz="457200" rtl="1" eaLnBrk="1" fontAlgn="auto" latinLnBrk="0" hangingPunct="1">
                        <a:lnSpc>
                          <a:spcPct val="107000"/>
                        </a:lnSpc>
                        <a:spcBef>
                          <a:spcPts val="0"/>
                        </a:spcBef>
                        <a:spcAft>
                          <a:spcPts val="0"/>
                        </a:spcAft>
                        <a:buClrTx/>
                        <a:buSzTx/>
                        <a:buFontTx/>
                        <a:buNone/>
                        <a:tabLst/>
                        <a:defRPr/>
                      </a:pPr>
                      <a:r>
                        <a:rPr lang="ar-SA" sz="3600" b="1" kern="1200" dirty="0" smtClean="0">
                          <a:solidFill>
                            <a:schemeClr val="bg2">
                              <a:lumMod val="50000"/>
                            </a:schemeClr>
                          </a:solidFill>
                          <a:effectLst/>
                          <a:latin typeface="+mn-lt"/>
                          <a:ea typeface="+mn-ea"/>
                          <a:cs typeface="B Kamran" panose="00000400000000000000" pitchFamily="2" charset="-78"/>
                        </a:rPr>
                        <a:t>مقایسه ویژگی های اصلی حکومت و حکمروایی</a:t>
                      </a:r>
                      <a:endParaRPr lang="en-US" sz="3600" b="1" kern="1200" dirty="0" smtClean="0">
                        <a:solidFill>
                          <a:schemeClr val="bg2">
                            <a:lumMod val="50000"/>
                          </a:schemeClr>
                        </a:solidFill>
                        <a:effectLst/>
                        <a:latin typeface="+mn-lt"/>
                        <a:ea typeface="+mn-ea"/>
                        <a:cs typeface="B Kamran" panose="00000400000000000000" pitchFamily="2" charset="-78"/>
                      </a:endParaRPr>
                    </a:p>
                  </a:txBody>
                  <a:tcPr marL="58811" marR="58811" marT="0" marB="0" vert="vert270" anchor="ctr"/>
                </a:tc>
                <a:tc>
                  <a:txBody>
                    <a:bodyPr/>
                    <a:lstStyle/>
                    <a:p>
                      <a:pPr marL="0" marR="0" algn="ctr" rtl="1">
                        <a:lnSpc>
                          <a:spcPct val="107000"/>
                        </a:lnSpc>
                        <a:spcBef>
                          <a:spcPts val="0"/>
                        </a:spcBef>
                        <a:spcAft>
                          <a:spcPts val="0"/>
                        </a:spcAft>
                      </a:pPr>
                      <a:r>
                        <a:rPr lang="ar-SA" sz="2400" b="1" dirty="0">
                          <a:solidFill>
                            <a:schemeClr val="bg2">
                              <a:lumMod val="50000"/>
                            </a:schemeClr>
                          </a:solidFill>
                          <a:effectLst/>
                          <a:cs typeface="B Kamran" panose="00000400000000000000" pitchFamily="2" charset="-78"/>
                        </a:rPr>
                        <a:t>حکمروایی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r h="672703">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بازیگران</a:t>
                      </a:r>
                      <a:endParaRPr lang="en-US" sz="20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تعداد بسیار محدود مشارکت کنندگان</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عوامل اجرایی اساساً دولتی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vMerge="1">
                  <a:txBody>
                    <a:bodyPr/>
                    <a:lstStyle/>
                    <a:p>
                      <a:pPr marL="0" marR="0" algn="just" rtl="1">
                        <a:lnSpc>
                          <a:spcPct val="107000"/>
                        </a:lnSpc>
                        <a:spcBef>
                          <a:spcPts val="0"/>
                        </a:spcBef>
                        <a:spcAft>
                          <a:spcPts val="0"/>
                        </a:spcAft>
                      </a:pP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تعداد بسیار زیاد مشارکت کنندگان</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بازیگران بخش خصوصی و عمومی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r h="1009054">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کارکرد ها (وظایف)</a:t>
                      </a:r>
                      <a:endParaRPr lang="en-US" sz="20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r"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مشاوره ای صورتنمی گیرد</a:t>
                      </a:r>
                      <a:endParaRPr lang="en-US" sz="2000" b="1" dirty="0">
                        <a:solidFill>
                          <a:schemeClr val="bg2">
                            <a:lumMod val="50000"/>
                          </a:schemeClr>
                        </a:solidFill>
                        <a:effectLst/>
                        <a:cs typeface="B Kamran" panose="00000400000000000000" pitchFamily="2" charset="-78"/>
                      </a:endParaRPr>
                    </a:p>
                    <a:p>
                      <a:pPr marL="0" marR="0" algn="r"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هیچ همکاری در صورت بندی سیاست ها و اجرای آن ها صورت </a:t>
                      </a:r>
                      <a:r>
                        <a:rPr lang="ar-SA" sz="2000" b="1" dirty="0" smtClean="0">
                          <a:solidFill>
                            <a:schemeClr val="bg2">
                              <a:lumMod val="50000"/>
                            </a:schemeClr>
                          </a:solidFill>
                          <a:effectLst/>
                          <a:cs typeface="B Kamran" panose="00000400000000000000" pitchFamily="2" charset="-78"/>
                        </a:rPr>
                        <a:t>نمیگیرد</a:t>
                      </a:r>
                      <a:r>
                        <a:rPr lang="en-US" sz="2000" b="1" dirty="0">
                          <a:solidFill>
                            <a:schemeClr val="bg2">
                              <a:lumMod val="50000"/>
                            </a:schemeClr>
                          </a:solidFill>
                          <a:effectLst/>
                          <a:cs typeface="B Kamran" panose="00000400000000000000" pitchFamily="2" charset="-78"/>
                        </a:rPr>
                        <a:t>.</a:t>
                      </a:r>
                    </a:p>
                    <a:p>
                      <a:pPr marL="0" marR="0" algn="r"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گستردگی زیاد موضوعات سیاسی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vMerge="1">
                  <a:txBody>
                    <a:bodyPr/>
                    <a:lstStyle/>
                    <a:p>
                      <a:pPr marL="0" marR="0" algn="r" rtl="1">
                        <a:lnSpc>
                          <a:spcPct val="107000"/>
                        </a:lnSpc>
                        <a:spcBef>
                          <a:spcPts val="0"/>
                        </a:spcBef>
                        <a:spcAft>
                          <a:spcPts val="0"/>
                        </a:spcAft>
                      </a:pP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انجام مشاوره</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همکاری تا حد امکان در صورت بندی و اجرای سیاست ها</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گستردگی کم موضوعات سیاسی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r h="1009054">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ساختار</a:t>
                      </a:r>
                      <a:endParaRPr lang="en-US" sz="20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مرزهای بسته</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عضویت غیرارادی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فراوانی و مدت زمان اندک تعامل</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vMerge="1">
                  <a:txBody>
                    <a:bodyPr/>
                    <a:lstStyle/>
                    <a:p>
                      <a:pPr marL="0" marR="0" algn="just" rtl="1">
                        <a:lnSpc>
                          <a:spcPct val="107000"/>
                        </a:lnSpc>
                        <a:spcBef>
                          <a:spcPts val="0"/>
                        </a:spcBef>
                        <a:spcAft>
                          <a:spcPts val="0"/>
                        </a:spcAft>
                      </a:pP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مرزهای بسیار باز</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عضویت داوطلبانه (ارادی)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فراوانی و مدت زمان بسیار اندک تعامل</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r h="1681756">
                <a:tc>
                  <a:txBody>
                    <a:bodyPr/>
                    <a:lstStyle/>
                    <a:p>
                      <a:pPr marL="0" marR="0" algn="ctr"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قرارداد های تعامل</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اقتدار سلسله مراتبی، رهبری متصل از بالا</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تعامل خصمانه</a:t>
                      </a: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روابط متضاد</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برخوردهای غیررسمی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پنهان کاری</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vMerge="1">
                  <a:txBody>
                    <a:bodyPr/>
                    <a:lstStyle/>
                    <a:p>
                      <a:pPr marL="0" marR="0" algn="just" rtl="1">
                        <a:lnSpc>
                          <a:spcPct val="107000"/>
                        </a:lnSpc>
                        <a:spcBef>
                          <a:spcPts val="0"/>
                        </a:spcBef>
                        <a:spcAft>
                          <a:spcPts val="0"/>
                        </a:spcAft>
                      </a:pP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مشاوره افقی</a:t>
                      </a: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تحرک درونی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توافق بر سر هنجار های تکنوکراتیک</a:t>
                      </a:r>
                      <a:r>
                        <a:rPr lang="en-US" sz="2000" b="1" dirty="0">
                          <a:solidFill>
                            <a:schemeClr val="bg2">
                              <a:lumMod val="50000"/>
                            </a:schemeClr>
                          </a:solidFill>
                          <a:effectLst/>
                          <a:cs typeface="B Kamran" panose="00000400000000000000" pitchFamily="2" charset="-78"/>
                        </a:rPr>
                        <a:t>/</a:t>
                      </a:r>
                    </a:p>
                    <a:p>
                      <a:pPr marL="0" marR="0" algn="just"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روابط تعاونی (همکاری منشانه)</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برخوردهای بسیار غیررسمی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باز بودن (شفافیت)</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r h="2018108">
                <a:tc>
                  <a:txBody>
                    <a:bodyPr/>
                    <a:lstStyle/>
                    <a:p>
                      <a:pPr marL="0" marR="0" algn="ctr" rtl="1">
                        <a:lnSpc>
                          <a:spcPct val="107000"/>
                        </a:lnSpc>
                        <a:spcBef>
                          <a:spcPts val="0"/>
                        </a:spcBef>
                        <a:spcAft>
                          <a:spcPts val="0"/>
                        </a:spcAft>
                      </a:pPr>
                      <a:r>
                        <a:rPr lang="ar-SA" sz="2000" b="1">
                          <a:solidFill>
                            <a:schemeClr val="bg2">
                              <a:lumMod val="50000"/>
                            </a:schemeClr>
                          </a:solidFill>
                          <a:effectLst/>
                          <a:cs typeface="B Kamran" panose="00000400000000000000" pitchFamily="2" charset="-78"/>
                        </a:rPr>
                        <a:t>توزیع قدرت</a:t>
                      </a:r>
                      <a:endParaRPr lang="en-US" sz="2000" b="1">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آزادی عمل بالای دولت از جامعه</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(هدایت شده(</a:t>
                      </a: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تسلط دولت</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گروه های ذی نفع جامعه هیچ نفوذی در دولت ندارند</a:t>
                      </a:r>
                      <a:r>
                        <a:rPr lang="en-US" sz="2000" b="1" dirty="0">
                          <a:solidFill>
                            <a:schemeClr val="bg2">
                              <a:lumMod val="50000"/>
                            </a:schemeClr>
                          </a:solidFill>
                          <a:effectLst/>
                          <a:cs typeface="B Kamran" panose="00000400000000000000" pitchFamily="2" charset="-78"/>
                        </a:rPr>
                        <a:t>.</a:t>
                      </a: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هیچ تعادل یا همزیستی بین بازیگران وجود ندارد</a:t>
                      </a:r>
                      <a:r>
                        <a:rPr lang="en-US" sz="2000" b="1" dirty="0">
                          <a:solidFill>
                            <a:schemeClr val="bg2">
                              <a:lumMod val="50000"/>
                            </a:schemeClr>
                          </a:solidFill>
                          <a:effectLst/>
                          <a:cs typeface="B Kamran" panose="00000400000000000000" pitchFamily="2" charset="-78"/>
                        </a:rPr>
                        <a:t>.</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vMerge="1">
                  <a:txBody>
                    <a:bodyPr/>
                    <a:lstStyle/>
                    <a:p>
                      <a:pPr marL="0" marR="0" algn="just" rtl="1">
                        <a:lnSpc>
                          <a:spcPct val="107000"/>
                        </a:lnSpc>
                        <a:spcBef>
                          <a:spcPts val="0"/>
                        </a:spcBef>
                        <a:spcAft>
                          <a:spcPts val="0"/>
                        </a:spcAft>
                      </a:pP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c>
                  <a:txBody>
                    <a:bodyPr/>
                    <a:lstStyle/>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آزادی عمل اندک دولت از جامعه</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(خودسازمان ده) </a:t>
                      </a: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تسلط پراکنده دولت</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گروه های ذ ینفع ، نفوذ پراکنده ای</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دردولت دارند</a:t>
                      </a:r>
                      <a:r>
                        <a:rPr lang="en-US" sz="2000" b="1" dirty="0">
                          <a:solidFill>
                            <a:schemeClr val="bg2">
                              <a:lumMod val="50000"/>
                            </a:schemeClr>
                          </a:solidFill>
                          <a:effectLst/>
                          <a:cs typeface="B Kamran" panose="00000400000000000000" pitchFamily="2" charset="-78"/>
                        </a:rPr>
                        <a:t>.</a:t>
                      </a:r>
                    </a:p>
                    <a:p>
                      <a:pPr marL="0" marR="0" algn="just" rtl="1">
                        <a:lnSpc>
                          <a:spcPct val="107000"/>
                        </a:lnSpc>
                        <a:spcBef>
                          <a:spcPts val="0"/>
                        </a:spcBef>
                        <a:spcAft>
                          <a:spcPts val="0"/>
                        </a:spcAft>
                      </a:pPr>
                      <a:r>
                        <a:rPr lang="en-US" sz="2000" b="1" dirty="0">
                          <a:solidFill>
                            <a:schemeClr val="bg2">
                              <a:lumMod val="50000"/>
                            </a:schemeClr>
                          </a:solidFill>
                          <a:effectLst/>
                          <a:cs typeface="B Kamran" panose="00000400000000000000" pitchFamily="2" charset="-78"/>
                        </a:rPr>
                        <a:t>• </a:t>
                      </a:r>
                      <a:r>
                        <a:rPr lang="ar-SA" sz="2000" b="1" dirty="0">
                          <a:solidFill>
                            <a:schemeClr val="bg2">
                              <a:lumMod val="50000"/>
                            </a:schemeClr>
                          </a:solidFill>
                          <a:effectLst/>
                          <a:cs typeface="B Kamran" panose="00000400000000000000" pitchFamily="2" charset="-78"/>
                        </a:rPr>
                        <a:t>تعادل و همزیستی بین بازیگران وجود</a:t>
                      </a:r>
                      <a:endParaRPr lang="en-US" sz="2000" b="1" dirty="0">
                        <a:solidFill>
                          <a:schemeClr val="bg2">
                            <a:lumMod val="50000"/>
                          </a:schemeClr>
                        </a:solidFill>
                        <a:effectLst/>
                        <a:cs typeface="B Kamran" panose="00000400000000000000" pitchFamily="2" charset="-78"/>
                      </a:endParaRPr>
                    </a:p>
                    <a:p>
                      <a:pPr marL="0" marR="0" algn="just" rtl="1">
                        <a:lnSpc>
                          <a:spcPct val="107000"/>
                        </a:lnSpc>
                        <a:spcBef>
                          <a:spcPts val="0"/>
                        </a:spcBef>
                        <a:spcAft>
                          <a:spcPts val="0"/>
                        </a:spcAft>
                      </a:pPr>
                      <a:r>
                        <a:rPr lang="ar-SA" sz="2000" b="1" dirty="0">
                          <a:solidFill>
                            <a:schemeClr val="bg2">
                              <a:lumMod val="50000"/>
                            </a:schemeClr>
                          </a:solidFill>
                          <a:effectLst/>
                          <a:cs typeface="B Kamran" panose="00000400000000000000" pitchFamily="2" charset="-78"/>
                        </a:rPr>
                        <a:t>دارد</a:t>
                      </a:r>
                      <a:r>
                        <a:rPr lang="en-US" sz="2000" b="1" dirty="0">
                          <a:solidFill>
                            <a:schemeClr val="bg2">
                              <a:lumMod val="50000"/>
                            </a:schemeClr>
                          </a:solidFill>
                          <a:effectLst/>
                          <a:cs typeface="B Kamran" panose="00000400000000000000" pitchFamily="2" charset="-78"/>
                        </a:rPr>
                        <a:t>.</a:t>
                      </a:r>
                      <a:endParaRPr lang="en-US" sz="2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a:txBody>
                  <a:tcPr marL="58811" marR="58811" marT="0" marB="0" anchor="ctr"/>
                </a:tc>
              </a:tr>
            </a:tbl>
          </a:graphicData>
        </a:graphic>
      </p:graphicFrame>
    </p:spTree>
    <p:extLst>
      <p:ext uri="{BB962C8B-B14F-4D97-AF65-F5344CB8AC3E}">
        <p14:creationId xmlns:p14="http://schemas.microsoft.com/office/powerpoint/2010/main" val="20065790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8734" y="2158688"/>
            <a:ext cx="6324995" cy="1007593"/>
          </a:xfrm>
        </p:spPr>
        <p:txBody>
          <a:bodyPr/>
          <a:lstStyle/>
          <a:p>
            <a:pPr algn="ctr" rtl="1"/>
            <a:r>
              <a:rPr lang="fa-IR" sz="4800" b="1" dirty="0">
                <a:solidFill>
                  <a:schemeClr val="bg2">
                    <a:lumMod val="50000"/>
                  </a:schemeClr>
                </a:solidFill>
                <a:cs typeface="B Kamran" panose="00000400000000000000" pitchFamily="2" charset="-78"/>
              </a:rPr>
              <a:t>حکومت و حکمروایی </a:t>
            </a:r>
            <a:r>
              <a:rPr lang="fa-IR" sz="4800" b="1" dirty="0" smtClean="0">
                <a:solidFill>
                  <a:schemeClr val="bg2">
                    <a:lumMod val="50000"/>
                  </a:schemeClr>
                </a:solidFill>
                <a:cs typeface="B Kamran" panose="00000400000000000000" pitchFamily="2" charset="-78"/>
              </a:rPr>
              <a:t>شهر-منطقه ها</a:t>
            </a:r>
            <a:endParaRPr lang="en-US" sz="4800"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2726260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5450" y="275297"/>
            <a:ext cx="2530918" cy="953001"/>
          </a:xfrm>
        </p:spPr>
        <p:txBody>
          <a:bodyPr>
            <a:normAutofit fontScale="90000"/>
          </a:bodyPr>
          <a:lstStyle/>
          <a:p>
            <a:pPr algn="r" rtl="1"/>
            <a:r>
              <a:rPr lang="fa-IR" sz="4000" dirty="0">
                <a:solidFill>
                  <a:schemeClr val="bg2">
                    <a:lumMod val="50000"/>
                  </a:schemeClr>
                </a:solidFill>
                <a:cs typeface="B Kamran" panose="00000400000000000000" pitchFamily="2" charset="-78"/>
              </a:rPr>
              <a:t>تعاریف و مفاهیم</a:t>
            </a:r>
            <a:r>
              <a:rPr lang="en-US" sz="4000" dirty="0">
                <a:solidFill>
                  <a:schemeClr val="bg2">
                    <a:lumMod val="50000"/>
                  </a:schemeClr>
                </a:solidFill>
                <a:cs typeface="B Kamran" panose="00000400000000000000" pitchFamily="2" charset="-78"/>
              </a:rPr>
              <a:t/>
            </a:r>
            <a:br>
              <a:rPr lang="en-US" sz="4000" dirty="0">
                <a:solidFill>
                  <a:schemeClr val="bg2">
                    <a:lumMod val="50000"/>
                  </a:schemeClr>
                </a:solidFill>
                <a:cs typeface="B Kamran" panose="00000400000000000000" pitchFamily="2" charset="-78"/>
              </a:rPr>
            </a:br>
            <a:endParaRPr lang="en-US" sz="4000"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a:xfrm>
            <a:off x="764275" y="1397826"/>
            <a:ext cx="10727140" cy="4921087"/>
          </a:xfrm>
        </p:spPr>
        <p:txBody>
          <a:bodyPr>
            <a:normAutofit/>
          </a:bodyPr>
          <a:lstStyle/>
          <a:p>
            <a:pPr marL="0" indent="0" algn="just" rtl="1">
              <a:buNone/>
            </a:pPr>
            <a:r>
              <a:rPr lang="fa-IR" sz="2400" b="1" dirty="0" smtClean="0">
                <a:solidFill>
                  <a:schemeClr val="bg2">
                    <a:lumMod val="50000"/>
                  </a:schemeClr>
                </a:solidFill>
                <a:cs typeface="B Kamran" panose="00000400000000000000" pitchFamily="2" charset="-78"/>
              </a:rPr>
              <a:t>شهر </a:t>
            </a:r>
            <a:r>
              <a:rPr lang="fa-IR" sz="2400" b="1" dirty="0">
                <a:solidFill>
                  <a:schemeClr val="bg2">
                    <a:lumMod val="50000"/>
                  </a:schemeClr>
                </a:solidFill>
                <a:cs typeface="B Kamran" panose="00000400000000000000" pitchFamily="2" charset="-78"/>
              </a:rPr>
              <a:t>منطقه عملکردی یا منطقه شهری عملکردی ، مفاهیم نسبتا جدیدی هستند که اکنون در بسیاری از متون مرتبط برای اطلاق به نوع خاصی از منطقه به کار می روند . شهر – منطقه های عملکردی مخلوق محرکهای اقتصادی – اجتماعی و فرهنگی ونیز پیشرفتهای حاصل در بخش حمل و نقل سریع و ارتباطات و نقش موثر آنها در ایجاد یکپارچگی عملکردی است که ضرورت وجود یکپارچگی کالبدی را از بین می برد . </a:t>
            </a:r>
            <a:endParaRPr lang="fa-IR" sz="2400" b="1" dirty="0" smtClean="0">
              <a:solidFill>
                <a:schemeClr val="bg2">
                  <a:lumMod val="50000"/>
                </a:schemeClr>
              </a:solidFill>
              <a:cs typeface="B Kamran" panose="00000400000000000000" pitchFamily="2" charset="-78"/>
            </a:endParaRPr>
          </a:p>
          <a:p>
            <a:pPr marL="0" indent="0" algn="just" rtl="1">
              <a:buNone/>
            </a:pPr>
            <a:r>
              <a:rPr lang="fa-IR" sz="2400" b="1" dirty="0">
                <a:solidFill>
                  <a:schemeClr val="bg2">
                    <a:lumMod val="50000"/>
                  </a:schemeClr>
                </a:solidFill>
                <a:cs typeface="B Kamran" panose="00000400000000000000" pitchFamily="2" charset="-78"/>
              </a:rPr>
              <a:t>عمده ترین تمایز بین این دو تعریف را می توان در مقیاس بسیار وسیع شهر - منطقه های عملکردی و نیز روابط مستحکم روزانه بین شهر مرکزی و نقاط پیرامونی آن دید. از این رو نمی توان وسعت مناطق عملکردی نقاط کلان شهری در اوایل قرن بیستم را با و ضع حاضر مقایسه </a:t>
            </a:r>
            <a:r>
              <a:rPr lang="fa-IR" sz="2400" b="1" dirty="0" smtClean="0">
                <a:solidFill>
                  <a:schemeClr val="bg2">
                    <a:lumMod val="50000"/>
                  </a:schemeClr>
                </a:solidFill>
                <a:cs typeface="B Kamran" panose="00000400000000000000" pitchFamily="2" charset="-78"/>
              </a:rPr>
              <a:t>کرد.</a:t>
            </a:r>
            <a:endParaRPr lang="fa-IR" sz="2400" b="1" dirty="0">
              <a:solidFill>
                <a:schemeClr val="bg2">
                  <a:lumMod val="50000"/>
                </a:schemeClr>
              </a:solidFill>
              <a:cs typeface="B Kamran" panose="00000400000000000000" pitchFamily="2" charset="-78"/>
            </a:endParaRPr>
          </a:p>
          <a:p>
            <a:pPr marL="0" indent="0" algn="just" rtl="1">
              <a:buNone/>
            </a:pPr>
            <a:r>
              <a:rPr lang="fa-IR" sz="2400" b="1" dirty="0">
                <a:solidFill>
                  <a:schemeClr val="bg2">
                    <a:lumMod val="50000"/>
                  </a:schemeClr>
                </a:solidFill>
                <a:cs typeface="B Kamran" panose="00000400000000000000" pitchFamily="2" charset="-78"/>
              </a:rPr>
              <a:t>برای مثال شهر - منطقه عملکردی </a:t>
            </a:r>
            <a:r>
              <a:rPr lang="fa-IR" sz="2400" b="1" dirty="0" smtClean="0">
                <a:solidFill>
                  <a:schemeClr val="bg2">
                    <a:lumMod val="50000"/>
                  </a:schemeClr>
                </a:solidFill>
                <a:cs typeface="B Kamran" panose="00000400000000000000" pitchFamily="2" charset="-78"/>
              </a:rPr>
              <a:t>لندن</a:t>
            </a:r>
            <a:r>
              <a:rPr lang="fa-IR" sz="2400" b="1" dirty="0">
                <a:solidFill>
                  <a:schemeClr val="bg2">
                    <a:lumMod val="50000"/>
                  </a:schemeClr>
                </a:solidFill>
                <a:cs typeface="B Kamran" panose="00000400000000000000" pitchFamily="2" charset="-78"/>
              </a:rPr>
              <a:t>ی به طول </a:t>
            </a:r>
            <a:r>
              <a:rPr lang="fa-IR" sz="2400" b="1" dirty="0" smtClean="0">
                <a:solidFill>
                  <a:schemeClr val="bg2">
                    <a:lumMod val="50000"/>
                  </a:schemeClr>
                </a:solidFill>
                <a:cs typeface="B Kamran" panose="00000400000000000000" pitchFamily="2" charset="-78"/>
              </a:rPr>
              <a:t> شعاع95 </a:t>
            </a:r>
            <a:r>
              <a:rPr lang="fa-IR" sz="2400" b="1" dirty="0">
                <a:solidFill>
                  <a:schemeClr val="bg2">
                    <a:lumMod val="50000"/>
                  </a:schemeClr>
                </a:solidFill>
                <a:cs typeface="B Kamran" panose="00000400000000000000" pitchFamily="2" charset="-78"/>
              </a:rPr>
              <a:t>کیلومتر و جمعیتی بالغ بر 18 میلیون نفر را تحت پوشش قرار می دهد ، در حالی که جمعیت کلان شهر مرکزی آن یا لندن بزرگ 7.4 میلیون نفر است. یکپارچگی عملکردی در این تعریف به این معنی است که نقاط سکونتگاهی و قلمروهای حکومتی متعددی که در این منطقه وجود دارند، بازار کار، خرید، آموزش و تفریح بزرگی را شکل می دهد که به صورت نظام شهری روزانه عمل می کند </a:t>
            </a:r>
            <a:r>
              <a:rPr lang="fa-IR" sz="2400" b="1" dirty="0" smtClean="0">
                <a:solidFill>
                  <a:schemeClr val="bg2">
                    <a:lumMod val="50000"/>
                  </a:schemeClr>
                </a:solidFill>
                <a:cs typeface="B Kamran" panose="00000400000000000000" pitchFamily="2" charset="-78"/>
              </a:rPr>
              <a:t>.</a:t>
            </a:r>
          </a:p>
          <a:p>
            <a:pPr marL="0" indent="0" algn="just" rtl="1">
              <a:buNone/>
            </a:pP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30370767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5213445" y="436728"/>
            <a:ext cx="1937982" cy="912899"/>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solidFill>
                  <a:schemeClr val="bg2">
                    <a:lumMod val="50000"/>
                  </a:schemeClr>
                </a:solidFill>
                <a:cs typeface="B Kamran" panose="00000400000000000000" pitchFamily="2" charset="-78"/>
              </a:rPr>
              <a:t>منطقه عملکردی</a:t>
            </a:r>
            <a:endParaRPr lang="en-US" sz="2800" b="1" dirty="0">
              <a:solidFill>
                <a:schemeClr val="bg2">
                  <a:lumMod val="50000"/>
                </a:schemeClr>
              </a:solidFill>
              <a:cs typeface="B Kamran" panose="00000400000000000000" pitchFamily="2" charset="-78"/>
            </a:endParaRPr>
          </a:p>
        </p:txBody>
      </p:sp>
      <p:sp>
        <p:nvSpPr>
          <p:cNvPr id="5" name="Rectangle 4"/>
          <p:cNvSpPr/>
          <p:nvPr/>
        </p:nvSpPr>
        <p:spPr>
          <a:xfrm>
            <a:off x="2830184" y="1729790"/>
            <a:ext cx="6484467" cy="523220"/>
          </a:xfrm>
          <a:prstGeom prst="rect">
            <a:avLst/>
          </a:prstGeom>
        </p:spPr>
        <p:txBody>
          <a:bodyPr wrap="none">
            <a:spAutoFit/>
          </a:bodyPr>
          <a:lstStyle/>
          <a:p>
            <a:pPr algn="r" rtl="1"/>
            <a:r>
              <a:rPr lang="fa-IR" sz="28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در این تعریف را می توان </a:t>
            </a:r>
            <a:r>
              <a:rPr lang="fa-IR" sz="28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بر </a:t>
            </a:r>
            <a:r>
              <a:rPr lang="fa-IR" sz="28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حسب حوزه جذب  سفرهای به مقصد </a:t>
            </a:r>
            <a:endParaRPr lang="en-US" sz="2800" b="1" dirty="0">
              <a:solidFill>
                <a:schemeClr val="bg2">
                  <a:lumMod val="50000"/>
                </a:schemeClr>
              </a:solidFill>
              <a:cs typeface="B Kamran" panose="00000400000000000000" pitchFamily="2" charset="-78"/>
            </a:endParaRPr>
          </a:p>
        </p:txBody>
      </p:sp>
      <p:sp>
        <p:nvSpPr>
          <p:cNvPr id="6" name="Oval 5"/>
          <p:cNvSpPr/>
          <p:nvPr/>
        </p:nvSpPr>
        <p:spPr>
          <a:xfrm>
            <a:off x="7056851" y="2649941"/>
            <a:ext cx="1471684"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solidFill>
                  <a:schemeClr val="bg2">
                    <a:lumMod val="50000"/>
                  </a:schemeClr>
                </a:solidFill>
                <a:cs typeface="B Kamran" panose="00000400000000000000" pitchFamily="2" charset="-78"/>
              </a:rPr>
              <a:t>خدمات</a:t>
            </a:r>
            <a:endParaRPr lang="en-US" sz="2800" b="1" dirty="0">
              <a:solidFill>
                <a:schemeClr val="bg2">
                  <a:lumMod val="50000"/>
                </a:schemeClr>
              </a:solidFill>
              <a:cs typeface="B Kamran" panose="00000400000000000000" pitchFamily="2" charset="-78"/>
            </a:endParaRPr>
          </a:p>
        </p:txBody>
      </p:sp>
      <p:sp>
        <p:nvSpPr>
          <p:cNvPr id="7" name="Oval 6"/>
          <p:cNvSpPr/>
          <p:nvPr/>
        </p:nvSpPr>
        <p:spPr>
          <a:xfrm>
            <a:off x="9818384" y="2638569"/>
            <a:ext cx="1249949"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کار</a:t>
            </a:r>
            <a:endParaRPr lang="en-US" sz="2800" b="1" dirty="0">
              <a:solidFill>
                <a:schemeClr val="bg2">
                  <a:lumMod val="50000"/>
                </a:schemeClr>
              </a:solidFill>
              <a:cs typeface="B Kamran" panose="00000400000000000000" pitchFamily="2" charset="-78"/>
            </a:endParaRPr>
          </a:p>
        </p:txBody>
      </p:sp>
      <p:sp>
        <p:nvSpPr>
          <p:cNvPr id="8" name="Oval 7"/>
          <p:cNvSpPr/>
          <p:nvPr/>
        </p:nvSpPr>
        <p:spPr>
          <a:xfrm>
            <a:off x="4295317" y="2649941"/>
            <a:ext cx="1471685"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تفریح</a:t>
            </a:r>
            <a:endParaRPr lang="en-US" sz="2800" b="1" dirty="0">
              <a:solidFill>
                <a:schemeClr val="bg2">
                  <a:lumMod val="50000"/>
                </a:schemeClr>
              </a:solidFill>
              <a:cs typeface="B Kamran" panose="00000400000000000000" pitchFamily="2" charset="-78"/>
            </a:endParaRPr>
          </a:p>
        </p:txBody>
      </p:sp>
      <p:sp>
        <p:nvSpPr>
          <p:cNvPr id="9" name="Oval 8"/>
          <p:cNvSpPr/>
          <p:nvPr/>
        </p:nvSpPr>
        <p:spPr>
          <a:xfrm>
            <a:off x="1591690" y="2649941"/>
            <a:ext cx="1238494"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و...</a:t>
            </a:r>
            <a:endParaRPr lang="en-US" sz="2800" b="1" dirty="0">
              <a:solidFill>
                <a:schemeClr val="bg2">
                  <a:lumMod val="50000"/>
                </a:schemeClr>
              </a:solidFill>
              <a:cs typeface="B Kamran" panose="00000400000000000000" pitchFamily="2" charset="-78"/>
            </a:endParaRPr>
          </a:p>
        </p:txBody>
      </p:sp>
      <p:sp>
        <p:nvSpPr>
          <p:cNvPr id="10" name="Flowchart: Alternate Process 9"/>
          <p:cNvSpPr/>
          <p:nvPr/>
        </p:nvSpPr>
        <p:spPr>
          <a:xfrm>
            <a:off x="7945819" y="4144347"/>
            <a:ext cx="2497539"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از پیرامون به مرکز </a:t>
            </a:r>
            <a:endParaRPr lang="en-US" sz="2800" b="1" dirty="0">
              <a:solidFill>
                <a:schemeClr val="bg2">
                  <a:lumMod val="50000"/>
                </a:schemeClr>
              </a:solidFill>
              <a:cs typeface="B Kamran" panose="00000400000000000000" pitchFamily="2" charset="-78"/>
            </a:endParaRPr>
          </a:p>
        </p:txBody>
      </p:sp>
      <p:sp>
        <p:nvSpPr>
          <p:cNvPr id="11" name="Flowchart: Alternate Process 10"/>
          <p:cNvSpPr/>
          <p:nvPr/>
        </p:nvSpPr>
        <p:spPr>
          <a:xfrm>
            <a:off x="2210937" y="4144347"/>
            <a:ext cx="2631744"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a:solidFill>
                  <a:schemeClr val="bg2">
                    <a:lumMod val="50000"/>
                  </a:schemeClr>
                </a:solidFill>
                <a:cs typeface="B Kamran" panose="00000400000000000000" pitchFamily="2" charset="-78"/>
              </a:rPr>
              <a:t>از مرکز به پیرامون</a:t>
            </a:r>
            <a:endParaRPr lang="en-US" sz="2800" b="1" dirty="0">
              <a:solidFill>
                <a:schemeClr val="bg2">
                  <a:lumMod val="50000"/>
                </a:schemeClr>
              </a:solidFill>
              <a:cs typeface="B Kamran" panose="00000400000000000000" pitchFamily="2" charset="-78"/>
            </a:endParaRPr>
          </a:p>
        </p:txBody>
      </p:sp>
      <p:sp>
        <p:nvSpPr>
          <p:cNvPr id="12" name="Flowchart: Alternate Process 11"/>
          <p:cNvSpPr/>
          <p:nvPr/>
        </p:nvSpPr>
        <p:spPr>
          <a:xfrm>
            <a:off x="4339988" y="5455678"/>
            <a:ext cx="3684896"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به طور روزانه عمل می کند.</a:t>
            </a:r>
            <a:endParaRPr lang="en-US" sz="28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37510911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797" y="1479713"/>
            <a:ext cx="10617958" cy="2450843"/>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با توجه به تعریفی که از شهر – منطقه ها یا مناطق کلان شهری ارائه شد این دسته مناطق در حقیقت کل عملکردی همبسته ای هستند که به دلیل وسعت و گسترش فضایی شان ، قلمرو های حکومتی و مدیریتی متعددی را در بر می گیرند .که این تعدد قلمرو های حکومتی و مدیریتی در فقدان چارچوب های هماهنگی و همکاری به بروز مساله ای می انجامد که از سوی صاحب نظران حکومت و حکمروایی کلان شهری به تفرق سیاسی تعبیر شده است . به عقیده بسیاری از صاحب نظران ، تفرق سیاسی یا حکومتی بزرگ ترین چالش در اداره و حکمروایی شهر- منطقه هاست که در حقیقت ناشی از فقدان انطباق قلمرو عملکردی (منطقه کلان شهری) با قلمرو سازمانی (ساختار حکومت محلی یا مدیریت شهری) است</a:t>
            </a:r>
            <a:endParaRPr lang="en-US" sz="2400" b="1" dirty="0">
              <a:solidFill>
                <a:schemeClr val="bg2">
                  <a:lumMod val="50000"/>
                </a:schemeClr>
              </a:solidFill>
              <a:cs typeface="B Kamran" panose="00000400000000000000" pitchFamily="2" charset="-78"/>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110484" y="1755723"/>
            <a:ext cx="3944203" cy="3089232"/>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105469" y="1755723"/>
            <a:ext cx="3944203" cy="3089232"/>
          </a:xfrm>
          <a:prstGeom prst="rect">
            <a:avLst/>
          </a:prstGeom>
          <a:noFill/>
          <a:ln>
            <a:noFill/>
          </a:ln>
        </p:spPr>
      </p:pic>
      <p:sp>
        <p:nvSpPr>
          <p:cNvPr id="6" name="Rectangle 5"/>
          <p:cNvSpPr/>
          <p:nvPr/>
        </p:nvSpPr>
        <p:spPr>
          <a:xfrm>
            <a:off x="7474105" y="5159489"/>
            <a:ext cx="3020379" cy="461665"/>
          </a:xfrm>
          <a:prstGeom prst="rect">
            <a:avLst/>
          </a:prstGeom>
        </p:spPr>
        <p:txBody>
          <a:bodyPr wrap="none">
            <a:spAutoFit/>
          </a:bodyPr>
          <a:lstStyle/>
          <a:p>
            <a:pPr algn="r" rtl="1"/>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تفرق سیاسی در منطقه کلان شهری </a:t>
            </a:r>
            <a:endParaRPr lang="en-US" sz="2400" b="1" dirty="0">
              <a:solidFill>
                <a:schemeClr val="bg2">
                  <a:lumMod val="50000"/>
                </a:schemeClr>
              </a:solidFill>
              <a:cs typeface="B Kamran" panose="00000400000000000000" pitchFamily="2" charset="-78"/>
            </a:endParaRPr>
          </a:p>
        </p:txBody>
      </p:sp>
      <p:sp>
        <p:nvSpPr>
          <p:cNvPr id="7" name="TextBox 6"/>
          <p:cNvSpPr txBox="1"/>
          <p:nvPr/>
        </p:nvSpPr>
        <p:spPr>
          <a:xfrm>
            <a:off x="775029" y="5201068"/>
            <a:ext cx="4605081" cy="461665"/>
          </a:xfrm>
          <a:prstGeom prst="rect">
            <a:avLst/>
          </a:prstGeom>
          <a:noFill/>
        </p:spPr>
        <p:txBody>
          <a:bodyPr wrap="square" rtlCol="0">
            <a:spAutoFit/>
          </a:bodyPr>
          <a:lstStyle/>
          <a:p>
            <a:pPr rtl="1"/>
            <a:r>
              <a:rPr lang="fa-IR" sz="2400" b="1" dirty="0">
                <a:solidFill>
                  <a:schemeClr val="bg2">
                    <a:lumMod val="50000"/>
                  </a:schemeClr>
                </a:solidFill>
                <a:cs typeface="B Kamran" panose="00000400000000000000" pitchFamily="2" charset="-78"/>
              </a:rPr>
              <a:t>یکپارچگی و همبستگی عملکردی درمنطقه کلان شهری           </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41853446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p:tgtEl>
                                          <p:spTgt spid="3">
                                            <p:txEl>
                                              <p:pRg st="0" end="0"/>
                                            </p:txEl>
                                          </p:spTgt>
                                        </p:tgtEl>
                                        <p:attrNameLst>
                                          <p:attrName>ppt_y</p:attrName>
                                        </p:attrNameLst>
                                      </p:cBhvr>
                                      <p:tavLst>
                                        <p:tav tm="0">
                                          <p:val>
                                            <p:strVal val="ppt_y"/>
                                          </p:val>
                                        </p:tav>
                                        <p:tav tm="100000">
                                          <p:val>
                                            <p:strVal val="1+ppt_h/2"/>
                                          </p:val>
                                        </p:tav>
                                      </p:tavLst>
                                    </p:anim>
                                    <p:set>
                                      <p:cBhvr>
                                        <p:cTn id="13" dur="1" fill="hold">
                                          <p:stCondLst>
                                            <p:cond delay="499"/>
                                          </p:stCondLst>
                                        </p:cTn>
                                        <p:tgtEl>
                                          <p:spTgt spid="3">
                                            <p:txEl>
                                              <p:pRg st="0" end="0"/>
                                            </p:txEl>
                                          </p:spTgt>
                                        </p:tgtEl>
                                        <p:attrNameLst>
                                          <p:attrName>style.visibility</p:attrName>
                                        </p:attrNameLst>
                                      </p:cBhvr>
                                      <p:to>
                                        <p:strVal val="hidden"/>
                                      </p:to>
                                    </p:set>
                                  </p:childTnLst>
                                </p:cTn>
                              </p:par>
                              <p:par>
                                <p:cTn id="14" presetID="2" presetClass="entr" presetSubtype="4"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64451" y="250064"/>
            <a:ext cx="1416162" cy="806003"/>
          </a:xfrm>
        </p:spPr>
        <p:txBody>
          <a:bodyPr/>
          <a:lstStyle/>
          <a:p>
            <a:pPr algn="just" rtl="1"/>
            <a:r>
              <a:rPr lang="fa-IR" sz="4400" b="1" dirty="0" smtClean="0">
                <a:solidFill>
                  <a:schemeClr val="tx2">
                    <a:lumMod val="10000"/>
                  </a:schemeClr>
                </a:solidFill>
                <a:latin typeface="Kozuka Mincho Pro H" panose="02020A00000000000000" pitchFamily="18" charset="-128"/>
                <a:ea typeface="Kozuka Mincho Pro H" panose="02020A00000000000000" pitchFamily="18" charset="-128"/>
                <a:cs typeface="B Kamran" panose="00000400000000000000" pitchFamily="2" charset="-78"/>
              </a:rPr>
              <a:t>مقدمه</a:t>
            </a:r>
            <a:endParaRPr lang="en-US" sz="4400" b="1" dirty="0">
              <a:solidFill>
                <a:schemeClr val="tx2">
                  <a:lumMod val="10000"/>
                </a:schemeClr>
              </a:solidFill>
              <a:latin typeface="Kozuka Mincho Pro H" panose="02020A00000000000000" pitchFamily="18" charset="-128"/>
              <a:ea typeface="Kozuka Mincho Pro H" panose="02020A00000000000000" pitchFamily="18" charset="-128"/>
              <a:cs typeface="B Kamran" panose="00000400000000000000" pitchFamily="2" charset="-78"/>
            </a:endParaRPr>
          </a:p>
        </p:txBody>
      </p:sp>
      <p:sp>
        <p:nvSpPr>
          <p:cNvPr id="3" name="Subtitle 2"/>
          <p:cNvSpPr>
            <a:spLocks noGrp="1"/>
          </p:cNvSpPr>
          <p:nvPr>
            <p:ph type="subTitle" idx="1"/>
          </p:nvPr>
        </p:nvSpPr>
        <p:spPr>
          <a:xfrm>
            <a:off x="1978924" y="1313645"/>
            <a:ext cx="9785445" cy="5046212"/>
          </a:xfrm>
        </p:spPr>
        <p:txBody>
          <a:bodyPr>
            <a:noAutofit/>
          </a:bodyPr>
          <a:lstStyle/>
          <a:p>
            <a:pPr marL="342900" indent="-342900" algn="just" rtl="1">
              <a:buFont typeface="Wingdings" panose="05000000000000000000" pitchFamily="2" charset="2"/>
              <a:buChar char="v"/>
            </a:pPr>
            <a:r>
              <a:rPr lang="ar-SA" sz="2400" b="1" dirty="0">
                <a:solidFill>
                  <a:schemeClr val="tx2">
                    <a:lumMod val="10000"/>
                  </a:schemeClr>
                </a:solidFill>
                <a:cs typeface="B Nazanin" panose="00000400000000000000" pitchFamily="2" charset="-78"/>
              </a:rPr>
              <a:t>در حال حاضر بیش از نیمی از جمعیت جهان در شهرها زندگی می </a:t>
            </a:r>
            <a:r>
              <a:rPr lang="ar-SA" sz="2400" b="1" dirty="0" smtClean="0">
                <a:solidFill>
                  <a:schemeClr val="tx2">
                    <a:lumMod val="10000"/>
                  </a:schemeClr>
                </a:solidFill>
                <a:cs typeface="B Nazanin" panose="00000400000000000000" pitchFamily="2" charset="-78"/>
              </a:rPr>
              <a:t>کنند</a:t>
            </a:r>
            <a:r>
              <a:rPr lang="fa-IR" sz="2400" b="1" dirty="0">
                <a:solidFill>
                  <a:schemeClr val="tx2">
                    <a:lumMod val="10000"/>
                  </a:schemeClr>
                </a:solidFill>
                <a:cs typeface="B Nazanin" panose="00000400000000000000" pitchFamily="2" charset="-78"/>
              </a:rPr>
              <a:t>.</a:t>
            </a:r>
            <a:endParaRPr lang="fa-IR" sz="2400" b="1" dirty="0" smtClean="0">
              <a:solidFill>
                <a:schemeClr val="tx2">
                  <a:lumMod val="10000"/>
                </a:schemeClr>
              </a:solidFill>
              <a:cs typeface="B Nazanin" panose="00000400000000000000" pitchFamily="2" charset="-78"/>
            </a:endParaRPr>
          </a:p>
          <a:p>
            <a:pPr marL="342900" indent="-342900" algn="just" rtl="1">
              <a:buFont typeface="Wingdings" panose="05000000000000000000" pitchFamily="2" charset="2"/>
              <a:buChar char="v"/>
            </a:pPr>
            <a:r>
              <a:rPr lang="ar-SA" sz="2400" b="1" dirty="0">
                <a:solidFill>
                  <a:schemeClr val="tx2">
                    <a:lumMod val="10000"/>
                  </a:schemeClr>
                </a:solidFill>
                <a:cs typeface="B Nazanin" panose="00000400000000000000" pitchFamily="2" charset="-78"/>
              </a:rPr>
              <a:t>جمعیت شهرنشین </a:t>
            </a:r>
            <a:r>
              <a:rPr lang="ar-SA" sz="2400" b="1" dirty="0" smtClean="0">
                <a:solidFill>
                  <a:schemeClr val="tx2">
                    <a:lumMod val="10000"/>
                  </a:schemeClr>
                </a:solidFill>
                <a:cs typeface="B Nazanin" panose="00000400000000000000" pitchFamily="2" charset="-78"/>
              </a:rPr>
              <a:t>جهان</a:t>
            </a:r>
            <a:r>
              <a:rPr lang="fa-IR" sz="2400" b="1" dirty="0" smtClean="0">
                <a:solidFill>
                  <a:schemeClr val="tx2">
                    <a:lumMod val="10000"/>
                  </a:schemeClr>
                </a:solidFill>
                <a:cs typeface="B Nazanin" panose="00000400000000000000" pitchFamily="2" charset="-78"/>
              </a:rPr>
              <a:t> از </a:t>
            </a:r>
            <a:r>
              <a:rPr lang="en-US" sz="2400" b="1" dirty="0">
                <a:solidFill>
                  <a:schemeClr val="bg1"/>
                </a:solidFill>
                <a:cs typeface="B Nazanin" panose="00000400000000000000" pitchFamily="2" charset="-78"/>
              </a:rPr>
              <a:t> </a:t>
            </a:r>
            <a:r>
              <a:rPr lang="fa-IR" sz="2400" b="1" dirty="0">
                <a:solidFill>
                  <a:schemeClr val="tx2">
                    <a:lumMod val="10000"/>
                  </a:schemeClr>
                </a:solidFill>
                <a:cs typeface="B Nazanin" panose="00000400000000000000" pitchFamily="2" charset="-78"/>
              </a:rPr>
              <a:t>300</a:t>
            </a:r>
            <a:r>
              <a:rPr lang="ar-SA" sz="2400" b="1" dirty="0">
                <a:solidFill>
                  <a:schemeClr val="tx2">
                    <a:lumMod val="10000"/>
                  </a:schemeClr>
                </a:solidFill>
                <a:cs typeface="B Nazanin" panose="00000400000000000000" pitchFamily="2" charset="-78"/>
              </a:rPr>
              <a:t>میلیون نفر در سال</a:t>
            </a:r>
            <a:r>
              <a:rPr lang="en-US" sz="2400" b="1" dirty="0">
                <a:solidFill>
                  <a:schemeClr val="tx2">
                    <a:lumMod val="10000"/>
                  </a:schemeClr>
                </a:solidFill>
                <a:cs typeface="B Nazanin" panose="00000400000000000000" pitchFamily="2" charset="-78"/>
              </a:rPr>
              <a:t> </a:t>
            </a:r>
            <a:r>
              <a:rPr lang="fa-IR" sz="2400" b="1" dirty="0" smtClean="0">
                <a:solidFill>
                  <a:schemeClr val="tx2">
                    <a:lumMod val="10000"/>
                  </a:schemeClr>
                </a:solidFill>
                <a:cs typeface="B Nazanin" panose="00000400000000000000" pitchFamily="2" charset="-78"/>
              </a:rPr>
              <a:t>1950 به </a:t>
            </a:r>
            <a:r>
              <a:rPr lang="ar-SA" sz="2400" b="1" dirty="0">
                <a:solidFill>
                  <a:schemeClr val="tx2">
                    <a:lumMod val="10000"/>
                  </a:schemeClr>
                </a:solidFill>
                <a:cs typeface="B Nazanin" panose="00000400000000000000" pitchFamily="2" charset="-78"/>
              </a:rPr>
              <a:t>دو میلیارد و</a:t>
            </a:r>
            <a:r>
              <a:rPr lang="en-US" sz="2400" b="1" dirty="0">
                <a:solidFill>
                  <a:schemeClr val="tx2">
                    <a:lumMod val="10000"/>
                  </a:schemeClr>
                </a:solidFill>
                <a:cs typeface="B Nazanin" panose="00000400000000000000" pitchFamily="2" charset="-78"/>
              </a:rPr>
              <a:t> </a:t>
            </a:r>
            <a:r>
              <a:rPr lang="fa-IR" sz="2400" b="1" dirty="0">
                <a:solidFill>
                  <a:schemeClr val="tx2">
                    <a:lumMod val="10000"/>
                  </a:schemeClr>
                </a:solidFill>
                <a:cs typeface="B Nazanin" panose="00000400000000000000" pitchFamily="2" charset="-78"/>
              </a:rPr>
              <a:t>700</a:t>
            </a:r>
            <a:r>
              <a:rPr lang="en-US" sz="2400" b="1" dirty="0">
                <a:solidFill>
                  <a:schemeClr val="tx2">
                    <a:lumMod val="10000"/>
                  </a:schemeClr>
                </a:solidFill>
                <a:cs typeface="B Nazanin" panose="00000400000000000000" pitchFamily="2" charset="-78"/>
              </a:rPr>
              <a:t> </a:t>
            </a:r>
            <a:r>
              <a:rPr lang="ar-SA" sz="2400" b="1" dirty="0">
                <a:solidFill>
                  <a:schemeClr val="tx2">
                    <a:lumMod val="10000"/>
                  </a:schemeClr>
                </a:solidFill>
                <a:cs typeface="B Nazanin" panose="00000400000000000000" pitchFamily="2" charset="-78"/>
              </a:rPr>
              <a:t>میلیون نفر در سال</a:t>
            </a:r>
            <a:r>
              <a:rPr lang="en-US" sz="2400" b="1" dirty="0">
                <a:solidFill>
                  <a:schemeClr val="tx2">
                    <a:lumMod val="10000"/>
                  </a:schemeClr>
                </a:solidFill>
                <a:cs typeface="B Nazanin" panose="00000400000000000000" pitchFamily="2" charset="-78"/>
              </a:rPr>
              <a:t> </a:t>
            </a:r>
            <a:r>
              <a:rPr lang="fa-IR" sz="2400" b="1" dirty="0" smtClean="0">
                <a:solidFill>
                  <a:schemeClr val="tx2">
                    <a:lumMod val="10000"/>
                  </a:schemeClr>
                </a:solidFill>
                <a:cs typeface="B Nazanin" panose="00000400000000000000" pitchFamily="2" charset="-78"/>
              </a:rPr>
              <a:t>2000 افزایش یافت.</a:t>
            </a:r>
            <a:endParaRPr lang="en-US" sz="2400" b="1" dirty="0">
              <a:solidFill>
                <a:schemeClr val="tx2">
                  <a:lumMod val="10000"/>
                </a:schemeClr>
              </a:solidFill>
              <a:cs typeface="B Nazanin" panose="00000400000000000000" pitchFamily="2" charset="-78"/>
            </a:endParaRPr>
          </a:p>
          <a:p>
            <a:pPr marL="342900" indent="-342900" algn="just" rtl="1">
              <a:buFont typeface="Wingdings" panose="05000000000000000000" pitchFamily="2" charset="2"/>
              <a:buChar char="v"/>
            </a:pPr>
            <a:endParaRPr lang="fa-IR" sz="2400" b="1" dirty="0" smtClean="0">
              <a:solidFill>
                <a:schemeClr val="bg1"/>
              </a:solidFill>
              <a:cs typeface="B Nazanin" panose="00000400000000000000" pitchFamily="2" charset="-78"/>
            </a:endParaRPr>
          </a:p>
          <a:p>
            <a:pPr marL="342900" indent="-342900" algn="just" rtl="1">
              <a:buFont typeface="Wingdings" panose="05000000000000000000" pitchFamily="2" charset="2"/>
              <a:buChar char="v"/>
            </a:pPr>
            <a:r>
              <a:rPr lang="ar-SA" sz="2400" b="1" dirty="0" smtClean="0">
                <a:solidFill>
                  <a:schemeClr val="tx2">
                    <a:lumMod val="10000"/>
                  </a:schemeClr>
                </a:solidFill>
                <a:cs typeface="B Nazanin" panose="00000400000000000000" pitchFamily="2" charset="-78"/>
              </a:rPr>
              <a:t>گزارش صندوق جمعیت سازمان ملل متحد در سال</a:t>
            </a:r>
            <a:r>
              <a:rPr lang="en-US" sz="2400" b="1" dirty="0" smtClean="0">
                <a:solidFill>
                  <a:schemeClr val="tx2">
                    <a:lumMod val="10000"/>
                  </a:schemeClr>
                </a:solidFill>
                <a:cs typeface="B Nazanin" panose="00000400000000000000" pitchFamily="2" charset="-78"/>
              </a:rPr>
              <a:t> </a:t>
            </a:r>
            <a:r>
              <a:rPr lang="fa-IR" sz="2400" b="1" dirty="0" smtClean="0">
                <a:solidFill>
                  <a:schemeClr val="tx2">
                    <a:lumMod val="10000"/>
                  </a:schemeClr>
                </a:solidFill>
                <a:cs typeface="B Nazanin" panose="00000400000000000000" pitchFamily="2" charset="-78"/>
              </a:rPr>
              <a:t>2007</a:t>
            </a:r>
            <a:r>
              <a:rPr lang="ar-SA" sz="2400" b="1" dirty="0" smtClean="0">
                <a:solidFill>
                  <a:schemeClr val="tx2">
                    <a:lumMod val="10000"/>
                  </a:schemeClr>
                </a:solidFill>
                <a:cs typeface="B Nazanin" panose="00000400000000000000" pitchFamily="2" charset="-78"/>
              </a:rPr>
              <a:t>میلادي درباره ي وضعیت جمعیت جهان به </a:t>
            </a:r>
            <a:r>
              <a:rPr lang="ar-SA" sz="2400" b="1" dirty="0" smtClean="0">
                <a:solidFill>
                  <a:schemeClr val="tx2">
                    <a:lumMod val="10000"/>
                  </a:schemeClr>
                </a:solidFill>
                <a:cs typeface="B Nazanin" panose="00000400000000000000" pitchFamily="2" charset="-78"/>
              </a:rPr>
              <a:t>دلیل </a:t>
            </a:r>
            <a:r>
              <a:rPr lang="ar-SA" sz="2400" b="1" dirty="0" smtClean="0">
                <a:solidFill>
                  <a:schemeClr val="tx2">
                    <a:lumMod val="10000"/>
                  </a:schemeClr>
                </a:solidFill>
                <a:cs typeface="B Nazanin" panose="00000400000000000000" pitchFamily="2" charset="-78"/>
              </a:rPr>
              <a:t>اهمیت این موضوع به شهرنشینی اختصاص یافته است از </a:t>
            </a:r>
            <a:r>
              <a:rPr lang="ar-SA" sz="2400" b="1" dirty="0">
                <a:solidFill>
                  <a:schemeClr val="tx2">
                    <a:lumMod val="10000"/>
                  </a:schemeClr>
                </a:solidFill>
                <a:cs typeface="B Nazanin" panose="00000400000000000000" pitchFamily="2" charset="-78"/>
              </a:rPr>
              <a:t>طرف دیگر با در نظر گرفتن توسعه ی شتابان شهرنشینی در ایران و  اقبال گسترده ي مردم به شهر گرایی که طی آن تعداد شهرها در دوره ي</a:t>
            </a:r>
            <a:r>
              <a:rPr lang="en-US" sz="2400" b="1" dirty="0">
                <a:solidFill>
                  <a:schemeClr val="tx2">
                    <a:lumMod val="10000"/>
                  </a:schemeClr>
                </a:solidFill>
                <a:cs typeface="B Nazanin" panose="00000400000000000000" pitchFamily="2" charset="-78"/>
              </a:rPr>
              <a:t> </a:t>
            </a:r>
            <a:r>
              <a:rPr lang="fa-IR" sz="2400" b="1" dirty="0">
                <a:solidFill>
                  <a:schemeClr val="tx2">
                    <a:lumMod val="10000"/>
                  </a:schemeClr>
                </a:solidFill>
                <a:cs typeface="B Nazanin" panose="00000400000000000000" pitchFamily="2" charset="-78"/>
              </a:rPr>
              <a:t>50</a:t>
            </a:r>
            <a:r>
              <a:rPr lang="en-US" sz="2400" b="1" dirty="0">
                <a:solidFill>
                  <a:schemeClr val="tx2">
                    <a:lumMod val="10000"/>
                  </a:schemeClr>
                </a:solidFill>
                <a:cs typeface="B Nazanin" panose="00000400000000000000" pitchFamily="2" charset="-78"/>
              </a:rPr>
              <a:t> </a:t>
            </a:r>
            <a:r>
              <a:rPr lang="ar-SA" sz="2400" b="1" dirty="0">
                <a:solidFill>
                  <a:schemeClr val="tx2">
                    <a:lumMod val="10000"/>
                  </a:schemeClr>
                </a:solidFill>
                <a:cs typeface="B Nazanin" panose="00000400000000000000" pitchFamily="2" charset="-78"/>
              </a:rPr>
              <a:t>ساله(</a:t>
            </a:r>
            <a:r>
              <a:rPr lang="fa-IR" sz="2400" b="1" dirty="0">
                <a:solidFill>
                  <a:schemeClr val="tx2">
                    <a:lumMod val="10000"/>
                  </a:schemeClr>
                </a:solidFill>
                <a:cs typeface="B Nazanin" panose="00000400000000000000" pitchFamily="2" charset="-78"/>
              </a:rPr>
              <a:t>1335</a:t>
            </a:r>
            <a:r>
              <a:rPr lang="en-US" sz="2400" b="1" dirty="0">
                <a:solidFill>
                  <a:schemeClr val="tx2">
                    <a:lumMod val="10000"/>
                  </a:schemeClr>
                </a:solidFill>
                <a:cs typeface="B Nazanin" panose="00000400000000000000" pitchFamily="2" charset="-78"/>
              </a:rPr>
              <a:t>-</a:t>
            </a:r>
            <a:r>
              <a:rPr lang="fa-IR" sz="2400" b="1" dirty="0">
                <a:solidFill>
                  <a:schemeClr val="tx2">
                    <a:lumMod val="10000"/>
                  </a:schemeClr>
                </a:solidFill>
                <a:cs typeface="B Nazanin" panose="00000400000000000000" pitchFamily="2" charset="-78"/>
              </a:rPr>
              <a:t>1390</a:t>
            </a:r>
            <a:r>
              <a:rPr lang="ar-SA" sz="2400" b="1" dirty="0">
                <a:solidFill>
                  <a:schemeClr val="tx2">
                    <a:lumMod val="10000"/>
                  </a:schemeClr>
                </a:solidFill>
                <a:cs typeface="B Nazanin" panose="00000400000000000000" pitchFamily="2" charset="-78"/>
              </a:rPr>
              <a:t>) از</a:t>
            </a:r>
            <a:r>
              <a:rPr lang="en-US" sz="2400" b="1" dirty="0">
                <a:solidFill>
                  <a:schemeClr val="tx2">
                    <a:lumMod val="10000"/>
                  </a:schemeClr>
                </a:solidFill>
                <a:cs typeface="B Nazanin" panose="00000400000000000000" pitchFamily="2" charset="-78"/>
              </a:rPr>
              <a:t> </a:t>
            </a:r>
            <a:r>
              <a:rPr lang="fa-IR" sz="2400" b="1" dirty="0">
                <a:solidFill>
                  <a:schemeClr val="tx2">
                    <a:lumMod val="10000"/>
                  </a:schemeClr>
                </a:solidFill>
                <a:cs typeface="B Nazanin" panose="00000400000000000000" pitchFamily="2" charset="-78"/>
              </a:rPr>
              <a:t>199</a:t>
            </a:r>
            <a:r>
              <a:rPr lang="en-US" sz="2400" b="1" dirty="0">
                <a:solidFill>
                  <a:schemeClr val="tx2">
                    <a:lumMod val="10000"/>
                  </a:schemeClr>
                </a:solidFill>
                <a:cs typeface="B Nazanin" panose="00000400000000000000" pitchFamily="2" charset="-78"/>
              </a:rPr>
              <a:t> </a:t>
            </a:r>
            <a:r>
              <a:rPr lang="ar-SA" sz="2400" b="1" dirty="0">
                <a:solidFill>
                  <a:schemeClr val="tx2">
                    <a:lumMod val="10000"/>
                  </a:schemeClr>
                </a:solidFill>
                <a:cs typeface="B Nazanin" panose="00000400000000000000" pitchFamily="2" charset="-78"/>
              </a:rPr>
              <a:t>شهر به</a:t>
            </a:r>
            <a:r>
              <a:rPr lang="en-US" sz="2400" b="1" dirty="0">
                <a:solidFill>
                  <a:schemeClr val="tx2">
                    <a:lumMod val="10000"/>
                  </a:schemeClr>
                </a:solidFill>
                <a:cs typeface="B Nazanin" panose="00000400000000000000" pitchFamily="2" charset="-78"/>
              </a:rPr>
              <a:t> </a:t>
            </a:r>
            <a:r>
              <a:rPr lang="fa-IR" sz="2400" b="1" dirty="0">
                <a:solidFill>
                  <a:schemeClr val="tx2">
                    <a:lumMod val="10000"/>
                  </a:schemeClr>
                </a:solidFill>
                <a:cs typeface="B Nazanin" panose="00000400000000000000" pitchFamily="2" charset="-78"/>
              </a:rPr>
              <a:t>1331</a:t>
            </a:r>
            <a:r>
              <a:rPr lang="en-US" sz="2400" b="1" dirty="0">
                <a:solidFill>
                  <a:schemeClr val="tx2">
                    <a:lumMod val="10000"/>
                  </a:schemeClr>
                </a:solidFill>
                <a:cs typeface="B Nazanin" panose="00000400000000000000" pitchFamily="2" charset="-78"/>
              </a:rPr>
              <a:t> </a:t>
            </a:r>
            <a:r>
              <a:rPr lang="ar-SA" sz="2400" b="1" dirty="0">
                <a:solidFill>
                  <a:schemeClr val="tx2">
                    <a:lumMod val="10000"/>
                  </a:schemeClr>
                </a:solidFill>
                <a:cs typeface="B Nazanin" panose="00000400000000000000" pitchFamily="2" charset="-78"/>
              </a:rPr>
              <a:t>شهر رسیده و نسبت جمعیت شهرنشین از</a:t>
            </a:r>
            <a:r>
              <a:rPr lang="en-US" sz="2400" b="1" dirty="0">
                <a:solidFill>
                  <a:schemeClr val="tx2">
                    <a:lumMod val="10000"/>
                  </a:schemeClr>
                </a:solidFill>
                <a:cs typeface="B Nazanin" panose="00000400000000000000" pitchFamily="2" charset="-78"/>
              </a:rPr>
              <a:t> </a:t>
            </a:r>
            <a:r>
              <a:rPr lang="fa-IR" sz="2400" b="1" dirty="0">
                <a:solidFill>
                  <a:schemeClr val="tx2">
                    <a:lumMod val="10000"/>
                  </a:schemeClr>
                </a:solidFill>
                <a:cs typeface="B Nazanin" panose="00000400000000000000" pitchFamily="2" charset="-78"/>
              </a:rPr>
              <a:t>32</a:t>
            </a:r>
            <a:r>
              <a:rPr lang="en-US" sz="2400" b="1" dirty="0">
                <a:solidFill>
                  <a:schemeClr val="tx2">
                    <a:lumMod val="10000"/>
                  </a:schemeClr>
                </a:solidFill>
                <a:cs typeface="B Nazanin" panose="00000400000000000000" pitchFamily="2" charset="-78"/>
              </a:rPr>
              <a:t> </a:t>
            </a:r>
            <a:r>
              <a:rPr lang="ar-SA" sz="2400" b="1" dirty="0">
                <a:solidFill>
                  <a:schemeClr val="tx2">
                    <a:lumMod val="10000"/>
                  </a:schemeClr>
                </a:solidFill>
                <a:cs typeface="B Nazanin" panose="00000400000000000000" pitchFamily="2" charset="-78"/>
              </a:rPr>
              <a:t>درصد به 71 درصد افزایش یافته است، می توان تصور کرد که مدیریت بر شهرها در سال هاي آینده، از جمله دغدغه هاي بزرگ نظام مدیریت در کشور خواهد بود و بدین ترتیب توسعه ی شهرنشینی شتابان علاوه بر چالش هاي اجتماعی، اقتصادي، فرهنگی و زیست محیطی با چالش هاي مدیریتی نیز رو به رو خواهد </a:t>
            </a:r>
            <a:r>
              <a:rPr lang="ar-SA" sz="2400" b="1" dirty="0" smtClean="0">
                <a:solidFill>
                  <a:schemeClr val="tx2">
                    <a:lumMod val="10000"/>
                  </a:schemeClr>
                </a:solidFill>
                <a:cs typeface="B Nazanin" panose="00000400000000000000" pitchFamily="2" charset="-78"/>
              </a:rPr>
              <a:t>گشت</a:t>
            </a:r>
            <a:r>
              <a:rPr lang="fa-IR" sz="2400" b="1" dirty="0" smtClean="0">
                <a:solidFill>
                  <a:schemeClr val="tx2">
                    <a:lumMod val="10000"/>
                  </a:schemeClr>
                </a:solidFill>
                <a:cs typeface="B Nazanin" panose="00000400000000000000" pitchFamily="2" charset="-78"/>
              </a:rPr>
              <a:t>.</a:t>
            </a:r>
            <a:endParaRPr lang="en-US" sz="2400" b="1" dirty="0">
              <a:solidFill>
                <a:schemeClr val="tx2">
                  <a:lumMod val="10000"/>
                </a:schemeClr>
              </a:solidFill>
              <a:cs typeface="B Nazanin" panose="00000400000000000000" pitchFamily="2" charset="-78"/>
            </a:endParaRPr>
          </a:p>
        </p:txBody>
      </p:sp>
    </p:spTree>
    <p:extLst>
      <p:ext uri="{BB962C8B-B14F-4D97-AF65-F5344CB8AC3E}">
        <p14:creationId xmlns:p14="http://schemas.microsoft.com/office/powerpoint/2010/main" val="11199007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4335" y="302593"/>
            <a:ext cx="8289292" cy="1034888"/>
          </a:xfrm>
        </p:spPr>
        <p:txBody>
          <a:bodyPr>
            <a:normAutofit fontScale="90000"/>
          </a:bodyPr>
          <a:lstStyle/>
          <a:p>
            <a:pPr algn="r" rtl="1"/>
            <a:r>
              <a:rPr lang="fa-IR" sz="4000" b="1" dirty="0">
                <a:solidFill>
                  <a:schemeClr val="bg2">
                    <a:lumMod val="50000"/>
                  </a:schemeClr>
                </a:solidFill>
                <a:cs typeface="B Kamran" panose="00000400000000000000" pitchFamily="2" charset="-78"/>
              </a:rPr>
              <a:t>تفرق سیاسی ، چالش اصلی در حکمروایی مناطق کلان شهری</a:t>
            </a:r>
            <a:r>
              <a:rPr lang="en-US" sz="4000" b="1" dirty="0">
                <a:solidFill>
                  <a:schemeClr val="bg2">
                    <a:lumMod val="50000"/>
                  </a:schemeClr>
                </a:solidFill>
                <a:cs typeface="B Kamran" panose="00000400000000000000" pitchFamily="2" charset="-78"/>
              </a:rPr>
              <a:t/>
            </a:r>
            <a:br>
              <a:rPr lang="en-US" sz="4000" b="1" dirty="0">
                <a:solidFill>
                  <a:schemeClr val="bg2">
                    <a:lumMod val="50000"/>
                  </a:schemeClr>
                </a:solidFill>
                <a:cs typeface="B Kamran" panose="00000400000000000000" pitchFamily="2" charset="-78"/>
              </a:rPr>
            </a:br>
            <a:endParaRPr lang="en-US" sz="4000" b="1"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a:xfrm>
            <a:off x="581503" y="1828800"/>
            <a:ext cx="10647410" cy="4195481"/>
          </a:xfrm>
        </p:spPr>
        <p:txBody>
          <a:bodyPr>
            <a:normAutofit/>
          </a:bodyPr>
          <a:lstStyle/>
          <a:p>
            <a:pPr marL="0" indent="0" algn="just" rtl="1">
              <a:buNone/>
            </a:pPr>
            <a:r>
              <a:rPr lang="fa-IR" sz="2400" b="1" dirty="0" smtClean="0">
                <a:solidFill>
                  <a:schemeClr val="bg2">
                    <a:lumMod val="50000"/>
                  </a:schemeClr>
                </a:solidFill>
                <a:cs typeface="B Kamran" panose="00000400000000000000" pitchFamily="2" charset="-78"/>
              </a:rPr>
              <a:t>عدم </a:t>
            </a:r>
            <a:r>
              <a:rPr lang="fa-IR" sz="2400" b="1" dirty="0">
                <a:solidFill>
                  <a:schemeClr val="bg2">
                    <a:lumMod val="50000"/>
                  </a:schemeClr>
                </a:solidFill>
                <a:cs typeface="B Kamran" panose="00000400000000000000" pitchFamily="2" charset="-78"/>
              </a:rPr>
              <a:t>انطباق قلمرو سازمانی / حکومتی با قلمرو عملکردی شهر - منطقه ها را می توان عمده ترین چالش در اداره و حکمروایی این مناطق دانست. بین نوع سیستم سازمانی / حکومتی یک شهر - منطقه با کلیت ارگانیک و قلمرو عملکردی آن باید مطابقتی به وجود آورد ، زیرا در نبود این انطباق بسیاری از مسائل محتوایی به ویژه با ماهیت منطقه ای غیرقابل حل خواهد بود. در چنین شرایطی امکان اتخاذ تصمیمات سیاستی و ا جرای آن ها در گستره منطقه کلان شهری که یک کلیت عملکردی و سیستم شهری روزانه ای, را تشکیل می دهد میسر نخواهد بود. بسیاری از صاحب نظران حوزه حکومت کلان شهری به وجود آمدن چالشی چون تفرق سیاسی قلمروهای حکومتی متعدد مانند شهرداری ها، فرمانداری ها، شهرک ها ، دهیاری ها و غیره، بدون هر نوع یا همان, چارچوب های هماهنگ کننده را ناشی از بسط و توسعه فرایند شهرنشینی می دانند.</a:t>
            </a:r>
            <a:endParaRPr lang="en-US" sz="2400" b="1" dirty="0">
              <a:solidFill>
                <a:schemeClr val="bg2">
                  <a:lumMod val="50000"/>
                </a:schemeClr>
              </a:solidFill>
              <a:cs typeface="B Kamran" panose="00000400000000000000" pitchFamily="2" charset="-78"/>
            </a:endParaRPr>
          </a:p>
          <a:p>
            <a:pPr marL="0" indent="0" algn="just" rtl="1">
              <a:buNone/>
            </a:pPr>
            <a:endParaRPr lang="en-US"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4053104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640" y="292356"/>
            <a:ext cx="9787602" cy="3351596"/>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تفرق علاوه بر بعد قلمرویی و فضایی می تواند در بعد عملکردی نیز به وقوع بپیوندد و آن زمانی است که در یک قلمرو حکومتی خاص مانند محدوده یک شهرداری خاص ، کارکردهای حکومت محلی (تأمین خدمات عمومی ) در بین چندین واحد / هیأت/ سازمان تقسیم میشود. به لحاظ نظری می توان دو طیف یا کرانه از حکومت در کلان شهرها را ترسیم کرد . یکی، زمانی که منطقه با کار موزائیک مراجع همه منظوره ای  چون شهرداری ها اداره می شود . دیگری ، زمانی که منطقه از سوی تعداد بسیاری از مراجع اداره می شود که هر یک اهداف خاصی ر ا دنبال می کنند ، مانند هیئت ها یا ادارات و سازمان های آب ، کمیسیون های حمل و نقل ، مراجع برنامه ریزی و غیره . بسیاری از مناطق کلان شهری در نقطه ای بین این دوکرانه واقع هستندکه هم نشانگر ویژگی های تفرق عملکردی است و هم تفرق قلمرویی</a:t>
            </a:r>
            <a:r>
              <a:rPr lang="fa-IR" sz="2400" b="1" dirty="0" smtClean="0">
                <a:solidFill>
                  <a:schemeClr val="bg2">
                    <a:lumMod val="50000"/>
                  </a:schemeClr>
                </a:solidFill>
                <a:cs typeface="B Kamran" panose="00000400000000000000" pitchFamily="2" charset="-78"/>
              </a:rPr>
              <a:t>.</a:t>
            </a:r>
          </a:p>
          <a:p>
            <a:pPr marL="0" indent="0" algn="just" rtl="1">
              <a:buNone/>
            </a:pPr>
            <a:r>
              <a:rPr lang="fa-IR" sz="2400" b="1" dirty="0">
                <a:solidFill>
                  <a:schemeClr val="bg2">
                    <a:lumMod val="50000"/>
                  </a:schemeClr>
                </a:solidFill>
                <a:cs typeface="B Kamran" panose="00000400000000000000" pitchFamily="2" charset="-78"/>
              </a:rPr>
              <a:t>مسائل مرتبط با تفرق سیاسی کلان شهری بسیار متعدد هستند.</a:t>
            </a:r>
            <a:endParaRPr lang="en-US" sz="2400" b="1" dirty="0">
              <a:solidFill>
                <a:schemeClr val="bg2">
                  <a:lumMod val="50000"/>
                </a:schemeClr>
              </a:solidFill>
              <a:cs typeface="B Kamran" panose="00000400000000000000" pitchFamily="2" charset="-78"/>
            </a:endParaRPr>
          </a:p>
        </p:txBody>
      </p:sp>
      <p:sp>
        <p:nvSpPr>
          <p:cNvPr id="5" name="Flowchart: Alternate Process 4"/>
          <p:cNvSpPr/>
          <p:nvPr/>
        </p:nvSpPr>
        <p:spPr>
          <a:xfrm>
            <a:off x="4773302" y="3643952"/>
            <a:ext cx="2347415"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مسائل عمده این حوزه</a:t>
            </a:r>
            <a:endParaRPr lang="en-US" sz="2800" b="1" dirty="0">
              <a:solidFill>
                <a:schemeClr val="bg2">
                  <a:lumMod val="50000"/>
                </a:schemeClr>
              </a:solidFill>
              <a:cs typeface="B Kamran" panose="00000400000000000000" pitchFamily="2" charset="-78"/>
            </a:endParaRPr>
          </a:p>
        </p:txBody>
      </p:sp>
      <p:sp>
        <p:nvSpPr>
          <p:cNvPr id="6" name="Oval 5"/>
          <p:cNvSpPr/>
          <p:nvPr/>
        </p:nvSpPr>
        <p:spPr>
          <a:xfrm>
            <a:off x="2006221" y="4797188"/>
            <a:ext cx="1562668"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a:solidFill>
                  <a:schemeClr val="bg2">
                    <a:lumMod val="50000"/>
                  </a:schemeClr>
                </a:solidFill>
                <a:cs typeface="B Kamran" panose="00000400000000000000" pitchFamily="2" charset="-78"/>
              </a:rPr>
              <a:t>برابر</a:t>
            </a:r>
            <a:r>
              <a:rPr lang="fa-IR" sz="2800" b="1" dirty="0" smtClean="0">
                <a:solidFill>
                  <a:schemeClr val="bg2">
                    <a:lumMod val="50000"/>
                  </a:schemeClr>
                </a:solidFill>
                <a:cs typeface="B Kamran" panose="00000400000000000000" pitchFamily="2" charset="-78"/>
              </a:rPr>
              <a:t>ی</a:t>
            </a:r>
            <a:endParaRPr lang="en-US" sz="2800" b="1" dirty="0">
              <a:solidFill>
                <a:schemeClr val="bg2">
                  <a:lumMod val="50000"/>
                </a:schemeClr>
              </a:solidFill>
              <a:cs typeface="B Kamran" panose="00000400000000000000" pitchFamily="2" charset="-78"/>
            </a:endParaRPr>
          </a:p>
        </p:txBody>
      </p:sp>
      <p:sp>
        <p:nvSpPr>
          <p:cNvPr id="7" name="Oval 6"/>
          <p:cNvSpPr/>
          <p:nvPr/>
        </p:nvSpPr>
        <p:spPr>
          <a:xfrm>
            <a:off x="5186148" y="5431809"/>
            <a:ext cx="146031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a:solidFill>
                  <a:schemeClr val="bg2">
                    <a:lumMod val="50000"/>
                  </a:schemeClr>
                </a:solidFill>
                <a:cs typeface="B Kamran" panose="00000400000000000000" pitchFamily="2" charset="-78"/>
              </a:rPr>
              <a:t>اثربخشی</a:t>
            </a:r>
            <a:endParaRPr lang="en-US" sz="2800" b="1" dirty="0">
              <a:solidFill>
                <a:schemeClr val="bg2">
                  <a:lumMod val="50000"/>
                </a:schemeClr>
              </a:solidFill>
              <a:cs typeface="B Kamran" panose="00000400000000000000" pitchFamily="2" charset="-78"/>
            </a:endParaRPr>
          </a:p>
        </p:txBody>
      </p:sp>
      <p:sp>
        <p:nvSpPr>
          <p:cNvPr id="8" name="Oval 7"/>
          <p:cNvSpPr/>
          <p:nvPr/>
        </p:nvSpPr>
        <p:spPr>
          <a:xfrm>
            <a:off x="8475260" y="4974609"/>
            <a:ext cx="1551295"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bg2">
                    <a:lumMod val="50000"/>
                  </a:schemeClr>
                </a:solidFill>
                <a:cs typeface="B Kamran" panose="00000400000000000000" pitchFamily="2" charset="-78"/>
              </a:rPr>
              <a:t>کارایی</a:t>
            </a:r>
            <a:endParaRPr lang="en-US" sz="2800" b="1" dirty="0">
              <a:solidFill>
                <a:schemeClr val="bg2">
                  <a:lumMod val="50000"/>
                </a:schemeClr>
              </a:solidFill>
              <a:cs typeface="B Kamran" panose="00000400000000000000" pitchFamily="2" charset="-78"/>
            </a:endParaRPr>
          </a:p>
        </p:txBody>
      </p:sp>
      <p:cxnSp>
        <p:nvCxnSpPr>
          <p:cNvPr id="10" name="Straight Arrow Connector 9"/>
          <p:cNvCxnSpPr>
            <a:stCxn id="5" idx="2"/>
          </p:cNvCxnSpPr>
          <p:nvPr/>
        </p:nvCxnSpPr>
        <p:spPr>
          <a:xfrm flipH="1">
            <a:off x="5916303" y="4256600"/>
            <a:ext cx="30707" cy="11752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120717" y="4244454"/>
            <a:ext cx="1354543" cy="1037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497241" y="4244454"/>
            <a:ext cx="1276062"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34441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2000"/>
                                        <p:tgtEl>
                                          <p:spTgt spid="8"/>
                                        </p:tgtEl>
                                      </p:cBhvr>
                                    </p:animEffect>
                                  </p:childTnLst>
                                </p:cTn>
                              </p:par>
                              <p:par>
                                <p:cTn id="21" presetID="6"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par>
                                <p:cTn id="24" presetID="6"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ircle(in)">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4822" y="1507007"/>
            <a:ext cx="10647411" cy="4195481"/>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کلیه راهبردهای منطقه گرایی در پی هماهنگ کردن اجزای از هم گسیخته و مستقل برنامه ریزی و مدیریت منطقه کلان شهری برای کاستن از تفرق و تعدد عوامل تصمیم گیر و اجرایی مختلف مؤثر و فعال در آن هاست. منطقه گرایی ، مجموعه تلاش هایی است که با اتخاذ تدابیری در پی آن است که حوزه های مختلف مدیریت کلان شهری از شکل واحدهای مجزا و منفرد به صورت مجموعه های به </a:t>
            </a:r>
            <a:r>
              <a:rPr lang="fa-IR" sz="2400" b="1" dirty="0" smtClean="0">
                <a:solidFill>
                  <a:schemeClr val="bg2">
                    <a:lumMod val="50000"/>
                  </a:schemeClr>
                </a:solidFill>
                <a:cs typeface="B Kamran" panose="00000400000000000000" pitchFamily="2" charset="-78"/>
              </a:rPr>
              <a:t>هم</a:t>
            </a:r>
            <a:r>
              <a:rPr lang="fa-IR" sz="2400" b="1" dirty="0">
                <a:solidFill>
                  <a:schemeClr val="bg2">
                    <a:lumMod val="50000"/>
                  </a:schemeClr>
                </a:solidFill>
                <a:cs typeface="B Kamran" panose="00000400000000000000" pitchFamily="2" charset="-78"/>
              </a:rPr>
              <a:t> </a:t>
            </a:r>
            <a:r>
              <a:rPr lang="fa-IR" sz="2400" b="1" dirty="0" smtClean="0">
                <a:solidFill>
                  <a:schemeClr val="bg2">
                    <a:lumMod val="50000"/>
                  </a:schemeClr>
                </a:solidFill>
                <a:cs typeface="B Kamran" panose="00000400000000000000" pitchFamily="2" charset="-78"/>
              </a:rPr>
              <a:t>پیوسته </a:t>
            </a:r>
            <a:r>
              <a:rPr lang="fa-IR" sz="2400" b="1" dirty="0">
                <a:solidFill>
                  <a:schemeClr val="bg2">
                    <a:lumMod val="50000"/>
                  </a:schemeClr>
                </a:solidFill>
                <a:cs typeface="B Kamran" panose="00000400000000000000" pitchFamily="2" charset="-78"/>
              </a:rPr>
              <a:t>ای درآید ، به طوری که امکان سیاست گذاری و اقدام هماهنگ منطقه ای به وجود آید . به عبارت دیگر انواع مدل های منطقه گرایی یا انواع حکومت های کلان شهری در تلاش برای جستجوی انطباق قلمرو عملکردی (منطقه کلان شهری) با قلمرو سازمانی (ساختار حکومت محلی ) هستند . مقیاس و گستردگی مناطق کلان شهری که تلویحاً به معنی وجود حکومت های محلی متعدد در گستره آن است، مدیریت و حکمروایی این مناطق را ماهیتاً به نوعی فعالیت بین حکومتی تبدیل کرده است.</a:t>
            </a:r>
            <a:endParaRPr lang="en-US" sz="2400" b="1" dirty="0">
              <a:solidFill>
                <a:schemeClr val="bg2">
                  <a:lumMod val="50000"/>
                </a:schemeClr>
              </a:solidFill>
              <a:cs typeface="B Kamran" panose="00000400000000000000" pitchFamily="2" charset="-78"/>
            </a:endParaRPr>
          </a:p>
          <a:p>
            <a:pPr marL="0" indent="0" algn="just">
              <a:buNone/>
            </a:pP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40880381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027" y="302593"/>
            <a:ext cx="8563228" cy="1007592"/>
          </a:xfrm>
        </p:spPr>
        <p:txBody>
          <a:bodyPr>
            <a:normAutofit fontScale="90000"/>
          </a:bodyPr>
          <a:lstStyle/>
          <a:p>
            <a:pPr algn="r" rtl="1"/>
            <a:r>
              <a:rPr lang="fa-IR" sz="4000" b="1" dirty="0">
                <a:solidFill>
                  <a:schemeClr val="bg2">
                    <a:lumMod val="50000"/>
                  </a:schemeClr>
                </a:solidFill>
                <a:cs typeface="B Kamran" panose="00000400000000000000" pitchFamily="2" charset="-78"/>
              </a:rPr>
              <a:t>انواع الگوها و مدل های حکومت و حکمروایی مناطق کلان شهری</a:t>
            </a:r>
            <a:r>
              <a:rPr lang="en-US" sz="4000" b="1" dirty="0">
                <a:solidFill>
                  <a:schemeClr val="bg2">
                    <a:lumMod val="50000"/>
                  </a:schemeClr>
                </a:solidFill>
                <a:cs typeface="B Kamran" panose="00000400000000000000" pitchFamily="2" charset="-78"/>
              </a:rPr>
              <a:t/>
            </a:r>
            <a:br>
              <a:rPr lang="en-US" sz="4000" b="1" dirty="0">
                <a:solidFill>
                  <a:schemeClr val="bg2">
                    <a:lumMod val="50000"/>
                  </a:schemeClr>
                </a:solidFill>
                <a:cs typeface="B Kamran" panose="00000400000000000000" pitchFamily="2" charset="-78"/>
              </a:rPr>
            </a:br>
            <a:endParaRPr lang="en-US" sz="4000" b="1"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a:xfrm>
            <a:off x="779885" y="1616190"/>
            <a:ext cx="10333512" cy="2696503"/>
          </a:xfrm>
        </p:spPr>
        <p:txBody>
          <a:bodyPr>
            <a:normAutofit/>
          </a:bodyPr>
          <a:lstStyle/>
          <a:p>
            <a:pPr marL="0" indent="0" algn="just" rtl="1">
              <a:buNone/>
            </a:pPr>
            <a:r>
              <a:rPr lang="fa-IR" sz="2400" b="1" dirty="0">
                <a:solidFill>
                  <a:schemeClr val="bg2">
                    <a:lumMod val="50000"/>
                  </a:schemeClr>
                </a:solidFill>
                <a:cs typeface="B Kamran" panose="00000400000000000000" pitchFamily="2" charset="-78"/>
              </a:rPr>
              <a:t>منطقه گرایی، رویکردی است که در پی شبکه سازی سازمان ها ، نهادها و واحدهای حکومتی مستقل از هم در کل منطقه به منظور ایجاد زمینه ای برای سیاست گذاری و اقدام منطقه ای است . تلاش برای منطقه گرایی در حقیقت پاسخی است به رشد کلان شهری فرا سوی مرزهای قلمروهای حک ومتی سنتی به طوری که بیش از چندین شهر ، شهرستان و روستا و بخش را شامل می شوند . مرور متون  مرتبط با انواع منطقه گرایی کلان شهری حاکی از وجود انواع و اشکال مختلفی از منطقه گرایی کلان شهری است . در این بخش بر اساس نتایج مطالعات گونه شناسی صورت گرفته ده مدل عمده و متداول منطقه گرایی در کشورهای مختلف به ترتیب از دشوارترین نوع و شکل تا آسانترین آن مورد بررسی قرار گرفته است.</a:t>
            </a:r>
            <a:endParaRPr lang="en-US" sz="2400" b="1" dirty="0">
              <a:solidFill>
                <a:schemeClr val="bg2">
                  <a:lumMod val="50000"/>
                </a:schemeClr>
              </a:solidFill>
              <a:cs typeface="B Kamran" panose="00000400000000000000" pitchFamily="2" charset="-78"/>
            </a:endParaRPr>
          </a:p>
          <a:p>
            <a:pPr marL="0" indent="0" algn="just" rtl="1">
              <a:buNone/>
            </a:pP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9862924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4943" y="575547"/>
            <a:ext cx="1097903" cy="584512"/>
          </a:xfrm>
        </p:spPr>
        <p:txBody>
          <a:bodyPr/>
          <a:lstStyle/>
          <a:p>
            <a:pPr algn="ctr" rtl="1"/>
            <a:r>
              <a:rPr lang="fa-IR" sz="3200" b="1" dirty="0" smtClean="0">
                <a:solidFill>
                  <a:schemeClr val="bg2">
                    <a:lumMod val="50000"/>
                  </a:schemeClr>
                </a:solidFill>
                <a:cs typeface="B Kamran" panose="00000400000000000000" pitchFamily="2" charset="-78"/>
              </a:rPr>
              <a:t>الحاق</a:t>
            </a:r>
            <a:endParaRPr lang="en-US" sz="3200" b="1" dirty="0">
              <a:solidFill>
                <a:schemeClr val="bg2">
                  <a:lumMod val="50000"/>
                </a:schemeClr>
              </a:solidFill>
              <a:cs typeface="B Kamran" panose="00000400000000000000" pitchFamily="2" charset="-78"/>
            </a:endParaRPr>
          </a:p>
        </p:txBody>
      </p:sp>
      <p:sp>
        <p:nvSpPr>
          <p:cNvPr id="3" name="Content Placeholder 2"/>
          <p:cNvSpPr>
            <a:spLocks noGrp="1"/>
          </p:cNvSpPr>
          <p:nvPr>
            <p:ph idx="1"/>
          </p:nvPr>
        </p:nvSpPr>
        <p:spPr>
          <a:xfrm>
            <a:off x="611992" y="1315939"/>
            <a:ext cx="10592819" cy="2355309"/>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الحاق ، نوعی تغییر ساختاری است ، زیرا به تغییر مرزها و قلمروهای کالبدی و اداری_ سیاسی می انجامد. الحاق مربوط به فرایندی است که براساس آن ، قلمرو یک حکومت محلی از آن انتزاع و به حکو مت محلی دیگر ملحق می شود. اگرچه الحاق ممکن است از یک شهرداری تأسیس یافته به دیگری صورت گیرد اما کاربرد اصلی آن در حال حاضر میان نواحی تأسیس نیافته از لحاظ حقوقی و یک شهرداری تأسیس یافته از لحاظ حقوقی است . مقصود از ناحیه یا نواحی تأسیس نیافته پهنه هایی است که هیچ حکومت محلیرسمی در آن تأسیس نیافته و خدمات حکومتی توسط حکومت شهرستان (کانتی) ارائه می شود . درنتیجه حکومت شهرستان یک حکومت محلی برای آن نواحی به شمار می آید.</a:t>
            </a:r>
            <a:endParaRPr lang="en-US" sz="2400" b="1" dirty="0">
              <a:solidFill>
                <a:schemeClr val="bg2">
                  <a:lumMod val="50000"/>
                </a:schemeClr>
              </a:solidFill>
              <a:cs typeface="B Kamran" panose="00000400000000000000" pitchFamily="2" charset="-78"/>
            </a:endParaRPr>
          </a:p>
          <a:p>
            <a:pPr marL="0" indent="0" algn="just" rtl="1">
              <a:buNone/>
            </a:pPr>
            <a:endParaRPr lang="en-US" sz="2400" b="1" dirty="0">
              <a:solidFill>
                <a:schemeClr val="bg2">
                  <a:lumMod val="50000"/>
                </a:schemeClr>
              </a:solidFill>
              <a:cs typeface="B Kamran" panose="00000400000000000000" pitchFamily="2" charset="-78"/>
            </a:endParaRPr>
          </a:p>
        </p:txBody>
      </p:sp>
      <p:sp>
        <p:nvSpPr>
          <p:cNvPr id="4" name="Rectangle 3"/>
          <p:cNvSpPr/>
          <p:nvPr/>
        </p:nvSpPr>
        <p:spPr>
          <a:xfrm>
            <a:off x="7498423" y="3827128"/>
            <a:ext cx="3373039" cy="619272"/>
          </a:xfrm>
          <a:prstGeom prst="rect">
            <a:avLst/>
          </a:prstGeom>
        </p:spPr>
        <p:txBody>
          <a:bodyPr wrap="none">
            <a:spAutoFit/>
          </a:bodyPr>
          <a:lstStyle/>
          <a:p>
            <a:pPr algn="ctr" rtl="1">
              <a:lnSpc>
                <a:spcPct val="107000"/>
              </a:lnSpc>
              <a:spcBef>
                <a:spcPct val="0"/>
              </a:spcBef>
              <a:spcAft>
                <a:spcPts val="800"/>
              </a:spcAft>
            </a:pPr>
            <a:r>
              <a:rPr lang="fa-IR" sz="3200" b="1" dirty="0" smtClean="0">
                <a:solidFill>
                  <a:schemeClr val="bg2">
                    <a:lumMod val="50000"/>
                  </a:schemeClr>
                </a:solidFill>
                <a:latin typeface="+mj-lt"/>
                <a:ea typeface="+mj-ea"/>
                <a:cs typeface="B Kamran" panose="00000400000000000000" pitchFamily="2" charset="-78"/>
              </a:rPr>
              <a:t>یکپارچه سازی شهر و شهرستان</a:t>
            </a:r>
            <a:endParaRPr lang="en-US" sz="3200" b="1" dirty="0">
              <a:solidFill>
                <a:schemeClr val="bg2">
                  <a:lumMod val="50000"/>
                </a:schemeClr>
              </a:solidFill>
              <a:latin typeface="+mj-lt"/>
              <a:ea typeface="+mj-ea"/>
              <a:cs typeface="B Kamran" panose="00000400000000000000" pitchFamily="2" charset="-78"/>
            </a:endParaRPr>
          </a:p>
        </p:txBody>
      </p:sp>
      <p:sp>
        <p:nvSpPr>
          <p:cNvPr id="5" name="TextBox 4"/>
          <p:cNvSpPr txBox="1"/>
          <p:nvPr/>
        </p:nvSpPr>
        <p:spPr>
          <a:xfrm>
            <a:off x="6851176" y="4831307"/>
            <a:ext cx="184731" cy="369332"/>
          </a:xfrm>
          <a:prstGeom prst="rect">
            <a:avLst/>
          </a:prstGeom>
          <a:noFill/>
        </p:spPr>
        <p:txBody>
          <a:bodyPr wrap="none" rtlCol="0">
            <a:spAutoFit/>
          </a:bodyPr>
          <a:lstStyle/>
          <a:p>
            <a:endParaRPr lang="en-US"/>
          </a:p>
        </p:txBody>
      </p:sp>
      <p:sp>
        <p:nvSpPr>
          <p:cNvPr id="6" name="TextBox 5"/>
          <p:cNvSpPr txBox="1"/>
          <p:nvPr/>
        </p:nvSpPr>
        <p:spPr>
          <a:xfrm>
            <a:off x="611992" y="4602280"/>
            <a:ext cx="10592819" cy="1938992"/>
          </a:xfrm>
          <a:prstGeom prst="rect">
            <a:avLst/>
          </a:prstGeom>
          <a:noFill/>
        </p:spPr>
        <p:txBody>
          <a:bodyPr wrap="square" rtlCol="0">
            <a:spAutoFit/>
          </a:bodyPr>
          <a:lstStyle/>
          <a:p>
            <a:pPr algn="just" rtl="1"/>
            <a:r>
              <a:rPr lang="fa-IR" sz="2400" b="1" dirty="0">
                <a:solidFill>
                  <a:schemeClr val="bg2">
                    <a:lumMod val="50000"/>
                  </a:schemeClr>
                </a:solidFill>
                <a:cs typeface="B Kamran" panose="00000400000000000000" pitchFamily="2" charset="-78"/>
              </a:rPr>
              <a:t>تجلی عملی حفظ تسلط و مرکزیت شهر مرکزی را می توان با یکپارچه سازی شهر - شهرستان عملی دانست که در آن شهر کلیه قلمروهای تأسیس نیافته و بسیاری از وظایف شهرستان را به خود جذب می کند. در این حالت، شهرستان شاید خدمات رسانی به شهر داری های شهرستان را ادامه ده د و یا وظایف سنتی تکلیف شده از ایالت را در شهرستان به عهده بگیرد مانند ارزیابی مالیات و جمع آوری آن، دادگاه ها، ثبت وقایع حیاتی و غیره. در یکپارچه سازی ایده آل شهر - شهرستان ، همه قلمروهای تأسیس یافته یا تأسیس نیافته به لحاظ حقوقی در یک شهر مرکزی گسترش یافته ، یکپارچه (ادغام) می شود.</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30503795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80550" y="395918"/>
            <a:ext cx="2172391" cy="619272"/>
          </a:xfrm>
          <a:prstGeom prst="rect">
            <a:avLst/>
          </a:prstGeom>
        </p:spPr>
        <p:txBody>
          <a:bodyPr wrap="none">
            <a:spAutoFit/>
          </a:bodyPr>
          <a:lstStyle/>
          <a:p>
            <a:pPr algn="just" rtl="1">
              <a:lnSpc>
                <a:spcPct val="107000"/>
              </a:lnSpc>
              <a:spcAft>
                <a:spcPts val="800"/>
              </a:spcAft>
            </a:pPr>
            <a:r>
              <a:rPr lang="fa-IR" sz="3200" b="1" dirty="0">
                <a:solidFill>
                  <a:schemeClr val="bg2">
                    <a:lumMod val="50000"/>
                  </a:schemeClr>
                </a:solidFill>
                <a:latin typeface="+mj-lt"/>
                <a:ea typeface="+mj-ea"/>
                <a:cs typeface="B Kamran" panose="00000400000000000000" pitchFamily="2" charset="-78"/>
              </a:rPr>
              <a:t>ادغام شهرداری ها</a:t>
            </a:r>
            <a:endParaRPr lang="en-US" sz="3200" b="1" dirty="0">
              <a:solidFill>
                <a:schemeClr val="bg2">
                  <a:lumMod val="50000"/>
                </a:schemeClr>
              </a:solidFill>
              <a:latin typeface="+mj-lt"/>
              <a:ea typeface="+mj-ea"/>
              <a:cs typeface="B Kamran" panose="00000400000000000000" pitchFamily="2" charset="-78"/>
            </a:endParaRPr>
          </a:p>
        </p:txBody>
      </p:sp>
      <p:sp>
        <p:nvSpPr>
          <p:cNvPr id="5" name="Rectangle 4"/>
          <p:cNvSpPr/>
          <p:nvPr/>
        </p:nvSpPr>
        <p:spPr>
          <a:xfrm>
            <a:off x="586852" y="1191111"/>
            <a:ext cx="10890913" cy="1673022"/>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در ادغام و یکپارچه سازی شهرداری ها دو یا چند شهرداری موجود در محدوده منطقه کلان شهری، که از قبل دارای مرزهای سیاسی و هویت قانونی و حقوقی بوده اند، با همدیگر ادغام می شوند و شهرداری واحدی را به وجود می آورند. این شیوه از لحاظ تاریخی به عنوان یکی از اشکال منطقه گرایی در قرن نوزدهم رواج فراوان داشته است . محدودیت اصلی این روش منوط بودن تحقق آن به موافقت اکثریت رأی دهندگان واقع در محدوده هر شهرداری است.</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6" name="Rectangle 5"/>
          <p:cNvSpPr/>
          <p:nvPr/>
        </p:nvSpPr>
        <p:spPr>
          <a:xfrm>
            <a:off x="8372875" y="2840025"/>
            <a:ext cx="2297425" cy="619272"/>
          </a:xfrm>
          <a:prstGeom prst="rect">
            <a:avLst/>
          </a:prstGeom>
        </p:spPr>
        <p:txBody>
          <a:bodyPr wrap="none">
            <a:spAutoFit/>
          </a:bodyPr>
          <a:lstStyle/>
          <a:p>
            <a:pPr algn="just" rtl="1">
              <a:lnSpc>
                <a:spcPct val="107000"/>
              </a:lnSpc>
              <a:spcAft>
                <a:spcPts val="800"/>
              </a:spcAft>
            </a:pPr>
            <a:r>
              <a:rPr lang="fa-IR" sz="3200" b="1" dirty="0">
                <a:solidFill>
                  <a:schemeClr val="bg2">
                    <a:lumMod val="50000"/>
                  </a:schemeClr>
                </a:solidFill>
                <a:latin typeface="+mj-lt"/>
                <a:ea typeface="+mj-ea"/>
                <a:cs typeface="B Kamran" panose="00000400000000000000" pitchFamily="2" charset="-78"/>
              </a:rPr>
              <a:t>حکومت کلان شهری</a:t>
            </a:r>
            <a:endParaRPr lang="en-US" sz="3200" b="1" dirty="0">
              <a:solidFill>
                <a:schemeClr val="bg2">
                  <a:lumMod val="50000"/>
                </a:schemeClr>
              </a:solidFill>
              <a:latin typeface="+mj-lt"/>
              <a:ea typeface="+mj-ea"/>
              <a:cs typeface="B Kamran" panose="00000400000000000000" pitchFamily="2" charset="-78"/>
            </a:endParaRPr>
          </a:p>
        </p:txBody>
      </p:sp>
      <p:sp>
        <p:nvSpPr>
          <p:cNvPr id="7" name="Rectangle 6"/>
          <p:cNvSpPr/>
          <p:nvPr/>
        </p:nvSpPr>
        <p:spPr>
          <a:xfrm>
            <a:off x="368488" y="3380807"/>
            <a:ext cx="11327642" cy="3253711"/>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زمانی که اصلاح گرایان به این نتیجه رسیدند که هیچ دلیلی برای استقلال حومه ها وجود ندارد شروع به حمایت از حکومت کلان شهری فدراتیو به عنوان گزینه ای در برابر یکپارچه سازی شهر - شهرستان کردند . آنان به این نتیجه رسیدند که یکپارچه سازی شهر - شهرستان در بیشتر مناطق کلان شهری بزرگ برای ایجاد یک حکومت فراگیر و جامع عملی نیست زیرا این مناطق معمولاً فراتر از مرزهای شهرستان ها رشد کرده اند . کمیته توسعه اقتصادی که در سال 1966 نمونه ای کلاسیک برای یکپارچه سازی مناطق کلان شهری معرفی کرد، در سال 1970 در مطالعه ای که انجام داد راه حل دوسطحی را به عنوان مدلی برای اصلاح مناطق کلان شهری آمریکا ارائه داد . در چنین شرایطی فعالیت هایی مانند کنترل آلودگی هو ا و آب، دفع مواد زاید، برنامه ریزی منطقه ای کاربری زمین که فراتر از مرزهای محلی می رود به حکومت کلان شهری واگذار می شود، در حالی که فعالیت هایی که ماهیتاً محلی هستند مانند تأمین روشنایی خیابان ها، ایجاد پارک های محلی و زمین های بازی، جمع آوری زباله به سطوح پایین حکومت ها که رابطه نزدیک تری با مردم دارندداده می شود.</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21983231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024" y="1247700"/>
            <a:ext cx="11027391" cy="2123297"/>
          </a:xfrm>
        </p:spPr>
        <p:txBody>
          <a:bodyPr>
            <a:normAutofit/>
          </a:bodyPr>
          <a:lstStyle/>
          <a:p>
            <a:pPr marL="0" indent="0" algn="just" rtl="1">
              <a:buNone/>
            </a:pPr>
            <a:r>
              <a:rPr lang="fa-IR" sz="2400" b="1" dirty="0">
                <a:solidFill>
                  <a:schemeClr val="bg2">
                    <a:lumMod val="50000"/>
                  </a:schemeClr>
                </a:solidFill>
                <a:cs typeface="B Kamran" panose="00000400000000000000" pitchFamily="2" charset="-78"/>
              </a:rPr>
              <a:t>کمیسیون مشورتی روابط بین حکومتی (</a:t>
            </a:r>
            <a:r>
              <a:rPr lang="en-US" sz="2400" b="1" dirty="0">
                <a:solidFill>
                  <a:schemeClr val="bg2">
                    <a:lumMod val="50000"/>
                  </a:schemeClr>
                </a:solidFill>
                <a:cs typeface="B Kamran" panose="00000400000000000000" pitchFamily="2" charset="-78"/>
              </a:rPr>
              <a:t>ACIR</a:t>
            </a:r>
            <a:r>
              <a:rPr lang="fa-IR" sz="2400" b="1" dirty="0">
                <a:solidFill>
                  <a:schemeClr val="bg2">
                    <a:lumMod val="50000"/>
                  </a:schemeClr>
                </a:solidFill>
                <a:cs typeface="B Kamran" panose="00000400000000000000" pitchFamily="2" charset="-78"/>
              </a:rPr>
              <a:t>) سازمان های خدماتی ویژه را چنین تعریف می کند :  واحدهای حکومتی با اهداف محدود که به عنوان هویت های شرکتی وجود د ارند و دارای استقلال اداری و مالی قابل توجهی از حکومت های محلی با اهداف عام (شهرداری ها) هستند . آنها معمولاً به انجام یک وظیفه و کارکرد مانند حفاظت در برابر حریق ، تهیه آب شرب و دفع فاضلاب مشغول هستند . البته معدود ی از آنها در نواحی کلان شهری دو کارکرد یا بیشتر نیز به عهده داشته اند. برخی از آنها دارای هیئت های حکومتی منتخب و برخی منتصب هستند ، اما در هر حال، هیئت حکومتی قدرت اصلی تصمیم گیری را به عهده دارد.</a:t>
            </a:r>
            <a:endParaRPr lang="en-US" sz="2400" b="1" dirty="0">
              <a:solidFill>
                <a:schemeClr val="bg2">
                  <a:lumMod val="50000"/>
                </a:schemeClr>
              </a:solidFill>
              <a:cs typeface="B Kamran" panose="00000400000000000000" pitchFamily="2" charset="-78"/>
            </a:endParaRPr>
          </a:p>
        </p:txBody>
      </p:sp>
      <p:sp>
        <p:nvSpPr>
          <p:cNvPr id="4" name="Rectangle 3"/>
          <p:cNvSpPr/>
          <p:nvPr/>
        </p:nvSpPr>
        <p:spPr>
          <a:xfrm>
            <a:off x="7483834" y="409566"/>
            <a:ext cx="2874505" cy="619272"/>
          </a:xfrm>
          <a:prstGeom prst="rect">
            <a:avLst/>
          </a:prstGeom>
        </p:spPr>
        <p:txBody>
          <a:bodyPr wrap="none">
            <a:spAutoFit/>
          </a:bodyPr>
          <a:lstStyle/>
          <a:p>
            <a:pPr algn="just" rtl="1">
              <a:lnSpc>
                <a:spcPct val="107000"/>
              </a:lnSpc>
              <a:spcAft>
                <a:spcPts val="800"/>
              </a:spcAft>
            </a:pPr>
            <a:r>
              <a:rPr lang="fa-IR" sz="3200" b="1" dirty="0" smtClean="0">
                <a:solidFill>
                  <a:schemeClr val="bg2">
                    <a:lumMod val="50000"/>
                  </a:schemeClr>
                </a:solidFill>
                <a:latin typeface="+mj-lt"/>
                <a:ea typeface="+mj-ea"/>
                <a:cs typeface="B Kamran" panose="00000400000000000000" pitchFamily="2" charset="-78"/>
              </a:rPr>
              <a:t>سازمان های خدماتی </a:t>
            </a:r>
            <a:r>
              <a:rPr lang="fa-IR" sz="3200" b="1" dirty="0">
                <a:solidFill>
                  <a:schemeClr val="bg2">
                    <a:lumMod val="50000"/>
                  </a:schemeClr>
                </a:solidFill>
                <a:latin typeface="+mj-lt"/>
                <a:ea typeface="+mj-ea"/>
                <a:cs typeface="B Kamran" panose="00000400000000000000" pitchFamily="2" charset="-78"/>
              </a:rPr>
              <a:t>ویژه</a:t>
            </a:r>
            <a:endParaRPr lang="en-US" sz="3200" b="1" dirty="0">
              <a:solidFill>
                <a:schemeClr val="bg2">
                  <a:lumMod val="50000"/>
                </a:schemeClr>
              </a:solidFill>
              <a:latin typeface="+mj-lt"/>
              <a:ea typeface="+mj-ea"/>
              <a:cs typeface="B Kamran" panose="00000400000000000000" pitchFamily="2" charset="-78"/>
            </a:endParaRPr>
          </a:p>
        </p:txBody>
      </p:sp>
      <p:sp>
        <p:nvSpPr>
          <p:cNvPr id="5" name="Rectangle 4"/>
          <p:cNvSpPr/>
          <p:nvPr/>
        </p:nvSpPr>
        <p:spPr>
          <a:xfrm>
            <a:off x="464025" y="3916656"/>
            <a:ext cx="11027390" cy="2463367"/>
          </a:xfrm>
          <a:prstGeom prst="rect">
            <a:avLst/>
          </a:prstGeom>
        </p:spPr>
        <p:txBody>
          <a:bodyPr wrap="square">
            <a:spAutoFit/>
          </a:bodyPr>
          <a:lstStyle/>
          <a:p>
            <a:pPr algn="just" rtl="1">
              <a:lnSpc>
                <a:spcPct val="107000"/>
              </a:lnSpc>
              <a:spcAft>
                <a:spcPts val="800"/>
              </a:spcAft>
            </a:pPr>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برخی </a:t>
            </a: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از محققان بین سازمان های خدماتی ویژه در نواحی کلان شهری که خدمات را درون مرزهای یک حکومت با اهداف عام یا در یک محدوده جغرافیایی کوچک ارائه می دهند با سازمان هایی که خدمات خود را در پهنه کل یک شهرستان یا چند شهرستان ارائه می دهند تمایز قائل می شوند . واژه سازمان خدماتی کلان شهری اغلب برای سازمانی استفاده می شود که یک یا بیش از یک شهرستان را دربرمی گیرد . اگرچه سازمان های کلان شهری ممکن است تنها یک یا دو خدمت نزدیک به هم را به انجام برسانند اما می توانند نوعی دید منطقه ای در عرصه خدمات رسانی فراهم کنند . سازمان های کلان شهری تک منظوره می تواند برای تأمین طیف وسیعی از خدمات مانند حمل ونقل انبوه، فرودگاه ها، دفع فاضلاب، تأمین آب، پارک ها، مسکن عمومی و کنترل آلودگی آب ایجاد شوند.</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8" name="TextBox 7"/>
          <p:cNvSpPr txBox="1"/>
          <p:nvPr/>
        </p:nvSpPr>
        <p:spPr>
          <a:xfrm>
            <a:off x="7738280" y="3252262"/>
            <a:ext cx="3411941" cy="619272"/>
          </a:xfrm>
          <a:prstGeom prst="rect">
            <a:avLst/>
          </a:prstGeom>
          <a:noFill/>
        </p:spPr>
        <p:txBody>
          <a:bodyPr wrap="square" rtlCol="0">
            <a:spAutoFit/>
          </a:bodyPr>
          <a:lstStyle/>
          <a:p>
            <a:pPr algn="just" rtl="1">
              <a:lnSpc>
                <a:spcPct val="107000"/>
              </a:lnSpc>
              <a:spcAft>
                <a:spcPts val="800"/>
              </a:spcAft>
            </a:pPr>
            <a:r>
              <a:rPr lang="fa-IR" sz="3200" b="1" dirty="0">
                <a:solidFill>
                  <a:schemeClr val="bg2">
                    <a:lumMod val="50000"/>
                  </a:schemeClr>
                </a:solidFill>
                <a:latin typeface="+mj-lt"/>
                <a:ea typeface="+mj-ea"/>
                <a:cs typeface="B Kamran" panose="00000400000000000000" pitchFamily="2" charset="-78"/>
              </a:rPr>
              <a:t>سازمانهای خدماتی کلان شهری</a:t>
            </a:r>
            <a:endParaRPr lang="en-US" sz="3200" b="1" dirty="0">
              <a:solidFill>
                <a:schemeClr val="bg2">
                  <a:lumMod val="50000"/>
                </a:schemeClr>
              </a:solidFill>
              <a:latin typeface="+mj-lt"/>
              <a:ea typeface="+mj-ea"/>
              <a:cs typeface="B Kamran" panose="00000400000000000000" pitchFamily="2" charset="-78"/>
            </a:endParaRPr>
          </a:p>
        </p:txBody>
      </p:sp>
    </p:spTree>
    <p:extLst>
      <p:ext uri="{BB962C8B-B14F-4D97-AF65-F5344CB8AC3E}">
        <p14:creationId xmlns:p14="http://schemas.microsoft.com/office/powerpoint/2010/main" val="28255079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Rectangle 3"/>
          <p:cNvSpPr/>
          <p:nvPr/>
        </p:nvSpPr>
        <p:spPr>
          <a:xfrm>
            <a:off x="7936127" y="354973"/>
            <a:ext cx="2287806" cy="619272"/>
          </a:xfrm>
          <a:prstGeom prst="rect">
            <a:avLst/>
          </a:prstGeom>
        </p:spPr>
        <p:txBody>
          <a:bodyPr wrap="none">
            <a:spAutoFit/>
          </a:bodyPr>
          <a:lstStyle/>
          <a:p>
            <a:pPr algn="just" rtl="1">
              <a:lnSpc>
                <a:spcPct val="107000"/>
              </a:lnSpc>
              <a:spcAft>
                <a:spcPts val="800"/>
              </a:spcAft>
            </a:pPr>
            <a:r>
              <a:rPr lang="fa-IR" sz="3200" b="1" dirty="0" smtClean="0">
                <a:solidFill>
                  <a:schemeClr val="bg2">
                    <a:lumMod val="50000"/>
                  </a:schemeClr>
                </a:solidFill>
                <a:latin typeface="+mj-lt"/>
                <a:ea typeface="+mj-ea"/>
                <a:cs typeface="B Kamran" panose="00000400000000000000" pitchFamily="2" charset="-78"/>
              </a:rPr>
              <a:t>اشتراک پایه مالیاتی</a:t>
            </a:r>
            <a:endParaRPr lang="en-US" sz="3200" b="1" dirty="0">
              <a:solidFill>
                <a:schemeClr val="bg2">
                  <a:lumMod val="50000"/>
                </a:schemeClr>
              </a:solidFill>
              <a:latin typeface="+mj-lt"/>
              <a:ea typeface="+mj-ea"/>
              <a:cs typeface="B Kamran" panose="00000400000000000000" pitchFamily="2" charset="-78"/>
            </a:endParaRPr>
          </a:p>
        </p:txBody>
      </p:sp>
      <p:sp>
        <p:nvSpPr>
          <p:cNvPr id="5" name="TextBox 4"/>
          <p:cNvSpPr txBox="1"/>
          <p:nvPr/>
        </p:nvSpPr>
        <p:spPr>
          <a:xfrm>
            <a:off x="504967" y="1241947"/>
            <a:ext cx="11000096" cy="1938992"/>
          </a:xfrm>
          <a:prstGeom prst="rect">
            <a:avLst/>
          </a:prstGeom>
          <a:noFill/>
        </p:spPr>
        <p:txBody>
          <a:bodyPr wrap="square" rtlCol="0">
            <a:spAutoFit/>
          </a:bodyPr>
          <a:lstStyle/>
          <a:p>
            <a:pPr algn="just" rtl="1"/>
            <a:r>
              <a:rPr lang="fa-IR" sz="2400" b="1" dirty="0">
                <a:solidFill>
                  <a:schemeClr val="bg2">
                    <a:lumMod val="50000"/>
                  </a:schemeClr>
                </a:solidFill>
                <a:cs typeface="B Kamran" panose="00000400000000000000" pitchFamily="2" charset="-78"/>
              </a:rPr>
              <a:t>اشتراک پایه مالیاتی یا اشتراک درآمد مالیاتی  را می توان زیرمجموعه نوعی از منطقه گرایی مالی یا پولی دانست . میلر “منطقه گرایی مالی ”، را نوعی اصلاح کلان شهری بدون انجام تغییرات مرزی و قلمرویی می داند.</a:t>
            </a:r>
            <a:endParaRPr lang="en-US" sz="2400" b="1" dirty="0">
              <a:solidFill>
                <a:schemeClr val="bg2">
                  <a:lumMod val="50000"/>
                </a:schemeClr>
              </a:solidFill>
              <a:cs typeface="B Kamran" panose="00000400000000000000" pitchFamily="2" charset="-78"/>
            </a:endParaRPr>
          </a:p>
          <a:p>
            <a:pPr algn="just" rtl="1"/>
            <a:r>
              <a:rPr lang="fa-IR" sz="2400" b="1" dirty="0">
                <a:solidFill>
                  <a:schemeClr val="bg2">
                    <a:lumMod val="50000"/>
                  </a:schemeClr>
                </a:solidFill>
                <a:cs typeface="B Kamran" panose="00000400000000000000" pitchFamily="2" charset="-78"/>
              </a:rPr>
              <a:t>بزرگ ترین و شاید شناخت ه شده ترین برنامه اشتراک پایه مالیاتی مربوط به شهرهای دوقلوی مینه سوتا است. این مدل اشتراک درآمد مالیاتی حدود 25 سال است که پابرجاست . در حال حاضر این برنامه نزدیک 2/5 میلیون نفر جمعیت، 7 شهرستان، حدود 200 قلمرومحلی و 400 میلیون دلار مالیات را تحت پوشش قرارمی دهد. این برنامه از سوی شورای کلان شهری اداره و مدیریت می شود.</a:t>
            </a:r>
            <a:endParaRPr lang="en-US" sz="2400" b="1" dirty="0">
              <a:solidFill>
                <a:schemeClr val="bg2">
                  <a:lumMod val="50000"/>
                </a:schemeClr>
              </a:solidFill>
              <a:cs typeface="B Kamran" panose="00000400000000000000" pitchFamily="2" charset="-78"/>
            </a:endParaRPr>
          </a:p>
        </p:txBody>
      </p:sp>
      <p:sp>
        <p:nvSpPr>
          <p:cNvPr id="6" name="Rectangle 5"/>
          <p:cNvSpPr/>
          <p:nvPr/>
        </p:nvSpPr>
        <p:spPr>
          <a:xfrm>
            <a:off x="6005015" y="3180939"/>
            <a:ext cx="4838184" cy="619272"/>
          </a:xfrm>
          <a:prstGeom prst="rect">
            <a:avLst/>
          </a:prstGeom>
        </p:spPr>
        <p:txBody>
          <a:bodyPr wrap="none">
            <a:spAutoFit/>
          </a:bodyPr>
          <a:lstStyle/>
          <a:p>
            <a:pPr algn="just" rtl="1">
              <a:lnSpc>
                <a:spcPct val="107000"/>
              </a:lnSpc>
              <a:spcAft>
                <a:spcPts val="800"/>
              </a:spcAft>
            </a:pPr>
            <a:r>
              <a:rPr lang="fa-IR" sz="3200" b="1" dirty="0">
                <a:solidFill>
                  <a:schemeClr val="bg2">
                    <a:lumMod val="50000"/>
                  </a:schemeClr>
                </a:solidFill>
                <a:latin typeface="+mj-lt"/>
                <a:ea typeface="+mj-ea"/>
                <a:cs typeface="B Kamran" panose="00000400000000000000" pitchFamily="2" charset="-78"/>
              </a:rPr>
              <a:t>شوراهای منطقه ای یا شوراهای کلان شهری</a:t>
            </a:r>
            <a:endParaRPr lang="en-US" sz="3200" b="1" dirty="0">
              <a:solidFill>
                <a:schemeClr val="bg2">
                  <a:lumMod val="50000"/>
                </a:schemeClr>
              </a:solidFill>
              <a:latin typeface="+mj-lt"/>
              <a:ea typeface="+mj-ea"/>
              <a:cs typeface="B Kamran" panose="00000400000000000000" pitchFamily="2" charset="-78"/>
            </a:endParaRPr>
          </a:p>
        </p:txBody>
      </p:sp>
      <p:sp>
        <p:nvSpPr>
          <p:cNvPr id="7" name="Rectangle 6"/>
          <p:cNvSpPr/>
          <p:nvPr/>
        </p:nvSpPr>
        <p:spPr>
          <a:xfrm>
            <a:off x="641445" y="3800211"/>
            <a:ext cx="11000095" cy="2488438"/>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شوراهای منطقه ای، سازمان های منطقه ای و تعاونی متشکل از شهرستان ها (فرمانداریها)، شهرکها و اغلب سازمان های خدماتی ویژه هستند. هدف شوراهای منطقه ای افزایش ارتباطات، همکاری و هماهنگی میان حکومت های محلی در حوزه برنامه ریزی و برنامه های اجرایی در سطح موضوعات منطقه ای است .</a:t>
            </a:r>
            <a:endParaRPr lang="en-US"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endParaRPr>
          </a:p>
          <a:p>
            <a:pPr algn="just" rtl="1"/>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نقش سنتی شوراهای منط قه ای ایجاد تمرکز (کانون) در گستره کل منطقه در زمینه برنامه ریزی کالبدی در حوزه هایی چون کاربری زمین، توسعه اقتصادی، محیط زیست و مسکن است. شوراهای منطقه ای کمک های غیربرنامه ریزانه ای را نیز در قالب عملکرد به عنوان حلقه ای برای حل موضوعات چندقلمرویی و نیز ارائه برخی خدمات مستقیم به اعضای حکومتی انجام می دهند</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42002010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8489" y="1511104"/>
            <a:ext cx="11163869" cy="1673022"/>
          </a:xfrm>
          <a:prstGeom prst="rect">
            <a:avLst/>
          </a:prstGeom>
        </p:spPr>
        <p:txBody>
          <a:bodyPr wrap="square">
            <a:spAutoFit/>
          </a:bodyPr>
          <a:lstStyle/>
          <a:p>
            <a:pPr algn="just" rtl="1">
              <a:lnSpc>
                <a:spcPct val="107000"/>
              </a:lnSpc>
              <a:spcAft>
                <a:spcPts val="800"/>
              </a:spcAft>
            </a:pPr>
            <a:r>
              <a:rPr lang="fa-IR" sz="2400" b="1" dirty="0" smtClean="0">
                <a:solidFill>
                  <a:schemeClr val="bg2">
                    <a:lumMod val="50000"/>
                  </a:schemeClr>
                </a:solidFill>
                <a:cs typeface="B Kamran" panose="00000400000000000000" pitchFamily="2" charset="-78"/>
              </a:rPr>
              <a:t>این نوع از منطقه گرایی مستلزم همکاری بین حکومت های محلی موجود بدون ایجاد یک واحد یا سطح حکومتی جدید است . این رویکرد ، روشی داوطلبانه برای پرداختن به مسائل منطقه ای است ، در حالی که قدرت نظارت و کنترل محلی نیز محفوظ می ماند. این طیف از همکاری ها از توافقات شفاهی که ممکن است شامل مبادله اطلاعات باشد (همکاری های غیررسمی ) تا توافقات رسمی درباره وظایف یا خدمات متغیر است.</a:t>
            </a:r>
            <a:endParaRPr lang="en-US" sz="2400" b="1" dirty="0">
              <a:solidFill>
                <a:schemeClr val="bg2">
                  <a:lumMod val="50000"/>
                </a:schemeClr>
              </a:solidFill>
              <a:cs typeface="B Kamran" panose="00000400000000000000" pitchFamily="2" charset="-78"/>
            </a:endParaRPr>
          </a:p>
        </p:txBody>
      </p:sp>
      <p:sp>
        <p:nvSpPr>
          <p:cNvPr id="5" name="Rectangle 4"/>
          <p:cNvSpPr/>
          <p:nvPr/>
        </p:nvSpPr>
        <p:spPr>
          <a:xfrm>
            <a:off x="6558858" y="395918"/>
            <a:ext cx="3687228" cy="619272"/>
          </a:xfrm>
          <a:prstGeom prst="rect">
            <a:avLst/>
          </a:prstGeom>
        </p:spPr>
        <p:txBody>
          <a:bodyPr wrap="none">
            <a:spAutoFit/>
          </a:bodyPr>
          <a:lstStyle/>
          <a:p>
            <a:pPr algn="just" rtl="1">
              <a:lnSpc>
                <a:spcPct val="107000"/>
              </a:lnSpc>
              <a:spcAft>
                <a:spcPts val="800"/>
              </a:spcAft>
            </a:pPr>
            <a:r>
              <a:rPr lang="fa-IR" sz="3200" b="1" dirty="0">
                <a:solidFill>
                  <a:schemeClr val="bg2">
                    <a:lumMod val="50000"/>
                  </a:schemeClr>
                </a:solidFill>
                <a:latin typeface="+mj-lt"/>
                <a:ea typeface="+mj-ea"/>
                <a:cs typeface="B Kamran" panose="00000400000000000000" pitchFamily="2" charset="-78"/>
              </a:rPr>
              <a:t>همکاری های رسمی و غیر رسمی</a:t>
            </a:r>
            <a:endParaRPr lang="en-US" sz="3200" b="1" dirty="0">
              <a:solidFill>
                <a:schemeClr val="bg2">
                  <a:lumMod val="50000"/>
                </a:schemeClr>
              </a:solidFill>
              <a:latin typeface="+mj-lt"/>
              <a:ea typeface="+mj-ea"/>
              <a:cs typeface="B Kamran" panose="00000400000000000000" pitchFamily="2" charset="-78"/>
            </a:endParaRPr>
          </a:p>
        </p:txBody>
      </p:sp>
      <p:sp>
        <p:nvSpPr>
          <p:cNvPr id="7" name="Rectangle 6"/>
          <p:cNvSpPr/>
          <p:nvPr/>
        </p:nvSpPr>
        <p:spPr>
          <a:xfrm>
            <a:off x="1049769" y="259085"/>
            <a:ext cx="9196317" cy="1512209"/>
          </a:xfrm>
          <a:prstGeom prst="rect">
            <a:avLst/>
          </a:prstGeom>
        </p:spPr>
        <p:txBody>
          <a:bodyPr wrap="square">
            <a:spAutoFit/>
          </a:bodyPr>
          <a:lstStyle/>
          <a:p>
            <a:pPr algn="just" rtl="1">
              <a:lnSpc>
                <a:spcPct val="107000"/>
              </a:lnSpc>
              <a:spcAft>
                <a:spcPts val="800"/>
              </a:spcAft>
            </a:pPr>
            <a:r>
              <a:rPr lang="fa-IR" sz="40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روندها و رویکردهای نو در اداره و حکمروایی مناطق کلا </a:t>
            </a:r>
            <a:r>
              <a:rPr lang="fa-IR" sz="40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نشهری</a:t>
            </a:r>
          </a:p>
          <a:p>
            <a:pPr algn="just" rtl="1">
              <a:lnSpc>
                <a:spcPct val="107000"/>
              </a:lnSpc>
              <a:spcAft>
                <a:spcPts val="800"/>
              </a:spcAft>
            </a:pPr>
            <a:r>
              <a:rPr lang="fa-IR" sz="40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a:t>
            </a:r>
            <a:r>
              <a:rPr lang="fa-IR" sz="40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منطقه گرایی نوین)</a:t>
            </a:r>
            <a:endParaRPr lang="en-US" sz="3200"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9" name="Rectangle 8"/>
          <p:cNvSpPr/>
          <p:nvPr/>
        </p:nvSpPr>
        <p:spPr>
          <a:xfrm>
            <a:off x="368489" y="2105953"/>
            <a:ext cx="11163869" cy="2463367"/>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اصلاح گرایان برخلاف آنچه در گذشته رایج بود دیگر در پی تحمیل ساختارهای حکومت منطقه ای بر پهنه سرزمینی نیستند . درعوض بیشتر در پی حکمروایی منطقه ای اند و به جای ساختارها بر فرایند ها تأکید دارند . در آغاز قرن جدید تلاش اصلی بیشتر مصروف بسط و توسعه فرایندی است که بتواند همه بازیگران حکمروایی را دربر بگیرد، به طوری که در آن بخش های خصوص ی و غیرانتفاعی قادر باشند با واحدهای حکومتی و با تشریک مساعی روی موضوعات منطقه ای همکاری کنند . اکنون این واقعیت آشکار شده است که ایجاد واستقراراشکال سنتی حکومت منطقه کلان شهری ازطریق یکپارچه کردن واحدهای حکومت , محلی در قالب حکومت واحد کلان شهری به دو دلیل ر وش صحیحی نیست:</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10" name="Flowchart: Process 9"/>
          <p:cNvSpPr/>
          <p:nvPr/>
        </p:nvSpPr>
        <p:spPr>
          <a:xfrm>
            <a:off x="5199797" y="4653169"/>
            <a:ext cx="6041409" cy="6558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2400" b="1" dirty="0">
                <a:solidFill>
                  <a:schemeClr val="bg2">
                    <a:lumMod val="50000"/>
                  </a:schemeClr>
                </a:solidFill>
                <a:cs typeface="B Kamran" panose="00000400000000000000" pitchFamily="2" charset="-78"/>
              </a:rPr>
              <a:t>1-افزایش شناخت از نقاط ضعف حکومت های بزرگ مقیاس</a:t>
            </a:r>
            <a:endParaRPr lang="en-US" sz="2400" b="1" dirty="0">
              <a:solidFill>
                <a:schemeClr val="bg2">
                  <a:lumMod val="50000"/>
                </a:schemeClr>
              </a:solidFill>
              <a:cs typeface="B Kamran" panose="00000400000000000000" pitchFamily="2" charset="-78"/>
            </a:endParaRPr>
          </a:p>
        </p:txBody>
      </p:sp>
      <p:sp>
        <p:nvSpPr>
          <p:cNvPr id="11" name="Flowchart: Alternate Process 10"/>
          <p:cNvSpPr/>
          <p:nvPr/>
        </p:nvSpPr>
        <p:spPr>
          <a:xfrm>
            <a:off x="3325504" y="5540991"/>
            <a:ext cx="7915702" cy="92804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sz="2400" b="1" dirty="0">
                <a:solidFill>
                  <a:schemeClr val="bg2">
                    <a:lumMod val="50000"/>
                  </a:schemeClr>
                </a:solidFill>
                <a:cs typeface="B Kamran" panose="00000400000000000000" pitchFamily="2" charset="-78"/>
              </a:rPr>
              <a:t>2-شناخت شهروندان و درک و مقاومت آنا ن در برابر ایجاد سازمان های حکومتی جد ید و به تبع آن افزایش مالیات</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1153557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heel(1)">
                                      <p:cBhvr>
                                        <p:cTn id="35" dur="20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7" grpId="0"/>
      <p:bldP spid="9" grpId="0"/>
      <p:bldP spid="10"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4150" y="276342"/>
            <a:ext cx="9608024" cy="2565959"/>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آلن والیس  مدیر تحقیقات گروه عمران ملی آمریکا، ویژگی های اصلی تلا ش های اخیر در اصلاح منطقه گرایی دهه 1990 را بدین شرح خلاصه کرده است:</a:t>
            </a:r>
            <a:endParaRPr lang="en-US"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endParaRPr>
          </a:p>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حکمروایی در مقابل حکومت: حامیان منطقه گرایی امروزه تمایل دارند با زبان حکمروایی صحبت کنند و نه با زبان حکومت . تغییر در واژه شناسی، بازتاب تغییر در نقطه تمرکز از ترتیبات ساختار ی رسمی به فرایند ها و ساختارهای غیررسمی برای سیاست گذاری و تجهیز و بسیج منابع برای اقدام است. </a:t>
            </a:r>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عدم تأکید بر حکومت به این معنی است که عموم مردم با اصلاحاتی که لایه جدید حکومتی ایجاد میکند، مخالف هستند.</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5" name="Rectangle 4"/>
          <p:cNvSpPr/>
          <p:nvPr/>
        </p:nvSpPr>
        <p:spPr>
          <a:xfrm>
            <a:off x="614150" y="2946064"/>
            <a:ext cx="11041037" cy="1673022"/>
          </a:xfrm>
          <a:prstGeom prst="rect">
            <a:avLst/>
          </a:prstGeom>
        </p:spPr>
        <p:txBody>
          <a:bodyPr wrap="square">
            <a:spAutoFit/>
          </a:bodyPr>
          <a:lstStyle/>
          <a:p>
            <a:pPr algn="just" rtl="1">
              <a:lnSpc>
                <a:spcPct val="107000"/>
              </a:lnSpc>
              <a:spcAft>
                <a:spcPts val="800"/>
              </a:spcAft>
            </a:pPr>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تشریک مساعی در برابر هماهنگی : هدف اصلی منطقه گرایی در گذشته بهبود هماهنگی عمل در برنامه ریزی بخش عمومی بود . امروزه ویژگی بین بخشی حکمروایی منطقه ای بر تشریک مساعی و همکاری تکیه دارد تا هماهنگی . هدف اصلی منطقه گرایی نوین صرفاً شناخت آنچه دیگران انجام می دهند نیست ، بلکه بسط و توسعه ترتیباتی است که ظرفیت های منحصر به فرد و مشروعیت هر یک از بخش ها را که با همدیگر برای انجام وظایف ویژه ای که در قلمرو منطقه به همکاری می پردازند، تجهیز کند.</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6" name="Rectangle 5"/>
          <p:cNvSpPr/>
          <p:nvPr/>
        </p:nvSpPr>
        <p:spPr>
          <a:xfrm>
            <a:off x="614149" y="4859327"/>
            <a:ext cx="11041037" cy="1200329"/>
          </a:xfrm>
          <a:prstGeom prst="rect">
            <a:avLst/>
          </a:prstGeom>
        </p:spPr>
        <p:txBody>
          <a:bodyPr wrap="square">
            <a:spAutoFit/>
          </a:bodyPr>
          <a:lstStyle/>
          <a:p>
            <a:pPr algn="just" rtl="1"/>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فرایند در برابر ساختار: در تشریک مساعی عمدتاً بر فرایند تأکید می شود تا ترتیبات ساختاری رسمی. در حالی که فرایند در گذشته به تحلیل داده ها و برنامه ریزی کمک می کرد، اکنون بر تدوین اهداف و ایجاد و توسعه دیدی منطقه ای، شکل گیری وفاق میان سهام داران اصلی و نهایتاً تجهیز منابع برای رسیدن به آن اهداف تأکید دارد.</a:t>
            </a:r>
            <a:endParaRPr lang="en-US"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endParaRPr>
          </a:p>
        </p:txBody>
      </p:sp>
      <p:sp>
        <p:nvSpPr>
          <p:cNvPr id="7" name="Rectangle 6"/>
          <p:cNvSpPr/>
          <p:nvPr/>
        </p:nvSpPr>
        <p:spPr>
          <a:xfrm>
            <a:off x="614149" y="2920335"/>
            <a:ext cx="11041037" cy="1569660"/>
          </a:xfrm>
          <a:prstGeom prst="rect">
            <a:avLst/>
          </a:prstGeom>
        </p:spPr>
        <p:txBody>
          <a:bodyPr wrap="square">
            <a:spAutoFit/>
          </a:bodyPr>
          <a:lstStyle/>
          <a:p>
            <a:pPr algn="just" rtl="1"/>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شبکه ها در برابر ساختارهای رسمی: تأکید مضاعف بر تشریک مساعی و فرایند در منطقه گرایی نوین بدین معنی است که امروزه منطقه گرایی از طریق سازمان و سازمان یابی شبه - شبکه ای عمل می کند تا ساختارهای بخش رسمی . سازمان ها در یک شبکه در هر لحظه از زمان بازتاب وظیفه خاص یا پروژه ای هستند که در حال انجام است . </a:t>
            </a:r>
            <a:r>
              <a:rPr lang="fa-IR" sz="24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علاوه بر این، چنین شبکه هایی گرایش دارند هسته ثابتی از سهامداران که دارای منافع ارزشمندی در حیطۀ راهبردی اند، داشته باشند. </a:t>
            </a:r>
            <a:endParaRPr lang="en-US"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38531048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1264" y="1227220"/>
            <a:ext cx="10323094" cy="3946359"/>
          </a:xfrm>
        </p:spPr>
        <p:txBody>
          <a:bodyPr>
            <a:noAutofit/>
          </a:bodyPr>
          <a:lstStyle/>
          <a:p>
            <a:pPr marL="0" indent="0" algn="just" rtl="1">
              <a:buNone/>
            </a:pPr>
            <a:r>
              <a:rPr lang="ar-SA" sz="2400" b="1" dirty="0">
                <a:solidFill>
                  <a:schemeClr val="tx2">
                    <a:lumMod val="10000"/>
                  </a:schemeClr>
                </a:solidFill>
                <a:cs typeface="B Kamran" panose="00000400000000000000" pitchFamily="2" charset="-78"/>
              </a:rPr>
              <a:t>امروزه در دنيا پذيرفته شده است كه توسعه پايدار شهرها در صورتي تحقق</a:t>
            </a:r>
            <a:r>
              <a:rPr lang="en-US" sz="2400" b="1" dirty="0">
                <a:solidFill>
                  <a:schemeClr val="tx2">
                    <a:lumMod val="10000"/>
                  </a:schemeClr>
                </a:solidFill>
                <a:cs typeface="B Kamran" panose="00000400000000000000" pitchFamily="2" charset="-78"/>
              </a:rPr>
              <a:t>  </a:t>
            </a:r>
            <a:r>
              <a:rPr lang="ar-SA" sz="2400" b="1" dirty="0">
                <a:solidFill>
                  <a:schemeClr val="tx2">
                    <a:lumMod val="10000"/>
                  </a:schemeClr>
                </a:solidFill>
                <a:cs typeface="B Kamran" panose="00000400000000000000" pitchFamily="2" charset="-78"/>
              </a:rPr>
              <a:t>مي يابد كه اهداف مردم سالاري، برابري در خدمات رسانی  و حفظ محیط زیست با شکل گیری مدیریت واحد شهری و با رعایت اصول و علوم روز شهرسازی،ترافیک شهری و تقسیم عادلانه منابع و درآمد شهری توامان دنبال شود.با توجه به اینکه شهرها به عنوان نیروی محرک رشد اقتصادی و نیز کانون کار و فعالیت و موقعیت های اجتماعی عموم کشور های جهان محسوب می شوند،در وضعیت موجود شهرنشینی چند سطحی،مدیریت شهری بایستی دارای مولفه هایی چون شفافیت،پاسخگویی،مشارکت طلبی،قانون مداری،کارآمدی و اجماع گرایی باشد تااز تمام شرایط افزاینده شهرنشینی بهره گیرد</a:t>
            </a:r>
            <a:r>
              <a:rPr lang="ar-SA" sz="2400" b="1" dirty="0" smtClean="0">
                <a:solidFill>
                  <a:schemeClr val="tx2">
                    <a:lumMod val="10000"/>
                  </a:schemeClr>
                </a:solidFill>
                <a:cs typeface="B Kamran" panose="00000400000000000000" pitchFamily="2" charset="-78"/>
              </a:rPr>
              <a:t>.</a:t>
            </a:r>
            <a:endParaRPr lang="fa-IR" sz="2400" b="1" dirty="0" smtClean="0">
              <a:solidFill>
                <a:schemeClr val="tx2">
                  <a:lumMod val="10000"/>
                </a:schemeClr>
              </a:solidFill>
              <a:cs typeface="B Kamran" panose="00000400000000000000" pitchFamily="2" charset="-78"/>
            </a:endParaRPr>
          </a:p>
          <a:p>
            <a:pPr marL="0" indent="0" algn="just" rtl="1">
              <a:buNone/>
            </a:pPr>
            <a:r>
              <a:rPr lang="ar-SA" sz="2400" b="1" dirty="0">
                <a:solidFill>
                  <a:schemeClr val="tx2">
                    <a:lumMod val="10000"/>
                  </a:schemeClr>
                </a:solidFill>
                <a:cs typeface="B Kamran" panose="00000400000000000000" pitchFamily="2" charset="-78"/>
              </a:rPr>
              <a:t>از طرف دیگر شدت یافتن روز افزون مقیاس و گستردگی و نیز پیچیدگی مسائل شهرها و هم چنین آشکار شدن بی کفایتی سیستم های سنتی بروکراتیک و تصمیم گیری بالا و پایین،سبب شده است گرایشی به سوی سیستم هایی به وجود آید که در آن تصمیمات بزرگ و کوچک با اشتراک بین صاحبان منافع شهری اتخاذ می </a:t>
            </a:r>
            <a:r>
              <a:rPr lang="ar-SA" sz="2400" b="1" dirty="0" smtClean="0">
                <a:solidFill>
                  <a:schemeClr val="tx2">
                    <a:lumMod val="10000"/>
                  </a:schemeClr>
                </a:solidFill>
                <a:cs typeface="B Kamran" panose="00000400000000000000" pitchFamily="2" charset="-78"/>
              </a:rPr>
              <a:t>شوند</a:t>
            </a:r>
            <a:r>
              <a:rPr lang="fa-IR" sz="2400" b="1" dirty="0" smtClean="0">
                <a:solidFill>
                  <a:schemeClr val="tx2">
                    <a:lumMod val="10000"/>
                  </a:schemeClr>
                </a:solidFill>
                <a:cs typeface="B Kamran" panose="00000400000000000000" pitchFamily="2" charset="-78"/>
              </a:rPr>
              <a:t>.</a:t>
            </a:r>
            <a:endParaRPr lang="en-US" sz="2400" b="1" dirty="0">
              <a:solidFill>
                <a:schemeClr val="tx2">
                  <a:lumMod val="10000"/>
                </a:schemeClr>
              </a:solidFill>
              <a:cs typeface="B Kamran" panose="00000400000000000000" pitchFamily="2" charset="-78"/>
            </a:endParaRPr>
          </a:p>
          <a:p>
            <a:pPr marL="0" indent="0" algn="just" rtl="1">
              <a:buNone/>
            </a:pPr>
            <a:endParaRPr lang="en-US" sz="2400" b="1" dirty="0">
              <a:solidFill>
                <a:schemeClr val="tx2">
                  <a:lumMod val="10000"/>
                </a:schemeClr>
              </a:solidFill>
              <a:cs typeface="B Kamran" panose="00000400000000000000" pitchFamily="2" charset="-78"/>
            </a:endParaRPr>
          </a:p>
        </p:txBody>
      </p:sp>
      <p:sp>
        <p:nvSpPr>
          <p:cNvPr id="4" name="Rectangle 3"/>
          <p:cNvSpPr/>
          <p:nvPr/>
        </p:nvSpPr>
        <p:spPr>
          <a:xfrm>
            <a:off x="576197" y="1261407"/>
            <a:ext cx="10228161" cy="1938992"/>
          </a:xfrm>
          <a:prstGeom prst="rect">
            <a:avLst/>
          </a:prstGeom>
        </p:spPr>
        <p:txBody>
          <a:bodyPr wrap="square">
            <a:spAutoFit/>
          </a:bodyPr>
          <a:lstStyle/>
          <a:p>
            <a:pPr algn="just" rtl="1"/>
            <a:r>
              <a:rPr lang="ar-SA" sz="2400" b="1" dirty="0">
                <a:solidFill>
                  <a:schemeClr val="tx2">
                    <a:lumMod val="10000"/>
                  </a:schemeClr>
                </a:solidFill>
                <a:cs typeface="B Kamran" panose="00000400000000000000" pitchFamily="2" charset="-78"/>
              </a:rPr>
              <a:t>جامعه </a:t>
            </a:r>
            <a:r>
              <a:rPr lang="ar-SA" sz="2400" b="1" dirty="0" smtClean="0">
                <a:solidFill>
                  <a:schemeClr val="tx2">
                    <a:lumMod val="10000"/>
                  </a:schemeClr>
                </a:solidFill>
                <a:cs typeface="B Kamran" panose="00000400000000000000" pitchFamily="2" charset="-78"/>
              </a:rPr>
              <a:t>حهانی </a:t>
            </a:r>
            <a:r>
              <a:rPr lang="ar-SA" sz="2400" b="1" dirty="0">
                <a:solidFill>
                  <a:schemeClr val="tx2">
                    <a:lumMod val="10000"/>
                  </a:schemeClr>
                </a:solidFill>
                <a:cs typeface="B Kamran" panose="00000400000000000000" pitchFamily="2" charset="-78"/>
              </a:rPr>
              <a:t>امروز به این نتیحه رسیده است که مشکل مدیریت شهری کمبود منابع مالی یا تکنولوژی مدرن و نیروی انسانی ماهر نیست بلکه پیش و بیش از همه،مشکل اصلی در شیوه ی اداره ی این عوامل است(ترابی،1383:6)</a:t>
            </a:r>
            <a:endParaRPr lang="en-US" sz="2400" b="1" dirty="0">
              <a:solidFill>
                <a:schemeClr val="tx2">
                  <a:lumMod val="10000"/>
                </a:schemeClr>
              </a:solidFill>
              <a:cs typeface="B Kamran" panose="00000400000000000000" pitchFamily="2" charset="-78"/>
            </a:endParaRPr>
          </a:p>
          <a:p>
            <a:pPr algn="just" rtl="1"/>
            <a:r>
              <a:rPr lang="ar-SA" sz="2400" b="1" dirty="0">
                <a:solidFill>
                  <a:schemeClr val="tx2">
                    <a:lumMod val="10000"/>
                  </a:schemeClr>
                </a:solidFill>
                <a:cs typeface="B Kamran" panose="00000400000000000000" pitchFamily="2" charset="-78"/>
              </a:rPr>
              <a:t>در میان رویکردهاي گوناگون مطرح شده در عرصه ي مدیریت شهري، حکمروایی خوب شهري از مطرح ترین رویکردهاست</a:t>
            </a:r>
            <a:r>
              <a:rPr lang="en-US" sz="2400" b="1" dirty="0">
                <a:solidFill>
                  <a:schemeClr val="tx2">
                    <a:lumMod val="10000"/>
                  </a:schemeClr>
                </a:solidFill>
                <a:cs typeface="B Kamran" panose="00000400000000000000" pitchFamily="2" charset="-78"/>
              </a:rPr>
              <a:t>. </a:t>
            </a:r>
            <a:r>
              <a:rPr lang="ar-SA" sz="2400" b="1" dirty="0">
                <a:solidFill>
                  <a:schemeClr val="tx2">
                    <a:lumMod val="10000"/>
                  </a:schemeClr>
                </a:solidFill>
                <a:cs typeface="B Kamran" panose="00000400000000000000" pitchFamily="2" charset="-78"/>
              </a:rPr>
              <a:t>این الگو در زمان حاضر در مجامع بین المللی و محافل کارشناسی تنها راه خروج از بن بست فقر و توسعه نیافتگی شهرها تلقی می شود و مدیریت شهري </a:t>
            </a:r>
            <a:r>
              <a:rPr lang="ar-SA" sz="2400" b="1" dirty="0" smtClean="0">
                <a:solidFill>
                  <a:schemeClr val="tx2">
                    <a:lumMod val="10000"/>
                  </a:schemeClr>
                </a:solidFill>
                <a:cs typeface="B Kamran" panose="00000400000000000000" pitchFamily="2" charset="-78"/>
              </a:rPr>
              <a:t>چارهاي </a:t>
            </a:r>
            <a:r>
              <a:rPr lang="ar-SA" sz="2400" b="1" dirty="0">
                <a:solidFill>
                  <a:schemeClr val="tx2">
                    <a:lumMod val="10000"/>
                  </a:schemeClr>
                </a:solidFill>
                <a:cs typeface="B Kamran" panose="00000400000000000000" pitchFamily="2" charset="-78"/>
              </a:rPr>
              <a:t>جز اجراي آن ندارد</a:t>
            </a:r>
            <a:r>
              <a:rPr lang="en-US" sz="2400" b="1" dirty="0">
                <a:solidFill>
                  <a:schemeClr val="tx2">
                    <a:lumMod val="10000"/>
                  </a:schemeClr>
                </a:solidFill>
                <a:cs typeface="B Kamran" panose="00000400000000000000" pitchFamily="2" charset="-78"/>
              </a:rPr>
              <a:t>.</a:t>
            </a:r>
          </a:p>
        </p:txBody>
      </p:sp>
    </p:spTree>
    <p:extLst>
      <p:ext uri="{BB962C8B-B14F-4D97-AF65-F5344CB8AC3E}">
        <p14:creationId xmlns:p14="http://schemas.microsoft.com/office/powerpoint/2010/main" val="34185469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0" end="0"/>
                                            </p:txEl>
                                          </p:spTgt>
                                        </p:tgtEl>
                                      </p:cBhvr>
                                    </p:animEffect>
                                    <p:set>
                                      <p:cBhvr>
                                        <p:cTn id="17" dur="1" fill="hold">
                                          <p:stCondLst>
                                            <p:cond delay="499"/>
                                          </p:stCondLst>
                                        </p:cTn>
                                        <p:tgtEl>
                                          <p:spTgt spid="3">
                                            <p:txEl>
                                              <p:pRg st="0" end="0"/>
                                            </p:txEl>
                                          </p:spTgt>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3">
                                            <p:txEl>
                                              <p:pRg st="1" end="1"/>
                                            </p:txEl>
                                          </p:spTgt>
                                        </p:tgtEl>
                                      </p:cBhvr>
                                    </p:animEffect>
                                    <p:set>
                                      <p:cBhvr>
                                        <p:cTn id="20" dur="1" fill="hold">
                                          <p:stCondLst>
                                            <p:cond delay="499"/>
                                          </p:stCondLst>
                                        </p:cTn>
                                        <p:tgtEl>
                                          <p:spTgt spid="3">
                                            <p:txEl>
                                              <p:pRg st="1" end="1"/>
                                            </p:txEl>
                                          </p:spTgt>
                                        </p:tgtEl>
                                        <p:attrNameLst>
                                          <p:attrName>style.visibility</p:attrName>
                                        </p:attrNameLst>
                                      </p:cBhvr>
                                      <p:to>
                                        <p:strVal val="hidden"/>
                                      </p:to>
                                    </p:set>
                                  </p:childTnLst>
                                </p:cTn>
                              </p:par>
                              <p:par>
                                <p:cTn id="21" presetID="2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3080" y="1643654"/>
            <a:ext cx="10877266" cy="2858539"/>
          </a:xfrm>
          <a:prstGeom prst="rect">
            <a:avLst/>
          </a:prstGeom>
        </p:spPr>
        <p:txBody>
          <a:bodyPr wrap="square">
            <a:spAutoFit/>
          </a:bodyPr>
          <a:lstStyle/>
          <a:p>
            <a:pPr algn="just" rtl="1">
              <a:lnSpc>
                <a:spcPct val="107000"/>
              </a:lnSpc>
              <a:spcAft>
                <a:spcPts val="800"/>
              </a:spcAft>
            </a:pPr>
            <a:r>
              <a:rPr lang="fa-IR" sz="24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به نظر می رسد مداخله بخش عمومی و خصوصی در همکاری مستقیم با حکومت و واحدهای حکومتی برای پیشبرد منطقه گرایی، ویژگی تمایز بخش منطقه گرایی نوین در مقایسه با تلاش های صورت گرفته در گذشته است. منطقه گرایی نوین هم مستلزم همکاری و هم تشریک مساعی هر دو است. مقصود ازهمکاری وتعاون دراینجا فعالیت وهمکاری حکومت ها بایکدیگربرای ارائه خدمات یا حل مسائل منطقه ای است که می تواند از توافقات و همکاری های غیررسمی شروع شود و تا اشتراک مالیات و اطلاعات و نهایتاً یکپارچه سازی وظایف و کارکردها گسترش یابد . اما تشریک مساعی مستلزم مداخله اجتماعات غیرحکومتی در موضوعات و مسائل مربوط به حکمروایی است . این امر مستلزم شکل گیری شراکت بخش عمومی- خصوصی و ایجاد شبکه هایی برای پرداختن به موضوعات منطقه ای است . همکاری و تشریک مساعی در منطقه گرایی نوین یکدیگر را تقویت می کنند.</a:t>
            </a:r>
            <a:endParaRPr lang="en-US" sz="24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40619409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6142" y="1657133"/>
            <a:ext cx="8946541" cy="4195481"/>
          </a:xfrm>
        </p:spPr>
        <p:txBody>
          <a:bodyPr>
            <a:noAutofit/>
          </a:bodyPr>
          <a:lstStyle/>
          <a:p>
            <a:pPr marL="0" indent="0" algn="just" rtl="1">
              <a:buNone/>
            </a:pPr>
            <a:r>
              <a:rPr lang="fa-IR" sz="2400" b="1" dirty="0">
                <a:solidFill>
                  <a:schemeClr val="bg2">
                    <a:lumMod val="50000"/>
                  </a:schemeClr>
                </a:solidFill>
                <a:cs typeface="B Kamran" panose="00000400000000000000" pitchFamily="2" charset="-78"/>
              </a:rPr>
              <a:t>سال های بعد از دهه 1990 بسیاری از مناطق کلان شهری در دنیا تلاش های زیادی را صرف منطقه گرایی کلان شهری نموده اند . افزایش تفرق سیاسی از طریق افزایش تعداد قلمرو های سیاسی و مدیریتی ، افزایش پیچیدگی و تنوع در الگو های تصمیم گیری در فقدان دید و رویکرد یکپارچه منطقه ای در اداره و مدیریت شهر – منطقه ها و همچنین فرایندهایی چون جهانی شدن و روند گذار از حکومت به حکمروایی ضرورت تجدید ساختار در حکومت و حکمروایی شهر – منطقه ها را بیش از پیش نشان میدهد. در کشور ایران نیز در طی دهه اخیر این توافق نظر کلی به وجود آمده است که برای رفع بسیاری از مسایل محتوایی موجود در شهر – منطقه هایی چون تهران و همچنین برای تثبیت جایگاه روشن و متناسب اقتصادی و سیاسی آن در نظام اقتصاد جهانی ، باید نگرش جدیدی به اداره و مدیریت این منطقه با هدف گذار به نظام حکمروایی خوب و مقتضی منطقه کلان شهری تهران در عصر جهانی شدن اتخاذ گردد. آنچه بیش از همه در تحقق این هدف مهم می نماید تدوین و توافق بر یک چشم انداز مشترک از سوی کلیه عناصر و عوامل ذی نفع و ذی نفوذ در اداره و مدیریت منطقه است . تنها از این طریق این امکان فراهم خواهد شد که نیروها و توانهای پراکنده منطقه در جهت تحقق چشم انداز واحد به جریان افتد.</a:t>
            </a:r>
            <a:endParaRPr lang="en-US" sz="2400" b="1" dirty="0">
              <a:solidFill>
                <a:schemeClr val="bg2">
                  <a:lumMod val="50000"/>
                </a:schemeClr>
              </a:solidFill>
              <a:cs typeface="B Kamran" panose="00000400000000000000" pitchFamily="2" charset="-78"/>
            </a:endParaRPr>
          </a:p>
          <a:p>
            <a:pPr marL="0" indent="0" algn="just" rtl="1">
              <a:buNone/>
            </a:pPr>
            <a:endParaRPr lang="en-US" sz="2400" b="1" dirty="0">
              <a:solidFill>
                <a:schemeClr val="bg2">
                  <a:lumMod val="50000"/>
                </a:schemeClr>
              </a:solidFill>
              <a:cs typeface="B Kamran" panose="00000400000000000000" pitchFamily="2" charset="-78"/>
            </a:endParaRPr>
          </a:p>
        </p:txBody>
      </p:sp>
      <p:sp>
        <p:nvSpPr>
          <p:cNvPr id="4" name="Rectangle 3"/>
          <p:cNvSpPr/>
          <p:nvPr/>
        </p:nvSpPr>
        <p:spPr>
          <a:xfrm>
            <a:off x="5063108" y="532395"/>
            <a:ext cx="1574469" cy="750975"/>
          </a:xfrm>
          <a:prstGeom prst="rect">
            <a:avLst/>
          </a:prstGeom>
        </p:spPr>
        <p:txBody>
          <a:bodyPr wrap="none">
            <a:spAutoFit/>
          </a:bodyPr>
          <a:lstStyle/>
          <a:p>
            <a:pPr algn="just" rtl="1">
              <a:lnSpc>
                <a:spcPct val="107000"/>
              </a:lnSpc>
              <a:spcAft>
                <a:spcPts val="800"/>
              </a:spcAft>
            </a:pPr>
            <a:r>
              <a:rPr lang="fa-IR" sz="4000" b="1" dirty="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نتیجه گیری</a:t>
            </a:r>
            <a:endParaRPr lang="en-US" sz="3200"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36966752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6142" y="1657133"/>
            <a:ext cx="8946541" cy="4195481"/>
          </a:xfrm>
        </p:spPr>
        <p:txBody>
          <a:bodyPr>
            <a:noAutofit/>
          </a:bodyPr>
          <a:lstStyle/>
          <a:p>
            <a:pPr algn="just" rtl="1">
              <a:buFont typeface="Wingdings" panose="05000000000000000000" pitchFamily="2" charset="2"/>
              <a:buChar char="v"/>
            </a:pPr>
            <a:r>
              <a:rPr lang="fa-IR" sz="2400" b="1" dirty="0">
                <a:solidFill>
                  <a:schemeClr val="bg2">
                    <a:lumMod val="50000"/>
                  </a:schemeClr>
                </a:solidFill>
                <a:cs typeface="B Kamran" panose="00000400000000000000" pitchFamily="2" charset="-78"/>
              </a:rPr>
              <a:t>برک پور، </a:t>
            </a:r>
            <a:r>
              <a:rPr lang="fa-IR" sz="2400" b="1" dirty="0" smtClean="0">
                <a:solidFill>
                  <a:schemeClr val="bg2">
                    <a:lumMod val="50000"/>
                  </a:schemeClr>
                </a:solidFill>
                <a:cs typeface="B Kamran" panose="00000400000000000000" pitchFamily="2" charset="-78"/>
              </a:rPr>
              <a:t>ناصر _ </a:t>
            </a:r>
            <a:r>
              <a:rPr lang="fa-IR" sz="2400" b="1" dirty="0">
                <a:solidFill>
                  <a:schemeClr val="bg2">
                    <a:lumMod val="50000"/>
                  </a:schemeClr>
                </a:solidFill>
                <a:cs typeface="B Kamran" panose="00000400000000000000" pitchFamily="2" charset="-78"/>
              </a:rPr>
              <a:t>اسدی، ایرج، </a:t>
            </a:r>
            <a:r>
              <a:rPr lang="fa-IR" sz="2400" b="1" dirty="0" smtClean="0">
                <a:solidFill>
                  <a:schemeClr val="bg2">
                    <a:lumMod val="50000"/>
                  </a:schemeClr>
                </a:solidFill>
                <a:cs typeface="B Kamran" panose="00000400000000000000" pitchFamily="2" charset="-78"/>
              </a:rPr>
              <a:t>(1388 )، </a:t>
            </a:r>
            <a:r>
              <a:rPr lang="fa-IR" sz="2400" b="1" dirty="0">
                <a:solidFill>
                  <a:schemeClr val="bg2">
                    <a:lumMod val="50000"/>
                  </a:schemeClr>
                </a:solidFill>
                <a:cs typeface="B Kamran" panose="00000400000000000000" pitchFamily="2" charset="-78"/>
              </a:rPr>
              <a:t>مدیریت و حکمروائي شهری، دانشگاه هنر، معاونت پژوهشي </a:t>
            </a:r>
            <a:endParaRPr lang="fa-IR" sz="2400" b="1" dirty="0" smtClean="0">
              <a:solidFill>
                <a:schemeClr val="bg2">
                  <a:lumMod val="50000"/>
                </a:schemeClr>
              </a:solidFill>
              <a:cs typeface="B Kamran" panose="00000400000000000000" pitchFamily="2" charset="-78"/>
            </a:endParaRPr>
          </a:p>
          <a:p>
            <a:pPr algn="just" rtl="1">
              <a:buFont typeface="Wingdings" panose="05000000000000000000" pitchFamily="2" charset="2"/>
              <a:buChar char="v"/>
            </a:pPr>
            <a:r>
              <a:rPr lang="fa-IR" sz="2400" b="1" dirty="0" smtClean="0">
                <a:solidFill>
                  <a:schemeClr val="bg2">
                    <a:lumMod val="50000"/>
                  </a:schemeClr>
                </a:solidFill>
                <a:cs typeface="B Kamran" panose="00000400000000000000" pitchFamily="2" charset="-78"/>
              </a:rPr>
              <a:t>موحد،علی ؛ کمان رودی ،موسی ؛ ساسان پور ، فرزانه و قاسمی کفرودی ، </a:t>
            </a:r>
            <a:r>
              <a:rPr lang="fa-IR" sz="2400" b="1" dirty="0">
                <a:solidFill>
                  <a:schemeClr val="bg2">
                    <a:lumMod val="50000"/>
                  </a:schemeClr>
                </a:solidFill>
                <a:cs typeface="B Kamran" panose="00000400000000000000" pitchFamily="2" charset="-78"/>
              </a:rPr>
              <a:t>سجاد ، (1388 ) ، بررسی حکمروایی خوب شهري در </a:t>
            </a:r>
            <a:r>
              <a:rPr lang="fa-IR" sz="2400" b="1" dirty="0" smtClean="0">
                <a:solidFill>
                  <a:schemeClr val="bg2">
                    <a:lumMod val="50000"/>
                  </a:schemeClr>
                </a:solidFill>
                <a:cs typeface="B Kamran" panose="00000400000000000000" pitchFamily="2" charset="-78"/>
              </a:rPr>
              <a:t>محله هاي شهري(مورد </a:t>
            </a:r>
            <a:r>
              <a:rPr lang="fa-IR" sz="2400" b="1" dirty="0">
                <a:solidFill>
                  <a:schemeClr val="bg2">
                    <a:lumMod val="50000"/>
                  </a:schemeClr>
                </a:solidFill>
                <a:cs typeface="B Kamran" panose="00000400000000000000" pitchFamily="2" charset="-78"/>
              </a:rPr>
              <a:t>مطالعه منطقه 19 شهرداري تهران)، </a:t>
            </a:r>
            <a:r>
              <a:rPr lang="fa-IR" sz="2400" b="1" dirty="0" smtClean="0">
                <a:solidFill>
                  <a:schemeClr val="bg2">
                    <a:lumMod val="50000"/>
                  </a:schemeClr>
                </a:solidFill>
                <a:cs typeface="B Kamran" panose="00000400000000000000" pitchFamily="2" charset="-78"/>
              </a:rPr>
              <a:t>فصلنامه </a:t>
            </a:r>
            <a:r>
              <a:rPr lang="fa-IR" sz="2400" b="1" dirty="0">
                <a:solidFill>
                  <a:schemeClr val="bg2">
                    <a:lumMod val="50000"/>
                  </a:schemeClr>
                </a:solidFill>
                <a:cs typeface="B Kamran" panose="00000400000000000000" pitchFamily="2" charset="-78"/>
              </a:rPr>
              <a:t>مطالعات </a:t>
            </a:r>
            <a:r>
              <a:rPr lang="fa-IR" sz="2400" b="1" dirty="0" smtClean="0">
                <a:solidFill>
                  <a:schemeClr val="bg2">
                    <a:lumMod val="50000"/>
                  </a:schemeClr>
                </a:solidFill>
                <a:cs typeface="B Kamran" panose="00000400000000000000" pitchFamily="2" charset="-78"/>
              </a:rPr>
              <a:t>برنامه ریزي </a:t>
            </a:r>
            <a:r>
              <a:rPr lang="fa-IR" sz="2400" b="1" dirty="0">
                <a:solidFill>
                  <a:schemeClr val="bg2">
                    <a:lumMod val="50000"/>
                  </a:schemeClr>
                </a:solidFill>
                <a:cs typeface="B Kamran" panose="00000400000000000000" pitchFamily="2" charset="-78"/>
              </a:rPr>
              <a:t>شهري، سال دوم، شمارهي هفتم، پاییز 1393 ، صفحات </a:t>
            </a:r>
            <a:r>
              <a:rPr lang="fa-IR" sz="2400" b="1" dirty="0" smtClean="0">
                <a:solidFill>
                  <a:schemeClr val="bg2">
                    <a:lumMod val="50000"/>
                  </a:schemeClr>
                </a:solidFill>
                <a:cs typeface="B Kamran" panose="00000400000000000000" pitchFamily="2" charset="-78"/>
              </a:rPr>
              <a:t>146_147</a:t>
            </a:r>
          </a:p>
          <a:p>
            <a:pPr algn="just" rtl="1">
              <a:buFont typeface="Wingdings" panose="05000000000000000000" pitchFamily="2" charset="2"/>
              <a:buChar char="v"/>
            </a:pPr>
            <a:r>
              <a:rPr lang="fa-IR" sz="2400" b="1" dirty="0" smtClean="0">
                <a:solidFill>
                  <a:schemeClr val="bg2">
                    <a:lumMod val="50000"/>
                  </a:schemeClr>
                </a:solidFill>
                <a:cs typeface="B Kamran" panose="00000400000000000000" pitchFamily="2" charset="-78"/>
              </a:rPr>
              <a:t>تقوایی،علی اکبر؛تاجدار -رسول ، </a:t>
            </a:r>
            <a:r>
              <a:rPr lang="fa-IR" sz="2400" b="1" dirty="0">
                <a:solidFill>
                  <a:schemeClr val="bg2">
                    <a:lumMod val="50000"/>
                  </a:schemeClr>
                </a:solidFill>
                <a:cs typeface="B Kamran" panose="00000400000000000000" pitchFamily="2" charset="-78"/>
              </a:rPr>
              <a:t>( 1388 ) ، درآمدی بر حکمروايی خوب شهری در رويکردی تحليلی</a:t>
            </a:r>
            <a:endParaRPr lang="fa-IR" sz="2400" b="1" dirty="0" smtClean="0">
              <a:solidFill>
                <a:schemeClr val="bg2">
                  <a:lumMod val="50000"/>
                </a:schemeClr>
              </a:solidFill>
              <a:cs typeface="B Kamran" panose="00000400000000000000" pitchFamily="2" charset="-78"/>
            </a:endParaRPr>
          </a:p>
          <a:p>
            <a:pPr algn="just" rtl="1">
              <a:buFont typeface="Wingdings" panose="05000000000000000000" pitchFamily="2" charset="2"/>
              <a:buChar char="v"/>
            </a:pPr>
            <a:endParaRPr lang="en-US" sz="2400" b="1" dirty="0">
              <a:solidFill>
                <a:schemeClr val="bg2">
                  <a:lumMod val="50000"/>
                </a:schemeClr>
              </a:solidFill>
              <a:cs typeface="B Kamran" panose="00000400000000000000" pitchFamily="2" charset="-78"/>
            </a:endParaRPr>
          </a:p>
        </p:txBody>
      </p:sp>
      <p:sp>
        <p:nvSpPr>
          <p:cNvPr id="5" name="Rectangle 4"/>
          <p:cNvSpPr/>
          <p:nvPr/>
        </p:nvSpPr>
        <p:spPr>
          <a:xfrm>
            <a:off x="5437410" y="532395"/>
            <a:ext cx="825867" cy="750975"/>
          </a:xfrm>
          <a:prstGeom prst="rect">
            <a:avLst/>
          </a:prstGeom>
        </p:spPr>
        <p:txBody>
          <a:bodyPr wrap="none">
            <a:spAutoFit/>
          </a:bodyPr>
          <a:lstStyle/>
          <a:p>
            <a:pPr algn="just" rtl="1">
              <a:lnSpc>
                <a:spcPct val="107000"/>
              </a:lnSpc>
              <a:spcAft>
                <a:spcPts val="800"/>
              </a:spcAft>
            </a:pPr>
            <a:r>
              <a:rPr lang="fa-IR" sz="4000" b="1" dirty="0" smtClean="0">
                <a:solidFill>
                  <a:schemeClr val="bg2">
                    <a:lumMod val="50000"/>
                  </a:schemeClr>
                </a:solidFill>
                <a:latin typeface="Calibri" panose="020F0502020204030204" pitchFamily="34" charset="0"/>
                <a:ea typeface="Calibri" panose="020F0502020204030204" pitchFamily="34" charset="0"/>
                <a:cs typeface="B Kamran" panose="00000400000000000000" pitchFamily="2" charset="-78"/>
              </a:rPr>
              <a:t>منابع</a:t>
            </a:r>
            <a:endParaRPr lang="en-US" sz="3200"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24462727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2573" y="2592889"/>
            <a:ext cx="7465515" cy="830997"/>
          </a:xfrm>
          <a:prstGeom prst="rect">
            <a:avLst/>
          </a:prstGeom>
          <a:noFill/>
        </p:spPr>
        <p:txBody>
          <a:bodyPr wrap="square" rtlCol="0">
            <a:spAutoFit/>
          </a:bodyPr>
          <a:lstStyle/>
          <a:p>
            <a:pPr algn="ctr" rtl="1"/>
            <a:r>
              <a:rPr lang="fa-IR" sz="4800" b="1" dirty="0" smtClean="0">
                <a:solidFill>
                  <a:schemeClr val="tx2">
                    <a:lumMod val="10000"/>
                  </a:schemeClr>
                </a:solidFill>
                <a:cs typeface="B Kamran" panose="00000400000000000000" pitchFamily="2" charset="-78"/>
              </a:rPr>
              <a:t>گذار از مدیریت شهری به حکم روایی شهری</a:t>
            </a:r>
            <a:endParaRPr lang="en-US" sz="4800" b="1" dirty="0">
              <a:solidFill>
                <a:schemeClr val="tx2">
                  <a:lumMod val="10000"/>
                </a:schemeClr>
              </a:solidFill>
              <a:cs typeface="B Kamran" panose="00000400000000000000" pitchFamily="2" charset="-78"/>
            </a:endParaRPr>
          </a:p>
        </p:txBody>
      </p:sp>
    </p:spTree>
    <p:extLst>
      <p:ext uri="{BB962C8B-B14F-4D97-AF65-F5344CB8AC3E}">
        <p14:creationId xmlns:p14="http://schemas.microsoft.com/office/powerpoint/2010/main" val="14312303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9731" y="449588"/>
            <a:ext cx="3047803" cy="790490"/>
          </a:xfrm>
        </p:spPr>
        <p:txBody>
          <a:bodyPr>
            <a:noAutofit/>
          </a:bodyPr>
          <a:lstStyle/>
          <a:p>
            <a:pPr marL="0" indent="0" algn="just" rtl="1">
              <a:buNone/>
            </a:pPr>
            <a:r>
              <a:rPr lang="fa-IR" sz="4000" b="1" dirty="0" smtClean="0">
                <a:solidFill>
                  <a:schemeClr val="tx2">
                    <a:lumMod val="10000"/>
                  </a:schemeClr>
                </a:solidFill>
                <a:cs typeface="B Kamran" panose="00000400000000000000" pitchFamily="2" charset="-78"/>
              </a:rPr>
              <a:t>حکومت و حکمروایی</a:t>
            </a:r>
            <a:endParaRPr lang="en-US" sz="4000" b="1" dirty="0">
              <a:solidFill>
                <a:schemeClr val="tx2">
                  <a:lumMod val="10000"/>
                </a:schemeClr>
              </a:solidFill>
              <a:cs typeface="B Kamran" panose="00000400000000000000" pitchFamily="2" charset="-78"/>
            </a:endParaRPr>
          </a:p>
        </p:txBody>
      </p:sp>
      <p:sp>
        <p:nvSpPr>
          <p:cNvPr id="4" name="TextBox 3"/>
          <p:cNvSpPr txBox="1"/>
          <p:nvPr/>
        </p:nvSpPr>
        <p:spPr>
          <a:xfrm>
            <a:off x="989556" y="1528175"/>
            <a:ext cx="10484285" cy="4893647"/>
          </a:xfrm>
          <a:prstGeom prst="rect">
            <a:avLst/>
          </a:prstGeom>
          <a:noFill/>
        </p:spPr>
        <p:txBody>
          <a:bodyPr wrap="square" rtlCol="0">
            <a:spAutoFit/>
          </a:bodyPr>
          <a:lstStyle/>
          <a:p>
            <a:pPr algn="just" rtl="1"/>
            <a:r>
              <a:rPr lang="ar-SA" sz="2400" b="1" dirty="0">
                <a:solidFill>
                  <a:schemeClr val="tx2">
                    <a:lumMod val="10000"/>
                  </a:schemeClr>
                </a:solidFill>
                <a:cs typeface="B Kamran" panose="00000400000000000000" pitchFamily="2" charset="-78"/>
              </a:rPr>
              <a:t>در طی دهه</a:t>
            </a:r>
            <a:r>
              <a:rPr lang="en-US" sz="2400" b="1" dirty="0">
                <a:solidFill>
                  <a:schemeClr val="tx2">
                    <a:lumMod val="10000"/>
                  </a:schemeClr>
                </a:solidFill>
                <a:cs typeface="B Kamran" panose="00000400000000000000" pitchFamily="2" charset="-78"/>
              </a:rPr>
              <a:t> </a:t>
            </a:r>
            <a:r>
              <a:rPr lang="fa-IR" sz="2400" b="1" dirty="0" smtClean="0">
                <a:solidFill>
                  <a:schemeClr val="tx2">
                    <a:lumMod val="10000"/>
                  </a:schemeClr>
                </a:solidFill>
                <a:cs typeface="B Kamran" panose="00000400000000000000" pitchFamily="2" charset="-78"/>
              </a:rPr>
              <a:t>1990</a:t>
            </a:r>
            <a:r>
              <a:rPr lang="ar-SA" sz="2400" b="1" dirty="0" smtClean="0">
                <a:solidFill>
                  <a:schemeClr val="tx2">
                    <a:lumMod val="10000"/>
                  </a:schemeClr>
                </a:solidFill>
                <a:cs typeface="B Kamran" panose="00000400000000000000" pitchFamily="2" charset="-78"/>
              </a:rPr>
              <a:t>، </a:t>
            </a:r>
            <a:r>
              <a:rPr lang="ar-SA" sz="2400" b="1" dirty="0">
                <a:solidFill>
                  <a:schemeClr val="tx2">
                    <a:lumMod val="10000"/>
                  </a:schemeClr>
                </a:solidFill>
                <a:cs typeface="B Kamran" panose="00000400000000000000" pitchFamily="2" charset="-78"/>
              </a:rPr>
              <a:t>حکمروایی به یکی از واژه های محوری علوم اجتماعی ، به ویژه در حوزه نظریه سیاسی ، علوم سیاسی و جغرافیای انسانی تبدیل شده است</a:t>
            </a:r>
            <a:r>
              <a:rPr lang="en-US" sz="2400" b="1" dirty="0">
                <a:solidFill>
                  <a:schemeClr val="tx2">
                    <a:lumMod val="10000"/>
                  </a:schemeClr>
                </a:solidFill>
                <a:cs typeface="B Kamran" panose="00000400000000000000" pitchFamily="2" charset="-78"/>
              </a:rPr>
              <a:t> . </a:t>
            </a:r>
            <a:r>
              <a:rPr lang="ar-SA" sz="2400" b="1" dirty="0">
                <a:solidFill>
                  <a:schemeClr val="tx2">
                    <a:lumMod val="10000"/>
                  </a:schemeClr>
                </a:solidFill>
                <a:cs typeface="B Kamran" panose="00000400000000000000" pitchFamily="2" charset="-78"/>
              </a:rPr>
              <a:t>تعریف سنتی این اصطلاح </a:t>
            </a:r>
            <a:r>
              <a:rPr lang="en-US" sz="2400" b="1" dirty="0">
                <a:solidFill>
                  <a:schemeClr val="tx2">
                    <a:lumMod val="10000"/>
                  </a:schemeClr>
                </a:solidFill>
                <a:cs typeface="B Kamran" panose="00000400000000000000" pitchFamily="2" charset="-78"/>
              </a:rPr>
              <a:t>"</a:t>
            </a:r>
            <a:r>
              <a:rPr lang="ar-SA" sz="2400" b="1" dirty="0">
                <a:solidFill>
                  <a:schemeClr val="tx2">
                    <a:lumMod val="10000"/>
                  </a:schemeClr>
                </a:solidFill>
                <a:cs typeface="B Kamran" panose="00000400000000000000" pitchFamily="2" charset="-78"/>
              </a:rPr>
              <a:t>عمل یا فرایندحکومت کردن </a:t>
            </a:r>
            <a:r>
              <a:rPr lang="en-US" sz="2400" b="1" dirty="0">
                <a:solidFill>
                  <a:schemeClr val="tx2">
                    <a:lumMod val="10000"/>
                  </a:schemeClr>
                </a:solidFill>
                <a:cs typeface="B Kamran" panose="00000400000000000000" pitchFamily="2" charset="-78"/>
              </a:rPr>
              <a:t>" </a:t>
            </a:r>
            <a:r>
              <a:rPr lang="ar-SA" sz="2400" b="1" dirty="0">
                <a:solidFill>
                  <a:schemeClr val="tx2">
                    <a:lumMod val="10000"/>
                  </a:schemeClr>
                </a:solidFill>
                <a:cs typeface="B Kamran" panose="00000400000000000000" pitchFamily="2" charset="-78"/>
              </a:rPr>
              <a:t>است</a:t>
            </a:r>
            <a:r>
              <a:rPr lang="en-US" sz="2400" b="1" dirty="0">
                <a:solidFill>
                  <a:schemeClr val="tx2">
                    <a:lumMod val="10000"/>
                  </a:schemeClr>
                </a:solidFill>
                <a:cs typeface="B Kamran" panose="00000400000000000000" pitchFamily="2" charset="-78"/>
              </a:rPr>
              <a:t> . </a:t>
            </a:r>
            <a:r>
              <a:rPr lang="ar-SA" sz="2400" b="1" dirty="0">
                <a:solidFill>
                  <a:schemeClr val="tx2">
                    <a:lumMod val="10000"/>
                  </a:schemeClr>
                </a:solidFill>
                <a:cs typeface="B Kamran" panose="00000400000000000000" pitchFamily="2" charset="-78"/>
              </a:rPr>
              <a:t>در این تعریف حکمروا یی با حکومت مترادف است </a:t>
            </a:r>
            <a:r>
              <a:rPr lang="fa-IR" sz="2400" b="1" dirty="0" smtClean="0">
                <a:solidFill>
                  <a:schemeClr val="tx2">
                    <a:lumMod val="10000"/>
                  </a:schemeClr>
                </a:solidFill>
                <a:cs typeface="B Kamran" panose="00000400000000000000" pitchFamily="2" charset="-78"/>
              </a:rPr>
              <a:t>(</a:t>
            </a:r>
            <a:r>
              <a:rPr lang="ar-SA" sz="2400" b="1" dirty="0" smtClean="0">
                <a:solidFill>
                  <a:schemeClr val="tx2">
                    <a:lumMod val="10000"/>
                  </a:schemeClr>
                </a:solidFill>
                <a:cs typeface="B Kamran" panose="00000400000000000000" pitchFamily="2" charset="-78"/>
              </a:rPr>
              <a:t>جانستون </a:t>
            </a:r>
            <a:r>
              <a:rPr lang="ar-SA" sz="2400" b="1" dirty="0">
                <a:solidFill>
                  <a:schemeClr val="tx2">
                    <a:lumMod val="10000"/>
                  </a:schemeClr>
                </a:solidFill>
                <a:cs typeface="B Kamran" panose="00000400000000000000" pitchFamily="2" charset="-78"/>
              </a:rPr>
              <a:t>، </a:t>
            </a:r>
            <a:r>
              <a:rPr lang="fa-IR" sz="2400" b="1" dirty="0" smtClean="0">
                <a:solidFill>
                  <a:schemeClr val="tx2">
                    <a:lumMod val="10000"/>
                  </a:schemeClr>
                </a:solidFill>
                <a:cs typeface="B Kamran" panose="00000400000000000000" pitchFamily="2" charset="-78"/>
              </a:rPr>
              <a:t>1382).</a:t>
            </a:r>
          </a:p>
          <a:p>
            <a:pPr algn="just" rtl="1"/>
            <a:endParaRPr lang="fa-IR" sz="2400" b="1" dirty="0" smtClean="0">
              <a:solidFill>
                <a:schemeClr val="tx2">
                  <a:lumMod val="10000"/>
                </a:schemeClr>
              </a:solidFill>
              <a:cs typeface="B Kamran" panose="00000400000000000000" pitchFamily="2" charset="-78"/>
            </a:endParaRPr>
          </a:p>
          <a:p>
            <a:pPr algn="just" rtl="1"/>
            <a:endParaRPr lang="fa-IR" sz="2400" b="1" dirty="0">
              <a:solidFill>
                <a:schemeClr val="tx2">
                  <a:lumMod val="10000"/>
                </a:schemeClr>
              </a:solidFill>
              <a:cs typeface="B Kamran" panose="00000400000000000000" pitchFamily="2" charset="-78"/>
            </a:endParaRPr>
          </a:p>
          <a:p>
            <a:pPr algn="just" rtl="1"/>
            <a:endParaRPr lang="fa-IR" sz="2400" b="1" dirty="0" smtClean="0">
              <a:solidFill>
                <a:schemeClr val="tx2">
                  <a:lumMod val="10000"/>
                </a:schemeClr>
              </a:solidFill>
              <a:cs typeface="B Kamran" panose="00000400000000000000" pitchFamily="2" charset="-78"/>
            </a:endParaRPr>
          </a:p>
          <a:p>
            <a:pPr algn="just" rtl="1"/>
            <a:endParaRPr lang="fa-IR" sz="2400" b="1" dirty="0">
              <a:solidFill>
                <a:schemeClr val="tx2">
                  <a:lumMod val="10000"/>
                </a:schemeClr>
              </a:solidFill>
              <a:cs typeface="B Kamran" panose="00000400000000000000" pitchFamily="2" charset="-78"/>
            </a:endParaRPr>
          </a:p>
          <a:p>
            <a:pPr algn="just" rtl="1"/>
            <a:endParaRPr lang="fa-IR" sz="2400" b="1" dirty="0" smtClean="0">
              <a:solidFill>
                <a:schemeClr val="tx2">
                  <a:lumMod val="10000"/>
                </a:schemeClr>
              </a:solidFill>
              <a:cs typeface="B Kamran" panose="00000400000000000000" pitchFamily="2" charset="-78"/>
            </a:endParaRPr>
          </a:p>
          <a:p>
            <a:pPr algn="just" rtl="1"/>
            <a:endParaRPr lang="fa-IR" sz="2400" b="1" dirty="0" smtClean="0">
              <a:solidFill>
                <a:schemeClr val="tx2">
                  <a:lumMod val="10000"/>
                </a:schemeClr>
              </a:solidFill>
              <a:cs typeface="B Kamran" panose="00000400000000000000" pitchFamily="2" charset="-78"/>
            </a:endParaRPr>
          </a:p>
          <a:p>
            <a:pPr algn="just" rtl="1"/>
            <a:endParaRPr lang="fa-IR" sz="2400" b="1" dirty="0" smtClean="0">
              <a:solidFill>
                <a:schemeClr val="tx2">
                  <a:lumMod val="10000"/>
                </a:schemeClr>
              </a:solidFill>
              <a:cs typeface="B Kamran" panose="00000400000000000000" pitchFamily="2" charset="-78"/>
            </a:endParaRPr>
          </a:p>
          <a:p>
            <a:pPr algn="just" rtl="1"/>
            <a:endParaRPr lang="fa-IR" sz="2400" b="1" dirty="0">
              <a:solidFill>
                <a:schemeClr val="tx2">
                  <a:lumMod val="10000"/>
                </a:schemeClr>
              </a:solidFill>
              <a:cs typeface="B Kamran" panose="00000400000000000000" pitchFamily="2" charset="-78"/>
            </a:endParaRPr>
          </a:p>
          <a:p>
            <a:pPr algn="just" rtl="1"/>
            <a:endParaRPr lang="fa-IR" sz="2400" b="1" dirty="0" smtClean="0">
              <a:solidFill>
                <a:schemeClr val="tx2">
                  <a:lumMod val="10000"/>
                </a:schemeClr>
              </a:solidFill>
              <a:cs typeface="B Kamran" panose="00000400000000000000" pitchFamily="2" charset="-78"/>
            </a:endParaRPr>
          </a:p>
          <a:p>
            <a:pPr algn="just" rtl="1"/>
            <a:endParaRPr lang="en-US" sz="2400" b="1" dirty="0">
              <a:solidFill>
                <a:schemeClr val="tx2">
                  <a:lumMod val="10000"/>
                </a:schemeClr>
              </a:solidFill>
              <a:cs typeface="B Kamran" panose="00000400000000000000" pitchFamily="2" charset="-78"/>
            </a:endParaRPr>
          </a:p>
        </p:txBody>
      </p:sp>
      <p:sp>
        <p:nvSpPr>
          <p:cNvPr id="5" name="Flowchart: Alternate Process 4"/>
          <p:cNvSpPr/>
          <p:nvPr/>
        </p:nvSpPr>
        <p:spPr>
          <a:xfrm>
            <a:off x="9492379" y="4202536"/>
            <a:ext cx="914400" cy="5875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حکومت</a:t>
            </a:r>
            <a:endParaRPr lang="en-US" sz="2400" b="1" dirty="0">
              <a:solidFill>
                <a:schemeClr val="tx2">
                  <a:lumMod val="10000"/>
                </a:schemeClr>
              </a:solidFill>
              <a:cs typeface="B Kamran" panose="00000400000000000000" pitchFamily="2" charset="-78"/>
            </a:endParaRPr>
          </a:p>
        </p:txBody>
      </p:sp>
      <p:sp>
        <p:nvSpPr>
          <p:cNvPr id="6" name="Right Brace 5"/>
          <p:cNvSpPr/>
          <p:nvPr/>
        </p:nvSpPr>
        <p:spPr>
          <a:xfrm>
            <a:off x="9189405" y="2817847"/>
            <a:ext cx="150312" cy="33569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lowchart: Terminator 6"/>
          <p:cNvSpPr/>
          <p:nvPr/>
        </p:nvSpPr>
        <p:spPr>
          <a:xfrm>
            <a:off x="7089731" y="3031862"/>
            <a:ext cx="1879947" cy="424553"/>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فرماندهی کردن</a:t>
            </a:r>
            <a:endParaRPr lang="en-US" sz="2400" b="1" dirty="0">
              <a:solidFill>
                <a:schemeClr val="tx2">
                  <a:lumMod val="10000"/>
                </a:schemeClr>
              </a:solidFill>
              <a:cs typeface="B Kamran" panose="00000400000000000000" pitchFamily="2" charset="-78"/>
            </a:endParaRPr>
          </a:p>
        </p:txBody>
      </p:sp>
      <p:sp>
        <p:nvSpPr>
          <p:cNvPr id="8" name="Flowchart: Terminator 7"/>
          <p:cNvSpPr/>
          <p:nvPr/>
        </p:nvSpPr>
        <p:spPr>
          <a:xfrm>
            <a:off x="7123396" y="5581283"/>
            <a:ext cx="1862721" cy="39736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نفوذ کردن</a:t>
            </a:r>
            <a:endParaRPr lang="en-US" sz="2400" b="1" dirty="0">
              <a:solidFill>
                <a:schemeClr val="tx2">
                  <a:lumMod val="10000"/>
                </a:schemeClr>
              </a:solidFill>
              <a:cs typeface="B Kamran" panose="00000400000000000000" pitchFamily="2" charset="-78"/>
            </a:endParaRPr>
          </a:p>
        </p:txBody>
      </p:sp>
      <p:sp>
        <p:nvSpPr>
          <p:cNvPr id="9" name="Flowchart: Terminator 8"/>
          <p:cNvSpPr/>
          <p:nvPr/>
        </p:nvSpPr>
        <p:spPr>
          <a:xfrm>
            <a:off x="7072505" y="3551816"/>
            <a:ext cx="1879947" cy="42318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راهنمایی کردن</a:t>
            </a:r>
            <a:endParaRPr lang="en-US" sz="2400" b="1" dirty="0">
              <a:solidFill>
                <a:schemeClr val="tx2">
                  <a:lumMod val="10000"/>
                </a:schemeClr>
              </a:solidFill>
              <a:cs typeface="B Kamran" panose="00000400000000000000" pitchFamily="2" charset="-78"/>
            </a:endParaRPr>
          </a:p>
        </p:txBody>
      </p:sp>
      <p:sp>
        <p:nvSpPr>
          <p:cNvPr id="10" name="Flowchart: Terminator 9"/>
          <p:cNvSpPr/>
          <p:nvPr/>
        </p:nvSpPr>
        <p:spPr>
          <a:xfrm>
            <a:off x="7089731" y="4072340"/>
            <a:ext cx="1879947" cy="42399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هدایت کردن</a:t>
            </a:r>
            <a:endParaRPr lang="en-US" sz="2400" b="1" dirty="0">
              <a:solidFill>
                <a:schemeClr val="tx2">
                  <a:lumMod val="10000"/>
                </a:schemeClr>
              </a:solidFill>
              <a:cs typeface="B Kamran" panose="00000400000000000000" pitchFamily="2" charset="-78"/>
            </a:endParaRPr>
          </a:p>
        </p:txBody>
      </p:sp>
      <p:sp>
        <p:nvSpPr>
          <p:cNvPr id="11" name="Flowchart: Terminator 10"/>
          <p:cNvSpPr/>
          <p:nvPr/>
        </p:nvSpPr>
        <p:spPr>
          <a:xfrm>
            <a:off x="7123396" y="5096822"/>
            <a:ext cx="1862721" cy="39504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تنظیم کردن</a:t>
            </a:r>
            <a:endParaRPr lang="en-US" sz="2400" b="1" dirty="0">
              <a:solidFill>
                <a:schemeClr val="tx2">
                  <a:lumMod val="10000"/>
                </a:schemeClr>
              </a:solidFill>
              <a:cs typeface="B Kamran" panose="00000400000000000000" pitchFamily="2" charset="-78"/>
            </a:endParaRPr>
          </a:p>
        </p:txBody>
      </p:sp>
      <p:sp>
        <p:nvSpPr>
          <p:cNvPr id="12" name="Flowchart: Terminator 11"/>
          <p:cNvSpPr/>
          <p:nvPr/>
        </p:nvSpPr>
        <p:spPr>
          <a:xfrm>
            <a:off x="7081117" y="4594696"/>
            <a:ext cx="1879947" cy="402476"/>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کنترل کردن</a:t>
            </a:r>
            <a:endParaRPr lang="en-US" sz="2400" b="1" dirty="0">
              <a:solidFill>
                <a:schemeClr val="tx2">
                  <a:lumMod val="10000"/>
                </a:schemeClr>
              </a:solidFill>
              <a:cs typeface="B Kamran" panose="00000400000000000000" pitchFamily="2" charset="-78"/>
            </a:endParaRPr>
          </a:p>
        </p:txBody>
      </p:sp>
    </p:spTree>
    <p:extLst>
      <p:ext uri="{BB962C8B-B14F-4D97-AF65-F5344CB8AC3E}">
        <p14:creationId xmlns:p14="http://schemas.microsoft.com/office/powerpoint/2010/main" val="8556072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1000"/>
                                        <p:tgtEl>
                                          <p:spTgt spid="8"/>
                                        </p:tgtEl>
                                      </p:cBhvr>
                                    </p:animEffect>
                                    <p:anim calcmode="lin" valueType="num">
                                      <p:cBhvr>
                                        <p:cTn id="65" dur="1000" fill="hold"/>
                                        <p:tgtEl>
                                          <p:spTgt spid="8"/>
                                        </p:tgtEl>
                                        <p:attrNameLst>
                                          <p:attrName>ppt_x</p:attrName>
                                        </p:attrNameLst>
                                      </p:cBhvr>
                                      <p:tavLst>
                                        <p:tav tm="0">
                                          <p:val>
                                            <p:strVal val="#ppt_x"/>
                                          </p:val>
                                        </p:tav>
                                        <p:tav tm="100000">
                                          <p:val>
                                            <p:strVal val="#ppt_x"/>
                                          </p:val>
                                        </p:tav>
                                      </p:tavLst>
                                    </p:anim>
                                    <p:anim calcmode="lin" valueType="num">
                                      <p:cBhvr>
                                        <p:cTn id="6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9731" y="449588"/>
            <a:ext cx="3047803" cy="790490"/>
          </a:xfrm>
        </p:spPr>
        <p:txBody>
          <a:bodyPr>
            <a:noAutofit/>
          </a:bodyPr>
          <a:lstStyle/>
          <a:p>
            <a:pPr marL="0" indent="0" algn="just" rtl="1">
              <a:buNone/>
            </a:pPr>
            <a:r>
              <a:rPr lang="fa-IR" sz="4000" b="1" dirty="0" smtClean="0">
                <a:solidFill>
                  <a:schemeClr val="tx2">
                    <a:lumMod val="10000"/>
                  </a:schemeClr>
                </a:solidFill>
                <a:cs typeface="B Kamran" panose="00000400000000000000" pitchFamily="2" charset="-78"/>
              </a:rPr>
              <a:t>حکومت و حکمروایی</a:t>
            </a:r>
            <a:endParaRPr lang="en-US" sz="4000" b="1" dirty="0">
              <a:solidFill>
                <a:schemeClr val="tx2">
                  <a:lumMod val="10000"/>
                </a:schemeClr>
              </a:solidFill>
              <a:cs typeface="B Kamran" panose="00000400000000000000" pitchFamily="2" charset="-78"/>
            </a:endParaRPr>
          </a:p>
        </p:txBody>
      </p:sp>
      <p:sp>
        <p:nvSpPr>
          <p:cNvPr id="13" name="Title 1"/>
          <p:cNvSpPr txBox="1">
            <a:spLocks/>
          </p:cNvSpPr>
          <p:nvPr/>
        </p:nvSpPr>
        <p:spPr>
          <a:xfrm>
            <a:off x="698279" y="1621915"/>
            <a:ext cx="10584493" cy="135565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lgn="just" rtl="1">
              <a:buFont typeface="Wingdings 3" charset="2"/>
              <a:buNone/>
            </a:pPr>
            <a:r>
              <a:rPr lang="ar-SA" sz="2400" b="1" dirty="0" smtClean="0">
                <a:solidFill>
                  <a:schemeClr val="tx2">
                    <a:lumMod val="10000"/>
                  </a:schemeClr>
                </a:solidFill>
                <a:cs typeface="B Kamran" panose="00000400000000000000" pitchFamily="2" charset="-78"/>
              </a:rPr>
              <a:t>حکومت به طور خاص به معنی حکمرانی از طریق اعمال اقتدار و نیز اداره امور کشور</a:t>
            </a:r>
            <a:r>
              <a:rPr lang="fa-IR"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آمده است</a:t>
            </a:r>
            <a:r>
              <a:rPr lang="en-US" sz="2400" b="1" dirty="0" smtClean="0">
                <a:solidFill>
                  <a:schemeClr val="tx2">
                    <a:lumMod val="10000"/>
                  </a:schemeClr>
                </a:solidFill>
                <a:cs typeface="B Kamran" panose="00000400000000000000" pitchFamily="2" charset="-78"/>
              </a:rPr>
              <a:t> . </a:t>
            </a:r>
            <a:r>
              <a:rPr lang="ar-SA" sz="2400" b="1" dirty="0" smtClean="0">
                <a:solidFill>
                  <a:schemeClr val="tx2">
                    <a:lumMod val="10000"/>
                  </a:schemeClr>
                </a:solidFill>
                <a:cs typeface="B Kamran" panose="00000400000000000000" pitchFamily="2" charset="-78"/>
              </a:rPr>
              <a:t>بنابراین حکومت</a:t>
            </a:r>
            <a:r>
              <a:rPr lang="en-US"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ساختار سازمانی رسمی و جایگاه تصمیم گیری اقتدار مابانه است که در</a:t>
            </a:r>
            <a:r>
              <a:rPr lang="fa-IR"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برگیرنده شاخه های اجرایی و قانون گذاری کشور و نیز کسانی است که آنها را کنترل می کنند</a:t>
            </a:r>
            <a:r>
              <a:rPr lang="en-US" sz="2400" b="1" dirty="0" smtClean="0">
                <a:solidFill>
                  <a:schemeClr val="tx2">
                    <a:lumMod val="10000"/>
                  </a:schemeClr>
                </a:solidFill>
                <a:cs typeface="B Kamran" panose="00000400000000000000" pitchFamily="2" charset="-78"/>
              </a:rPr>
              <a:t> . </a:t>
            </a:r>
            <a:endParaRPr lang="en-US" sz="2400" b="1" dirty="0">
              <a:solidFill>
                <a:schemeClr val="tx2">
                  <a:lumMod val="10000"/>
                </a:schemeClr>
              </a:solidFill>
              <a:cs typeface="B Kamran" panose="00000400000000000000" pitchFamily="2" charset="-78"/>
            </a:endParaRPr>
          </a:p>
        </p:txBody>
      </p:sp>
      <p:sp>
        <p:nvSpPr>
          <p:cNvPr id="14" name="Rectangle 13"/>
          <p:cNvSpPr/>
          <p:nvPr/>
        </p:nvSpPr>
        <p:spPr>
          <a:xfrm>
            <a:off x="1562575" y="3359409"/>
            <a:ext cx="9720197" cy="2068195"/>
          </a:xfrm>
          <a:prstGeom prst="rect">
            <a:avLst/>
          </a:prstGeom>
        </p:spPr>
        <p:txBody>
          <a:bodyPr wrap="square">
            <a:spAutoFit/>
          </a:bodyPr>
          <a:lstStyle/>
          <a:p>
            <a:pPr algn="just" rtl="1">
              <a:lnSpc>
                <a:spcPct val="107000"/>
              </a:lnSpc>
            </a:pPr>
            <a:r>
              <a:rPr lang="ar-SA" sz="2400" b="1" dirty="0">
                <a:solidFill>
                  <a:schemeClr val="tx2">
                    <a:lumMod val="10000"/>
                  </a:schemeClr>
                </a:solidFill>
                <a:latin typeface="BNazanin"/>
                <a:ea typeface="Calibri" panose="020F0502020204030204" pitchFamily="34" charset="0"/>
                <a:cs typeface="B Kamran" panose="00000400000000000000" pitchFamily="2" charset="-78"/>
              </a:rPr>
              <a:t>در مقابل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،حکمروا</a:t>
            </a:r>
            <a:r>
              <a:rPr lang="ar-SA" sz="2400" b="1" dirty="0" smtClean="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یی</a:t>
            </a:r>
            <a:r>
              <a:rPr lang="en-US" sz="2400" b="1" dirty="0">
                <a:solidFill>
                  <a:schemeClr val="tx2">
                    <a:lumMod val="10000"/>
                  </a:schemeClr>
                </a:solidFill>
                <a:latin typeface="BNazanin"/>
                <a:ea typeface="Calibri" panose="020F0502020204030204" pitchFamily="34" charset="0"/>
                <a:cs typeface="B Kamran" panose="00000400000000000000" pitchFamily="2" charset="-78"/>
              </a:rPr>
              <a:t>...</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کنش ، ش</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وه </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ا س</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ستم اداره است که در آن مرز ها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ب</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ن سازما ن ها و بخش عمومی و خصوص</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در هم م</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روند</a:t>
            </a:r>
            <a:r>
              <a:rPr lang="en-US" sz="2400" b="1" dirty="0">
                <a:solidFill>
                  <a:schemeClr val="tx2">
                    <a:lumMod val="10000"/>
                  </a:schemeClr>
                </a:solidFill>
                <a:latin typeface="BNazanin"/>
                <a:ea typeface="Calibri" panose="020F0502020204030204" pitchFamily="34" charset="0"/>
                <a:cs typeface="B Kamran" panose="00000400000000000000" pitchFamily="2" charset="-78"/>
              </a:rPr>
              <a:t> . ...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جوهره حکمروا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وجود روابط متعامل ب</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ن و درون حکومت و ن</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رو ها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غ</a:t>
            </a:r>
            <a:r>
              <a:rPr lang="ar-SA" sz="2400" b="1" dirty="0" smtClean="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ر</a:t>
            </a:r>
            <a:r>
              <a:rPr lang="fa-IR" sz="2400" b="1" dirty="0" smtClean="0">
                <a:solidFill>
                  <a:schemeClr val="tx2">
                    <a:lumMod val="10000"/>
                  </a:schemeClr>
                </a:solidFill>
                <a:latin typeface="Calibri" panose="020F0502020204030204" pitchFamily="34" charset="0"/>
                <a:ea typeface="Calibri" panose="020F0502020204030204" pitchFamily="34" charset="0"/>
                <a:cs typeface="B Kamran" panose="00000400000000000000" pitchFamily="2" charset="-78"/>
              </a:rPr>
              <a:t>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حکومت</a:t>
            </a:r>
            <a:r>
              <a:rPr lang="ar-SA" sz="2400" b="1" dirty="0" smtClean="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است</a:t>
            </a:r>
            <a:r>
              <a:rPr lang="en-US" sz="2400" b="1" dirty="0">
                <a:solidFill>
                  <a:schemeClr val="tx2">
                    <a:lumMod val="10000"/>
                  </a:schemeClr>
                </a:solidFill>
                <a:latin typeface="BNazanin"/>
                <a:ea typeface="Calibri" panose="020F0502020204030204" pitchFamily="34" charset="0"/>
                <a:cs typeface="B Kamran" panose="00000400000000000000" pitchFamily="2" charset="-78"/>
              </a:rPr>
              <a:t> .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حکمروا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تلو</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حاً به معن</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اقدام مشترک و بنابرا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ن وجود اهداف مشترک ، چارچوب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ها</a:t>
            </a:r>
            <a:r>
              <a:rPr lang="ar-SA" sz="2400" b="1" dirty="0" smtClean="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fa-IR" sz="2400" b="1" dirty="0" smtClean="0">
                <a:solidFill>
                  <a:schemeClr val="tx2">
                    <a:lumMod val="10000"/>
                  </a:schemeClr>
                </a:solidFill>
                <a:latin typeface="Calibri" panose="020F0502020204030204" pitchFamily="34" charset="0"/>
                <a:ea typeface="Calibri" panose="020F0502020204030204" pitchFamily="34" charset="0"/>
                <a:cs typeface="B Kamran" panose="00000400000000000000" pitchFamily="2" charset="-78"/>
              </a:rPr>
              <a:t>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ارزش</a:t>
            </a:r>
            <a:r>
              <a:rPr lang="ar-SA" sz="2400" b="1" dirty="0" smtClean="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و قواعد مشترک ، تعامل پ</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وسته و خواست برا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دست</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اب</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به منفعت جمع</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است که از طر</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ق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انجام</a:t>
            </a:r>
            <a:r>
              <a:rPr lang="fa-IR" sz="2400" b="1" dirty="0" smtClean="0">
                <a:solidFill>
                  <a:schemeClr val="tx2">
                    <a:lumMod val="10000"/>
                  </a:schemeClr>
                </a:solidFill>
                <a:latin typeface="Calibri" panose="020F0502020204030204" pitchFamily="34" charset="0"/>
                <a:ea typeface="Calibri" panose="020F0502020204030204" pitchFamily="34" charset="0"/>
                <a:cs typeface="B Kamran" panose="00000400000000000000" pitchFamily="2" charset="-78"/>
              </a:rPr>
              <a:t>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اقدامات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انفراد</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قابل حصول ن</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ست</a:t>
            </a:r>
            <a:r>
              <a:rPr lang="en-US" sz="2400" b="1" dirty="0">
                <a:solidFill>
                  <a:schemeClr val="tx2">
                    <a:lumMod val="10000"/>
                  </a:schemeClr>
                </a:solidFill>
                <a:latin typeface="BNazanin"/>
                <a:ea typeface="Calibri" panose="020F0502020204030204" pitchFamily="34" charset="0"/>
                <a:cs typeface="B Kamran" panose="00000400000000000000" pitchFamily="2" charset="-78"/>
              </a:rPr>
              <a:t> .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حکمروا</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به روابط ب</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ن دولت و جامعه مدن</a:t>
            </a:r>
            <a:r>
              <a:rPr lang="ar-SA" sz="2400" b="1" dirty="0">
                <a:solidFill>
                  <a:schemeClr val="tx2">
                    <a:lumMod val="10000"/>
                  </a:schemeClr>
                </a:solidFill>
                <a:latin typeface="Arial" panose="020B0604020202020204" pitchFamily="34" charset="0"/>
                <a:ea typeface="Calibri" panose="020F0502020204030204" pitchFamily="34" charset="0"/>
                <a:cs typeface="B Kamran" panose="00000400000000000000" pitchFamily="2" charset="-78"/>
              </a:rPr>
              <a:t>ی</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 ، حاکمان و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حکومت</a:t>
            </a:r>
            <a:r>
              <a:rPr lang="fa-IR" sz="2400" b="1" dirty="0" smtClean="0">
                <a:solidFill>
                  <a:schemeClr val="tx2">
                    <a:lumMod val="10000"/>
                  </a:schemeClr>
                </a:solidFill>
                <a:latin typeface="Calibri" panose="020F0502020204030204" pitchFamily="34" charset="0"/>
                <a:ea typeface="Calibri" panose="020F0502020204030204" pitchFamily="34" charset="0"/>
                <a:cs typeface="B Kamran" panose="00000400000000000000" pitchFamily="2" charset="-78"/>
              </a:rPr>
              <a:t> </a:t>
            </a:r>
            <a:r>
              <a:rPr lang="ar-SA" sz="2400" b="1" dirty="0" smtClean="0">
                <a:solidFill>
                  <a:schemeClr val="tx2">
                    <a:lumMod val="10000"/>
                  </a:schemeClr>
                </a:solidFill>
                <a:latin typeface="BNazanin"/>
                <a:ea typeface="Calibri" panose="020F0502020204030204" pitchFamily="34" charset="0"/>
                <a:cs typeface="B Kamran" panose="00000400000000000000" pitchFamily="2" charset="-78"/>
              </a:rPr>
              <a:t>شوندگان و حکومت مربوط </a:t>
            </a:r>
            <a:r>
              <a:rPr lang="ar-SA" sz="2400" b="1" dirty="0">
                <a:solidFill>
                  <a:schemeClr val="tx2">
                    <a:lumMod val="10000"/>
                  </a:schemeClr>
                </a:solidFill>
                <a:latin typeface="BNazanin"/>
                <a:ea typeface="Calibri" panose="020F0502020204030204" pitchFamily="34" charset="0"/>
                <a:cs typeface="B Kamran" panose="00000400000000000000" pitchFamily="2" charset="-78"/>
              </a:rPr>
              <a:t>است.</a:t>
            </a:r>
            <a:endParaRPr lang="en-US" sz="2400" b="1" dirty="0">
              <a:solidFill>
                <a:schemeClr val="tx2">
                  <a:lumMod val="1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Tree>
    <p:extLst>
      <p:ext uri="{BB962C8B-B14F-4D97-AF65-F5344CB8AC3E}">
        <p14:creationId xmlns:p14="http://schemas.microsoft.com/office/powerpoint/2010/main" val="17678920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own Arrow 7"/>
          <p:cNvSpPr/>
          <p:nvPr/>
        </p:nvSpPr>
        <p:spPr>
          <a:xfrm>
            <a:off x="5271295" y="1603332"/>
            <a:ext cx="1206821" cy="17912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rtl="1"/>
            <a:r>
              <a:rPr lang="fa-IR" sz="3200" b="1" dirty="0" smtClean="0">
                <a:solidFill>
                  <a:schemeClr val="tx2">
                    <a:lumMod val="10000"/>
                  </a:schemeClr>
                </a:solidFill>
                <a:cs typeface="B Kamran" panose="00000400000000000000" pitchFamily="2" charset="-78"/>
              </a:rPr>
              <a:t>دو کاربرد</a:t>
            </a:r>
            <a:endParaRPr lang="en-US" sz="3200" b="1" dirty="0">
              <a:solidFill>
                <a:schemeClr val="tx2">
                  <a:lumMod val="10000"/>
                </a:schemeClr>
              </a:solidFill>
              <a:cs typeface="B Kamran" panose="00000400000000000000" pitchFamily="2" charset="-78"/>
            </a:endParaRPr>
          </a:p>
        </p:txBody>
      </p:sp>
      <p:sp>
        <p:nvSpPr>
          <p:cNvPr id="7" name="Flowchart: Alternate Process 6"/>
          <p:cNvSpPr/>
          <p:nvPr/>
        </p:nvSpPr>
        <p:spPr>
          <a:xfrm>
            <a:off x="5198301" y="726509"/>
            <a:ext cx="1352811"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b="1" dirty="0" smtClean="0">
                <a:solidFill>
                  <a:schemeClr val="tx2">
                    <a:lumMod val="10000"/>
                  </a:schemeClr>
                </a:solidFill>
                <a:cs typeface="B Kamran" panose="00000400000000000000" pitchFamily="2" charset="-78"/>
              </a:rPr>
              <a:t>حکمروایی</a:t>
            </a:r>
            <a:endParaRPr lang="en-US" sz="2800" b="1" dirty="0">
              <a:solidFill>
                <a:schemeClr val="tx2">
                  <a:lumMod val="10000"/>
                </a:schemeClr>
              </a:solidFill>
              <a:cs typeface="B Kamran" panose="00000400000000000000" pitchFamily="2" charset="-78"/>
            </a:endParaRPr>
          </a:p>
        </p:txBody>
      </p:sp>
      <p:sp>
        <p:nvSpPr>
          <p:cNvPr id="9" name="Flowchart: Alternate Process 8"/>
          <p:cNvSpPr/>
          <p:nvPr/>
        </p:nvSpPr>
        <p:spPr>
          <a:xfrm>
            <a:off x="6714435" y="3345013"/>
            <a:ext cx="2066794"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2">
                    <a:lumMod val="10000"/>
                  </a:schemeClr>
                </a:solidFill>
                <a:cs typeface="B Kamran" panose="00000400000000000000" pitchFamily="2" charset="-78"/>
              </a:rPr>
              <a:t>ماهیت «سازمان ها»</a:t>
            </a:r>
            <a:endParaRPr lang="en-US" sz="2400" b="1" dirty="0">
              <a:solidFill>
                <a:schemeClr val="tx2">
                  <a:lumMod val="10000"/>
                </a:schemeClr>
              </a:solidFill>
              <a:cs typeface="B Kamran" panose="00000400000000000000" pitchFamily="2" charset="-78"/>
            </a:endParaRPr>
          </a:p>
        </p:txBody>
      </p:sp>
      <p:sp>
        <p:nvSpPr>
          <p:cNvPr id="10" name="Flowchart: Alternate Process 9"/>
          <p:cNvSpPr/>
          <p:nvPr/>
        </p:nvSpPr>
        <p:spPr>
          <a:xfrm>
            <a:off x="2595532" y="3345013"/>
            <a:ext cx="2812093" cy="61264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b="1" dirty="0" smtClean="0">
                <a:solidFill>
                  <a:schemeClr val="tx2">
                    <a:lumMod val="10000"/>
                  </a:schemeClr>
                </a:solidFill>
                <a:cs typeface="B Kamran" panose="00000400000000000000" pitchFamily="2" charset="-78"/>
              </a:rPr>
              <a:t>ماهیت «روابط میان سازمان ها»</a:t>
            </a:r>
            <a:endParaRPr lang="en-US" sz="2400" b="1" dirty="0">
              <a:solidFill>
                <a:schemeClr val="tx2">
                  <a:lumMod val="10000"/>
                </a:schemeClr>
              </a:solidFill>
              <a:cs typeface="B Kamran" panose="00000400000000000000" pitchFamily="2" charset="-78"/>
            </a:endParaRPr>
          </a:p>
        </p:txBody>
      </p:sp>
      <p:cxnSp>
        <p:nvCxnSpPr>
          <p:cNvPr id="13" name="Straight Arrow Connector 12"/>
          <p:cNvCxnSpPr/>
          <p:nvPr/>
        </p:nvCxnSpPr>
        <p:spPr>
          <a:xfrm>
            <a:off x="6551112" y="1453020"/>
            <a:ext cx="1159627" cy="1803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001579" y="1464982"/>
            <a:ext cx="1269716" cy="1791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102482" y="4195655"/>
            <a:ext cx="3216513" cy="2308324"/>
          </a:xfrm>
          <a:prstGeom prst="rect">
            <a:avLst/>
          </a:prstGeom>
          <a:noFill/>
        </p:spPr>
        <p:txBody>
          <a:bodyPr wrap="square" rtlCol="0">
            <a:spAutoFit/>
          </a:bodyPr>
          <a:lstStyle/>
          <a:p>
            <a:pPr algn="just" rtl="1"/>
            <a:r>
              <a:rPr lang="ar-SA" sz="2400" b="1" dirty="0">
                <a:solidFill>
                  <a:schemeClr val="tx2">
                    <a:lumMod val="10000"/>
                  </a:schemeClr>
                </a:solidFill>
                <a:cs typeface="B Kamran" panose="00000400000000000000" pitchFamily="2" charset="-78"/>
              </a:rPr>
              <a:t>در این کاربرد، حکمروایی به عنوان دخالت طیف گسترده ای از نهاد ها و بازیگران در تولید سیاست ها تعریف می شود. در این تعریف ، حکمروایی گسترده تر از حکومت است و حکومت یکی از مولفه های آن به شمار می </a:t>
            </a:r>
            <a:r>
              <a:rPr lang="ar-SA" sz="2400" b="1" dirty="0" smtClean="0">
                <a:solidFill>
                  <a:schemeClr val="tx2">
                    <a:lumMod val="10000"/>
                  </a:schemeClr>
                </a:solidFill>
                <a:cs typeface="B Kamran" panose="00000400000000000000" pitchFamily="2" charset="-78"/>
              </a:rPr>
              <a:t>آید</a:t>
            </a:r>
            <a:r>
              <a:rPr lang="fa-IR" sz="2400" b="1" dirty="0" smtClean="0">
                <a:solidFill>
                  <a:schemeClr val="tx2">
                    <a:lumMod val="10000"/>
                  </a:schemeClr>
                </a:solidFill>
                <a:cs typeface="B Kamran" panose="00000400000000000000" pitchFamily="2" charset="-78"/>
              </a:rPr>
              <a:t>.</a:t>
            </a:r>
            <a:r>
              <a:rPr lang="ar-SA" sz="2400" b="1" dirty="0" smtClean="0">
                <a:solidFill>
                  <a:schemeClr val="tx2">
                    <a:lumMod val="10000"/>
                  </a:schemeClr>
                </a:solidFill>
                <a:cs typeface="B Kamran" panose="00000400000000000000" pitchFamily="2" charset="-78"/>
              </a:rPr>
              <a:t> </a:t>
            </a:r>
            <a:endParaRPr lang="en-US" sz="2400" b="1" dirty="0">
              <a:solidFill>
                <a:schemeClr val="tx2">
                  <a:lumMod val="10000"/>
                </a:schemeClr>
              </a:solidFill>
              <a:cs typeface="B Kamran" panose="00000400000000000000" pitchFamily="2" charset="-78"/>
            </a:endParaRPr>
          </a:p>
        </p:txBody>
      </p:sp>
      <p:sp>
        <p:nvSpPr>
          <p:cNvPr id="25" name="TextBox 24"/>
          <p:cNvSpPr txBox="1"/>
          <p:nvPr/>
        </p:nvSpPr>
        <p:spPr>
          <a:xfrm>
            <a:off x="1365337" y="4195655"/>
            <a:ext cx="4219109" cy="2308324"/>
          </a:xfrm>
          <a:prstGeom prst="rect">
            <a:avLst/>
          </a:prstGeom>
          <a:noFill/>
        </p:spPr>
        <p:txBody>
          <a:bodyPr wrap="square" rtlCol="0">
            <a:spAutoFit/>
          </a:bodyPr>
          <a:lstStyle/>
          <a:p>
            <a:pPr algn="just" rtl="1"/>
            <a:r>
              <a:rPr lang="ar-SA" sz="2400" b="1" dirty="0">
                <a:solidFill>
                  <a:schemeClr val="tx2">
                    <a:lumMod val="10000"/>
                  </a:schemeClr>
                </a:solidFill>
                <a:cs typeface="B Kamran" panose="00000400000000000000" pitchFamily="2" charset="-78"/>
              </a:rPr>
              <a:t>در این کاربرد ، </a:t>
            </a:r>
            <a:r>
              <a:rPr lang="ar-SA" sz="2400" b="1" dirty="0" smtClean="0">
                <a:solidFill>
                  <a:schemeClr val="tx2">
                    <a:lumMod val="10000"/>
                  </a:schemeClr>
                </a:solidFill>
                <a:cs typeface="B Kamran" panose="00000400000000000000" pitchFamily="2" charset="-78"/>
              </a:rPr>
              <a:t>حکمروایی</a:t>
            </a:r>
            <a:r>
              <a:rPr lang="fa-IR" sz="2400" b="1" dirty="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شامل </a:t>
            </a:r>
            <a:r>
              <a:rPr lang="ar-SA" sz="2400" b="1" dirty="0">
                <a:solidFill>
                  <a:schemeClr val="tx2">
                    <a:lumMod val="10000"/>
                  </a:schemeClr>
                </a:solidFill>
                <a:cs typeface="B Kamran" panose="00000400000000000000" pitchFamily="2" charset="-78"/>
              </a:rPr>
              <a:t>شکل ویژه ای از نظم و </a:t>
            </a:r>
            <a:r>
              <a:rPr lang="ar-SA" sz="2400" b="1" dirty="0" smtClean="0">
                <a:solidFill>
                  <a:schemeClr val="tx2">
                    <a:lumMod val="10000"/>
                  </a:schemeClr>
                </a:solidFill>
                <a:cs typeface="B Kamran" panose="00000400000000000000" pitchFamily="2" charset="-78"/>
              </a:rPr>
              <a:t>ترتیب</a:t>
            </a:r>
            <a:r>
              <a:rPr lang="fa-IR"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است</a:t>
            </a:r>
            <a:r>
              <a:rPr lang="en-US" sz="2400" b="1" dirty="0" smtClean="0">
                <a:solidFill>
                  <a:schemeClr val="tx2">
                    <a:lumMod val="10000"/>
                  </a:schemeClr>
                </a:solidFill>
                <a:cs typeface="B Kamran" panose="00000400000000000000" pitchFamily="2" charset="-78"/>
              </a:rPr>
              <a:t> </a:t>
            </a:r>
            <a:r>
              <a:rPr lang="en-US" sz="2400" b="1" dirty="0">
                <a:solidFill>
                  <a:schemeClr val="tx2">
                    <a:lumMod val="10000"/>
                  </a:schemeClr>
                </a:solidFill>
                <a:cs typeface="B Kamran" panose="00000400000000000000" pitchFamily="2" charset="-78"/>
              </a:rPr>
              <a:t>. </a:t>
            </a:r>
            <a:r>
              <a:rPr lang="ar-SA" sz="2400" b="1" dirty="0">
                <a:solidFill>
                  <a:schemeClr val="tx2">
                    <a:lumMod val="10000"/>
                  </a:schemeClr>
                </a:solidFill>
                <a:cs typeface="B Kamran" panose="00000400000000000000" pitchFamily="2" charset="-78"/>
              </a:rPr>
              <a:t>برخلاف کنترل از بالا به پائین که در نظم مبتنی بر سلسله مراتب وجود دارد و همچنین برخلاف رابطه فردی در نظم بازار ، حکمروایی مستلزم برقراری نظم از طریق شبکه ها و شراکت ها است.</a:t>
            </a:r>
            <a:endParaRPr lang="en-US" sz="2400" b="1" dirty="0">
              <a:solidFill>
                <a:schemeClr val="tx2">
                  <a:lumMod val="10000"/>
                </a:schemeClr>
              </a:solidFill>
              <a:cs typeface="B Kamran" panose="00000400000000000000" pitchFamily="2" charset="-78"/>
            </a:endParaRPr>
          </a:p>
        </p:txBody>
      </p:sp>
    </p:spTree>
    <p:extLst>
      <p:ext uri="{BB962C8B-B14F-4D97-AF65-F5344CB8AC3E}">
        <p14:creationId xmlns:p14="http://schemas.microsoft.com/office/powerpoint/2010/main" val="31584594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par>
                                <p:cTn id="13" presetID="22" presetClass="entr" presetSubtype="1"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Vertic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outVertical)">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533" y="728291"/>
            <a:ext cx="9687862" cy="1601550"/>
          </a:xfrm>
        </p:spPr>
        <p:txBody>
          <a:bodyPr/>
          <a:lstStyle/>
          <a:p>
            <a:pPr algn="r" rtl="1"/>
            <a:r>
              <a:rPr lang="ar-SA" sz="2400" b="1" dirty="0">
                <a:solidFill>
                  <a:schemeClr val="tx2">
                    <a:lumMod val="10000"/>
                  </a:schemeClr>
                </a:solidFill>
                <a:cs typeface="B Kamran" panose="00000400000000000000" pitchFamily="2" charset="-78"/>
              </a:rPr>
              <a:t>تعریف موجز رودس از حکمروایی به عنوان </a:t>
            </a:r>
            <a:r>
              <a:rPr lang="en-US" sz="2400" b="1" dirty="0">
                <a:solidFill>
                  <a:schemeClr val="tx2">
                    <a:lumMod val="10000"/>
                  </a:schemeClr>
                </a:solidFill>
                <a:cs typeface="B Kamran" panose="00000400000000000000" pitchFamily="2" charset="-78"/>
              </a:rPr>
              <a:t>”</a:t>
            </a:r>
            <a:r>
              <a:rPr lang="ar-SA" sz="2400" b="1" dirty="0">
                <a:solidFill>
                  <a:schemeClr val="tx2">
                    <a:lumMod val="10000"/>
                  </a:schemeClr>
                </a:solidFill>
                <a:cs typeface="B Kamran" panose="00000400000000000000" pitchFamily="2" charset="-78"/>
              </a:rPr>
              <a:t>شبکه های بین سازمانی خود سازمان ده</a:t>
            </a:r>
            <a:r>
              <a:rPr lang="en-US" sz="2400" b="1" dirty="0">
                <a:solidFill>
                  <a:schemeClr val="tx2">
                    <a:lumMod val="10000"/>
                  </a:schemeClr>
                </a:solidFill>
                <a:cs typeface="B Kamran" panose="00000400000000000000" pitchFamily="2" charset="-78"/>
              </a:rPr>
              <a:t>  “ </a:t>
            </a:r>
            <a:r>
              <a:rPr lang="ar-SA" sz="2400" b="1" dirty="0">
                <a:solidFill>
                  <a:schemeClr val="tx2">
                    <a:lumMod val="10000"/>
                  </a:schemeClr>
                </a:solidFill>
                <a:cs typeface="B Kamran" panose="00000400000000000000" pitchFamily="2" charset="-78"/>
              </a:rPr>
              <a:t>نیز نقطه </a:t>
            </a:r>
            <a:r>
              <a:rPr lang="ar-SA" sz="2400" b="1" dirty="0" smtClean="0">
                <a:solidFill>
                  <a:schemeClr val="tx2">
                    <a:lumMod val="10000"/>
                  </a:schemeClr>
                </a:solidFill>
                <a:cs typeface="B Kamran" panose="00000400000000000000" pitchFamily="2" charset="-78"/>
              </a:rPr>
              <a:t>آغاز</a:t>
            </a:r>
            <a:r>
              <a:rPr lang="fa-IR" sz="2400" b="1" dirty="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خوبی </a:t>
            </a:r>
            <a:r>
              <a:rPr lang="ar-SA" sz="2400" b="1" dirty="0">
                <a:solidFill>
                  <a:schemeClr val="tx2">
                    <a:lumMod val="10000"/>
                  </a:schemeClr>
                </a:solidFill>
                <a:cs typeface="B Kamran" panose="00000400000000000000" pitchFamily="2" charset="-78"/>
              </a:rPr>
              <a:t>برای بحث در باره حکمروایی </a:t>
            </a:r>
            <a:r>
              <a:rPr lang="ar-SA" sz="2400" b="1" dirty="0" smtClean="0">
                <a:solidFill>
                  <a:schemeClr val="tx2">
                    <a:lumMod val="10000"/>
                  </a:schemeClr>
                </a:solidFill>
                <a:cs typeface="B Kamran" panose="00000400000000000000" pitchFamily="2" charset="-78"/>
              </a:rPr>
              <a:t>است</a:t>
            </a:r>
            <a:r>
              <a:rPr lang="fa-IR" sz="2400" b="1" dirty="0" smtClean="0">
                <a:solidFill>
                  <a:schemeClr val="tx2">
                    <a:lumMod val="10000"/>
                  </a:schemeClr>
                </a:solidFill>
                <a:cs typeface="B Kamran" panose="00000400000000000000" pitchFamily="2" charset="-78"/>
              </a:rPr>
              <a:t>.</a:t>
            </a:r>
            <a:r>
              <a:rPr lang="en-US" sz="2400" b="1" dirty="0">
                <a:solidFill>
                  <a:schemeClr val="tx2">
                    <a:lumMod val="10000"/>
                  </a:schemeClr>
                </a:solidFill>
                <a:cs typeface="B Kamran" panose="00000400000000000000" pitchFamily="2" charset="-78"/>
              </a:rPr>
              <a:t/>
            </a:r>
            <a:br>
              <a:rPr lang="en-US" sz="2400" b="1" dirty="0">
                <a:solidFill>
                  <a:schemeClr val="tx2">
                    <a:lumMod val="10000"/>
                  </a:schemeClr>
                </a:solidFill>
                <a:cs typeface="B Kamran" panose="00000400000000000000" pitchFamily="2" charset="-78"/>
              </a:rPr>
            </a:br>
            <a:r>
              <a:rPr lang="ar-SA" sz="2400" b="1" dirty="0">
                <a:solidFill>
                  <a:schemeClr val="tx2">
                    <a:lumMod val="10000"/>
                  </a:schemeClr>
                </a:solidFill>
                <a:cs typeface="B Kamran" panose="00000400000000000000" pitchFamily="2" charset="-78"/>
              </a:rPr>
              <a:t>تاکنون تعریف های گوناگونی از مفهوم حکمروایی ارائه شده است که از مقایسه آن ها می توان به مبانی مشترکی دست </a:t>
            </a:r>
            <a:r>
              <a:rPr lang="ar-SA" sz="2400" b="1" dirty="0" smtClean="0">
                <a:solidFill>
                  <a:schemeClr val="tx2">
                    <a:lumMod val="10000"/>
                  </a:schemeClr>
                </a:solidFill>
                <a:cs typeface="B Kamran" panose="00000400000000000000" pitchFamily="2" charset="-78"/>
              </a:rPr>
              <a:t>یافت</a:t>
            </a:r>
            <a:r>
              <a:rPr lang="fa-IR" sz="2400" b="1" dirty="0" smtClean="0">
                <a:solidFill>
                  <a:schemeClr val="tx2">
                    <a:lumMod val="10000"/>
                  </a:schemeClr>
                </a:solidFill>
                <a:cs typeface="B Kamran" panose="00000400000000000000" pitchFamily="2" charset="-78"/>
              </a:rPr>
              <a:t>:</a:t>
            </a:r>
            <a:endParaRPr lang="en-US" sz="2400" b="1" dirty="0">
              <a:solidFill>
                <a:schemeClr val="tx2">
                  <a:lumMod val="10000"/>
                </a:schemeClr>
              </a:solidFill>
              <a:cs typeface="B Kamran" panose="00000400000000000000" pitchFamily="2" charset="-78"/>
            </a:endParaRPr>
          </a:p>
        </p:txBody>
      </p:sp>
      <p:sp>
        <p:nvSpPr>
          <p:cNvPr id="4" name="TextBox 3"/>
          <p:cNvSpPr txBox="1"/>
          <p:nvPr/>
        </p:nvSpPr>
        <p:spPr>
          <a:xfrm>
            <a:off x="608533" y="2492679"/>
            <a:ext cx="9687862" cy="3416320"/>
          </a:xfrm>
          <a:prstGeom prst="rect">
            <a:avLst/>
          </a:prstGeom>
          <a:noFill/>
        </p:spPr>
        <p:txBody>
          <a:bodyPr wrap="square" rtlCol="0">
            <a:spAutoFit/>
          </a:bodyPr>
          <a:lstStyle/>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حکمروایی شهری، مفهومی گسترده تر و فراگیرتر از حکومت شهری است</a:t>
            </a:r>
            <a:r>
              <a:rPr lang="en-US" sz="2400" b="1" dirty="0" smtClean="0">
                <a:solidFill>
                  <a:schemeClr val="tx2">
                    <a:lumMod val="10000"/>
                  </a:schemeClr>
                </a:solidFill>
                <a:cs typeface="B Kamran" panose="00000400000000000000" pitchFamily="2" charset="-78"/>
              </a:rPr>
              <a:t>.</a:t>
            </a:r>
            <a:endParaRPr lang="fa-IR" sz="2400" b="1" dirty="0" smtClean="0">
              <a:solidFill>
                <a:schemeClr val="tx2">
                  <a:lumMod val="10000"/>
                </a:schemeClr>
              </a:solidFill>
              <a:cs typeface="B Kamran" panose="00000400000000000000" pitchFamily="2" charset="-78"/>
            </a:endParaRPr>
          </a:p>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حکومت شهری، مجموعه ای از سازمان ها و نهادهای رسمی اداره شهر است، حال آن که حکمروایی شهری نوعی فرایند و ارتباط میان حکومت شهری و شهروندان است</a:t>
            </a:r>
            <a:r>
              <a:rPr lang="en-US" sz="2400" b="1" dirty="0" smtClean="0">
                <a:solidFill>
                  <a:schemeClr val="tx2">
                    <a:lumMod val="10000"/>
                  </a:schemeClr>
                </a:solidFill>
                <a:cs typeface="B Kamran" panose="00000400000000000000" pitchFamily="2" charset="-78"/>
              </a:rPr>
              <a:t>.</a:t>
            </a:r>
            <a:endParaRPr lang="fa-IR" sz="2400" b="1" dirty="0" smtClean="0">
              <a:solidFill>
                <a:schemeClr val="tx2">
                  <a:lumMod val="10000"/>
                </a:schemeClr>
              </a:solidFill>
              <a:cs typeface="B Kamran" panose="00000400000000000000" pitchFamily="2" charset="-78"/>
            </a:endParaRPr>
          </a:p>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حکمروایی شهری، هم حکومت شهری و هم جامعه مدنی را در بر می گیرد</a:t>
            </a:r>
            <a:r>
              <a:rPr lang="en-US" sz="2400" b="1" dirty="0">
                <a:solidFill>
                  <a:schemeClr val="tx2">
                    <a:lumMod val="10000"/>
                  </a:schemeClr>
                </a:solidFill>
                <a:cs typeface="B Kamran" panose="00000400000000000000" pitchFamily="2" charset="-78"/>
              </a:rPr>
              <a:t>.</a:t>
            </a:r>
            <a:endParaRPr lang="fa-IR" sz="2400" b="1" dirty="0">
              <a:solidFill>
                <a:schemeClr val="tx2">
                  <a:lumMod val="10000"/>
                </a:schemeClr>
              </a:solidFill>
              <a:cs typeface="B Kamran" panose="00000400000000000000" pitchFamily="2" charset="-78"/>
            </a:endParaRPr>
          </a:p>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تحقق حکمروایی شهری مستلزم کنش متقابل بین نهادهای رسمی و دولتی و نهادهای جامعه مدنی است</a:t>
            </a:r>
            <a:r>
              <a:rPr lang="en-US" sz="2400" b="1" dirty="0">
                <a:solidFill>
                  <a:schemeClr val="tx2">
                    <a:lumMod val="10000"/>
                  </a:schemeClr>
                </a:solidFill>
                <a:cs typeface="B Kamran" panose="00000400000000000000" pitchFamily="2" charset="-78"/>
              </a:rPr>
              <a:t>.</a:t>
            </a:r>
          </a:p>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حکمروایی شهری بر حقانیت و تقویت عرصه عمومی تاکید می کند</a:t>
            </a:r>
            <a:r>
              <a:rPr lang="fa-IR" sz="2400" b="1" dirty="0">
                <a:solidFill>
                  <a:schemeClr val="tx2">
                    <a:lumMod val="10000"/>
                  </a:schemeClr>
                </a:solidFill>
                <a:cs typeface="B Kamran" panose="00000400000000000000" pitchFamily="2" charset="-78"/>
              </a:rPr>
              <a:t>.</a:t>
            </a:r>
          </a:p>
          <a:p>
            <a:pPr marL="285750" indent="-285750" algn="just" rtl="1">
              <a:buFont typeface="Wingdings" panose="05000000000000000000" pitchFamily="2" charset="2"/>
              <a:buChar char="§"/>
            </a:pPr>
            <a:r>
              <a:rPr lang="ar-SA" sz="2400" b="1" dirty="0">
                <a:solidFill>
                  <a:schemeClr val="tx2">
                    <a:lumMod val="10000"/>
                  </a:schemeClr>
                </a:solidFill>
                <a:cs typeface="B Kamran" panose="00000400000000000000" pitchFamily="2" charset="-78"/>
              </a:rPr>
              <a:t>حکمروایی شهری به دلیل شرکت نهادهای گوناگون جامعه مدنی در مدیریت و اداره شهر، می تواند به سازگاری منافع و رفع تعارض ها منجر شود</a:t>
            </a:r>
            <a:r>
              <a:rPr lang="en-US" sz="2400" b="1" dirty="0">
                <a:solidFill>
                  <a:schemeClr val="tx2">
                    <a:lumMod val="10000"/>
                  </a:schemeClr>
                </a:solidFill>
                <a:cs typeface="B Kamran" panose="00000400000000000000" pitchFamily="2" charset="-78"/>
              </a:rPr>
              <a:t>.</a:t>
            </a:r>
            <a:endParaRPr lang="fa-IR" sz="2400" b="1" dirty="0">
              <a:solidFill>
                <a:schemeClr val="tx2">
                  <a:lumMod val="10000"/>
                </a:schemeClr>
              </a:solidFill>
              <a:cs typeface="B Kamran" panose="00000400000000000000" pitchFamily="2" charset="-78"/>
            </a:endParaRPr>
          </a:p>
          <a:p>
            <a:pPr marL="285750" indent="-285750" algn="just" rtl="1">
              <a:buFont typeface="Wingdings" panose="05000000000000000000" pitchFamily="2" charset="2"/>
              <a:buChar char="§"/>
            </a:pPr>
            <a:endParaRPr lang="en-US" sz="2400" b="1" dirty="0">
              <a:solidFill>
                <a:schemeClr val="tx2">
                  <a:lumMod val="10000"/>
                </a:schemeClr>
              </a:solidFill>
              <a:cs typeface="B Kamran" panose="00000400000000000000" pitchFamily="2" charset="-78"/>
            </a:endParaRPr>
          </a:p>
        </p:txBody>
      </p:sp>
      <p:sp>
        <p:nvSpPr>
          <p:cNvPr id="6" name="Title 1"/>
          <p:cNvSpPr txBox="1">
            <a:spLocks/>
          </p:cNvSpPr>
          <p:nvPr/>
        </p:nvSpPr>
        <p:spPr>
          <a:xfrm>
            <a:off x="765250" y="1885305"/>
            <a:ext cx="9531145" cy="2315534"/>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2400" b="1" dirty="0" smtClean="0">
                <a:solidFill>
                  <a:schemeClr val="tx2">
                    <a:lumMod val="10000"/>
                  </a:schemeClr>
                </a:solidFill>
                <a:cs typeface="B Kamran" panose="00000400000000000000" pitchFamily="2" charset="-78"/>
              </a:rPr>
              <a:t>با توجه به مبانی فوق و از حاصل جمع تعاریف گوناگون "</a:t>
            </a:r>
            <a:r>
              <a:rPr lang="ar-SA" sz="2400" b="1" dirty="0" smtClean="0">
                <a:solidFill>
                  <a:schemeClr val="bg1"/>
                </a:solidFill>
                <a:cs typeface="B Kamran" panose="00000400000000000000" pitchFamily="2" charset="-78"/>
              </a:rPr>
              <a:t>حکمروایی</a:t>
            </a:r>
            <a:r>
              <a:rPr lang="ar-SA" sz="2400" b="1" dirty="0" smtClean="0">
                <a:solidFill>
                  <a:schemeClr val="tx2">
                    <a:lumMod val="10000"/>
                  </a:schemeClr>
                </a:solidFill>
                <a:cs typeface="B Kamran" panose="00000400000000000000" pitchFamily="2" charset="-78"/>
              </a:rPr>
              <a:t>"، می توان تعریف زیر را از "</a:t>
            </a:r>
            <a:r>
              <a:rPr lang="ar-SA" sz="2400" b="1" dirty="0" smtClean="0">
                <a:solidFill>
                  <a:schemeClr val="bg1"/>
                </a:solidFill>
                <a:cs typeface="B Kamran" panose="00000400000000000000" pitchFamily="2" charset="-78"/>
              </a:rPr>
              <a:t>حکمروایی شهری</a:t>
            </a:r>
            <a:r>
              <a:rPr lang="ar-SA" sz="2400" b="1" dirty="0" smtClean="0">
                <a:solidFill>
                  <a:schemeClr val="tx2">
                    <a:lumMod val="10000"/>
                  </a:schemeClr>
                </a:solidFill>
                <a:cs typeface="B Kamran" panose="00000400000000000000" pitchFamily="2" charset="-78"/>
              </a:rPr>
              <a:t>" ارائه کرد:</a:t>
            </a:r>
            <a:r>
              <a:rPr lang="en-US" sz="2400" b="1" dirty="0" smtClean="0">
                <a:solidFill>
                  <a:schemeClr val="tx2">
                    <a:lumMod val="10000"/>
                  </a:schemeClr>
                </a:solidFill>
                <a:cs typeface="B Kamran" panose="00000400000000000000" pitchFamily="2" charset="-78"/>
              </a:rPr>
              <a:t/>
            </a:r>
            <a:br>
              <a:rPr lang="en-US" sz="2400" b="1" dirty="0" smtClean="0">
                <a:solidFill>
                  <a:schemeClr val="tx2">
                    <a:lumMod val="10000"/>
                  </a:schemeClr>
                </a:solidFill>
                <a:cs typeface="B Kamran" panose="00000400000000000000" pitchFamily="2" charset="-78"/>
              </a:rPr>
            </a:br>
            <a:r>
              <a:rPr lang="ar-SA" sz="2400" b="1" dirty="0" smtClean="0">
                <a:solidFill>
                  <a:schemeClr val="tx2">
                    <a:lumMod val="10000"/>
                  </a:schemeClr>
                </a:solidFill>
                <a:cs typeface="B Kamran" panose="00000400000000000000" pitchFamily="2" charset="-78"/>
              </a:rPr>
              <a:t>حکمروایی شهری، فرایندی است که بر اساس کنش متقابل میان سازمان ها و نهادهای رسمی اداره شهر از یک</a:t>
            </a:r>
            <a:r>
              <a:rPr lang="fa-IR"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طرف، و نهادهای غیر رسمی جامعه مدنی یا عرصه عمومی از طرف دیگر شکل م یگیرد</a:t>
            </a:r>
            <a:r>
              <a:rPr lang="en-US" sz="2400" b="1" dirty="0" smtClean="0">
                <a:solidFill>
                  <a:schemeClr val="tx2">
                    <a:lumMod val="10000"/>
                  </a:schemeClr>
                </a:solidFill>
                <a:cs typeface="B Kamran" panose="00000400000000000000" pitchFamily="2" charset="-78"/>
              </a:rPr>
              <a:t>. </a:t>
            </a:r>
            <a:r>
              <a:rPr lang="ar-SA" sz="2400" b="1" dirty="0" smtClean="0">
                <a:solidFill>
                  <a:schemeClr val="tx2">
                    <a:lumMod val="10000"/>
                  </a:schemeClr>
                </a:solidFill>
                <a:cs typeface="B Kamran" panose="00000400000000000000" pitchFamily="2" charset="-78"/>
              </a:rPr>
              <a:t>مشارکت نهادهای غیررسمی و تقویت عرصه عمومی در اداره شهر می تواند به سازگاری منافع گوناگون و در نتیجه به پایداری توسعه شهری منجر شود</a:t>
            </a:r>
            <a:r>
              <a:rPr lang="en-US" sz="2400" b="1" dirty="0" smtClean="0">
                <a:solidFill>
                  <a:schemeClr val="tx2">
                    <a:lumMod val="10000"/>
                  </a:schemeClr>
                </a:solidFill>
                <a:cs typeface="B Kamran" panose="00000400000000000000" pitchFamily="2" charset="-78"/>
              </a:rPr>
              <a:t>.</a:t>
            </a:r>
            <a:br>
              <a:rPr lang="en-US" sz="2400" b="1" dirty="0" smtClean="0">
                <a:solidFill>
                  <a:schemeClr val="tx2">
                    <a:lumMod val="10000"/>
                  </a:schemeClr>
                </a:solidFill>
                <a:cs typeface="B Kamran" panose="00000400000000000000" pitchFamily="2" charset="-78"/>
              </a:rPr>
            </a:br>
            <a:endParaRPr lang="en-US" sz="2400" b="1" dirty="0">
              <a:solidFill>
                <a:schemeClr val="tx2">
                  <a:lumMod val="10000"/>
                </a:schemeClr>
              </a:solidFill>
              <a:cs typeface="B Kamran" panose="00000400000000000000" pitchFamily="2" charset="-78"/>
            </a:endParaRPr>
          </a:p>
        </p:txBody>
      </p:sp>
    </p:spTree>
    <p:extLst>
      <p:ext uri="{BB962C8B-B14F-4D97-AF65-F5344CB8AC3E}">
        <p14:creationId xmlns:p14="http://schemas.microsoft.com/office/powerpoint/2010/main" val="41377588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arn(inVertic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barn(inVertical)">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barn(inVertical)">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xit" presetSubtype="0" fill="hold" grpId="1" nodeType="clickEffect">
                                  <p:stCondLst>
                                    <p:cond delay="0"/>
                                  </p:stCondLst>
                                  <p:childTnLst>
                                    <p:animEffect transition="out" filter="fade">
                                      <p:cBhvr>
                                        <p:cTn id="41" dur="1000"/>
                                        <p:tgtEl>
                                          <p:spTgt spid="2"/>
                                        </p:tgtEl>
                                      </p:cBhvr>
                                    </p:animEffect>
                                    <p:anim calcmode="lin" valueType="num">
                                      <p:cBhvr>
                                        <p:cTn id="42" dur="1000"/>
                                        <p:tgtEl>
                                          <p:spTgt spid="2"/>
                                        </p:tgtEl>
                                        <p:attrNameLst>
                                          <p:attrName>ppt_x</p:attrName>
                                        </p:attrNameLst>
                                      </p:cBhvr>
                                      <p:tavLst>
                                        <p:tav tm="0">
                                          <p:val>
                                            <p:strVal val="ppt_x"/>
                                          </p:val>
                                        </p:tav>
                                        <p:tav tm="100000">
                                          <p:val>
                                            <p:strVal val="ppt_x"/>
                                          </p:val>
                                        </p:tav>
                                      </p:tavLst>
                                    </p:anim>
                                    <p:anim calcmode="lin" valueType="num">
                                      <p:cBhvr>
                                        <p:cTn id="43" dur="1000"/>
                                        <p:tgtEl>
                                          <p:spTgt spid="2"/>
                                        </p:tgtEl>
                                        <p:attrNameLst>
                                          <p:attrName>ppt_y</p:attrName>
                                        </p:attrNameLst>
                                      </p:cBhvr>
                                      <p:tavLst>
                                        <p:tav tm="0">
                                          <p:val>
                                            <p:strVal val="ppt_y"/>
                                          </p:val>
                                        </p:tav>
                                        <p:tav tm="100000">
                                          <p:val>
                                            <p:strVal val="ppt_y+.1"/>
                                          </p:val>
                                        </p:tav>
                                      </p:tavLst>
                                    </p:anim>
                                    <p:set>
                                      <p:cBhvr>
                                        <p:cTn id="44" dur="1" fill="hold">
                                          <p:stCondLst>
                                            <p:cond delay="999"/>
                                          </p:stCondLst>
                                        </p:cTn>
                                        <p:tgtEl>
                                          <p:spTgt spid="2"/>
                                        </p:tgtEl>
                                        <p:attrNameLst>
                                          <p:attrName>style.visibility</p:attrName>
                                        </p:attrNameLst>
                                      </p:cBhvr>
                                      <p:to>
                                        <p:strVal val="hidden"/>
                                      </p:to>
                                    </p:set>
                                  </p:childTnLst>
                                </p:cTn>
                              </p:par>
                              <p:par>
                                <p:cTn id="45" presetID="42" presetClass="exit" presetSubtype="0" fill="hold" nodeType="withEffect">
                                  <p:stCondLst>
                                    <p:cond delay="0"/>
                                  </p:stCondLst>
                                  <p:childTnLst>
                                    <p:animEffect transition="out" filter="fade">
                                      <p:cBhvr>
                                        <p:cTn id="46" dur="1000"/>
                                        <p:tgtEl>
                                          <p:spTgt spid="4">
                                            <p:txEl>
                                              <p:pRg st="0" end="0"/>
                                            </p:txEl>
                                          </p:spTgt>
                                        </p:tgtEl>
                                      </p:cBhvr>
                                    </p:animEffect>
                                    <p:anim calcmode="lin" valueType="num">
                                      <p:cBhvr>
                                        <p:cTn id="47" dur="1000"/>
                                        <p:tgtEl>
                                          <p:spTgt spid="4">
                                            <p:txEl>
                                              <p:pRg st="0" end="0"/>
                                            </p:txEl>
                                          </p:spTgt>
                                        </p:tgtEl>
                                        <p:attrNameLst>
                                          <p:attrName>ppt_x</p:attrName>
                                        </p:attrNameLst>
                                      </p:cBhvr>
                                      <p:tavLst>
                                        <p:tav tm="0">
                                          <p:val>
                                            <p:strVal val="ppt_x"/>
                                          </p:val>
                                        </p:tav>
                                        <p:tav tm="100000">
                                          <p:val>
                                            <p:strVal val="ppt_x"/>
                                          </p:val>
                                        </p:tav>
                                      </p:tavLst>
                                    </p:anim>
                                    <p:anim calcmode="lin" valueType="num">
                                      <p:cBhvr>
                                        <p:cTn id="48" dur="1000"/>
                                        <p:tgtEl>
                                          <p:spTgt spid="4">
                                            <p:txEl>
                                              <p:pRg st="0" end="0"/>
                                            </p:txEl>
                                          </p:spTgt>
                                        </p:tgtEl>
                                        <p:attrNameLst>
                                          <p:attrName>ppt_y</p:attrName>
                                        </p:attrNameLst>
                                      </p:cBhvr>
                                      <p:tavLst>
                                        <p:tav tm="0">
                                          <p:val>
                                            <p:strVal val="ppt_y"/>
                                          </p:val>
                                        </p:tav>
                                        <p:tav tm="100000">
                                          <p:val>
                                            <p:strVal val="ppt_y+.1"/>
                                          </p:val>
                                        </p:tav>
                                      </p:tavLst>
                                    </p:anim>
                                    <p:set>
                                      <p:cBhvr>
                                        <p:cTn id="49" dur="1" fill="hold">
                                          <p:stCondLst>
                                            <p:cond delay="999"/>
                                          </p:stCondLst>
                                        </p:cTn>
                                        <p:tgtEl>
                                          <p:spTgt spid="4">
                                            <p:txEl>
                                              <p:pRg st="0" end="0"/>
                                            </p:txEl>
                                          </p:spTgt>
                                        </p:tgtEl>
                                        <p:attrNameLst>
                                          <p:attrName>style.visibility</p:attrName>
                                        </p:attrNameLst>
                                      </p:cBhvr>
                                      <p:to>
                                        <p:strVal val="hidden"/>
                                      </p:to>
                                    </p:set>
                                  </p:childTnLst>
                                </p:cTn>
                              </p:par>
                              <p:par>
                                <p:cTn id="50" presetID="42" presetClass="exit" presetSubtype="0" fill="hold" nodeType="withEffect">
                                  <p:stCondLst>
                                    <p:cond delay="0"/>
                                  </p:stCondLst>
                                  <p:childTnLst>
                                    <p:animEffect transition="out" filter="fade">
                                      <p:cBhvr>
                                        <p:cTn id="51" dur="1000"/>
                                        <p:tgtEl>
                                          <p:spTgt spid="4">
                                            <p:txEl>
                                              <p:pRg st="1" end="1"/>
                                            </p:txEl>
                                          </p:spTgt>
                                        </p:tgtEl>
                                      </p:cBhvr>
                                    </p:animEffect>
                                    <p:anim calcmode="lin" valueType="num">
                                      <p:cBhvr>
                                        <p:cTn id="52" dur="1000"/>
                                        <p:tgtEl>
                                          <p:spTgt spid="4">
                                            <p:txEl>
                                              <p:pRg st="1" end="1"/>
                                            </p:txEl>
                                          </p:spTgt>
                                        </p:tgtEl>
                                        <p:attrNameLst>
                                          <p:attrName>ppt_x</p:attrName>
                                        </p:attrNameLst>
                                      </p:cBhvr>
                                      <p:tavLst>
                                        <p:tav tm="0">
                                          <p:val>
                                            <p:strVal val="ppt_x"/>
                                          </p:val>
                                        </p:tav>
                                        <p:tav tm="100000">
                                          <p:val>
                                            <p:strVal val="ppt_x"/>
                                          </p:val>
                                        </p:tav>
                                      </p:tavLst>
                                    </p:anim>
                                    <p:anim calcmode="lin" valueType="num">
                                      <p:cBhvr>
                                        <p:cTn id="53" dur="1000"/>
                                        <p:tgtEl>
                                          <p:spTgt spid="4">
                                            <p:txEl>
                                              <p:pRg st="1" end="1"/>
                                            </p:txEl>
                                          </p:spTgt>
                                        </p:tgtEl>
                                        <p:attrNameLst>
                                          <p:attrName>ppt_y</p:attrName>
                                        </p:attrNameLst>
                                      </p:cBhvr>
                                      <p:tavLst>
                                        <p:tav tm="0">
                                          <p:val>
                                            <p:strVal val="ppt_y"/>
                                          </p:val>
                                        </p:tav>
                                        <p:tav tm="100000">
                                          <p:val>
                                            <p:strVal val="ppt_y+.1"/>
                                          </p:val>
                                        </p:tav>
                                      </p:tavLst>
                                    </p:anim>
                                    <p:set>
                                      <p:cBhvr>
                                        <p:cTn id="54" dur="1" fill="hold">
                                          <p:stCondLst>
                                            <p:cond delay="999"/>
                                          </p:stCondLst>
                                        </p:cTn>
                                        <p:tgtEl>
                                          <p:spTgt spid="4">
                                            <p:txEl>
                                              <p:pRg st="1" end="1"/>
                                            </p:txEl>
                                          </p:spTgt>
                                        </p:tgtEl>
                                        <p:attrNameLst>
                                          <p:attrName>style.visibility</p:attrName>
                                        </p:attrNameLst>
                                      </p:cBhvr>
                                      <p:to>
                                        <p:strVal val="hidden"/>
                                      </p:to>
                                    </p:set>
                                  </p:childTnLst>
                                </p:cTn>
                              </p:par>
                              <p:par>
                                <p:cTn id="55" presetID="42" presetClass="exit" presetSubtype="0" fill="hold" nodeType="withEffect">
                                  <p:stCondLst>
                                    <p:cond delay="0"/>
                                  </p:stCondLst>
                                  <p:childTnLst>
                                    <p:animEffect transition="out" filter="fade">
                                      <p:cBhvr>
                                        <p:cTn id="56" dur="1000"/>
                                        <p:tgtEl>
                                          <p:spTgt spid="4">
                                            <p:txEl>
                                              <p:pRg st="2" end="2"/>
                                            </p:txEl>
                                          </p:spTgt>
                                        </p:tgtEl>
                                      </p:cBhvr>
                                    </p:animEffect>
                                    <p:anim calcmode="lin" valueType="num">
                                      <p:cBhvr>
                                        <p:cTn id="57" dur="1000"/>
                                        <p:tgtEl>
                                          <p:spTgt spid="4">
                                            <p:txEl>
                                              <p:pRg st="2" end="2"/>
                                            </p:txEl>
                                          </p:spTgt>
                                        </p:tgtEl>
                                        <p:attrNameLst>
                                          <p:attrName>ppt_x</p:attrName>
                                        </p:attrNameLst>
                                      </p:cBhvr>
                                      <p:tavLst>
                                        <p:tav tm="0">
                                          <p:val>
                                            <p:strVal val="ppt_x"/>
                                          </p:val>
                                        </p:tav>
                                        <p:tav tm="100000">
                                          <p:val>
                                            <p:strVal val="ppt_x"/>
                                          </p:val>
                                        </p:tav>
                                      </p:tavLst>
                                    </p:anim>
                                    <p:anim calcmode="lin" valueType="num">
                                      <p:cBhvr>
                                        <p:cTn id="58" dur="1000"/>
                                        <p:tgtEl>
                                          <p:spTgt spid="4">
                                            <p:txEl>
                                              <p:pRg st="2" end="2"/>
                                            </p:txEl>
                                          </p:spTgt>
                                        </p:tgtEl>
                                        <p:attrNameLst>
                                          <p:attrName>ppt_y</p:attrName>
                                        </p:attrNameLst>
                                      </p:cBhvr>
                                      <p:tavLst>
                                        <p:tav tm="0">
                                          <p:val>
                                            <p:strVal val="ppt_y"/>
                                          </p:val>
                                        </p:tav>
                                        <p:tav tm="100000">
                                          <p:val>
                                            <p:strVal val="ppt_y+.1"/>
                                          </p:val>
                                        </p:tav>
                                      </p:tavLst>
                                    </p:anim>
                                    <p:set>
                                      <p:cBhvr>
                                        <p:cTn id="59" dur="1" fill="hold">
                                          <p:stCondLst>
                                            <p:cond delay="999"/>
                                          </p:stCondLst>
                                        </p:cTn>
                                        <p:tgtEl>
                                          <p:spTgt spid="4">
                                            <p:txEl>
                                              <p:pRg st="2" end="2"/>
                                            </p:txEl>
                                          </p:spTgt>
                                        </p:tgtEl>
                                        <p:attrNameLst>
                                          <p:attrName>style.visibility</p:attrName>
                                        </p:attrNameLst>
                                      </p:cBhvr>
                                      <p:to>
                                        <p:strVal val="hidden"/>
                                      </p:to>
                                    </p:set>
                                  </p:childTnLst>
                                </p:cTn>
                              </p:par>
                              <p:par>
                                <p:cTn id="60" presetID="42" presetClass="exit" presetSubtype="0" fill="hold" nodeType="withEffect">
                                  <p:stCondLst>
                                    <p:cond delay="0"/>
                                  </p:stCondLst>
                                  <p:childTnLst>
                                    <p:animEffect transition="out" filter="fade">
                                      <p:cBhvr>
                                        <p:cTn id="61" dur="1000"/>
                                        <p:tgtEl>
                                          <p:spTgt spid="4">
                                            <p:txEl>
                                              <p:pRg st="3" end="3"/>
                                            </p:txEl>
                                          </p:spTgt>
                                        </p:tgtEl>
                                      </p:cBhvr>
                                    </p:animEffect>
                                    <p:anim calcmode="lin" valueType="num">
                                      <p:cBhvr>
                                        <p:cTn id="62" dur="1000"/>
                                        <p:tgtEl>
                                          <p:spTgt spid="4">
                                            <p:txEl>
                                              <p:pRg st="3" end="3"/>
                                            </p:txEl>
                                          </p:spTgt>
                                        </p:tgtEl>
                                        <p:attrNameLst>
                                          <p:attrName>ppt_x</p:attrName>
                                        </p:attrNameLst>
                                      </p:cBhvr>
                                      <p:tavLst>
                                        <p:tav tm="0">
                                          <p:val>
                                            <p:strVal val="ppt_x"/>
                                          </p:val>
                                        </p:tav>
                                        <p:tav tm="100000">
                                          <p:val>
                                            <p:strVal val="ppt_x"/>
                                          </p:val>
                                        </p:tav>
                                      </p:tavLst>
                                    </p:anim>
                                    <p:anim calcmode="lin" valueType="num">
                                      <p:cBhvr>
                                        <p:cTn id="63" dur="1000"/>
                                        <p:tgtEl>
                                          <p:spTgt spid="4">
                                            <p:txEl>
                                              <p:pRg st="3" end="3"/>
                                            </p:txEl>
                                          </p:spTgt>
                                        </p:tgtEl>
                                        <p:attrNameLst>
                                          <p:attrName>ppt_y</p:attrName>
                                        </p:attrNameLst>
                                      </p:cBhvr>
                                      <p:tavLst>
                                        <p:tav tm="0">
                                          <p:val>
                                            <p:strVal val="ppt_y"/>
                                          </p:val>
                                        </p:tav>
                                        <p:tav tm="100000">
                                          <p:val>
                                            <p:strVal val="ppt_y+.1"/>
                                          </p:val>
                                        </p:tav>
                                      </p:tavLst>
                                    </p:anim>
                                    <p:set>
                                      <p:cBhvr>
                                        <p:cTn id="64" dur="1" fill="hold">
                                          <p:stCondLst>
                                            <p:cond delay="999"/>
                                          </p:stCondLst>
                                        </p:cTn>
                                        <p:tgtEl>
                                          <p:spTgt spid="4">
                                            <p:txEl>
                                              <p:pRg st="3" end="3"/>
                                            </p:txEl>
                                          </p:spTgt>
                                        </p:tgtEl>
                                        <p:attrNameLst>
                                          <p:attrName>style.visibility</p:attrName>
                                        </p:attrNameLst>
                                      </p:cBhvr>
                                      <p:to>
                                        <p:strVal val="hidden"/>
                                      </p:to>
                                    </p:set>
                                  </p:childTnLst>
                                </p:cTn>
                              </p:par>
                              <p:par>
                                <p:cTn id="65" presetID="42" presetClass="exit" presetSubtype="0" fill="hold" nodeType="withEffect">
                                  <p:stCondLst>
                                    <p:cond delay="0"/>
                                  </p:stCondLst>
                                  <p:childTnLst>
                                    <p:animEffect transition="out" filter="fade">
                                      <p:cBhvr>
                                        <p:cTn id="66" dur="1000"/>
                                        <p:tgtEl>
                                          <p:spTgt spid="4">
                                            <p:txEl>
                                              <p:pRg st="4" end="4"/>
                                            </p:txEl>
                                          </p:spTgt>
                                        </p:tgtEl>
                                      </p:cBhvr>
                                    </p:animEffect>
                                    <p:anim calcmode="lin" valueType="num">
                                      <p:cBhvr>
                                        <p:cTn id="67" dur="1000"/>
                                        <p:tgtEl>
                                          <p:spTgt spid="4">
                                            <p:txEl>
                                              <p:pRg st="4" end="4"/>
                                            </p:txEl>
                                          </p:spTgt>
                                        </p:tgtEl>
                                        <p:attrNameLst>
                                          <p:attrName>ppt_x</p:attrName>
                                        </p:attrNameLst>
                                      </p:cBhvr>
                                      <p:tavLst>
                                        <p:tav tm="0">
                                          <p:val>
                                            <p:strVal val="ppt_x"/>
                                          </p:val>
                                        </p:tav>
                                        <p:tav tm="100000">
                                          <p:val>
                                            <p:strVal val="ppt_x"/>
                                          </p:val>
                                        </p:tav>
                                      </p:tavLst>
                                    </p:anim>
                                    <p:anim calcmode="lin" valueType="num">
                                      <p:cBhvr>
                                        <p:cTn id="68" dur="1000"/>
                                        <p:tgtEl>
                                          <p:spTgt spid="4">
                                            <p:txEl>
                                              <p:pRg st="4" end="4"/>
                                            </p:txEl>
                                          </p:spTgt>
                                        </p:tgtEl>
                                        <p:attrNameLst>
                                          <p:attrName>ppt_y</p:attrName>
                                        </p:attrNameLst>
                                      </p:cBhvr>
                                      <p:tavLst>
                                        <p:tav tm="0">
                                          <p:val>
                                            <p:strVal val="ppt_y"/>
                                          </p:val>
                                        </p:tav>
                                        <p:tav tm="100000">
                                          <p:val>
                                            <p:strVal val="ppt_y+.1"/>
                                          </p:val>
                                        </p:tav>
                                      </p:tavLst>
                                    </p:anim>
                                    <p:set>
                                      <p:cBhvr>
                                        <p:cTn id="69" dur="1" fill="hold">
                                          <p:stCondLst>
                                            <p:cond delay="999"/>
                                          </p:stCondLst>
                                        </p:cTn>
                                        <p:tgtEl>
                                          <p:spTgt spid="4">
                                            <p:txEl>
                                              <p:pRg st="4" end="4"/>
                                            </p:txEl>
                                          </p:spTgt>
                                        </p:tgtEl>
                                        <p:attrNameLst>
                                          <p:attrName>style.visibility</p:attrName>
                                        </p:attrNameLst>
                                      </p:cBhvr>
                                      <p:to>
                                        <p:strVal val="hidden"/>
                                      </p:to>
                                    </p:set>
                                  </p:childTnLst>
                                </p:cTn>
                              </p:par>
                              <p:par>
                                <p:cTn id="70" presetID="42" presetClass="exit" presetSubtype="0" fill="hold" nodeType="withEffect">
                                  <p:stCondLst>
                                    <p:cond delay="0"/>
                                  </p:stCondLst>
                                  <p:childTnLst>
                                    <p:animEffect transition="out" filter="fade">
                                      <p:cBhvr>
                                        <p:cTn id="71" dur="1000"/>
                                        <p:tgtEl>
                                          <p:spTgt spid="4">
                                            <p:txEl>
                                              <p:pRg st="5" end="5"/>
                                            </p:txEl>
                                          </p:spTgt>
                                        </p:tgtEl>
                                      </p:cBhvr>
                                    </p:animEffect>
                                    <p:anim calcmode="lin" valueType="num">
                                      <p:cBhvr>
                                        <p:cTn id="72" dur="1000"/>
                                        <p:tgtEl>
                                          <p:spTgt spid="4">
                                            <p:txEl>
                                              <p:pRg st="5" end="5"/>
                                            </p:txEl>
                                          </p:spTgt>
                                        </p:tgtEl>
                                        <p:attrNameLst>
                                          <p:attrName>ppt_x</p:attrName>
                                        </p:attrNameLst>
                                      </p:cBhvr>
                                      <p:tavLst>
                                        <p:tav tm="0">
                                          <p:val>
                                            <p:strVal val="ppt_x"/>
                                          </p:val>
                                        </p:tav>
                                        <p:tav tm="100000">
                                          <p:val>
                                            <p:strVal val="ppt_x"/>
                                          </p:val>
                                        </p:tav>
                                      </p:tavLst>
                                    </p:anim>
                                    <p:anim calcmode="lin" valueType="num">
                                      <p:cBhvr>
                                        <p:cTn id="73" dur="1000"/>
                                        <p:tgtEl>
                                          <p:spTgt spid="4">
                                            <p:txEl>
                                              <p:pRg st="5" end="5"/>
                                            </p:txEl>
                                          </p:spTgt>
                                        </p:tgtEl>
                                        <p:attrNameLst>
                                          <p:attrName>ppt_y</p:attrName>
                                        </p:attrNameLst>
                                      </p:cBhvr>
                                      <p:tavLst>
                                        <p:tav tm="0">
                                          <p:val>
                                            <p:strVal val="ppt_y"/>
                                          </p:val>
                                        </p:tav>
                                        <p:tav tm="100000">
                                          <p:val>
                                            <p:strVal val="ppt_y+.1"/>
                                          </p:val>
                                        </p:tav>
                                      </p:tavLst>
                                    </p:anim>
                                    <p:set>
                                      <p:cBhvr>
                                        <p:cTn id="74" dur="1" fill="hold">
                                          <p:stCondLst>
                                            <p:cond delay="999"/>
                                          </p:stCondLst>
                                        </p:cTn>
                                        <p:tgtEl>
                                          <p:spTgt spid="4">
                                            <p:txEl>
                                              <p:pRg st="5" end="5"/>
                                            </p:txEl>
                                          </p:spTgt>
                                        </p:tgtEl>
                                        <p:attrNameLst>
                                          <p:attrName>style.visibility</p:attrName>
                                        </p:attrNameLst>
                                      </p:cBhvr>
                                      <p:to>
                                        <p:strVal val="hidden"/>
                                      </p:to>
                                    </p:set>
                                  </p:childTnLst>
                                </p:cTn>
                              </p:par>
                              <p:par>
                                <p:cTn id="75" presetID="2" presetClass="entr" presetSubtype="4" fill="hold" grpId="0" nodeType="with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additive="base">
                                        <p:cTn id="77" dur="500" fill="hold"/>
                                        <p:tgtEl>
                                          <p:spTgt spid="6"/>
                                        </p:tgtEl>
                                        <p:attrNameLst>
                                          <p:attrName>ppt_x</p:attrName>
                                        </p:attrNameLst>
                                      </p:cBhvr>
                                      <p:tavLst>
                                        <p:tav tm="0">
                                          <p:val>
                                            <p:strVal val="#ppt_x"/>
                                          </p:val>
                                        </p:tav>
                                        <p:tav tm="100000">
                                          <p:val>
                                            <p:strVal val="#ppt_x"/>
                                          </p:val>
                                        </p:tav>
                                      </p:tavLst>
                                    </p:anim>
                                    <p:anim calcmode="lin" valueType="num">
                                      <p:cBhvr additive="base">
                                        <p:cTn id="7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86432" y="437395"/>
            <a:ext cx="4475905" cy="750975"/>
          </a:xfrm>
          <a:prstGeom prst="rect">
            <a:avLst/>
          </a:prstGeom>
        </p:spPr>
        <p:txBody>
          <a:bodyPr wrap="none">
            <a:spAutoFit/>
          </a:bodyPr>
          <a:lstStyle/>
          <a:p>
            <a:pPr algn="just" rtl="1">
              <a:lnSpc>
                <a:spcPct val="107000"/>
              </a:lnSpc>
            </a:pPr>
            <a:r>
              <a:rPr lang="ar-SA" sz="4000" b="1" dirty="0">
                <a:solidFill>
                  <a:schemeClr val="bg2">
                    <a:lumMod val="50000"/>
                  </a:schemeClr>
                </a:solidFill>
                <a:latin typeface="BNazaninBold"/>
                <a:ea typeface="Calibri" panose="020F0502020204030204" pitchFamily="34" charset="0"/>
                <a:cs typeface="B Kamran" panose="00000400000000000000" pitchFamily="2" charset="-78"/>
              </a:rPr>
              <a:t>ابعاد هنجار</a:t>
            </a:r>
            <a:r>
              <a:rPr lang="ar-SA" sz="40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4000" b="1" dirty="0">
                <a:solidFill>
                  <a:schemeClr val="bg2">
                    <a:lumMod val="50000"/>
                  </a:schemeClr>
                </a:solidFill>
                <a:latin typeface="BNazaninBold"/>
                <a:ea typeface="Calibri" panose="020F0502020204030204" pitchFamily="34" charset="0"/>
                <a:cs typeface="B Kamran" panose="00000400000000000000" pitchFamily="2" charset="-78"/>
              </a:rPr>
              <a:t> و تحل</a:t>
            </a:r>
            <a:r>
              <a:rPr lang="ar-SA" sz="40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4000" b="1" dirty="0">
                <a:solidFill>
                  <a:schemeClr val="bg2">
                    <a:lumMod val="50000"/>
                  </a:schemeClr>
                </a:solidFill>
                <a:latin typeface="BNazaninBold"/>
                <a:ea typeface="Calibri" panose="020F0502020204030204" pitchFamily="34" charset="0"/>
                <a:cs typeface="B Kamran" panose="00000400000000000000" pitchFamily="2" charset="-78"/>
              </a:rPr>
              <a:t>ل</a:t>
            </a:r>
            <a:r>
              <a:rPr lang="ar-SA" sz="4000" b="1" dirty="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a:t>
            </a:r>
            <a:r>
              <a:rPr lang="ar-SA" sz="4000" b="1" dirty="0">
                <a:solidFill>
                  <a:schemeClr val="bg2">
                    <a:lumMod val="50000"/>
                  </a:schemeClr>
                </a:solidFill>
                <a:latin typeface="BNazaninBold"/>
                <a:ea typeface="Calibri" panose="020F0502020204030204" pitchFamily="34" charset="0"/>
                <a:cs typeface="B Kamran" panose="00000400000000000000" pitchFamily="2" charset="-78"/>
              </a:rPr>
              <a:t> </a:t>
            </a:r>
            <a:r>
              <a:rPr lang="ar-SA" sz="4000" b="1" dirty="0" smtClean="0">
                <a:solidFill>
                  <a:schemeClr val="bg2">
                    <a:lumMod val="50000"/>
                  </a:schemeClr>
                </a:solidFill>
                <a:latin typeface="BNazaninBold"/>
                <a:ea typeface="Calibri" panose="020F0502020204030204" pitchFamily="34" charset="0"/>
                <a:cs typeface="B Kamran" panose="00000400000000000000" pitchFamily="2" charset="-78"/>
              </a:rPr>
              <a:t>حکمروا</a:t>
            </a:r>
            <a:r>
              <a:rPr lang="ar-SA" sz="4000" b="1" dirty="0" smtClean="0">
                <a:solidFill>
                  <a:schemeClr val="bg2">
                    <a:lumMod val="50000"/>
                  </a:schemeClr>
                </a:solidFill>
                <a:latin typeface="Arial" panose="020B0604020202020204" pitchFamily="34" charset="0"/>
                <a:ea typeface="Calibri" panose="020F0502020204030204" pitchFamily="34" charset="0"/>
                <a:cs typeface="B Kamran" panose="00000400000000000000" pitchFamily="2" charset="-78"/>
              </a:rPr>
              <a:t>یی</a:t>
            </a:r>
            <a:endParaRPr lang="en-US" sz="4000" b="1" dirty="0">
              <a:solidFill>
                <a:schemeClr val="bg2">
                  <a:lumMod val="50000"/>
                </a:schemeClr>
              </a:solidFill>
              <a:effectLst/>
              <a:latin typeface="Calibri" panose="020F0502020204030204" pitchFamily="34" charset="0"/>
              <a:ea typeface="Calibri" panose="020F0502020204030204" pitchFamily="34" charset="0"/>
              <a:cs typeface="B Kamran" panose="00000400000000000000" pitchFamily="2" charset="-78"/>
            </a:endParaRPr>
          </a:p>
        </p:txBody>
      </p:sp>
      <p:sp>
        <p:nvSpPr>
          <p:cNvPr id="7" name="TextBox 6"/>
          <p:cNvSpPr txBox="1"/>
          <p:nvPr/>
        </p:nvSpPr>
        <p:spPr>
          <a:xfrm>
            <a:off x="1002082" y="1640909"/>
            <a:ext cx="9419573" cy="2677656"/>
          </a:xfrm>
          <a:prstGeom prst="rect">
            <a:avLst/>
          </a:prstGeom>
          <a:noFill/>
        </p:spPr>
        <p:txBody>
          <a:bodyPr wrap="square" rtlCol="0">
            <a:spAutoFit/>
          </a:bodyPr>
          <a:lstStyle/>
          <a:p>
            <a:pPr algn="just" rtl="1"/>
            <a:r>
              <a:rPr lang="ar-SA" sz="2400" b="1" dirty="0">
                <a:solidFill>
                  <a:schemeClr val="bg2">
                    <a:lumMod val="50000"/>
                  </a:schemeClr>
                </a:solidFill>
                <a:cs typeface="B Kamran" panose="00000400000000000000" pitchFamily="2" charset="-78"/>
              </a:rPr>
              <a:t>تعریف هایی که از حکمروایی ارائه شد هنوز بسیار کلی و سطحی است به طوری که با اتکاء به آن و به گونه ای تحلیلی نمی توان درباره ایجاد تمایز بین حکومت و حکمروایی به پرسش های موجود جواب داد</a:t>
            </a:r>
            <a:r>
              <a:rPr lang="en-US" sz="2400" b="1" dirty="0">
                <a:solidFill>
                  <a:schemeClr val="bg2">
                    <a:lumMod val="50000"/>
                  </a:schemeClr>
                </a:solidFill>
                <a:cs typeface="B Kamran" panose="00000400000000000000" pitchFamily="2" charset="-78"/>
              </a:rPr>
              <a:t> . </a:t>
            </a:r>
            <a:r>
              <a:rPr lang="ar-SA" sz="2400" b="1" dirty="0">
                <a:solidFill>
                  <a:schemeClr val="bg2">
                    <a:lumMod val="50000"/>
                  </a:schemeClr>
                </a:solidFill>
                <a:cs typeface="B Kamran" panose="00000400000000000000" pitchFamily="2" charset="-78"/>
              </a:rPr>
              <a:t>استخراج ابعاد تحلیلی از تعاریف ارائه شده امکان خواهد داد تا گروه های بازیگران ، الگوهای تعامل و جهت گیری اقداماتی را که در یک زمینه شهری یا حوزه سیاست گذاری غالب است دسته بندی کرد</a:t>
            </a:r>
            <a:r>
              <a:rPr lang="en-US" sz="2400" b="1" dirty="0">
                <a:solidFill>
                  <a:schemeClr val="bg2">
                    <a:lumMod val="50000"/>
                  </a:schemeClr>
                </a:solidFill>
                <a:cs typeface="B Kamran" panose="00000400000000000000" pitchFamily="2" charset="-78"/>
              </a:rPr>
              <a:t> .</a:t>
            </a:r>
          </a:p>
          <a:p>
            <a:pPr algn="just" rtl="1"/>
            <a:r>
              <a:rPr lang="ar-SA" sz="2400" b="1" dirty="0">
                <a:solidFill>
                  <a:schemeClr val="bg2">
                    <a:lumMod val="50000"/>
                  </a:schemeClr>
                </a:solidFill>
                <a:cs typeface="B Kamran" panose="00000400000000000000" pitchFamily="2" charset="-78"/>
              </a:rPr>
              <a:t>زمانی که این عناصر به گونه ای تجربی تعریف شوند قادر خواهیم بود در پرتو آن وجود حکمروایی و گستردگی و عمق آن را در واقعیاتی که مشاهده می کنیم تشخیص دهیم و آن را از دیگر اشکال کنترل و نظارت ، به ویژه از شیوه حکومت سنتی که با مفهوم حکمروایی در تضاد قرار می گیرند ، متمایز </a:t>
            </a:r>
            <a:r>
              <a:rPr lang="ar-SA" sz="2400" b="1" dirty="0" smtClean="0">
                <a:solidFill>
                  <a:schemeClr val="bg2">
                    <a:lumMod val="50000"/>
                  </a:schemeClr>
                </a:solidFill>
                <a:cs typeface="B Kamran" panose="00000400000000000000" pitchFamily="2" charset="-78"/>
              </a:rPr>
              <a:t>کنیم</a:t>
            </a:r>
            <a:r>
              <a:rPr lang="fa-IR" sz="2400" b="1" dirty="0" smtClean="0">
                <a:solidFill>
                  <a:schemeClr val="bg2">
                    <a:lumMod val="50000"/>
                  </a:schemeClr>
                </a:solidFill>
                <a:cs typeface="B Kamran" panose="00000400000000000000" pitchFamily="2" charset="-78"/>
              </a:rPr>
              <a:t>.</a:t>
            </a:r>
            <a:endParaRPr lang="en-US" sz="2400" b="1" dirty="0">
              <a:solidFill>
                <a:schemeClr val="bg2">
                  <a:lumMod val="50000"/>
                </a:schemeClr>
              </a:solidFill>
              <a:cs typeface="B Kamran" panose="00000400000000000000" pitchFamily="2" charset="-78"/>
            </a:endParaRPr>
          </a:p>
        </p:txBody>
      </p:sp>
    </p:spTree>
    <p:extLst>
      <p:ext uri="{BB962C8B-B14F-4D97-AF65-F5344CB8AC3E}">
        <p14:creationId xmlns:p14="http://schemas.microsoft.com/office/powerpoint/2010/main" val="29569300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921</TotalTime>
  <Words>5283</Words>
  <Application>Microsoft Office PowerPoint</Application>
  <PresentationFormat>Widescreen</PresentationFormat>
  <Paragraphs>234</Paragraphs>
  <Slides>32</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Kozuka Mincho Pro H</vt:lpstr>
      <vt:lpstr>Arial</vt:lpstr>
      <vt:lpstr>B Kamran</vt:lpstr>
      <vt:lpstr>B Nazanin</vt:lpstr>
      <vt:lpstr>BNazanin</vt:lpstr>
      <vt:lpstr>BNazaninBold</vt:lpstr>
      <vt:lpstr>Calibri</vt:lpstr>
      <vt:lpstr>Century Gothic</vt:lpstr>
      <vt:lpstr>TimesNewRoman</vt:lpstr>
      <vt:lpstr>Wingdings</vt:lpstr>
      <vt:lpstr>Wingdings 3</vt:lpstr>
      <vt:lpstr>Wisp</vt:lpstr>
      <vt:lpstr>بسمه تعالی</vt:lpstr>
      <vt:lpstr>مقدمه</vt:lpstr>
      <vt:lpstr>PowerPoint Presentation</vt:lpstr>
      <vt:lpstr>PowerPoint Presentation</vt:lpstr>
      <vt:lpstr>PowerPoint Presentation</vt:lpstr>
      <vt:lpstr>PowerPoint Presentation</vt:lpstr>
      <vt:lpstr>PowerPoint Presentation</vt:lpstr>
      <vt:lpstr>تعریف موجز رودس از حکمروایی به عنوان ”شبکه های بین سازمانی خود سازمان ده  “ نیز نقطه آغاز خوبی برای بحث در باره حکمروایی است. تاکنون تعریف های گوناگونی از مفهوم حکمروایی ارائه شده است که از مقایسه آن ها می توان به مبانی مشترکی دست یافت:</vt:lpstr>
      <vt:lpstr>PowerPoint Presentation</vt:lpstr>
      <vt:lpstr>ویژگی های هنجاری حکمروایی </vt:lpstr>
      <vt:lpstr>PowerPoint Presentation</vt:lpstr>
      <vt:lpstr>ویژگی های تحلیلی حکمروایی </vt:lpstr>
      <vt:lpstr>مدل تحلیلی تمایز بین حکمروایی و حکومت </vt:lpstr>
      <vt:lpstr>PowerPoint Presentation</vt:lpstr>
      <vt:lpstr>PowerPoint Presentation</vt:lpstr>
      <vt:lpstr>حکومت و حکمروایی شهر-منطقه ها</vt:lpstr>
      <vt:lpstr>تعاریف و مفاهیم </vt:lpstr>
      <vt:lpstr>PowerPoint Presentation</vt:lpstr>
      <vt:lpstr>PowerPoint Presentation</vt:lpstr>
      <vt:lpstr>تفرق سیاسی ، چالش اصلی در حکمروایی مناطق کلان شهری </vt:lpstr>
      <vt:lpstr>PowerPoint Presentation</vt:lpstr>
      <vt:lpstr>PowerPoint Presentation</vt:lpstr>
      <vt:lpstr>انواع الگوها و مدل های حکومت و حکمروایی مناطق کلان شهری </vt:lpstr>
      <vt:lpstr>الحاق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مقدمه</dc:title>
  <dc:creator>ali</dc:creator>
  <cp:lastModifiedBy>Sajjad</cp:lastModifiedBy>
  <cp:revision>141</cp:revision>
  <dcterms:created xsi:type="dcterms:W3CDTF">2016-05-10T12:50:21Z</dcterms:created>
  <dcterms:modified xsi:type="dcterms:W3CDTF">2019-07-31T19:38:18Z</dcterms:modified>
</cp:coreProperties>
</file>