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12192000" cy="6858000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 snapToGrid="0">
      <p:cViewPr varScale="1">
        <p:scale>
          <a:sx n="75" d="100"/>
          <a:sy n="75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0CE2D-1B81-4020-8D20-AE01673363D4}" type="datetimeFigureOut">
              <a:rPr lang="fa-IR" smtClean="0"/>
              <a:t>25/03/1442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67D75-297E-4042-9EBD-6B712718D05C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22971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0CE2D-1B81-4020-8D20-AE01673363D4}" type="datetimeFigureOut">
              <a:rPr lang="fa-IR" smtClean="0"/>
              <a:t>25/03/1442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67D75-297E-4042-9EBD-6B712718D05C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155003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0CE2D-1B81-4020-8D20-AE01673363D4}" type="datetimeFigureOut">
              <a:rPr lang="fa-IR" smtClean="0"/>
              <a:t>25/03/1442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67D75-297E-4042-9EBD-6B712718D05C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334611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269" y="1122363"/>
            <a:ext cx="9001462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269" y="3602038"/>
            <a:ext cx="9001462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12059-FB56-4622-99CF-65A105709E9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11/10/2020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FF8F0-D321-4933-A561-88658B65D951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27057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12059-FB56-4622-99CF-65A105709E9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11/10/2020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FF8F0-D321-4933-A561-88658B65D951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9791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244" y="657226"/>
            <a:ext cx="9733512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9244" y="3602038"/>
            <a:ext cx="9733512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12059-FB56-4622-99CF-65A105709E9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11/10/2020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FF8F0-D321-4933-A561-88658B65D951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46799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88319"/>
            <a:ext cx="5106004" cy="370288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403" y="2088319"/>
            <a:ext cx="5094154" cy="370288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12059-FB56-4622-99CF-65A105709E9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11/10/2020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FF8F0-D321-4933-A561-88658B65D951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39364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04" y="2088320"/>
            <a:ext cx="4879199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795" y="2912232"/>
            <a:ext cx="5107208" cy="287896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2003" y="2088320"/>
            <a:ext cx="4865554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912232"/>
            <a:ext cx="5095357" cy="287896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12059-FB56-4622-99CF-65A105709E9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11/10/2020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FF8F0-D321-4933-A561-88658B65D951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2204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12059-FB56-4622-99CF-65A105709E9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11/10/2020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FF8F0-D321-4933-A561-88658B65D951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80447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12059-FB56-4622-99CF-65A105709E9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11/10/2020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FF8F0-D321-4933-A561-88658B65D951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54062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3932237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8064" y="609600"/>
            <a:ext cx="6189492" cy="5181600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2971800"/>
            <a:ext cx="3932237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12059-FB56-4622-99CF-65A105709E9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11/10/2020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FF8F0-D321-4933-A561-88658B65D951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69206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0CE2D-1B81-4020-8D20-AE01673363D4}" type="datetimeFigureOut">
              <a:rPr lang="fa-IR" smtClean="0"/>
              <a:t>25/03/1442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67D75-297E-4042-9EBD-6B712718D05C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9187751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7" y="609600"/>
            <a:ext cx="592977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4" y="758881"/>
            <a:ext cx="3255356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971800"/>
            <a:ext cx="5934950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12059-FB56-4622-99CF-65A105709E9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11/10/2020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FF8F0-D321-4933-A561-88658B65D951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95746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289372"/>
            <a:ext cx="10367564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3806" y="621321"/>
            <a:ext cx="10367564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65998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12059-FB56-4622-99CF-65A105709E9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11/10/2020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FF8F0-D321-4933-A561-88658B65D951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60285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204820"/>
            <a:ext cx="1035376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12059-FB56-4622-99CF-65A105709E9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11/10/2020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FF8F0-D321-4933-A561-88658B65D951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66824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04821"/>
            <a:ext cx="1035376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12059-FB56-4622-99CF-65A105709E9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11/10/2020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FF8F0-D321-4933-A561-88658B65D951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36612" y="73524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l" rtl="0"/>
            <a:r>
              <a:rPr lang="en-US" sz="8000" dirty="0">
                <a:solidFill>
                  <a:prstClr val="white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57956" y="297209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rtl="0"/>
            <a:r>
              <a:rPr lang="en-US" sz="8000" dirty="0">
                <a:solidFill>
                  <a:prstClr val="white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3589451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2126942"/>
            <a:ext cx="10355327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650556"/>
            <a:ext cx="10353763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12059-FB56-4622-99CF-65A105709E9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11/10/2020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FF8F0-D321-4933-A561-88658B65D951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802915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2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4" y="2088319"/>
            <a:ext cx="3298956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4" y="2911624"/>
            <a:ext cx="329895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4878" y="2088320"/>
            <a:ext cx="329855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4878" y="2911624"/>
            <a:ext cx="329982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088320"/>
            <a:ext cx="3291211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6346" y="2911624"/>
            <a:ext cx="329121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12059-FB56-4622-99CF-65A105709E9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11/10/2020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FF8F0-D321-4933-A561-88658B65D951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312636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4195899"/>
            <a:ext cx="329895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2020" y="2298987"/>
            <a:ext cx="2940050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772161"/>
            <a:ext cx="3298955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01" y="4195899"/>
            <a:ext cx="3298983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98987"/>
            <a:ext cx="293052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72160"/>
            <a:ext cx="3300336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423" y="4195899"/>
            <a:ext cx="3289900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52803" y="2298987"/>
            <a:ext cx="2932113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298" y="4772161"/>
            <a:ext cx="3294258" cy="1019037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12059-FB56-4622-99CF-65A105709E9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11/10/2020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FF8F0-D321-4933-A561-88658B65D951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66525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12059-FB56-4622-99CF-65A105709E9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11/10/2020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FF8F0-D321-4933-A561-88658B65D951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760586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599"/>
            <a:ext cx="254265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4" y="609599"/>
            <a:ext cx="7658705" cy="51816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12059-FB56-4622-99CF-65A105709E9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11/10/2020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FF8F0-D321-4933-A561-88658B65D951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0CE2D-1B81-4020-8D20-AE01673363D4}" type="datetimeFigureOut">
              <a:rPr lang="fa-IR" smtClean="0"/>
              <a:t>25/03/1442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67D75-297E-4042-9EBD-6B712718D05C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3763074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0CE2D-1B81-4020-8D20-AE01673363D4}" type="datetimeFigureOut">
              <a:rPr lang="fa-IR" smtClean="0"/>
              <a:t>25/03/1442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67D75-297E-4042-9EBD-6B712718D05C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7870902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0CE2D-1B81-4020-8D20-AE01673363D4}" type="datetimeFigureOut">
              <a:rPr lang="fa-IR" smtClean="0"/>
              <a:t>25/03/1442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67D75-297E-4042-9EBD-6B712718D05C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107916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0CE2D-1B81-4020-8D20-AE01673363D4}" type="datetimeFigureOut">
              <a:rPr lang="fa-IR" smtClean="0"/>
              <a:t>25/03/1442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67D75-297E-4042-9EBD-6B712718D05C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8795733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0CE2D-1B81-4020-8D20-AE01673363D4}" type="datetimeFigureOut">
              <a:rPr lang="fa-IR" smtClean="0"/>
              <a:t>25/03/1442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67D75-297E-4042-9EBD-6B712718D05C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7879588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0CE2D-1B81-4020-8D20-AE01673363D4}" type="datetimeFigureOut">
              <a:rPr lang="fa-IR" smtClean="0"/>
              <a:t>25/03/1442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67D75-297E-4042-9EBD-6B712718D05C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92429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0CE2D-1B81-4020-8D20-AE01673363D4}" type="datetimeFigureOut">
              <a:rPr lang="fa-IR" smtClean="0"/>
              <a:t>25/03/1442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67D75-297E-4042-9EBD-6B712718D05C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391068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90CE2D-1B81-4020-8D20-AE01673363D4}" type="datetimeFigureOut">
              <a:rPr lang="fa-IR" smtClean="0"/>
              <a:t>25/03/1442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067D75-297E-4042-9EBD-6B712718D05C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312329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96064"/>
            <a:ext cx="1035376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C8F12059-FB56-4622-99CF-65A105709E9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 rtl="0"/>
              <a:t>11/10/2020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4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757FF8F0-D321-4933-A561-88658B65D951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 rtl="0"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84160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914400" rtl="1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48655" y="2485030"/>
            <a:ext cx="8825658" cy="1501918"/>
          </a:xfrm>
        </p:spPr>
        <p:txBody>
          <a:bodyPr/>
          <a:lstStyle/>
          <a:p>
            <a:pPr algn="ctr" rtl="1"/>
            <a:r>
              <a:rPr lang="fa-IR" dirty="0" smtClean="0">
                <a:cs typeface="B Nazanin" panose="00000400000000000000" pitchFamily="2" charset="-78"/>
              </a:rPr>
              <a:t>حمل و نقل </a:t>
            </a:r>
            <a:r>
              <a:rPr lang="fa-IR" dirty="0" smtClean="0">
                <a:cs typeface="B Nazanin" panose="00000400000000000000" pitchFamily="2" charset="-78"/>
              </a:rPr>
              <a:t>معلولین در شهرها</a:t>
            </a:r>
            <a:endParaRPr lang="en-US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033080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9558" y="818866"/>
            <a:ext cx="9394761" cy="5472752"/>
          </a:xfrm>
        </p:spPr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fa-IR" sz="2800" b="1" dirty="0" smtClean="0">
                <a:cs typeface="B Nazanin" panose="00000400000000000000" pitchFamily="2" charset="-78"/>
              </a:rPr>
              <a:t>      ب) ون و تاکسی </a:t>
            </a:r>
          </a:p>
          <a:p>
            <a:pPr marL="0" indent="0" algn="just" rtl="1">
              <a:buNone/>
            </a:pPr>
            <a:r>
              <a:rPr lang="fa-IR" sz="2800" dirty="0">
                <a:cs typeface="B Nazanin" panose="00000400000000000000" pitchFamily="2" charset="-78"/>
              </a:rPr>
              <a:t> </a:t>
            </a:r>
            <a:r>
              <a:rPr lang="fa-IR" sz="2800" dirty="0" smtClean="0">
                <a:cs typeface="B Nazanin" panose="00000400000000000000" pitchFamily="2" charset="-78"/>
              </a:rPr>
              <a:t>         - تامین هزینه ایجاد رمپ های تلسکوپی اتوماتیک، بالابر های صندلی </a:t>
            </a:r>
          </a:p>
          <a:p>
            <a:pPr marL="0" indent="0" algn="just" rtl="1">
              <a:buNone/>
            </a:pPr>
            <a:r>
              <a:rPr lang="fa-IR" sz="2800" dirty="0">
                <a:cs typeface="B Nazanin" panose="00000400000000000000" pitchFamily="2" charset="-78"/>
              </a:rPr>
              <a:t> </a:t>
            </a:r>
            <a:r>
              <a:rPr lang="fa-IR" sz="2800" dirty="0" smtClean="0">
                <a:cs typeface="B Nazanin" panose="00000400000000000000" pitchFamily="2" charset="-78"/>
              </a:rPr>
              <a:t>            چرخدار و... توسط شهرداری ها و سازمان های تامین کننده امکانات</a:t>
            </a:r>
          </a:p>
          <a:p>
            <a:pPr marL="0" indent="0" algn="just" rtl="1">
              <a:buNone/>
            </a:pPr>
            <a:r>
              <a:rPr lang="fa-IR" sz="2800" dirty="0">
                <a:cs typeface="B Nazanin" panose="00000400000000000000" pitchFamily="2" charset="-78"/>
              </a:rPr>
              <a:t> </a:t>
            </a:r>
            <a:r>
              <a:rPr lang="fa-IR" sz="2800" dirty="0" smtClean="0">
                <a:cs typeface="B Nazanin" panose="00000400000000000000" pitchFamily="2" charset="-78"/>
              </a:rPr>
              <a:t>            و خدمات شهری</a:t>
            </a:r>
          </a:p>
          <a:p>
            <a:pPr marL="0" indent="0" algn="just" rtl="1">
              <a:buNone/>
            </a:pPr>
            <a:r>
              <a:rPr lang="fa-IR" sz="2800" dirty="0">
                <a:cs typeface="B Nazanin" panose="00000400000000000000" pitchFamily="2" charset="-78"/>
              </a:rPr>
              <a:t> </a:t>
            </a:r>
            <a:r>
              <a:rPr lang="fa-IR" sz="2800" dirty="0" smtClean="0">
                <a:cs typeface="B Nazanin" panose="00000400000000000000" pitchFamily="2" charset="-78"/>
              </a:rPr>
              <a:t>         - آموزش های دوره ای برای رانندگان تاکسی و تاکسی تلفنی</a:t>
            </a:r>
          </a:p>
          <a:p>
            <a:pPr marL="0" indent="0" algn="just" rtl="1">
              <a:buNone/>
            </a:pPr>
            <a:r>
              <a:rPr lang="fa-IR" sz="2800" dirty="0">
                <a:cs typeface="B Nazanin" panose="00000400000000000000" pitchFamily="2" charset="-78"/>
              </a:rPr>
              <a:t> </a:t>
            </a:r>
            <a:r>
              <a:rPr lang="fa-IR" sz="2800" dirty="0" smtClean="0">
                <a:cs typeface="B Nazanin" panose="00000400000000000000" pitchFamily="2" charset="-78"/>
              </a:rPr>
              <a:t>         - ایجاد و راه اندازی پایانه های حمل و نقل عمومی ویژه معلولین و سالمندان</a:t>
            </a:r>
          </a:p>
          <a:p>
            <a:pPr marL="0" indent="0" algn="just" rtl="1">
              <a:buNone/>
            </a:pPr>
            <a:r>
              <a:rPr lang="fa-IR" sz="2800" dirty="0">
                <a:cs typeface="B Nazanin" panose="00000400000000000000" pitchFamily="2" charset="-78"/>
              </a:rPr>
              <a:t> </a:t>
            </a:r>
            <a:r>
              <a:rPr lang="fa-IR" sz="2800" dirty="0" smtClean="0">
                <a:cs typeface="B Nazanin" panose="00000400000000000000" pitchFamily="2" charset="-78"/>
              </a:rPr>
              <a:t>         - اختصاص حداقل 3% تاکسی های عمومی و 5% تاکسی تلفنی</a:t>
            </a:r>
          </a:p>
          <a:p>
            <a:pPr marL="0" indent="0" algn="just" rtl="1">
              <a:buNone/>
            </a:pPr>
            <a:r>
              <a:rPr lang="fa-IR" sz="2800" dirty="0">
                <a:cs typeface="B Nazanin" panose="00000400000000000000" pitchFamily="2" charset="-78"/>
              </a:rPr>
              <a:t> </a:t>
            </a:r>
            <a:r>
              <a:rPr lang="fa-IR" sz="2800" dirty="0" smtClean="0">
                <a:cs typeface="B Nazanin" panose="00000400000000000000" pitchFamily="2" charset="-78"/>
              </a:rPr>
              <a:t>         - اختصاص حداقل 3% خودرو های ون های کشور</a:t>
            </a:r>
            <a:endParaRPr lang="en-US" sz="2800" dirty="0">
              <a:cs typeface="B Nazanin" panose="00000400000000000000" pitchFamily="2" charset="-7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94760" y="1628842"/>
            <a:ext cx="2506088" cy="148284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94760" y="3773335"/>
            <a:ext cx="2506087" cy="1977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376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7664" y="532263"/>
            <a:ext cx="9715269" cy="5472752"/>
          </a:xfrm>
        </p:spPr>
        <p:txBody>
          <a:bodyPr>
            <a:normAutofit fontScale="70000" lnSpcReduction="20000"/>
          </a:bodyPr>
          <a:lstStyle/>
          <a:p>
            <a:pPr marL="0" indent="0" algn="just" rtl="1">
              <a:buNone/>
            </a:pPr>
            <a:r>
              <a:rPr lang="fa-IR" sz="2800" dirty="0">
                <a:cs typeface="B Nazanin" panose="00000400000000000000" pitchFamily="2" charset="-78"/>
              </a:rPr>
              <a:t> </a:t>
            </a:r>
            <a:r>
              <a:rPr lang="fa-IR" sz="2800" dirty="0" smtClean="0">
                <a:cs typeface="B Nazanin" panose="00000400000000000000" pitchFamily="2" charset="-78"/>
              </a:rPr>
              <a:t>    </a:t>
            </a:r>
            <a:r>
              <a:rPr lang="fa-IR" sz="2800" b="1" dirty="0" smtClean="0">
                <a:cs typeface="B Nazanin" panose="00000400000000000000" pitchFamily="2" charset="-78"/>
              </a:rPr>
              <a:t>ج) مترو ، تراموا و مونوریل </a:t>
            </a:r>
          </a:p>
          <a:p>
            <a:pPr marL="0" indent="0" algn="just" rtl="1">
              <a:buNone/>
            </a:pPr>
            <a:r>
              <a:rPr lang="fa-IR" sz="2800" dirty="0" smtClean="0">
                <a:cs typeface="B Nazanin" panose="00000400000000000000" pitchFamily="2" charset="-78"/>
              </a:rPr>
              <a:t>     مترو </a:t>
            </a:r>
            <a:r>
              <a:rPr lang="fa-IR" sz="2800" dirty="0">
                <a:cs typeface="B Nazanin" panose="00000400000000000000" pitchFamily="2" charset="-78"/>
              </a:rPr>
              <a:t>, تراموا و مونوریل از جمله وسایط حمل ونقل عمومی شهری محسوب می شوند </a:t>
            </a:r>
            <a:r>
              <a:rPr lang="fa-IR" sz="2800" dirty="0" smtClean="0">
                <a:cs typeface="B Nazanin" panose="00000400000000000000" pitchFamily="2" charset="-78"/>
              </a:rPr>
              <a:t>که درصورت</a:t>
            </a:r>
          </a:p>
          <a:p>
            <a:pPr marL="0" indent="0" algn="just" rtl="1">
              <a:buNone/>
            </a:pPr>
            <a:r>
              <a:rPr lang="fa-IR" sz="2800" dirty="0">
                <a:cs typeface="B Nazanin" panose="00000400000000000000" pitchFamily="2" charset="-78"/>
              </a:rPr>
              <a:t> </a:t>
            </a:r>
            <a:r>
              <a:rPr lang="fa-IR" sz="2800" dirty="0" smtClean="0">
                <a:cs typeface="B Nazanin" panose="00000400000000000000" pitchFamily="2" charset="-78"/>
              </a:rPr>
              <a:t>   </a:t>
            </a:r>
            <a:r>
              <a:rPr lang="fa-IR" sz="2800" dirty="0">
                <a:cs typeface="B Nazanin" panose="00000400000000000000" pitchFamily="2" charset="-78"/>
              </a:rPr>
              <a:t>مهیا بودن شرایط استفاده برای معلولین و سالمندان از مهمترین ابزار حمل ونقل بشمار </a:t>
            </a:r>
            <a:r>
              <a:rPr lang="fa-IR" sz="2800" dirty="0" smtClean="0">
                <a:cs typeface="B Nazanin" panose="00000400000000000000" pitchFamily="2" charset="-78"/>
              </a:rPr>
              <a:t>رفته </a:t>
            </a:r>
            <a:r>
              <a:rPr lang="fa-IR" sz="2800" dirty="0">
                <a:cs typeface="B Nazanin" panose="00000400000000000000" pitchFamily="2" charset="-78"/>
              </a:rPr>
              <a:t>و </a:t>
            </a:r>
            <a:r>
              <a:rPr lang="fa-IR" sz="2800" dirty="0" smtClean="0">
                <a:cs typeface="B Nazanin" panose="00000400000000000000" pitchFamily="2" charset="-78"/>
              </a:rPr>
              <a:t>  </a:t>
            </a:r>
          </a:p>
          <a:p>
            <a:pPr marL="0" indent="0" algn="just" rtl="1">
              <a:buNone/>
            </a:pPr>
            <a:r>
              <a:rPr lang="fa-IR" sz="2800" dirty="0">
                <a:cs typeface="B Nazanin" panose="00000400000000000000" pitchFamily="2" charset="-78"/>
              </a:rPr>
              <a:t> </a:t>
            </a:r>
            <a:r>
              <a:rPr lang="fa-IR" sz="2800" dirty="0" smtClean="0">
                <a:cs typeface="B Nazanin" panose="00000400000000000000" pitchFamily="2" charset="-78"/>
              </a:rPr>
              <a:t>   می </a:t>
            </a:r>
            <a:r>
              <a:rPr lang="fa-IR" sz="2800" dirty="0">
                <a:cs typeface="B Nazanin" panose="00000400000000000000" pitchFamily="2" charset="-78"/>
              </a:rPr>
              <a:t>تواند بسیاری ازنیازهای روزمره این قبیل افراد را باهزینه های کمتر وایمنی بیشتر تامین نماید. </a:t>
            </a:r>
          </a:p>
          <a:p>
            <a:pPr marL="0" indent="0" algn="just" rtl="1">
              <a:buNone/>
            </a:pPr>
            <a:r>
              <a:rPr lang="fa-IR" sz="2800" dirty="0">
                <a:cs typeface="B Nazanin" panose="00000400000000000000" pitchFamily="2" charset="-78"/>
              </a:rPr>
              <a:t> </a:t>
            </a:r>
            <a:r>
              <a:rPr lang="fa-IR" sz="2800" dirty="0" smtClean="0">
                <a:cs typeface="B Nazanin" panose="00000400000000000000" pitchFamily="2" charset="-78"/>
              </a:rPr>
              <a:t>       - اهمیت ویژه آن در صورت مهیا بودن به علت هزینه کم و ایمنی بیشتر</a:t>
            </a:r>
          </a:p>
          <a:p>
            <a:pPr marL="0" indent="0" algn="just" rtl="1">
              <a:buNone/>
            </a:pPr>
            <a:r>
              <a:rPr lang="fa-IR" sz="2800" dirty="0">
                <a:cs typeface="B Nazanin" panose="00000400000000000000" pitchFamily="2" charset="-78"/>
              </a:rPr>
              <a:t> </a:t>
            </a:r>
            <a:r>
              <a:rPr lang="fa-IR" sz="2800" dirty="0" smtClean="0">
                <a:cs typeface="B Nazanin" panose="00000400000000000000" pitchFamily="2" charset="-78"/>
              </a:rPr>
              <a:t>       - ایجاد رمپ و یا رفع اختلاف سطح در ورودی ایستگاه ها</a:t>
            </a:r>
          </a:p>
          <a:p>
            <a:pPr marL="0" indent="0" algn="just" rtl="1">
              <a:buNone/>
            </a:pPr>
            <a:r>
              <a:rPr lang="fa-IR" sz="2800" dirty="0">
                <a:cs typeface="B Nazanin" panose="00000400000000000000" pitchFamily="2" charset="-78"/>
              </a:rPr>
              <a:t> </a:t>
            </a:r>
            <a:r>
              <a:rPr lang="fa-IR" sz="2800" dirty="0" smtClean="0">
                <a:cs typeface="B Nazanin" panose="00000400000000000000" pitchFamily="2" charset="-78"/>
              </a:rPr>
              <a:t>       - نصب آسانسور و یا حمل کننده های ویلچر در ایستگاه های مترو</a:t>
            </a:r>
          </a:p>
          <a:p>
            <a:pPr marL="0" indent="0" algn="just" rtl="1">
              <a:buNone/>
            </a:pPr>
            <a:r>
              <a:rPr lang="fa-IR" sz="2800" dirty="0">
                <a:cs typeface="B Nazanin" panose="00000400000000000000" pitchFamily="2" charset="-78"/>
              </a:rPr>
              <a:t> </a:t>
            </a:r>
            <a:r>
              <a:rPr lang="fa-IR" sz="2800" dirty="0" smtClean="0">
                <a:cs typeface="B Nazanin" panose="00000400000000000000" pitchFamily="2" charset="-78"/>
              </a:rPr>
              <a:t>       - گیت های عبور و شارژ کارت و یا بلیط ویژه معلولین</a:t>
            </a:r>
          </a:p>
          <a:p>
            <a:pPr marL="0" indent="0" algn="just" rtl="1">
              <a:buNone/>
            </a:pPr>
            <a:r>
              <a:rPr lang="fa-IR" sz="2800" dirty="0">
                <a:cs typeface="B Nazanin" panose="00000400000000000000" pitchFamily="2" charset="-78"/>
              </a:rPr>
              <a:t> </a:t>
            </a:r>
            <a:r>
              <a:rPr lang="fa-IR" sz="2800" dirty="0" smtClean="0">
                <a:cs typeface="B Nazanin" panose="00000400000000000000" pitchFamily="2" charset="-78"/>
              </a:rPr>
              <a:t>       - نصب علایم راهنما مخصوص نابینایان</a:t>
            </a:r>
          </a:p>
          <a:p>
            <a:pPr marL="0" indent="0" algn="just" rtl="1">
              <a:buNone/>
            </a:pPr>
            <a:r>
              <a:rPr lang="fa-IR" sz="2800" dirty="0">
                <a:cs typeface="B Nazanin" panose="00000400000000000000" pitchFamily="2" charset="-78"/>
              </a:rPr>
              <a:t> </a:t>
            </a:r>
            <a:r>
              <a:rPr lang="fa-IR" sz="2800" dirty="0" smtClean="0">
                <a:cs typeface="B Nazanin" panose="00000400000000000000" pitchFamily="2" charset="-78"/>
              </a:rPr>
              <a:t>       - استفاده از بالابر های مکانیکی صندلی چرخدار در محل توقف قطار شهری</a:t>
            </a:r>
          </a:p>
          <a:p>
            <a:pPr marL="0" indent="0" algn="just" rtl="1">
              <a:buNone/>
            </a:pPr>
            <a:r>
              <a:rPr lang="fa-IR" sz="2800" dirty="0">
                <a:cs typeface="B Nazanin" panose="00000400000000000000" pitchFamily="2" charset="-78"/>
              </a:rPr>
              <a:t> </a:t>
            </a:r>
            <a:r>
              <a:rPr lang="fa-IR" sz="2800" dirty="0" smtClean="0">
                <a:cs typeface="B Nazanin" panose="00000400000000000000" pitchFamily="2" charset="-78"/>
              </a:rPr>
              <a:t>       - درب مخصوص سوار شدن افراد دای صندلی چرخدار</a:t>
            </a:r>
          </a:p>
          <a:p>
            <a:pPr marL="0" indent="0" algn="just" rtl="1">
              <a:buNone/>
            </a:pPr>
            <a:r>
              <a:rPr lang="fa-IR" sz="2800" dirty="0">
                <a:cs typeface="B Nazanin" panose="00000400000000000000" pitchFamily="2" charset="-78"/>
              </a:rPr>
              <a:t> </a:t>
            </a:r>
            <a:r>
              <a:rPr lang="fa-IR" sz="2800" dirty="0" smtClean="0">
                <a:cs typeface="B Nazanin" panose="00000400000000000000" pitchFamily="2" charset="-78"/>
              </a:rPr>
              <a:t>       </a:t>
            </a:r>
          </a:p>
          <a:p>
            <a:pPr marL="0" indent="0" algn="just" rtl="1">
              <a:buNone/>
            </a:pPr>
            <a:endParaRPr lang="en-US" sz="2800" dirty="0">
              <a:cs typeface="B Nazanin" panose="00000400000000000000" pitchFamily="2" charset="-7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810" y="2891051"/>
            <a:ext cx="2696583" cy="1653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249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9934" y="818866"/>
            <a:ext cx="9053567" cy="5472752"/>
          </a:xfrm>
        </p:spPr>
        <p:txBody>
          <a:bodyPr>
            <a:normAutofit/>
          </a:bodyPr>
          <a:lstStyle/>
          <a:p>
            <a:pPr algn="just" rtl="1"/>
            <a:r>
              <a:rPr lang="fa-IR" sz="3200" dirty="0">
                <a:cs typeface="B Nazanin" panose="00000400000000000000" pitchFamily="2" charset="-78"/>
              </a:rPr>
              <a:t> </a:t>
            </a:r>
            <a:r>
              <a:rPr lang="fa-IR" sz="3200" dirty="0" smtClean="0">
                <a:solidFill>
                  <a:srgbClr val="C00000"/>
                </a:solidFill>
                <a:cs typeface="B Nazanin" panose="00000400000000000000" pitchFamily="2" charset="-78"/>
              </a:rPr>
              <a:t>برنامه راهبردی کوتاه مدت</a:t>
            </a:r>
          </a:p>
          <a:p>
            <a:pPr marL="0" indent="0" algn="just" rtl="1">
              <a:buNone/>
            </a:pPr>
            <a:r>
              <a:rPr lang="fa-IR" sz="2800" dirty="0" smtClean="0">
                <a:cs typeface="B Nazanin" panose="00000400000000000000" pitchFamily="2" charset="-78"/>
              </a:rPr>
              <a:t>     1- الزامات قانونی و اجرای آن</a:t>
            </a:r>
          </a:p>
          <a:p>
            <a:pPr marL="0" indent="0" algn="just" rtl="1">
              <a:buNone/>
            </a:pPr>
            <a:r>
              <a:rPr lang="fa-IR" sz="2800" dirty="0">
                <a:cs typeface="B Nazanin" panose="00000400000000000000" pitchFamily="2" charset="-78"/>
              </a:rPr>
              <a:t> </a:t>
            </a:r>
            <a:r>
              <a:rPr lang="fa-IR" sz="2800" dirty="0" smtClean="0">
                <a:cs typeface="B Nazanin" panose="00000400000000000000" pitchFamily="2" charset="-78"/>
              </a:rPr>
              <a:t>    2- تمرکز فعالیت ها</a:t>
            </a:r>
          </a:p>
          <a:p>
            <a:pPr marL="0" indent="0" algn="just" rtl="1">
              <a:buNone/>
            </a:pPr>
            <a:r>
              <a:rPr lang="fa-IR" sz="2800" dirty="0">
                <a:cs typeface="B Nazanin" panose="00000400000000000000" pitchFamily="2" charset="-78"/>
              </a:rPr>
              <a:t> </a:t>
            </a:r>
            <a:r>
              <a:rPr lang="fa-IR" sz="2800" dirty="0" smtClean="0">
                <a:cs typeface="B Nazanin" panose="00000400000000000000" pitchFamily="2" charset="-78"/>
              </a:rPr>
              <a:t>    3- مدیریت صحیح</a:t>
            </a:r>
          </a:p>
          <a:p>
            <a:pPr marL="0" indent="0" algn="just" rtl="1">
              <a:buNone/>
            </a:pPr>
            <a:r>
              <a:rPr lang="fa-IR" sz="2800" dirty="0">
                <a:cs typeface="B Nazanin" panose="00000400000000000000" pitchFamily="2" charset="-78"/>
              </a:rPr>
              <a:t> </a:t>
            </a:r>
            <a:r>
              <a:rPr lang="fa-IR" sz="2800" dirty="0" smtClean="0">
                <a:cs typeface="B Nazanin" panose="00000400000000000000" pitchFamily="2" charset="-78"/>
              </a:rPr>
              <a:t>    4- تامین اعتبار</a:t>
            </a:r>
          </a:p>
          <a:p>
            <a:pPr marL="0" indent="0" algn="just" rtl="1">
              <a:buNone/>
            </a:pPr>
            <a:r>
              <a:rPr lang="fa-IR" sz="2800" dirty="0">
                <a:cs typeface="B Nazanin" panose="00000400000000000000" pitchFamily="2" charset="-78"/>
              </a:rPr>
              <a:t> </a:t>
            </a:r>
            <a:r>
              <a:rPr lang="fa-IR" sz="2800" dirty="0" smtClean="0">
                <a:cs typeface="B Nazanin" panose="00000400000000000000" pitchFamily="2" charset="-78"/>
              </a:rPr>
              <a:t>    5- شناسایی مسیر های غیر ثابت : مراکز اجتماعی، خرید، آموزشی، درمانی و...</a:t>
            </a:r>
          </a:p>
          <a:p>
            <a:pPr marL="0" indent="0" algn="just" rtl="1">
              <a:buNone/>
            </a:pPr>
            <a:r>
              <a:rPr lang="fa-IR" sz="2800" dirty="0">
                <a:cs typeface="B Nazanin" panose="00000400000000000000" pitchFamily="2" charset="-78"/>
              </a:rPr>
              <a:t> </a:t>
            </a:r>
            <a:r>
              <a:rPr lang="fa-IR" sz="2800" dirty="0" smtClean="0">
                <a:cs typeface="B Nazanin" panose="00000400000000000000" pitchFamily="2" charset="-78"/>
              </a:rPr>
              <a:t>    6- شاسایی مسیر های ثابت : دانشگاه، مراکز توانبخشی و درمانی ، ادارات و</a:t>
            </a:r>
          </a:p>
          <a:p>
            <a:pPr marL="0" indent="0" algn="just" rtl="1">
              <a:buNone/>
            </a:pPr>
            <a:r>
              <a:rPr lang="fa-IR" sz="2800" dirty="0">
                <a:cs typeface="B Nazanin" panose="00000400000000000000" pitchFamily="2" charset="-78"/>
              </a:rPr>
              <a:t> </a:t>
            </a:r>
            <a:r>
              <a:rPr lang="fa-IR" sz="2800" dirty="0" smtClean="0">
                <a:cs typeface="B Nazanin" panose="00000400000000000000" pitchFamily="2" charset="-78"/>
              </a:rPr>
              <a:t>         سازمان هایی که در ارتباط با آنها هستند و...</a:t>
            </a:r>
            <a:endParaRPr lang="en-US" sz="28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783656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"/>
                    </a14:imgEffect>
                    <a14:imgEffect>
                      <a14:brightnessContrast bright="29000" contrast="41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75090" y="254000"/>
            <a:ext cx="10272097" cy="6151918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3546" y="412466"/>
            <a:ext cx="8946541" cy="5472752"/>
          </a:xfrm>
        </p:spPr>
        <p:txBody>
          <a:bodyPr>
            <a:normAutofit fontScale="92500"/>
          </a:bodyPr>
          <a:lstStyle/>
          <a:p>
            <a:pPr algn="just" rtl="1"/>
            <a:r>
              <a:rPr lang="fa-IR" sz="3200" b="1" dirty="0" smtClean="0">
                <a:solidFill>
                  <a:srgbClr val="C00000"/>
                </a:solidFill>
                <a:effectLst/>
                <a:cs typeface="B Nazanin" panose="00000400000000000000" pitchFamily="2" charset="-78"/>
              </a:rPr>
              <a:t>  بررسی نمونه موردی شهر پاریس</a:t>
            </a:r>
          </a:p>
          <a:p>
            <a:pPr marL="0" indent="0" algn="just" rtl="1">
              <a:buNone/>
            </a:pPr>
            <a:r>
              <a:rPr lang="fa-IR" sz="2800" b="1" dirty="0">
                <a:solidFill>
                  <a:srgbClr val="C00000"/>
                </a:solidFill>
                <a:effectLst/>
                <a:cs typeface="B Nazanin" panose="00000400000000000000" pitchFamily="2" charset="-78"/>
              </a:rPr>
              <a:t> </a:t>
            </a:r>
            <a:r>
              <a:rPr lang="fa-IR" sz="2800" b="1" dirty="0" smtClean="0">
                <a:solidFill>
                  <a:srgbClr val="C00000"/>
                </a:solidFill>
                <a:effectLst/>
                <a:cs typeface="B Nazanin" panose="00000400000000000000" pitchFamily="2" charset="-78"/>
              </a:rPr>
              <a:t>   </a:t>
            </a:r>
            <a:r>
              <a:rPr lang="fa-IR" sz="2800" b="1" dirty="0" smtClean="0">
                <a:solidFill>
                  <a:srgbClr val="FF0000"/>
                </a:solidFill>
                <a:effectLst/>
                <a:cs typeface="B Nazanin" panose="00000400000000000000" pitchFamily="2" charset="-78"/>
              </a:rPr>
              <a:t> - انجام اقدامات از سال 2009 تا 2015 در بخش حمل و نقل عمومی</a:t>
            </a:r>
          </a:p>
          <a:p>
            <a:pPr marL="0" indent="0" algn="just" rtl="1">
              <a:buNone/>
            </a:pPr>
            <a:r>
              <a:rPr lang="fa-IR" sz="2800" b="1" dirty="0">
                <a:solidFill>
                  <a:srgbClr val="FF0000"/>
                </a:solidFill>
                <a:effectLst/>
                <a:cs typeface="B Nazanin" panose="00000400000000000000" pitchFamily="2" charset="-78"/>
              </a:rPr>
              <a:t> </a:t>
            </a:r>
            <a:r>
              <a:rPr lang="fa-IR" sz="2800" b="1" dirty="0" smtClean="0">
                <a:solidFill>
                  <a:srgbClr val="FF0000"/>
                </a:solidFill>
                <a:effectLst/>
                <a:cs typeface="B Nazanin" panose="00000400000000000000" pitchFamily="2" charset="-78"/>
              </a:rPr>
              <a:t>    - شناسایی و مناسب سازی 258 ایستگاه اصلی پر تردد خطوط ریلی </a:t>
            </a:r>
          </a:p>
          <a:p>
            <a:pPr marL="0" indent="0" algn="just" rtl="1">
              <a:buNone/>
            </a:pPr>
            <a:r>
              <a:rPr lang="fa-IR" sz="2800" b="1" dirty="0">
                <a:solidFill>
                  <a:srgbClr val="FF0000"/>
                </a:solidFill>
                <a:effectLst/>
                <a:cs typeface="B Nazanin" panose="00000400000000000000" pitchFamily="2" charset="-78"/>
              </a:rPr>
              <a:t> </a:t>
            </a:r>
            <a:r>
              <a:rPr lang="fa-IR" sz="2800" b="1" dirty="0" smtClean="0">
                <a:solidFill>
                  <a:srgbClr val="FF0000"/>
                </a:solidFill>
                <a:effectLst/>
                <a:cs typeface="B Nazanin" panose="00000400000000000000" pitchFamily="2" charset="-78"/>
              </a:rPr>
              <a:t>    - امکان درخواست یک دستیار برای گشت و گذار</a:t>
            </a:r>
          </a:p>
          <a:p>
            <a:pPr marL="0" indent="0" algn="just" rtl="1">
              <a:buNone/>
            </a:pPr>
            <a:r>
              <a:rPr lang="fa-IR" sz="2800" b="1" dirty="0">
                <a:solidFill>
                  <a:srgbClr val="FF0000"/>
                </a:solidFill>
                <a:effectLst/>
                <a:cs typeface="B Nazanin" panose="00000400000000000000" pitchFamily="2" charset="-78"/>
              </a:rPr>
              <a:t> </a:t>
            </a:r>
            <a:r>
              <a:rPr lang="fa-IR" sz="2800" b="1" dirty="0" smtClean="0">
                <a:solidFill>
                  <a:srgbClr val="FF0000"/>
                </a:solidFill>
                <a:effectLst/>
                <a:cs typeface="B Nazanin" panose="00000400000000000000" pitchFamily="2" charset="-78"/>
              </a:rPr>
              <a:t>    - طراحی سایت های اینترنتی خاص برای معلولین</a:t>
            </a:r>
          </a:p>
          <a:p>
            <a:pPr marL="0" indent="0" algn="just" rtl="1">
              <a:buNone/>
            </a:pPr>
            <a:r>
              <a:rPr lang="fa-IR" sz="2800" b="1" dirty="0">
                <a:solidFill>
                  <a:srgbClr val="FF0000"/>
                </a:solidFill>
                <a:effectLst/>
                <a:cs typeface="B Nazanin" panose="00000400000000000000" pitchFamily="2" charset="-78"/>
              </a:rPr>
              <a:t> </a:t>
            </a:r>
            <a:r>
              <a:rPr lang="fa-IR" sz="2800" b="1" dirty="0" smtClean="0">
                <a:solidFill>
                  <a:srgbClr val="FF0000"/>
                </a:solidFill>
                <a:effectLst/>
                <a:cs typeface="B Nazanin" panose="00000400000000000000" pitchFamily="2" charset="-78"/>
              </a:rPr>
              <a:t>    - تدارک نقشه های برجسته خطوط حمل و نقل برای نابینایان و ابزار های </a:t>
            </a:r>
          </a:p>
          <a:p>
            <a:pPr marL="0" indent="0" algn="just" rtl="1">
              <a:buNone/>
            </a:pPr>
            <a:r>
              <a:rPr lang="fa-IR" sz="2800" b="1" dirty="0">
                <a:solidFill>
                  <a:srgbClr val="FF0000"/>
                </a:solidFill>
                <a:effectLst/>
                <a:cs typeface="B Nazanin" panose="00000400000000000000" pitchFamily="2" charset="-78"/>
              </a:rPr>
              <a:t> </a:t>
            </a:r>
            <a:r>
              <a:rPr lang="fa-IR" sz="2800" b="1" dirty="0" smtClean="0">
                <a:solidFill>
                  <a:srgbClr val="FF0000"/>
                </a:solidFill>
                <a:effectLst/>
                <a:cs typeface="B Nazanin" panose="00000400000000000000" pitchFamily="2" charset="-78"/>
              </a:rPr>
              <a:t>      متنی برای ناشنوایان</a:t>
            </a:r>
          </a:p>
          <a:p>
            <a:pPr marL="0" indent="0" algn="just" rtl="1">
              <a:buNone/>
            </a:pPr>
            <a:r>
              <a:rPr lang="fa-IR" sz="2800" b="1" dirty="0">
                <a:solidFill>
                  <a:srgbClr val="FF0000"/>
                </a:solidFill>
                <a:effectLst/>
                <a:cs typeface="B Nazanin" panose="00000400000000000000" pitchFamily="2" charset="-78"/>
              </a:rPr>
              <a:t> </a:t>
            </a:r>
            <a:r>
              <a:rPr lang="fa-IR" sz="2800" b="1" dirty="0" smtClean="0">
                <a:solidFill>
                  <a:srgbClr val="FF0000"/>
                </a:solidFill>
                <a:effectLst/>
                <a:cs typeface="B Nazanin" panose="00000400000000000000" pitchFamily="2" charset="-78"/>
              </a:rPr>
              <a:t>    - وجود تاکسی ها و مینی ون های مجهز به رمپ های ویژه برای معلولان</a:t>
            </a:r>
            <a:endParaRPr lang="en-US" sz="2800" b="1" dirty="0">
              <a:solidFill>
                <a:srgbClr val="FF0000"/>
              </a:solidFill>
              <a:effectLst/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066241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6960" y="586854"/>
            <a:ext cx="8946541" cy="5704764"/>
          </a:xfrm>
        </p:spPr>
        <p:txBody>
          <a:bodyPr>
            <a:noAutofit/>
          </a:bodyPr>
          <a:lstStyle/>
          <a:p>
            <a:pPr algn="just" rtl="1">
              <a:buFont typeface="Wingdings" panose="05000000000000000000" pitchFamily="2" charset="2"/>
              <a:buChar char="v"/>
            </a:pPr>
            <a:r>
              <a:rPr lang="fa-IR" sz="2800" dirty="0" smtClean="0">
                <a:cs typeface="B Nazanin" panose="00000400000000000000" pitchFamily="2" charset="-78"/>
              </a:rPr>
              <a:t>   متروی پاریس :</a:t>
            </a:r>
          </a:p>
          <a:p>
            <a:pPr marL="0" indent="0" algn="just" rtl="1">
              <a:buNone/>
            </a:pPr>
            <a:r>
              <a:rPr lang="fa-IR" sz="2800" dirty="0">
                <a:cs typeface="B Nazanin" panose="00000400000000000000" pitchFamily="2" charset="-78"/>
              </a:rPr>
              <a:t> </a:t>
            </a:r>
            <a:r>
              <a:rPr lang="fa-IR" sz="2800" dirty="0" smtClean="0">
                <a:cs typeface="B Nazanin" panose="00000400000000000000" pitchFamily="2" charset="-78"/>
              </a:rPr>
              <a:t>     - ایجاد بیش از 107 خطوط پر سرعت ریلی پاریس با وجود</a:t>
            </a:r>
          </a:p>
          <a:p>
            <a:pPr marL="0" indent="0" algn="just" rtl="1">
              <a:buNone/>
            </a:pPr>
            <a:r>
              <a:rPr lang="fa-IR" sz="2800" dirty="0">
                <a:cs typeface="B Nazanin" panose="00000400000000000000" pitchFamily="2" charset="-78"/>
              </a:rPr>
              <a:t> </a:t>
            </a:r>
            <a:r>
              <a:rPr lang="fa-IR" sz="2800" dirty="0" smtClean="0">
                <a:cs typeface="B Nazanin" panose="00000400000000000000" pitchFamily="2" charset="-78"/>
              </a:rPr>
              <a:t>        قدیمی بودن این مترو (112 ساله)</a:t>
            </a:r>
          </a:p>
          <a:p>
            <a:pPr marL="0" indent="0" algn="just" rtl="1">
              <a:buNone/>
            </a:pPr>
            <a:r>
              <a:rPr lang="fa-IR" sz="2800" dirty="0">
                <a:cs typeface="B Nazanin" panose="00000400000000000000" pitchFamily="2" charset="-78"/>
              </a:rPr>
              <a:t> </a:t>
            </a:r>
            <a:r>
              <a:rPr lang="fa-IR" sz="2800" dirty="0" smtClean="0">
                <a:cs typeface="B Nazanin" panose="00000400000000000000" pitchFamily="2" charset="-78"/>
              </a:rPr>
              <a:t>     - گیت های مخصوص برای عبور ویلچر و کالسکه</a:t>
            </a:r>
          </a:p>
          <a:p>
            <a:pPr marL="0" indent="0" algn="just" rtl="1">
              <a:buNone/>
            </a:pPr>
            <a:r>
              <a:rPr lang="fa-IR" sz="2800" dirty="0" smtClean="0">
                <a:cs typeface="B Nazanin" panose="00000400000000000000" pitchFamily="2" charset="-78"/>
              </a:rPr>
              <a:t>      - راهنمایی یک سگ برای افراد نابینا</a:t>
            </a:r>
          </a:p>
          <a:p>
            <a:pPr marL="0" indent="0" algn="just" rtl="1">
              <a:buNone/>
            </a:pPr>
            <a:r>
              <a:rPr lang="fa-IR" sz="2800" dirty="0">
                <a:cs typeface="B Nazanin" panose="00000400000000000000" pitchFamily="2" charset="-78"/>
              </a:rPr>
              <a:t> </a:t>
            </a:r>
            <a:r>
              <a:rPr lang="fa-IR" sz="2800" dirty="0" smtClean="0">
                <a:cs typeface="B Nazanin" panose="00000400000000000000" pitchFamily="2" charset="-78"/>
              </a:rPr>
              <a:t>     - وجود برجستگی هایی در لبه نزدیک جایی که قطار مترو می ایستد برای</a:t>
            </a:r>
          </a:p>
          <a:p>
            <a:pPr marL="0" indent="0" algn="just" rtl="1">
              <a:buNone/>
            </a:pPr>
            <a:r>
              <a:rPr lang="fa-IR" sz="2800" dirty="0">
                <a:cs typeface="B Nazanin" panose="00000400000000000000" pitchFamily="2" charset="-78"/>
              </a:rPr>
              <a:t> </a:t>
            </a:r>
            <a:r>
              <a:rPr lang="fa-IR" sz="2800" dirty="0" smtClean="0">
                <a:cs typeface="B Nazanin" panose="00000400000000000000" pitchFamily="2" charset="-78"/>
              </a:rPr>
              <a:t>       افراد نابینا</a:t>
            </a:r>
          </a:p>
          <a:p>
            <a:pPr marL="0" indent="0" algn="just" rtl="1">
              <a:buNone/>
            </a:pPr>
            <a:r>
              <a:rPr lang="fa-IR" sz="2800" dirty="0">
                <a:cs typeface="B Nazanin" panose="00000400000000000000" pitchFamily="2" charset="-78"/>
              </a:rPr>
              <a:t> </a:t>
            </a:r>
            <a:r>
              <a:rPr lang="fa-IR" sz="2800" dirty="0" smtClean="0">
                <a:cs typeface="B Nazanin" panose="00000400000000000000" pitchFamily="2" charset="-78"/>
              </a:rPr>
              <a:t>     - وجود دیوارهای شیشه ای در محل توقف مترو</a:t>
            </a:r>
          </a:p>
          <a:p>
            <a:pPr marL="0" indent="0" algn="just" rtl="1">
              <a:buNone/>
            </a:pPr>
            <a:r>
              <a:rPr lang="fa-IR" sz="2800" dirty="0">
                <a:cs typeface="B Nazanin" panose="00000400000000000000" pitchFamily="2" charset="-78"/>
              </a:rPr>
              <a:t> </a:t>
            </a:r>
            <a:r>
              <a:rPr lang="fa-IR" sz="2800" dirty="0" smtClean="0">
                <a:cs typeface="B Nazanin" panose="00000400000000000000" pitchFamily="2" charset="-78"/>
              </a:rPr>
              <a:t>     - ایزی مترو ، راهنما های صوتی برای نابینایان </a:t>
            </a:r>
          </a:p>
          <a:p>
            <a:pPr marL="0" indent="0" algn="just" rtl="1">
              <a:buNone/>
            </a:pPr>
            <a:r>
              <a:rPr lang="fa-IR" sz="2800" dirty="0">
                <a:cs typeface="B Nazanin" panose="00000400000000000000" pitchFamily="2" charset="-78"/>
              </a:rPr>
              <a:t> </a:t>
            </a:r>
            <a:r>
              <a:rPr lang="fa-IR" sz="2800" dirty="0" smtClean="0">
                <a:cs typeface="B Nazanin" panose="00000400000000000000" pitchFamily="2" charset="-78"/>
              </a:rPr>
              <a:t>     - امکان ارتباط تلفنی با ارکنان مترو با حلقه های مغناطیسی برای ناشنوایان</a:t>
            </a:r>
          </a:p>
          <a:p>
            <a:pPr marL="0" indent="0" algn="just" rtl="1">
              <a:buNone/>
            </a:pPr>
            <a:r>
              <a:rPr lang="fa-IR" sz="2800" dirty="0">
                <a:cs typeface="B Nazanin" panose="00000400000000000000" pitchFamily="2" charset="-78"/>
              </a:rPr>
              <a:t> </a:t>
            </a:r>
            <a:r>
              <a:rPr lang="fa-IR" sz="2800" dirty="0" smtClean="0">
                <a:cs typeface="B Nazanin" panose="00000400000000000000" pitchFamily="2" charset="-78"/>
              </a:rPr>
              <a:t>   </a:t>
            </a:r>
            <a:endParaRPr lang="en-US" sz="28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668029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6960" y="818866"/>
            <a:ext cx="8946541" cy="5472752"/>
          </a:xfrm>
        </p:spPr>
        <p:txBody>
          <a:bodyPr>
            <a:normAutofit/>
          </a:bodyPr>
          <a:lstStyle/>
          <a:p>
            <a:pPr algn="just" rtl="1">
              <a:buFont typeface="Wingdings" panose="05000000000000000000" pitchFamily="2" charset="2"/>
              <a:buChar char="v"/>
            </a:pPr>
            <a:r>
              <a:rPr lang="fa-IR" sz="2800" dirty="0">
                <a:cs typeface="B Nazanin" panose="00000400000000000000" pitchFamily="2" charset="-78"/>
              </a:rPr>
              <a:t> </a:t>
            </a:r>
            <a:r>
              <a:rPr lang="fa-IR" sz="2800" dirty="0" smtClean="0">
                <a:cs typeface="B Nazanin" panose="00000400000000000000" pitchFamily="2" charset="-78"/>
              </a:rPr>
              <a:t>اتوبوسرانی پاریس :</a:t>
            </a:r>
          </a:p>
          <a:p>
            <a:pPr marL="0" indent="0" algn="just" rtl="1">
              <a:buNone/>
            </a:pPr>
            <a:r>
              <a:rPr lang="fa-IR" sz="2800" dirty="0">
                <a:cs typeface="B Nazanin" panose="00000400000000000000" pitchFamily="2" charset="-78"/>
              </a:rPr>
              <a:t> </a:t>
            </a:r>
            <a:r>
              <a:rPr lang="fa-IR" sz="2800" dirty="0" smtClean="0">
                <a:cs typeface="B Nazanin" panose="00000400000000000000" pitchFamily="2" charset="-78"/>
              </a:rPr>
              <a:t>   - مناسب سازی ایستگاه اتوبوس</a:t>
            </a:r>
          </a:p>
          <a:p>
            <a:pPr marL="0" indent="0" algn="just" rtl="1">
              <a:buNone/>
            </a:pPr>
            <a:r>
              <a:rPr lang="fa-IR" sz="2800" dirty="0">
                <a:cs typeface="B Nazanin" panose="00000400000000000000" pitchFamily="2" charset="-78"/>
              </a:rPr>
              <a:t> </a:t>
            </a:r>
            <a:r>
              <a:rPr lang="fa-IR" sz="2800" dirty="0" smtClean="0">
                <a:cs typeface="B Nazanin" panose="00000400000000000000" pitchFamily="2" charset="-78"/>
              </a:rPr>
              <a:t>   - هماهنگی با پله خروج از اتوبوس</a:t>
            </a:r>
          </a:p>
          <a:p>
            <a:pPr marL="0" indent="0" algn="just" rtl="1">
              <a:buNone/>
            </a:pPr>
            <a:r>
              <a:rPr lang="fa-IR" sz="2800" dirty="0">
                <a:cs typeface="B Nazanin" panose="00000400000000000000" pitchFamily="2" charset="-78"/>
              </a:rPr>
              <a:t> </a:t>
            </a:r>
            <a:r>
              <a:rPr lang="fa-IR" sz="2800" dirty="0" smtClean="0">
                <a:cs typeface="B Nazanin" panose="00000400000000000000" pitchFamily="2" charset="-78"/>
              </a:rPr>
              <a:t>   - جانمایی مکان قرارگرفتن ویلچر و معلول در داخل اتوبوس</a:t>
            </a:r>
          </a:p>
          <a:p>
            <a:pPr marL="0" indent="0" algn="just" rtl="1">
              <a:buNone/>
            </a:pPr>
            <a:r>
              <a:rPr lang="fa-IR" sz="2800" dirty="0">
                <a:cs typeface="B Nazanin" panose="00000400000000000000" pitchFamily="2" charset="-78"/>
              </a:rPr>
              <a:t> </a:t>
            </a:r>
            <a:r>
              <a:rPr lang="fa-IR" sz="2800" dirty="0" smtClean="0">
                <a:cs typeface="B Nazanin" panose="00000400000000000000" pitchFamily="2" charset="-78"/>
              </a:rPr>
              <a:t>   - ایجاد رمپ های اتوماتیک برای پیاده شدن از اتوبوس</a:t>
            </a:r>
          </a:p>
          <a:p>
            <a:pPr marL="0" indent="0" algn="just" rtl="1">
              <a:buNone/>
            </a:pPr>
            <a:r>
              <a:rPr lang="fa-IR" sz="2800" dirty="0">
                <a:cs typeface="B Nazanin" panose="00000400000000000000" pitchFamily="2" charset="-78"/>
              </a:rPr>
              <a:t> </a:t>
            </a:r>
            <a:r>
              <a:rPr lang="fa-IR" sz="2800" dirty="0" smtClean="0">
                <a:cs typeface="B Nazanin" panose="00000400000000000000" pitchFamily="2" charset="-78"/>
              </a:rPr>
              <a:t>   - وجود سیستم صوتی در داخل اتوبوس برای نابینایان</a:t>
            </a:r>
          </a:p>
          <a:p>
            <a:pPr marL="0" indent="0" algn="just" rtl="1">
              <a:buNone/>
            </a:pPr>
            <a:r>
              <a:rPr lang="fa-IR" sz="2800" dirty="0">
                <a:cs typeface="B Nazanin" panose="00000400000000000000" pitchFamily="2" charset="-78"/>
              </a:rPr>
              <a:t> </a:t>
            </a:r>
            <a:r>
              <a:rPr lang="fa-IR" sz="2800" dirty="0" smtClean="0">
                <a:cs typeface="B Nazanin" panose="00000400000000000000" pitchFamily="2" charset="-78"/>
              </a:rPr>
              <a:t>   - وجود متن های نوشتاری برای ناشنوایان</a:t>
            </a:r>
            <a:endParaRPr lang="en-US" sz="2800" dirty="0">
              <a:cs typeface="B Nazanin" panose="00000400000000000000" pitchFamily="2" charset="-7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t="23855" r="815"/>
          <a:stretch/>
        </p:blipFill>
        <p:spPr>
          <a:xfrm>
            <a:off x="442415" y="4435522"/>
            <a:ext cx="3638266" cy="2031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8893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30608" y="394292"/>
            <a:ext cx="8946541" cy="5472752"/>
          </a:xfrm>
        </p:spPr>
        <p:txBody>
          <a:bodyPr>
            <a:normAutofit/>
          </a:bodyPr>
          <a:lstStyle/>
          <a:p>
            <a:pPr algn="just" rtl="1">
              <a:buFont typeface="Wingdings" panose="05000000000000000000" pitchFamily="2" charset="2"/>
              <a:buChar char="v"/>
            </a:pPr>
            <a:r>
              <a:rPr lang="fa-IR" sz="2800" dirty="0">
                <a:cs typeface="B Nazanin" panose="00000400000000000000" pitchFamily="2" charset="-78"/>
              </a:rPr>
              <a:t> </a:t>
            </a:r>
            <a:r>
              <a:rPr lang="fa-IR" sz="2800" dirty="0" smtClean="0">
                <a:cs typeface="B Nazanin" panose="00000400000000000000" pitchFamily="2" charset="-78"/>
              </a:rPr>
              <a:t>تراموای پاریس</a:t>
            </a:r>
          </a:p>
          <a:p>
            <a:pPr marL="0" indent="0" algn="just" rtl="1">
              <a:buNone/>
            </a:pPr>
            <a:endParaRPr lang="fa-IR" sz="2800" dirty="0">
              <a:cs typeface="B Nazanin" panose="00000400000000000000" pitchFamily="2" charset="-78"/>
            </a:endParaRPr>
          </a:p>
          <a:p>
            <a:pPr marL="0" indent="0" algn="just" rtl="1">
              <a:buNone/>
            </a:pPr>
            <a:r>
              <a:rPr lang="fa-IR" sz="2800" dirty="0" smtClean="0">
                <a:cs typeface="B Nazanin" panose="00000400000000000000" pitchFamily="2" charset="-78"/>
              </a:rPr>
              <a:t>     - مناسب سازی سه خط تراموا برای معلولان حرکتی</a:t>
            </a:r>
          </a:p>
          <a:p>
            <a:pPr marL="0" indent="0" algn="just" rtl="1">
              <a:buNone/>
            </a:pPr>
            <a:r>
              <a:rPr lang="fa-IR" sz="2800" dirty="0">
                <a:cs typeface="B Nazanin" panose="00000400000000000000" pitchFamily="2" charset="-78"/>
              </a:rPr>
              <a:t> </a:t>
            </a:r>
            <a:r>
              <a:rPr lang="fa-IR" sz="2800" dirty="0" smtClean="0">
                <a:cs typeface="B Nazanin" panose="00000400000000000000" pitchFamily="2" charset="-78"/>
              </a:rPr>
              <a:t>    - موازی بودن واگن های تراموا با لبه ایستگاه ها عدم نیاز به رمپ</a:t>
            </a:r>
          </a:p>
          <a:p>
            <a:pPr marL="0" indent="0" algn="just" rtl="1">
              <a:buNone/>
            </a:pPr>
            <a:r>
              <a:rPr lang="fa-IR" sz="2800" dirty="0">
                <a:cs typeface="B Nazanin" panose="00000400000000000000" pitchFamily="2" charset="-78"/>
              </a:rPr>
              <a:t> </a:t>
            </a:r>
            <a:r>
              <a:rPr lang="fa-IR" sz="2800" dirty="0" smtClean="0">
                <a:cs typeface="B Nazanin" panose="00000400000000000000" pitchFamily="2" charset="-78"/>
              </a:rPr>
              <a:t>    - ایجاد سیستم صوتی و نوشتاری ایستگاه ها برای افراد نابینا و ناشنوا</a:t>
            </a:r>
          </a:p>
          <a:p>
            <a:pPr marL="0" indent="0" algn="just" rtl="1">
              <a:buNone/>
            </a:pPr>
            <a:r>
              <a:rPr lang="fa-IR" sz="2800" dirty="0">
                <a:cs typeface="B Nazanin" panose="00000400000000000000" pitchFamily="2" charset="-78"/>
              </a:rPr>
              <a:t> </a:t>
            </a:r>
            <a:r>
              <a:rPr lang="fa-IR" sz="2800" dirty="0" smtClean="0">
                <a:cs typeface="B Nazanin" panose="00000400000000000000" pitchFamily="2" charset="-78"/>
              </a:rPr>
              <a:t>    - وجود برجستگی های نزدیک محل توقف تراموا برای نابینایان</a:t>
            </a:r>
            <a:endParaRPr lang="en-US" sz="2800" dirty="0">
              <a:cs typeface="B Nazanin" panose="00000400000000000000" pitchFamily="2" charset="-78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0608" y="4135272"/>
            <a:ext cx="3390259" cy="2251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9170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6960" y="818866"/>
            <a:ext cx="8946541" cy="5472752"/>
          </a:xfrm>
        </p:spPr>
        <p:txBody>
          <a:bodyPr>
            <a:normAutofit/>
          </a:bodyPr>
          <a:lstStyle/>
          <a:p>
            <a:pPr algn="just" rtl="1"/>
            <a:r>
              <a:rPr lang="fa-IR" sz="3200" dirty="0">
                <a:solidFill>
                  <a:srgbClr val="C00000"/>
                </a:solidFill>
                <a:cs typeface="B Nazanin" panose="00000400000000000000" pitchFamily="2" charset="-78"/>
              </a:rPr>
              <a:t>  </a:t>
            </a:r>
            <a:r>
              <a:rPr lang="fa-IR" sz="3200" dirty="0" smtClean="0">
                <a:solidFill>
                  <a:srgbClr val="C00000"/>
                </a:solidFill>
                <a:cs typeface="B Nazanin" panose="00000400000000000000" pitchFamily="2" charset="-78"/>
              </a:rPr>
              <a:t>منابع</a:t>
            </a:r>
          </a:p>
          <a:p>
            <a:pPr marL="0" indent="0" algn="just" rtl="1">
              <a:buNone/>
            </a:pPr>
            <a:r>
              <a:rPr lang="fa-IR" dirty="0" smtClean="0">
                <a:cs typeface="B Nazanin" panose="00000400000000000000" pitchFamily="2" charset="-78"/>
              </a:rPr>
              <a:t>    - برنامه ریزی راهبردی توسعه حمل و نقل عمومی ویژه معلولین در شهر – نمونه موردی شهر مقدس مشهد؛</a:t>
            </a:r>
          </a:p>
          <a:p>
            <a:pPr marL="0" indent="0" algn="just" rtl="1">
              <a:buNone/>
            </a:pPr>
            <a:r>
              <a:rPr lang="fa-IR" dirty="0">
                <a:cs typeface="B Nazanin" panose="00000400000000000000" pitchFamily="2" charset="-78"/>
              </a:rPr>
              <a:t> </a:t>
            </a:r>
            <a:r>
              <a:rPr lang="fa-IR" dirty="0" smtClean="0">
                <a:cs typeface="B Nazanin" panose="00000400000000000000" pitchFamily="2" charset="-78"/>
              </a:rPr>
              <a:t>      مهسا غفوریان</a:t>
            </a:r>
          </a:p>
          <a:p>
            <a:pPr marL="0" indent="0" algn="just" rtl="1">
              <a:buNone/>
            </a:pPr>
            <a:r>
              <a:rPr lang="fa-IR" dirty="0" smtClean="0">
                <a:cs typeface="B Nazanin" panose="00000400000000000000" pitchFamily="2" charset="-78"/>
              </a:rPr>
              <a:t>    - آسیب شناسی حمل و نقل عمومی و خصوصی معلولین و جانبازان (مورد مطالعه شهرستان بیرجند) ؛ دکتر</a:t>
            </a:r>
          </a:p>
          <a:p>
            <a:pPr marL="0" indent="0" algn="just" rtl="1">
              <a:buNone/>
            </a:pPr>
            <a:r>
              <a:rPr lang="fa-IR" dirty="0">
                <a:cs typeface="B Nazanin" panose="00000400000000000000" pitchFamily="2" charset="-78"/>
              </a:rPr>
              <a:t> </a:t>
            </a:r>
            <a:r>
              <a:rPr lang="fa-IR" dirty="0" smtClean="0">
                <a:cs typeface="B Nazanin" panose="00000400000000000000" pitchFamily="2" charset="-78"/>
              </a:rPr>
              <a:t>      علی خاکساری، محمد علی طالبی، راضیه گورگانی</a:t>
            </a:r>
          </a:p>
          <a:p>
            <a:pPr marL="0" indent="0" algn="just" rtl="1">
              <a:buNone/>
            </a:pPr>
            <a:r>
              <a:rPr lang="fa-IR" dirty="0">
                <a:cs typeface="B Nazanin" panose="00000400000000000000" pitchFamily="2" charset="-78"/>
              </a:rPr>
              <a:t>    - برنامه های مهندس حمیده کللی کاندیدای حوزه انتخابیه بوشهر، گناوه و </a:t>
            </a:r>
            <a:r>
              <a:rPr lang="fa-IR" dirty="0" smtClean="0">
                <a:cs typeface="B Nazanin" panose="00000400000000000000" pitchFamily="2" charset="-78"/>
              </a:rPr>
              <a:t>دیلم</a:t>
            </a:r>
          </a:p>
          <a:p>
            <a:pPr marL="0" indent="0" algn="just" rtl="1">
              <a:buNone/>
            </a:pPr>
            <a:r>
              <a:rPr lang="fa-IR" dirty="0">
                <a:cs typeface="B Nazanin" panose="00000400000000000000" pitchFamily="2" charset="-78"/>
              </a:rPr>
              <a:t>    - سایت آداک گردشگران معلولین، ۲۷ مرداد </a:t>
            </a:r>
            <a:r>
              <a:rPr lang="fa-IR" dirty="0" smtClean="0">
                <a:cs typeface="B Nazanin" panose="00000400000000000000" pitchFamily="2" charset="-78"/>
              </a:rPr>
              <a:t>۱۳۹۴</a:t>
            </a:r>
          </a:p>
          <a:p>
            <a:pPr marL="0" indent="0" algn="just" rtl="1">
              <a:buNone/>
            </a:pPr>
            <a:r>
              <a:rPr lang="fa-IR" dirty="0">
                <a:cs typeface="B Nazanin" panose="00000400000000000000" pitchFamily="2" charset="-78"/>
              </a:rPr>
              <a:t>    - مناسب سازی شهری در پاریس برای نابینایان و توان یابان جسمی/ یک، آینده روشن سیستم حمل و </a:t>
            </a:r>
            <a:r>
              <a:rPr lang="fa-IR" dirty="0" smtClean="0">
                <a:cs typeface="B Nazanin" panose="00000400000000000000" pitchFamily="2" charset="-78"/>
              </a:rPr>
              <a:t>نقل</a:t>
            </a:r>
          </a:p>
          <a:p>
            <a:pPr marL="0" indent="0" algn="just" rtl="1">
              <a:buNone/>
            </a:pPr>
            <a:r>
              <a:rPr lang="fa-IR" dirty="0">
                <a:cs typeface="B Nazanin" panose="00000400000000000000" pitchFamily="2" charset="-78"/>
              </a:rPr>
              <a:t> </a:t>
            </a:r>
            <a:r>
              <a:rPr lang="fa-IR" dirty="0" smtClean="0">
                <a:cs typeface="B Nazanin" panose="00000400000000000000" pitchFamily="2" charset="-78"/>
              </a:rPr>
              <a:t>      </a:t>
            </a:r>
            <a:r>
              <a:rPr lang="fa-IR" dirty="0">
                <a:cs typeface="B Nazanin" panose="00000400000000000000" pitchFamily="2" charset="-78"/>
              </a:rPr>
              <a:t>پاریس برای معلولان / </a:t>
            </a:r>
            <a:r>
              <a:rPr lang="fa-IR" dirty="0" smtClean="0">
                <a:cs typeface="B Nazanin" panose="00000400000000000000" pitchFamily="2" charset="-78"/>
              </a:rPr>
              <a:t>م.خوانساری</a:t>
            </a:r>
          </a:p>
          <a:p>
            <a:pPr marL="0" indent="0" algn="just" rtl="1">
              <a:buNone/>
            </a:pPr>
            <a:r>
              <a:rPr lang="fa-IR" dirty="0">
                <a:cs typeface="B Nazanin" panose="00000400000000000000" pitchFamily="2" charset="-78"/>
              </a:rPr>
              <a:t> </a:t>
            </a:r>
            <a:r>
              <a:rPr lang="fa-IR" dirty="0" smtClean="0">
                <a:cs typeface="B Nazanin" panose="00000400000000000000" pitchFamily="2" charset="-78"/>
              </a:rPr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320887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6960" y="1392072"/>
            <a:ext cx="8946541" cy="4899546"/>
          </a:xfrm>
        </p:spPr>
        <p:txBody>
          <a:bodyPr>
            <a:normAutofit/>
          </a:bodyPr>
          <a:lstStyle/>
          <a:p>
            <a:pPr algn="just" rtl="1"/>
            <a:r>
              <a:rPr lang="fa-IR" sz="3200" dirty="0">
                <a:cs typeface="B Nazanin" panose="00000400000000000000" pitchFamily="2" charset="-78"/>
              </a:rPr>
              <a:t> </a:t>
            </a:r>
            <a:r>
              <a:rPr lang="fa-IR" sz="3200" dirty="0" smtClean="0">
                <a:cs typeface="B Nazanin" panose="00000400000000000000" pitchFamily="2" charset="-78"/>
              </a:rPr>
              <a:t>مقدمه و تعریف معلولیت</a:t>
            </a:r>
          </a:p>
          <a:p>
            <a:pPr algn="just" rtl="1"/>
            <a:r>
              <a:rPr lang="fa-IR" sz="3200" dirty="0" smtClean="0">
                <a:cs typeface="B Nazanin" panose="00000400000000000000" pitchFamily="2" charset="-78"/>
              </a:rPr>
              <a:t> پیامد های کم توجهی به مناسب سازی شهرها برای معلولین</a:t>
            </a:r>
          </a:p>
          <a:p>
            <a:pPr lvl="0" algn="just" rtl="1">
              <a:buClr>
                <a:srgbClr val="E3DED1">
                  <a:lumMod val="40000"/>
                  <a:lumOff val="60000"/>
                </a:srgbClr>
              </a:buClr>
            </a:pPr>
            <a:r>
              <a:rPr lang="fa-IR" sz="3200" dirty="0" smtClean="0">
                <a:cs typeface="B Nazanin" panose="00000400000000000000" pitchFamily="2" charset="-78"/>
              </a:rPr>
              <a:t> مناسب سازی در سطح معابر</a:t>
            </a:r>
            <a:endParaRPr lang="fa-IR" sz="3200" dirty="0">
              <a:cs typeface="B Nazanin" panose="00000400000000000000" pitchFamily="2" charset="-78"/>
            </a:endParaRPr>
          </a:p>
          <a:p>
            <a:pPr algn="just" rtl="1"/>
            <a:r>
              <a:rPr lang="fa-IR" sz="3200" dirty="0" smtClean="0">
                <a:cs typeface="B Nazanin" panose="00000400000000000000" pitchFamily="2" charset="-78"/>
              </a:rPr>
              <a:t> مناسب سازی حمل ونقل شهری                                              </a:t>
            </a:r>
          </a:p>
          <a:p>
            <a:pPr algn="just" rtl="1"/>
            <a:r>
              <a:rPr lang="fa-IR" sz="3200" dirty="0" smtClean="0">
                <a:cs typeface="B Nazanin" panose="00000400000000000000" pitchFamily="2" charset="-78"/>
              </a:rPr>
              <a:t>برنامه راهبردی کوتاه مدت</a:t>
            </a:r>
          </a:p>
          <a:p>
            <a:pPr algn="just" rtl="1"/>
            <a:r>
              <a:rPr lang="fa-IR" sz="3200" dirty="0">
                <a:cs typeface="B Nazanin" panose="00000400000000000000" pitchFamily="2" charset="-78"/>
              </a:rPr>
              <a:t> </a:t>
            </a:r>
            <a:r>
              <a:rPr lang="fa-IR" sz="3200" dirty="0" smtClean="0">
                <a:cs typeface="B Nazanin" panose="00000400000000000000" pitchFamily="2" charset="-78"/>
              </a:rPr>
              <a:t>بررسی نمونه موردی شهر پاریس</a:t>
            </a:r>
          </a:p>
          <a:p>
            <a:pPr marL="0" indent="0" algn="just" rtl="1">
              <a:buNone/>
            </a:pPr>
            <a:endParaRPr lang="en-US" sz="3200" dirty="0">
              <a:cs typeface="B Nazanin" panose="00000400000000000000" pitchFamily="2" charset="-78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9752229" y="539234"/>
            <a:ext cx="140455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fa-IR" sz="3600" b="1" dirty="0">
                <a:solidFill>
                  <a:srgbClr val="FF0000"/>
                </a:solidFill>
                <a:cs typeface="B Nazanin" panose="00000400000000000000" pitchFamily="2" charset="-78"/>
              </a:rPr>
              <a:t>فهرست</a:t>
            </a:r>
            <a:endParaRPr lang="fa-IR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1470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6960" y="818865"/>
            <a:ext cx="8946541" cy="5472752"/>
          </a:xfrm>
        </p:spPr>
        <p:txBody>
          <a:bodyPr>
            <a:normAutofit/>
          </a:bodyPr>
          <a:lstStyle/>
          <a:p>
            <a:pPr algn="just" rtl="1"/>
            <a:r>
              <a:rPr lang="fa-IR" sz="3200" dirty="0">
                <a:cs typeface="B Nazanin" panose="00000400000000000000" pitchFamily="2" charset="-78"/>
              </a:rPr>
              <a:t> </a:t>
            </a:r>
            <a:r>
              <a:rPr lang="fa-IR" sz="3200" dirty="0" smtClean="0">
                <a:cs typeface="B Nazanin" panose="00000400000000000000" pitchFamily="2" charset="-78"/>
              </a:rPr>
              <a:t> </a:t>
            </a:r>
            <a:r>
              <a:rPr lang="fa-IR" sz="3200" dirty="0" smtClean="0">
                <a:solidFill>
                  <a:srgbClr val="C00000"/>
                </a:solidFill>
                <a:cs typeface="B Nazanin" panose="00000400000000000000" pitchFamily="2" charset="-78"/>
              </a:rPr>
              <a:t>تعریف معلولیت :</a:t>
            </a:r>
          </a:p>
          <a:p>
            <a:pPr marL="0" indent="0" algn="just" rtl="1">
              <a:buNone/>
            </a:pPr>
            <a:r>
              <a:rPr lang="fa-IR" sz="3200" dirty="0" smtClean="0">
                <a:cs typeface="B Nazanin" panose="00000400000000000000" pitchFamily="2" charset="-78"/>
              </a:rPr>
              <a:t>     </a:t>
            </a:r>
            <a:r>
              <a:rPr lang="fa-IR" sz="2800" dirty="0" smtClean="0">
                <a:cs typeface="B Nazanin" panose="00000400000000000000" pitchFamily="2" charset="-78"/>
              </a:rPr>
              <a:t>نفوس و مسکن (1365) : افراد نابینا، کر و لال و افرادی که دارای قطع دست و پا و یا هر دو دست و پا ، نقص دست و یا پا ، یا فلج کامل هستند معلول شناخته می شوند.</a:t>
            </a:r>
          </a:p>
          <a:p>
            <a:pPr marL="0" indent="0" algn="just" rtl="1">
              <a:buNone/>
            </a:pPr>
            <a:r>
              <a:rPr lang="fa-IR" sz="2800" dirty="0" smtClean="0">
                <a:cs typeface="B Nazanin" panose="00000400000000000000" pitchFamily="2" charset="-78"/>
              </a:rPr>
              <a:t>     هر نوع کمبود یا فقدان توانایی ناشی از اختلال که فعالیت فرد را برای انجام امری به شیوه افراد عادی محدود نماید و یا دامنه فعالیت وی را از حالت طبیعی خارج نماید ، معلولیت می نامند.</a:t>
            </a:r>
            <a:endParaRPr lang="en-US" sz="2800" dirty="0">
              <a:cs typeface="B Nazanin" panose="00000400000000000000" pitchFamily="2" charset="-7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945" t="1093" r="593" b="1093"/>
          <a:stretch/>
        </p:blipFill>
        <p:spPr>
          <a:xfrm>
            <a:off x="1116960" y="4179295"/>
            <a:ext cx="3768939" cy="224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6720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2" y="846163"/>
            <a:ext cx="8946541" cy="5882185"/>
          </a:xfrm>
        </p:spPr>
        <p:txBody>
          <a:bodyPr>
            <a:normAutofit lnSpcReduction="10000"/>
          </a:bodyPr>
          <a:lstStyle/>
          <a:p>
            <a:pPr algn="just" rtl="1">
              <a:buFont typeface="Wingdings" panose="05000000000000000000" pitchFamily="2" charset="2"/>
              <a:buChar char="v"/>
            </a:pPr>
            <a:r>
              <a:rPr lang="fa-IR" sz="2800" dirty="0">
                <a:cs typeface="B Nazanin" panose="00000400000000000000" pitchFamily="2" charset="-78"/>
              </a:rPr>
              <a:t> </a:t>
            </a:r>
            <a:r>
              <a:rPr lang="fa-IR" sz="2800" dirty="0" smtClean="0">
                <a:cs typeface="B Nazanin" panose="00000400000000000000" pitchFamily="2" charset="-78"/>
              </a:rPr>
              <a:t>حدود 10% از جمعیت جهان به طریقی دچار معلولیت جسمی می باشند.</a:t>
            </a:r>
          </a:p>
          <a:p>
            <a:pPr algn="just" rtl="1">
              <a:buFont typeface="Wingdings" panose="05000000000000000000" pitchFamily="2" charset="2"/>
              <a:buChar char="v"/>
            </a:pPr>
            <a:r>
              <a:rPr lang="fa-IR" sz="2800" dirty="0" smtClean="0">
                <a:cs typeface="B Nazanin" panose="00000400000000000000" pitchFamily="2" charset="-78"/>
              </a:rPr>
              <a:t>موقعیت خاص جغرافیایی ایران و 8 سال جنگ تحمیلی باعث افزایش تعداد معلولان در کشور شده است.</a:t>
            </a:r>
          </a:p>
          <a:p>
            <a:pPr algn="just" rtl="1">
              <a:buFont typeface="Wingdings" panose="05000000000000000000" pitchFamily="2" charset="2"/>
              <a:buChar char="v"/>
            </a:pPr>
            <a:r>
              <a:rPr lang="fa-IR" sz="2800" dirty="0" smtClean="0">
                <a:cs typeface="B Nazanin" panose="00000400000000000000" pitchFamily="2" charset="-78"/>
              </a:rPr>
              <a:t>یکی از مشکلات جوامع مناسب نبودن امکانات شهری برای تسهیل بهره گیری از خدمات شهری است.</a:t>
            </a:r>
          </a:p>
          <a:p>
            <a:pPr algn="just" rtl="1">
              <a:buFont typeface="Wingdings" panose="05000000000000000000" pitchFamily="2" charset="2"/>
              <a:buChar char="v"/>
            </a:pPr>
            <a:r>
              <a:rPr lang="fa-IR" sz="2800" dirty="0" smtClean="0">
                <a:cs typeface="B Nazanin" panose="00000400000000000000" pitchFamily="2" charset="-78"/>
              </a:rPr>
              <a:t>بهره برداری از امکانات شهری اعم از تردد در پیاده روها، سالن های تئاتر، مراکز تفریحی، ورود و خروج آسان به ادارات و... حق معلولان است و مدیریت شهری با طراحی اصولی امکانات شهری، مشکلات معلولین را کاهش دهد.</a:t>
            </a:r>
          </a:p>
          <a:p>
            <a:pPr algn="just" rtl="1">
              <a:buFont typeface="Wingdings" panose="05000000000000000000" pitchFamily="2" charset="2"/>
              <a:buChar char="v"/>
            </a:pPr>
            <a:r>
              <a:rPr lang="fa-IR" sz="2800" dirty="0" smtClean="0">
                <a:cs typeface="B Nazanin" panose="00000400000000000000" pitchFamily="2" charset="-78"/>
              </a:rPr>
              <a:t>در ماده 2 قانون حمایت از حقوق معلولین نیز برای سازمان ها و موسسات دولتی این امر تاکید شده است اما در اجرای آن مورد کم توجهی قرار گرفته است.</a:t>
            </a:r>
            <a:endParaRPr lang="en-US" sz="28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34064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2" y="723331"/>
            <a:ext cx="8946541" cy="5854890"/>
          </a:xfrm>
        </p:spPr>
        <p:txBody>
          <a:bodyPr>
            <a:normAutofit/>
          </a:bodyPr>
          <a:lstStyle/>
          <a:p>
            <a:pPr algn="just" rtl="1">
              <a:buFont typeface="Wingdings" panose="05000000000000000000" pitchFamily="2" charset="2"/>
              <a:buChar char="v"/>
            </a:pPr>
            <a:r>
              <a:rPr lang="fa-IR" sz="2800" dirty="0" smtClean="0">
                <a:cs typeface="B Nazanin" panose="00000400000000000000" pitchFamily="2" charset="-78"/>
              </a:rPr>
              <a:t>امروزه در کشورهای توسعه یافته، شرایط تردد و عبور و مرور معلولان به نحوی مطلوب و استاندارد لحاظ شده است.</a:t>
            </a:r>
          </a:p>
          <a:p>
            <a:pPr algn="just" rtl="1">
              <a:buFont typeface="Wingdings" panose="05000000000000000000" pitchFamily="2" charset="2"/>
              <a:buChar char="v"/>
            </a:pPr>
            <a:r>
              <a:rPr lang="fa-IR" sz="2800" dirty="0" smtClean="0">
                <a:cs typeface="B Nazanin" panose="00000400000000000000" pitchFamily="2" charset="-78"/>
              </a:rPr>
              <a:t>مناسب سازی حمل و نقل عمومی برای معلولان در شهر تهران به عنوان مرکز و پایتخت کشور تا حدودی رعایت شده اما با نقطه مطلوب فاصله زیاد دارد.</a:t>
            </a:r>
          </a:p>
          <a:p>
            <a:pPr algn="just" rtl="1">
              <a:buFont typeface="Wingdings" panose="05000000000000000000" pitchFamily="2" charset="2"/>
              <a:buChar char="v"/>
            </a:pPr>
            <a:r>
              <a:rPr lang="fa-IR" sz="2800" dirty="0" smtClean="0">
                <a:cs typeface="B Nazanin" panose="00000400000000000000" pitchFamily="2" charset="-78"/>
              </a:rPr>
              <a:t>مناسب سازی خودروها و ناوگان حمل و نقل عمومی بخشی از طرح های مناسب سازی به شمار می رود که در طول سال های اخیر گام هایی برای بهبود آن برداشته شده ، اما به هیچ عنوان کافی نیست.</a:t>
            </a:r>
          </a:p>
          <a:p>
            <a:pPr marL="0" indent="0" algn="just" rtl="1">
              <a:buNone/>
            </a:pPr>
            <a:endParaRPr lang="en-US" sz="2800" dirty="0">
              <a:cs typeface="B Nazanin" panose="00000400000000000000" pitchFamily="2" charset="-7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3311" y="4558352"/>
            <a:ext cx="8946541" cy="1883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1825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3899" y="423081"/>
            <a:ext cx="9990161" cy="6127844"/>
          </a:xfrm>
        </p:spPr>
        <p:txBody>
          <a:bodyPr>
            <a:normAutofit fontScale="85000" lnSpcReduction="20000"/>
          </a:bodyPr>
          <a:lstStyle/>
          <a:p>
            <a:pPr algn="just" rtl="1"/>
            <a:r>
              <a:rPr lang="fa-IR" sz="3200" dirty="0" smtClean="0">
                <a:cs typeface="B Nazanin" panose="00000400000000000000" pitchFamily="2" charset="-78"/>
              </a:rPr>
              <a:t>  </a:t>
            </a:r>
            <a:r>
              <a:rPr lang="fa-IR" sz="3200" dirty="0">
                <a:solidFill>
                  <a:srgbClr val="C00000"/>
                </a:solidFill>
                <a:cs typeface="B Nazanin" panose="00000400000000000000" pitchFamily="2" charset="-78"/>
              </a:rPr>
              <a:t>پیامد های کم توجهی به مناسب سازی شهرها برای </a:t>
            </a:r>
            <a:r>
              <a:rPr lang="fa-IR" sz="3200" dirty="0" smtClean="0">
                <a:solidFill>
                  <a:srgbClr val="C00000"/>
                </a:solidFill>
                <a:cs typeface="B Nazanin" panose="00000400000000000000" pitchFamily="2" charset="-78"/>
              </a:rPr>
              <a:t>معلولین</a:t>
            </a:r>
            <a:r>
              <a:rPr lang="en-US" sz="3200" dirty="0" smtClean="0">
                <a:solidFill>
                  <a:srgbClr val="C00000"/>
                </a:solidFill>
                <a:cs typeface="B Nazanin" panose="00000400000000000000" pitchFamily="2" charset="-78"/>
              </a:rPr>
              <a:t> </a:t>
            </a:r>
            <a:r>
              <a:rPr lang="fa-IR" sz="3200" dirty="0" smtClean="0">
                <a:solidFill>
                  <a:srgbClr val="C00000"/>
                </a:solidFill>
                <a:cs typeface="B Nazanin" panose="00000400000000000000" pitchFamily="2" charset="-78"/>
              </a:rPr>
              <a:t>و سالمندان</a:t>
            </a:r>
            <a:endParaRPr lang="fa-IR" sz="3200" dirty="0" smtClean="0">
              <a:cs typeface="B Nazanin" panose="00000400000000000000" pitchFamily="2" charset="-78"/>
            </a:endParaRPr>
          </a:p>
          <a:p>
            <a:pPr marL="0" indent="0" algn="just" rtl="1">
              <a:buNone/>
            </a:pPr>
            <a:r>
              <a:rPr lang="fa-IR" sz="3200" dirty="0" smtClean="0">
                <a:solidFill>
                  <a:srgbClr val="C00000"/>
                </a:solidFill>
                <a:cs typeface="B Nazanin" panose="00000400000000000000" pitchFamily="2" charset="-78"/>
              </a:rPr>
              <a:t>     </a:t>
            </a:r>
            <a:r>
              <a:rPr lang="fa-IR" sz="2800" dirty="0" smtClean="0">
                <a:cs typeface="B Nazanin" panose="00000400000000000000" pitchFamily="2" charset="-78"/>
              </a:rPr>
              <a:t>1. انزوای معلولان</a:t>
            </a:r>
          </a:p>
          <a:p>
            <a:pPr marL="0" indent="0" algn="just" rtl="1">
              <a:buNone/>
            </a:pPr>
            <a:r>
              <a:rPr lang="fa-IR" sz="2800" dirty="0">
                <a:cs typeface="B Nazanin" panose="00000400000000000000" pitchFamily="2" charset="-78"/>
              </a:rPr>
              <a:t> </a:t>
            </a:r>
            <a:r>
              <a:rPr lang="fa-IR" sz="2800" dirty="0" smtClean="0">
                <a:cs typeface="B Nazanin" panose="00000400000000000000" pitchFamily="2" charset="-78"/>
              </a:rPr>
              <a:t>    2. مشکلات روحی و روانی</a:t>
            </a:r>
          </a:p>
          <a:p>
            <a:pPr marL="0" indent="0" algn="just" rtl="1">
              <a:buNone/>
            </a:pPr>
            <a:r>
              <a:rPr lang="fa-IR" sz="2800" dirty="0">
                <a:cs typeface="B Nazanin" panose="00000400000000000000" pitchFamily="2" charset="-78"/>
              </a:rPr>
              <a:t> </a:t>
            </a:r>
            <a:r>
              <a:rPr lang="fa-IR" sz="2800" dirty="0" smtClean="0">
                <a:cs typeface="B Nazanin" panose="00000400000000000000" pitchFamily="2" charset="-78"/>
              </a:rPr>
              <a:t>    3. عدم بهرمندی از ظرفیت و توانایی های آنها</a:t>
            </a:r>
          </a:p>
          <a:p>
            <a:pPr marL="0" indent="0" algn="just" rtl="1">
              <a:buNone/>
            </a:pPr>
            <a:r>
              <a:rPr lang="fa-IR" sz="2800" dirty="0">
                <a:cs typeface="B Nazanin" panose="00000400000000000000" pitchFamily="2" charset="-78"/>
              </a:rPr>
              <a:t> </a:t>
            </a:r>
            <a:r>
              <a:rPr lang="fa-IR" sz="2800" dirty="0" smtClean="0">
                <a:cs typeface="B Nazanin" panose="00000400000000000000" pitchFamily="2" charset="-78"/>
              </a:rPr>
              <a:t>    4. مشکلات شبکه معابر و مبلمان شهری</a:t>
            </a:r>
          </a:p>
          <a:p>
            <a:pPr marL="0" indent="0" algn="just" rtl="1">
              <a:buNone/>
            </a:pPr>
            <a:r>
              <a:rPr lang="fa-IR" sz="2800" dirty="0">
                <a:cs typeface="B Nazanin" panose="00000400000000000000" pitchFamily="2" charset="-78"/>
              </a:rPr>
              <a:t>بطور طبیعی دشواری تردد و بهره گیری از امکانات عمومی باعث فاصله گرفتن معلولان و سالمندان از ورود در اجتماع می شود و استمرار این وضعیت به تدریج مشکلات روحی و روانی خاصی را برای معلولان ایجاد می کند و به نوعی آنها را به سمت انزوا و گوشه گیری سوق می دهد.</a:t>
            </a:r>
            <a:endParaRPr lang="fa-IR" sz="2800" dirty="0" smtClean="0">
              <a:cs typeface="B Nazanin" panose="00000400000000000000" pitchFamily="2" charset="-78"/>
            </a:endParaRPr>
          </a:p>
          <a:p>
            <a:pPr algn="just" rtl="1"/>
            <a:r>
              <a:rPr lang="fa-IR" sz="2800" dirty="0">
                <a:cs typeface="B Nazanin" panose="00000400000000000000" pitchFamily="2" charset="-78"/>
              </a:rPr>
              <a:t> </a:t>
            </a:r>
            <a:r>
              <a:rPr lang="fa-IR" sz="2800" dirty="0" smtClean="0">
                <a:cs typeface="B Nazanin" panose="00000400000000000000" pitchFamily="2" charset="-78"/>
              </a:rPr>
              <a:t> </a:t>
            </a:r>
            <a:r>
              <a:rPr lang="fa-IR" sz="3200" dirty="0" smtClean="0">
                <a:solidFill>
                  <a:srgbClr val="C00000"/>
                </a:solidFill>
                <a:cs typeface="B Nazanin" panose="00000400000000000000" pitchFamily="2" charset="-78"/>
              </a:rPr>
              <a:t>محدودیت های یک فرد معلول</a:t>
            </a:r>
          </a:p>
          <a:p>
            <a:pPr marL="0" indent="0" algn="just" rtl="1">
              <a:buNone/>
            </a:pPr>
            <a:r>
              <a:rPr lang="fa-IR" sz="2800" dirty="0">
                <a:cs typeface="B Nazanin" panose="00000400000000000000" pitchFamily="2" charset="-78"/>
              </a:rPr>
              <a:t> </a:t>
            </a:r>
            <a:r>
              <a:rPr lang="fa-IR" sz="2800" dirty="0" smtClean="0">
                <a:cs typeface="B Nazanin" panose="00000400000000000000" pitchFamily="2" charset="-78"/>
              </a:rPr>
              <a:t>     1. محدودیت در ارتفاع</a:t>
            </a:r>
          </a:p>
          <a:p>
            <a:pPr marL="0" indent="0" algn="just" rtl="1">
              <a:buNone/>
            </a:pPr>
            <a:r>
              <a:rPr lang="fa-IR" sz="2800" dirty="0">
                <a:cs typeface="B Nazanin" panose="00000400000000000000" pitchFamily="2" charset="-78"/>
              </a:rPr>
              <a:t> </a:t>
            </a:r>
            <a:r>
              <a:rPr lang="fa-IR" sz="2800" dirty="0" smtClean="0">
                <a:cs typeface="B Nazanin" panose="00000400000000000000" pitchFamily="2" charset="-78"/>
              </a:rPr>
              <a:t>     2. محدودیت در عرض</a:t>
            </a:r>
          </a:p>
          <a:p>
            <a:pPr marL="0" indent="0" algn="just" rtl="1">
              <a:buNone/>
            </a:pPr>
            <a:r>
              <a:rPr lang="fa-IR" sz="2800" dirty="0">
                <a:cs typeface="B Nazanin" panose="00000400000000000000" pitchFamily="2" charset="-78"/>
              </a:rPr>
              <a:t> </a:t>
            </a:r>
            <a:r>
              <a:rPr lang="fa-IR" sz="2800" dirty="0" smtClean="0">
                <a:cs typeface="B Nazanin" panose="00000400000000000000" pitchFamily="2" charset="-78"/>
              </a:rPr>
              <a:t>     3. محدودیت در حرکت و دسترسی</a:t>
            </a:r>
            <a:endParaRPr lang="fa-IR" sz="28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532727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11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36979" y="4303937"/>
            <a:ext cx="3671247" cy="1987681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6980" y="477672"/>
            <a:ext cx="9485194" cy="5813946"/>
          </a:xfrm>
        </p:spPr>
        <p:txBody>
          <a:bodyPr>
            <a:normAutofit/>
          </a:bodyPr>
          <a:lstStyle/>
          <a:p>
            <a:pPr algn="just" rtl="1"/>
            <a:r>
              <a:rPr lang="fa-IR" sz="3200" dirty="0" smtClean="0">
                <a:solidFill>
                  <a:srgbClr val="C00000"/>
                </a:solidFill>
                <a:cs typeface="B Nazanin" panose="00000400000000000000" pitchFamily="2" charset="-78"/>
              </a:rPr>
              <a:t>  مناسب سازی</a:t>
            </a:r>
          </a:p>
          <a:p>
            <a:pPr marL="0" indent="0" algn="just" rtl="1">
              <a:buNone/>
            </a:pPr>
            <a:r>
              <a:rPr lang="fa-IR" sz="3200" dirty="0">
                <a:solidFill>
                  <a:srgbClr val="C00000"/>
                </a:solidFill>
                <a:cs typeface="B Nazanin" panose="00000400000000000000" pitchFamily="2" charset="-78"/>
              </a:rPr>
              <a:t> </a:t>
            </a:r>
            <a:r>
              <a:rPr lang="fa-IR" sz="3200" dirty="0" smtClean="0">
                <a:solidFill>
                  <a:srgbClr val="C00000"/>
                </a:solidFill>
                <a:cs typeface="B Nazanin" panose="00000400000000000000" pitchFamily="2" charset="-78"/>
              </a:rPr>
              <a:t>    </a:t>
            </a:r>
            <a:r>
              <a:rPr lang="fa-IR" sz="2800" dirty="0" smtClean="0">
                <a:cs typeface="B Nazanin" panose="00000400000000000000" pitchFamily="2" charset="-78"/>
              </a:rPr>
              <a:t>فراهم ساختن زمینه استفاده یکسان تک تک افراد جامعه از امکانات موجود جامعه با هر شرایط روحی و جسمی و مطابق با نیاز آن فرد اعم از رفاهی، اجتماعی ، اقتصادی، فرهنگی و منابع طبیعی.</a:t>
            </a:r>
          </a:p>
          <a:p>
            <a:pPr marL="0" indent="0" algn="just" rtl="1">
              <a:buNone/>
            </a:pPr>
            <a:endParaRPr lang="fa-IR" sz="2800" dirty="0" smtClean="0">
              <a:cs typeface="B Nazanin" panose="00000400000000000000" pitchFamily="2" charset="-78"/>
            </a:endParaRPr>
          </a:p>
          <a:p>
            <a:pPr algn="just" rtl="1"/>
            <a:r>
              <a:rPr lang="fa-IR" sz="2800" dirty="0">
                <a:cs typeface="B Nazanin" panose="00000400000000000000" pitchFamily="2" charset="-78"/>
              </a:rPr>
              <a:t> </a:t>
            </a:r>
            <a:r>
              <a:rPr lang="fa-IR" sz="3200" dirty="0" smtClean="0">
                <a:solidFill>
                  <a:srgbClr val="C00000"/>
                </a:solidFill>
                <a:cs typeface="B Nazanin" panose="00000400000000000000" pitchFamily="2" charset="-78"/>
              </a:rPr>
              <a:t>مناسب سازی فضای شهری برای معلولیت از دو جهت بررسی می شود :</a:t>
            </a:r>
          </a:p>
          <a:p>
            <a:pPr marL="0" indent="0" algn="just" rtl="1">
              <a:buNone/>
            </a:pPr>
            <a:r>
              <a:rPr lang="fa-IR" sz="2800" dirty="0" smtClean="0">
                <a:cs typeface="B Nazanin" panose="00000400000000000000" pitchFamily="2" charset="-78"/>
              </a:rPr>
              <a:t>   1. مناسب سازی ساختمان ها و اماکن عمومی، پیاده رو ها، معابر و خیابان ها، ایستگاه ها و در مجموع فضا های شهری.</a:t>
            </a:r>
          </a:p>
          <a:p>
            <a:pPr marL="0" indent="0" algn="just" rtl="1">
              <a:buNone/>
            </a:pPr>
            <a:r>
              <a:rPr lang="fa-IR" sz="2800" dirty="0">
                <a:cs typeface="B Nazanin" panose="00000400000000000000" pitchFamily="2" charset="-78"/>
              </a:rPr>
              <a:t> </a:t>
            </a:r>
            <a:r>
              <a:rPr lang="fa-IR" sz="2800" dirty="0" smtClean="0">
                <a:cs typeface="B Nazanin" panose="00000400000000000000" pitchFamily="2" charset="-78"/>
              </a:rPr>
              <a:t>  2. مناسب سازی حمل و نقل شهری.</a:t>
            </a:r>
          </a:p>
          <a:p>
            <a:pPr marL="0" indent="0" algn="just" rtl="1">
              <a:buNone/>
            </a:pPr>
            <a:endParaRPr lang="en-US" sz="32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235913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89256" y="480135"/>
            <a:ext cx="9862634" cy="5663821"/>
          </a:xfrm>
        </p:spPr>
        <p:txBody>
          <a:bodyPr>
            <a:normAutofit fontScale="55000" lnSpcReduction="20000"/>
          </a:bodyPr>
          <a:lstStyle/>
          <a:p>
            <a:pPr lvl="0" algn="just" rtl="1">
              <a:buClr>
                <a:srgbClr val="E3DED1">
                  <a:lumMod val="40000"/>
                  <a:lumOff val="60000"/>
                </a:srgbClr>
              </a:buClr>
            </a:pPr>
            <a:r>
              <a:rPr lang="fa-IR" sz="5100" b="1" dirty="0">
                <a:solidFill>
                  <a:srgbClr val="C00000"/>
                </a:solidFill>
                <a:cs typeface="B Nazanin" panose="00000400000000000000" pitchFamily="2" charset="-78"/>
              </a:rPr>
              <a:t>مناسب سازی در سطح </a:t>
            </a:r>
            <a:r>
              <a:rPr lang="fa-IR" sz="5100" b="1" dirty="0" smtClean="0">
                <a:solidFill>
                  <a:srgbClr val="C00000"/>
                </a:solidFill>
                <a:cs typeface="B Nazanin" panose="00000400000000000000" pitchFamily="2" charset="-78"/>
              </a:rPr>
              <a:t>معابر</a:t>
            </a:r>
          </a:p>
          <a:p>
            <a:pPr marL="0" lvl="0" indent="0" algn="just" rtl="1">
              <a:buClr>
                <a:srgbClr val="E3DED1">
                  <a:lumMod val="40000"/>
                  <a:lumOff val="60000"/>
                </a:srgbClr>
              </a:buClr>
              <a:buNone/>
            </a:pPr>
            <a:r>
              <a:rPr lang="fa-IR" sz="3200" b="1" dirty="0">
                <a:effectLst/>
                <a:cs typeface="B Nazanin" panose="00000400000000000000" pitchFamily="2" charset="-78"/>
              </a:rPr>
              <a:t> موضوعات مناسب سازی در سطح معابر شهری شامل معابر و پیاده‌روها، تقاطع‌ها، پل‌های ارتباطی، عوامل محدود کننده و موانع در پیادرو (ازقبیل تیرچراغ برق، کنتور گاز و...) ، هم‌سطح سازی سواره‌رو و پیاده‌رو، استانداردهای مسیر نابینایان در مسیر تقاطع‌ها، نوع کف‌پوش و فاصله بین آنها در معابر، نوع زیر ساخت‌ها می </a:t>
            </a:r>
            <a:r>
              <a:rPr lang="fa-IR" sz="3200" b="1" dirty="0" smtClean="0">
                <a:effectLst/>
                <a:cs typeface="B Nazanin" panose="00000400000000000000" pitchFamily="2" charset="-78"/>
              </a:rPr>
              <a:t>باشد.</a:t>
            </a:r>
            <a:endParaRPr lang="fa-IR" sz="3200" b="1" dirty="0">
              <a:effectLst/>
              <a:cs typeface="B Nazanin" panose="00000400000000000000" pitchFamily="2" charset="-78"/>
            </a:endParaRPr>
          </a:p>
          <a:p>
            <a:pPr marL="0" lvl="0" indent="0" algn="just" rtl="1">
              <a:buClr>
                <a:srgbClr val="E3DED1">
                  <a:lumMod val="40000"/>
                  <a:lumOff val="60000"/>
                </a:srgbClr>
              </a:buClr>
              <a:buNone/>
            </a:pPr>
            <a:r>
              <a:rPr lang="fa-IR" sz="3200" b="1" dirty="0">
                <a:effectLst/>
                <a:cs typeface="B Nazanin" panose="00000400000000000000" pitchFamily="2" charset="-78"/>
              </a:rPr>
              <a:t>  </a:t>
            </a:r>
            <a:r>
              <a:rPr lang="fa-IR" sz="3200" b="1" dirty="0" smtClean="0">
                <a:effectLst/>
                <a:cs typeface="B Nazanin" panose="00000400000000000000" pitchFamily="2" charset="-78"/>
              </a:rPr>
              <a:t>1</a:t>
            </a:r>
            <a:r>
              <a:rPr lang="fa-IR" sz="3200" b="1" dirty="0">
                <a:effectLst/>
                <a:cs typeface="B Nazanin" panose="00000400000000000000" pitchFamily="2" charset="-78"/>
              </a:rPr>
              <a:t>. وجود پلکان         </a:t>
            </a:r>
            <a:endParaRPr lang="fa-IR" sz="3200" b="1" dirty="0" smtClean="0">
              <a:effectLst/>
              <a:cs typeface="B Nazanin" panose="00000400000000000000" pitchFamily="2" charset="-78"/>
            </a:endParaRPr>
          </a:p>
          <a:p>
            <a:pPr marL="0" lvl="0" indent="0" algn="just" rtl="1">
              <a:buClr>
                <a:srgbClr val="E3DED1">
                  <a:lumMod val="40000"/>
                  <a:lumOff val="60000"/>
                </a:srgbClr>
              </a:buClr>
              <a:buNone/>
            </a:pPr>
            <a:r>
              <a:rPr lang="fa-IR" sz="3200" b="1" dirty="0" smtClean="0">
                <a:effectLst/>
                <a:cs typeface="B Nazanin" panose="00000400000000000000" pitchFamily="2" charset="-78"/>
              </a:rPr>
              <a:t>  2. شیب </a:t>
            </a:r>
            <a:r>
              <a:rPr lang="fa-IR" sz="3200" b="1" dirty="0">
                <a:effectLst/>
                <a:cs typeface="B Nazanin" panose="00000400000000000000" pitchFamily="2" charset="-78"/>
              </a:rPr>
              <a:t>های تند و عرضی       </a:t>
            </a:r>
            <a:endParaRPr lang="fa-IR" sz="3200" b="1" dirty="0" smtClean="0">
              <a:effectLst/>
              <a:cs typeface="B Nazanin" panose="00000400000000000000" pitchFamily="2" charset="-78"/>
            </a:endParaRPr>
          </a:p>
          <a:p>
            <a:pPr marL="0" lvl="0" indent="0" algn="just" rtl="1">
              <a:buClr>
                <a:srgbClr val="E3DED1">
                  <a:lumMod val="40000"/>
                  <a:lumOff val="60000"/>
                </a:srgbClr>
              </a:buClr>
              <a:buNone/>
            </a:pPr>
            <a:r>
              <a:rPr lang="fa-IR" sz="3200" b="1" dirty="0" smtClean="0">
                <a:effectLst/>
                <a:cs typeface="B Nazanin" panose="00000400000000000000" pitchFamily="2" charset="-78"/>
              </a:rPr>
              <a:t>  3. پوشش </a:t>
            </a:r>
            <a:r>
              <a:rPr lang="fa-IR" sz="3200" b="1" dirty="0">
                <a:effectLst/>
                <a:cs typeface="B Nazanin" panose="00000400000000000000" pitchFamily="2" charset="-78"/>
              </a:rPr>
              <a:t>کف پیاده روها</a:t>
            </a:r>
          </a:p>
          <a:p>
            <a:pPr marL="0" lvl="0" indent="0" algn="just" rtl="1">
              <a:buClr>
                <a:srgbClr val="E3DED1">
                  <a:lumMod val="40000"/>
                  <a:lumOff val="60000"/>
                </a:srgbClr>
              </a:buClr>
              <a:buNone/>
            </a:pPr>
            <a:r>
              <a:rPr lang="fa-IR" sz="3200" b="1" dirty="0">
                <a:effectLst/>
                <a:cs typeface="B Nazanin" panose="00000400000000000000" pitchFamily="2" charset="-78"/>
              </a:rPr>
              <a:t>  </a:t>
            </a:r>
            <a:r>
              <a:rPr lang="fa-IR" sz="3200" b="1" dirty="0" smtClean="0">
                <a:effectLst/>
                <a:cs typeface="B Nazanin" panose="00000400000000000000" pitchFamily="2" charset="-78"/>
              </a:rPr>
              <a:t>4</a:t>
            </a:r>
            <a:r>
              <a:rPr lang="fa-IR" sz="3200" b="1" dirty="0">
                <a:effectLst/>
                <a:cs typeface="B Nazanin" panose="00000400000000000000" pitchFamily="2" charset="-78"/>
              </a:rPr>
              <a:t>. عرض پیاده روها </a:t>
            </a:r>
            <a:endParaRPr lang="fa-IR" sz="3200" b="1" dirty="0" smtClean="0">
              <a:effectLst/>
              <a:cs typeface="B Nazanin" panose="00000400000000000000" pitchFamily="2" charset="-78"/>
            </a:endParaRPr>
          </a:p>
          <a:p>
            <a:pPr marL="0" lvl="0" indent="0" algn="just" rtl="1">
              <a:buClr>
                <a:srgbClr val="E3DED1">
                  <a:lumMod val="40000"/>
                  <a:lumOff val="60000"/>
                </a:srgbClr>
              </a:buClr>
              <a:buNone/>
            </a:pPr>
            <a:r>
              <a:rPr lang="fa-IR" sz="3200" b="1" dirty="0" smtClean="0">
                <a:effectLst/>
                <a:cs typeface="B Nazanin" panose="00000400000000000000" pitchFamily="2" charset="-78"/>
              </a:rPr>
              <a:t>  5. </a:t>
            </a:r>
            <a:r>
              <a:rPr lang="fa-IR" sz="3200" b="1" dirty="0">
                <a:effectLst/>
                <a:cs typeface="B Nazanin" panose="00000400000000000000" pitchFamily="2" charset="-78"/>
              </a:rPr>
              <a:t>زنجیر ها و بلوک های سیمانی ورودی کوچه ها</a:t>
            </a:r>
          </a:p>
          <a:p>
            <a:pPr marL="0" lvl="0" indent="0" algn="just" rtl="1">
              <a:buClr>
                <a:srgbClr val="E3DED1">
                  <a:lumMod val="40000"/>
                  <a:lumOff val="60000"/>
                </a:srgbClr>
              </a:buClr>
              <a:buNone/>
            </a:pPr>
            <a:r>
              <a:rPr lang="fa-IR" sz="3200" b="1" dirty="0" smtClean="0">
                <a:effectLst/>
                <a:cs typeface="B Nazanin" panose="00000400000000000000" pitchFamily="2" charset="-78"/>
              </a:rPr>
              <a:t>  6. </a:t>
            </a:r>
            <a:r>
              <a:rPr lang="fa-IR" sz="3200" b="1" dirty="0">
                <a:effectLst/>
                <a:cs typeface="B Nazanin" panose="00000400000000000000" pitchFamily="2" charset="-78"/>
              </a:rPr>
              <a:t>سطوح ناهموار     </a:t>
            </a:r>
            <a:endParaRPr lang="fa-IR" sz="3200" b="1" dirty="0" smtClean="0">
              <a:effectLst/>
              <a:cs typeface="B Nazanin" panose="00000400000000000000" pitchFamily="2" charset="-78"/>
            </a:endParaRPr>
          </a:p>
          <a:p>
            <a:pPr marL="0" lvl="0" indent="0" algn="just" rtl="1">
              <a:buClr>
                <a:srgbClr val="E3DED1">
                  <a:lumMod val="40000"/>
                  <a:lumOff val="60000"/>
                </a:srgbClr>
              </a:buClr>
              <a:buNone/>
            </a:pPr>
            <a:r>
              <a:rPr lang="fa-IR" sz="3200" b="1" dirty="0" smtClean="0">
                <a:effectLst/>
                <a:cs typeface="B Nazanin" panose="00000400000000000000" pitchFamily="2" charset="-78"/>
              </a:rPr>
              <a:t>  7. </a:t>
            </a:r>
            <a:r>
              <a:rPr lang="fa-IR" sz="3200" b="1" dirty="0">
                <a:effectLst/>
                <a:cs typeface="B Nazanin" panose="00000400000000000000" pitchFamily="2" charset="-78"/>
              </a:rPr>
              <a:t>تابلو های راهنما        </a:t>
            </a:r>
            <a:endParaRPr lang="fa-IR" sz="3200" b="1" dirty="0" smtClean="0">
              <a:effectLst/>
              <a:cs typeface="B Nazanin" panose="00000400000000000000" pitchFamily="2" charset="-78"/>
            </a:endParaRPr>
          </a:p>
          <a:p>
            <a:pPr marL="0" lvl="0" indent="0" algn="just" rtl="1">
              <a:buClr>
                <a:srgbClr val="E3DED1">
                  <a:lumMod val="40000"/>
                  <a:lumOff val="60000"/>
                </a:srgbClr>
              </a:buClr>
              <a:buNone/>
            </a:pPr>
            <a:r>
              <a:rPr lang="fa-IR" sz="3200" b="1" dirty="0" smtClean="0">
                <a:effectLst/>
                <a:cs typeface="B Nazanin" panose="00000400000000000000" pitchFamily="2" charset="-78"/>
              </a:rPr>
              <a:t>  8. </a:t>
            </a:r>
            <a:r>
              <a:rPr lang="fa-IR" sz="3200" b="1" dirty="0">
                <a:effectLst/>
                <a:cs typeface="B Nazanin" panose="00000400000000000000" pitchFamily="2" charset="-78"/>
              </a:rPr>
              <a:t>ایستگاه های اتوبوس</a:t>
            </a:r>
          </a:p>
          <a:p>
            <a:pPr marL="0" lvl="0" indent="0" algn="just" rtl="1">
              <a:buClr>
                <a:srgbClr val="E3DED1">
                  <a:lumMod val="40000"/>
                  <a:lumOff val="60000"/>
                </a:srgbClr>
              </a:buClr>
              <a:buNone/>
            </a:pPr>
            <a:r>
              <a:rPr lang="fa-IR" sz="3200" b="1" dirty="0">
                <a:effectLst/>
                <a:cs typeface="B Nazanin" panose="00000400000000000000" pitchFamily="2" charset="-78"/>
              </a:rPr>
              <a:t>  </a:t>
            </a:r>
            <a:r>
              <a:rPr lang="fa-IR" sz="3200" b="1" dirty="0" smtClean="0">
                <a:effectLst/>
                <a:cs typeface="B Nazanin" panose="00000400000000000000" pitchFamily="2" charset="-78"/>
              </a:rPr>
              <a:t>9</a:t>
            </a:r>
            <a:r>
              <a:rPr lang="fa-IR" sz="3200" b="1" dirty="0">
                <a:effectLst/>
                <a:cs typeface="B Nazanin" panose="00000400000000000000" pitchFamily="2" charset="-78"/>
              </a:rPr>
              <a:t>. پارکینگ های عمومی                 </a:t>
            </a:r>
          </a:p>
          <a:p>
            <a:pPr marL="0" lvl="0" indent="0" algn="just" rtl="1">
              <a:buClr>
                <a:srgbClr val="E3DED1">
                  <a:lumMod val="40000"/>
                  <a:lumOff val="60000"/>
                </a:srgbClr>
              </a:buClr>
              <a:buNone/>
            </a:pPr>
            <a:r>
              <a:rPr lang="fa-IR" sz="3200" b="1" dirty="0" smtClean="0">
                <a:effectLst/>
                <a:cs typeface="B Nazanin" panose="00000400000000000000" pitchFamily="2" charset="-78"/>
              </a:rPr>
              <a:t>10</a:t>
            </a:r>
            <a:r>
              <a:rPr lang="fa-IR" sz="3200" b="1" dirty="0">
                <a:effectLst/>
                <a:cs typeface="B Nazanin" panose="00000400000000000000" pitchFamily="2" charset="-78"/>
              </a:rPr>
              <a:t>. پل های هوایی </a:t>
            </a:r>
          </a:p>
          <a:p>
            <a:pPr algn="just" rtl="1"/>
            <a:endParaRPr lang="en-US" sz="3200" dirty="0">
              <a:cs typeface="B Nazanin" panose="00000400000000000000" pitchFamily="2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0536" y="4749419"/>
            <a:ext cx="2590037" cy="161043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-1" t="6711" r="2312" b="6589"/>
          <a:stretch/>
        </p:blipFill>
        <p:spPr>
          <a:xfrm>
            <a:off x="755324" y="4749419"/>
            <a:ext cx="2565522" cy="161043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l="8050" t="5012" r="17681" b="-410"/>
          <a:stretch/>
        </p:blipFill>
        <p:spPr>
          <a:xfrm>
            <a:off x="755324" y="2695431"/>
            <a:ext cx="2596357" cy="1665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0212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299" y="177421"/>
            <a:ext cx="9917943" cy="6114197"/>
          </a:xfrm>
        </p:spPr>
        <p:txBody>
          <a:bodyPr>
            <a:normAutofit/>
          </a:bodyPr>
          <a:lstStyle/>
          <a:p>
            <a:pPr algn="just" rtl="1"/>
            <a:r>
              <a:rPr lang="fa-IR" sz="3200" dirty="0">
                <a:cs typeface="B Nazanin" panose="00000400000000000000" pitchFamily="2" charset="-78"/>
              </a:rPr>
              <a:t> </a:t>
            </a:r>
            <a:r>
              <a:rPr lang="fa-IR" sz="3200" dirty="0" smtClean="0">
                <a:solidFill>
                  <a:srgbClr val="C00000"/>
                </a:solidFill>
                <a:cs typeface="B Nazanin" panose="00000400000000000000" pitchFamily="2" charset="-78"/>
              </a:rPr>
              <a:t>مناسب سازی حمل و نقل شهری</a:t>
            </a:r>
          </a:p>
          <a:p>
            <a:pPr marL="0" indent="0" algn="just" rtl="1">
              <a:buNone/>
            </a:pPr>
            <a:r>
              <a:rPr lang="fa-IR" sz="2800" dirty="0">
                <a:cs typeface="B Nazanin" panose="00000400000000000000" pitchFamily="2" charset="-78"/>
              </a:rPr>
              <a:t> </a:t>
            </a:r>
            <a:r>
              <a:rPr lang="fa-IR" sz="2800" dirty="0" smtClean="0">
                <a:cs typeface="B Nazanin" panose="00000400000000000000" pitchFamily="2" charset="-78"/>
              </a:rPr>
              <a:t>   </a:t>
            </a:r>
            <a:r>
              <a:rPr lang="fa-IR" sz="2800" b="1" dirty="0" smtClean="0">
                <a:cs typeface="B Nazanin" panose="00000400000000000000" pitchFamily="2" charset="-78"/>
              </a:rPr>
              <a:t>الف) اتوبوس</a:t>
            </a:r>
          </a:p>
          <a:p>
            <a:pPr marL="0" indent="0" algn="just" rtl="1">
              <a:buNone/>
            </a:pPr>
            <a:r>
              <a:rPr lang="fa-IR" sz="2800" dirty="0">
                <a:cs typeface="B Nazanin" panose="00000400000000000000" pitchFamily="2" charset="-78"/>
              </a:rPr>
              <a:t> </a:t>
            </a:r>
            <a:r>
              <a:rPr lang="fa-IR" sz="2800" dirty="0" smtClean="0">
                <a:cs typeface="B Nazanin" panose="00000400000000000000" pitchFamily="2" charset="-78"/>
              </a:rPr>
              <a:t>        - به لحاظ ارزان بودن از اهمیت ویژه برخوردار است.</a:t>
            </a:r>
          </a:p>
          <a:p>
            <a:pPr marL="0" indent="0" algn="just" rtl="1">
              <a:buNone/>
            </a:pPr>
            <a:r>
              <a:rPr lang="fa-IR" sz="2800" dirty="0">
                <a:cs typeface="B Nazanin" panose="00000400000000000000" pitchFamily="2" charset="-78"/>
              </a:rPr>
              <a:t> </a:t>
            </a:r>
            <a:r>
              <a:rPr lang="fa-IR" sz="2800" dirty="0" smtClean="0">
                <a:cs typeface="B Nazanin" panose="00000400000000000000" pitchFamily="2" charset="-78"/>
              </a:rPr>
              <a:t>        - پیش بینی امکاناتی چون رمپ های تلسکوپی، بالابر اتوماتیک صندلی چرخدار، پیش بینی محل استقرار معلولین </a:t>
            </a:r>
            <a:r>
              <a:rPr lang="fa-IR" sz="2800" dirty="0">
                <a:cs typeface="B Nazanin" panose="00000400000000000000" pitchFamily="2" charset="-78"/>
              </a:rPr>
              <a:t>ودرنظرگرفتن صندلی برای نابینایان , معلولین </a:t>
            </a:r>
            <a:r>
              <a:rPr lang="fa-IR" sz="2800" dirty="0" smtClean="0">
                <a:cs typeface="B Nazanin" panose="00000400000000000000" pitchFamily="2" charset="-78"/>
              </a:rPr>
              <a:t>و سالمندانی </a:t>
            </a:r>
            <a:r>
              <a:rPr lang="fa-IR" sz="2800" dirty="0">
                <a:cs typeface="B Nazanin" panose="00000400000000000000" pitchFamily="2" charset="-78"/>
              </a:rPr>
              <a:t>که با عصا , واکرو غیره رفت و آمد می کنند و مشخص کردن این محل ها با علائم بین المللی معلولین , </a:t>
            </a:r>
            <a:r>
              <a:rPr lang="fa-IR" sz="2800" dirty="0" smtClean="0">
                <a:cs typeface="B Nazanin" panose="00000400000000000000" pitchFamily="2" charset="-78"/>
              </a:rPr>
              <a:t>را ارائه </a:t>
            </a:r>
            <a:r>
              <a:rPr lang="fa-IR" sz="2800" dirty="0">
                <a:cs typeface="B Nazanin" panose="00000400000000000000" pitchFamily="2" charset="-78"/>
              </a:rPr>
              <a:t>دهند .</a:t>
            </a:r>
            <a:endParaRPr lang="fa-IR" sz="2800" dirty="0" smtClean="0">
              <a:cs typeface="B Nazanin" panose="00000400000000000000" pitchFamily="2" charset="-78"/>
            </a:endParaRPr>
          </a:p>
          <a:p>
            <a:pPr marL="0" indent="0" algn="just" rtl="1">
              <a:buNone/>
            </a:pPr>
            <a:r>
              <a:rPr lang="fa-IR" sz="2800" dirty="0">
                <a:cs typeface="B Nazanin" panose="00000400000000000000" pitchFamily="2" charset="-78"/>
              </a:rPr>
              <a:t> </a:t>
            </a:r>
            <a:r>
              <a:rPr lang="fa-IR" sz="2800" dirty="0" smtClean="0">
                <a:cs typeface="B Nazanin" panose="00000400000000000000" pitchFamily="2" charset="-78"/>
              </a:rPr>
              <a:t>        - رعایت موارد ایمنی درداخل اتوبوس</a:t>
            </a:r>
          </a:p>
          <a:p>
            <a:pPr marL="0" indent="0" algn="just" rtl="1">
              <a:buNone/>
            </a:pPr>
            <a:r>
              <a:rPr lang="fa-IR" sz="2800" dirty="0">
                <a:cs typeface="B Nazanin" panose="00000400000000000000" pitchFamily="2" charset="-78"/>
              </a:rPr>
              <a:t> </a:t>
            </a:r>
            <a:r>
              <a:rPr lang="fa-IR" sz="2800" dirty="0" smtClean="0">
                <a:cs typeface="B Nazanin" panose="00000400000000000000" pitchFamily="2" charset="-78"/>
              </a:rPr>
              <a:t>        - ایجاد ایستگاه های مناسب برای معلولین</a:t>
            </a:r>
          </a:p>
          <a:p>
            <a:pPr marL="0" indent="0" algn="just" rtl="1">
              <a:buNone/>
            </a:pPr>
            <a:endParaRPr lang="en-US" sz="3200" dirty="0">
              <a:cs typeface="B Nazanin" panose="00000400000000000000" pitchFamily="2" charset="-7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299" y="3812986"/>
            <a:ext cx="2807459" cy="186448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5523" y="4900258"/>
            <a:ext cx="2794967" cy="1801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1023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2A5B7F"/>
      </a:dk2>
      <a:lt2>
        <a:srgbClr val="ABDAFC"/>
      </a:lt2>
      <a:accent1>
        <a:srgbClr val="9EC544"/>
      </a:accent1>
      <a:accent2>
        <a:srgbClr val="50BEA3"/>
      </a:accent2>
      <a:accent3>
        <a:srgbClr val="4A9CCC"/>
      </a:accent3>
      <a:accent4>
        <a:srgbClr val="9A66CA"/>
      </a:accent4>
      <a:accent5>
        <a:srgbClr val="C54F71"/>
      </a:accent5>
      <a:accent6>
        <a:srgbClr val="DE9C3C"/>
      </a:accent6>
      <a:hlink>
        <a:srgbClr val="6BA9DA"/>
      </a:hlink>
      <a:folHlink>
        <a:srgbClr val="A0BCD3"/>
      </a:folHlink>
    </a:clrScheme>
    <a:fontScheme name="Damask">
      <a:majorFont>
        <a:latin typeface="Bookman Old Style" panose="02050604050505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mask" id="{F9A299A0-33D0-4E0F-9F3F-7163E3744208}" vid="{746EEEEA-FB6A-406B-B510-531588D5481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1512</Words>
  <Application>Microsoft Office PowerPoint</Application>
  <PresentationFormat>Widescreen</PresentationFormat>
  <Paragraphs>123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7" baseType="lpstr">
      <vt:lpstr>Arial</vt:lpstr>
      <vt:lpstr>B Nazanin</vt:lpstr>
      <vt:lpstr>Bookman Old Style</vt:lpstr>
      <vt:lpstr>Calibri</vt:lpstr>
      <vt:lpstr>Calibri Light</vt:lpstr>
      <vt:lpstr>Rockwell</vt:lpstr>
      <vt:lpstr>Times New Roman</vt:lpstr>
      <vt:lpstr>Wingdings</vt:lpstr>
      <vt:lpstr>Office Theme</vt:lpstr>
      <vt:lpstr>Damask</vt:lpstr>
      <vt:lpstr>حمل و نقل معلولین در شهرها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حمل و نقل معلولین در شهرها</dc:title>
  <dc:creator>Mohammad</dc:creator>
  <cp:lastModifiedBy>Mohammad</cp:lastModifiedBy>
  <cp:revision>1</cp:revision>
  <dcterms:created xsi:type="dcterms:W3CDTF">2020-11-09T23:57:25Z</dcterms:created>
  <dcterms:modified xsi:type="dcterms:W3CDTF">2020-11-09T23:57:41Z</dcterms:modified>
</cp:coreProperties>
</file>