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57" r:id="rId4"/>
    <p:sldId id="258" r:id="rId5"/>
    <p:sldId id="259" r:id="rId6"/>
    <p:sldId id="260" r:id="rId7"/>
    <p:sldId id="261" r:id="rId8"/>
    <p:sldId id="262" r:id="rId9"/>
    <p:sldId id="290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2" r:id="rId33"/>
    <p:sldId id="287" r:id="rId34"/>
    <p:sldId id="29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4660"/>
  </p:normalViewPr>
  <p:slideViewPr>
    <p:cSldViewPr snapToGrid="0">
      <p:cViewPr varScale="1">
        <p:scale>
          <a:sx n="80" d="100"/>
          <a:sy n="80" d="100"/>
        </p:scale>
        <p:origin x="1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8B4CD8-B5C4-41B9-B8AB-47A88179BC92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791516-94AE-4A67-88AC-E7CC15BF1F79}">
      <dgm:prSet phldrT="[Text]" custT="1"/>
      <dgm:spPr/>
      <dgm:t>
        <a:bodyPr/>
        <a:lstStyle/>
        <a:p>
          <a:pPr rtl="1"/>
          <a:r>
            <a:rPr lang="fa-IR" sz="1600" dirty="0" smtClean="0">
              <a:cs typeface="B Koodak" panose="00000700000000000000" pitchFamily="2" charset="-78"/>
            </a:rPr>
            <a:t>زیرساخت های ضعیف</a:t>
          </a:r>
          <a:endParaRPr lang="en-US" sz="1600" dirty="0"/>
        </a:p>
      </dgm:t>
    </dgm:pt>
    <dgm:pt modelId="{AFAB797C-9BFB-4455-9CA3-71BE1F2CE45E}" type="parTrans" cxnId="{45142E3C-372D-4FE8-BE9A-1FF082CC5751}">
      <dgm:prSet/>
      <dgm:spPr/>
      <dgm:t>
        <a:bodyPr/>
        <a:lstStyle/>
        <a:p>
          <a:endParaRPr lang="en-US" sz="2400"/>
        </a:p>
      </dgm:t>
    </dgm:pt>
    <dgm:pt modelId="{C4A41C1D-F336-497A-8715-9A0A5698A7A3}" type="sibTrans" cxnId="{45142E3C-372D-4FE8-BE9A-1FF082CC5751}">
      <dgm:prSet/>
      <dgm:spPr/>
      <dgm:t>
        <a:bodyPr/>
        <a:lstStyle/>
        <a:p>
          <a:endParaRPr lang="en-US" sz="2400"/>
        </a:p>
      </dgm:t>
    </dgm:pt>
    <dgm:pt modelId="{C03441B5-7494-499D-9423-217284BE21E4}">
      <dgm:prSet phldrT="[Text]" custT="1"/>
      <dgm:spPr/>
      <dgm:t>
        <a:bodyPr/>
        <a:lstStyle/>
        <a:p>
          <a:pPr rtl="1"/>
          <a:r>
            <a:rPr lang="fa-IR" sz="1600" dirty="0" smtClean="0">
              <a:cs typeface="B Koodak" panose="00000700000000000000" pitchFamily="2" charset="-78"/>
            </a:rPr>
            <a:t>سایت های توسعه نیافته پس از جنگ</a:t>
          </a:r>
          <a:endParaRPr lang="en-US" sz="1600" dirty="0"/>
        </a:p>
      </dgm:t>
    </dgm:pt>
    <dgm:pt modelId="{D66B55B7-BDED-4E95-B93C-B4497082CA81}" type="parTrans" cxnId="{8B9AB629-67B3-4472-A0D3-2560C9324178}">
      <dgm:prSet/>
      <dgm:spPr/>
      <dgm:t>
        <a:bodyPr/>
        <a:lstStyle/>
        <a:p>
          <a:endParaRPr lang="en-US" sz="2400"/>
        </a:p>
      </dgm:t>
    </dgm:pt>
    <dgm:pt modelId="{36F0C6AB-9874-4F3C-A947-5DDD9AB986DE}" type="sibTrans" cxnId="{8B9AB629-67B3-4472-A0D3-2560C9324178}">
      <dgm:prSet/>
      <dgm:spPr/>
      <dgm:t>
        <a:bodyPr/>
        <a:lstStyle/>
        <a:p>
          <a:endParaRPr lang="en-US" sz="2400"/>
        </a:p>
      </dgm:t>
    </dgm:pt>
    <dgm:pt modelId="{27EAF88A-D1AB-4C6A-B5C8-53FDE500BD92}">
      <dgm:prSet phldrT="[Text]" custT="1"/>
      <dgm:spPr/>
      <dgm:t>
        <a:bodyPr/>
        <a:lstStyle/>
        <a:p>
          <a:pPr rtl="1"/>
          <a:r>
            <a:rPr lang="fa-IR" sz="1600" dirty="0" smtClean="0">
              <a:cs typeface="B Koodak" panose="00000700000000000000" pitchFamily="2" charset="-78"/>
            </a:rPr>
            <a:t>مداخلات معمولی دهه هفتاد که باعث نابودی نفوذپذیری شدند</a:t>
          </a:r>
          <a:endParaRPr lang="en-US" sz="1600" dirty="0"/>
        </a:p>
      </dgm:t>
    </dgm:pt>
    <dgm:pt modelId="{A0CEA6D3-33AC-498A-BD10-386E267C5D26}" type="parTrans" cxnId="{5E43CD28-7542-4DD2-9723-402B52729C49}">
      <dgm:prSet/>
      <dgm:spPr/>
      <dgm:t>
        <a:bodyPr/>
        <a:lstStyle/>
        <a:p>
          <a:endParaRPr lang="en-US" sz="2400"/>
        </a:p>
      </dgm:t>
    </dgm:pt>
    <dgm:pt modelId="{10D1D664-FC34-4FB6-806F-AC026F9B8CC6}" type="sibTrans" cxnId="{5E43CD28-7542-4DD2-9723-402B52729C49}">
      <dgm:prSet/>
      <dgm:spPr/>
      <dgm:t>
        <a:bodyPr/>
        <a:lstStyle/>
        <a:p>
          <a:endParaRPr lang="en-US" sz="2400"/>
        </a:p>
      </dgm:t>
    </dgm:pt>
    <dgm:pt modelId="{FC9E98BE-50E0-4E06-869A-78F3D5B1D6F2}">
      <dgm:prSet phldrT="[Text]" custT="1"/>
      <dgm:spPr/>
      <dgm:t>
        <a:bodyPr/>
        <a:lstStyle/>
        <a:p>
          <a:pPr rtl="1"/>
          <a:r>
            <a:rPr lang="fa-IR" sz="1600" dirty="0" smtClean="0">
              <a:cs typeface="B Koodak" panose="00000700000000000000" pitchFamily="2" charset="-78"/>
            </a:rPr>
            <a:t>فعالیت و یا سرمایه گذاری کم</a:t>
          </a:r>
          <a:endParaRPr lang="en-US" sz="1600" dirty="0"/>
        </a:p>
      </dgm:t>
    </dgm:pt>
    <dgm:pt modelId="{616E4D55-A980-4B66-871A-4D10E1949B33}" type="parTrans" cxnId="{5ECD51F5-2A15-4863-9308-FB853F71A31F}">
      <dgm:prSet/>
      <dgm:spPr/>
      <dgm:t>
        <a:bodyPr/>
        <a:lstStyle/>
        <a:p>
          <a:endParaRPr lang="en-US" sz="2400"/>
        </a:p>
      </dgm:t>
    </dgm:pt>
    <dgm:pt modelId="{4077A624-B8CD-4E40-8746-7B397A46BA74}" type="sibTrans" cxnId="{5ECD51F5-2A15-4863-9308-FB853F71A31F}">
      <dgm:prSet/>
      <dgm:spPr/>
      <dgm:t>
        <a:bodyPr/>
        <a:lstStyle/>
        <a:p>
          <a:endParaRPr lang="en-US" sz="2400"/>
        </a:p>
      </dgm:t>
    </dgm:pt>
    <dgm:pt modelId="{18F6204D-4E9F-459D-ABFC-74449DF6D075}">
      <dgm:prSet phldrT="[Text]" custT="1"/>
      <dgm:spPr/>
      <dgm:t>
        <a:bodyPr/>
        <a:lstStyle/>
        <a:p>
          <a:pPr rtl="1"/>
          <a:r>
            <a:rPr lang="fa-IR" sz="1600" dirty="0" smtClean="0">
              <a:cs typeface="B Koodak" panose="00000700000000000000" pitchFamily="2" charset="-78"/>
            </a:rPr>
            <a:t>میراث فوق العاده از ساختمان های قدیمی تر</a:t>
          </a:r>
          <a:endParaRPr lang="en-US" sz="1600" dirty="0"/>
        </a:p>
      </dgm:t>
    </dgm:pt>
    <dgm:pt modelId="{5AF42AD3-B3A3-4C52-B4BB-027023338E69}" type="parTrans" cxnId="{0C132EF1-3A20-4E64-82C3-45209D8C536B}">
      <dgm:prSet/>
      <dgm:spPr/>
      <dgm:t>
        <a:bodyPr/>
        <a:lstStyle/>
        <a:p>
          <a:endParaRPr lang="en-US" sz="2400"/>
        </a:p>
      </dgm:t>
    </dgm:pt>
    <dgm:pt modelId="{177235CF-3F2C-4775-A11E-67C0DD1A0A8B}" type="sibTrans" cxnId="{0C132EF1-3A20-4E64-82C3-45209D8C536B}">
      <dgm:prSet/>
      <dgm:spPr/>
      <dgm:t>
        <a:bodyPr/>
        <a:lstStyle/>
        <a:p>
          <a:endParaRPr lang="en-US" sz="2400"/>
        </a:p>
      </dgm:t>
    </dgm:pt>
    <dgm:pt modelId="{F79DE4BC-83B3-4AA8-AA2E-CB879B3E723F}">
      <dgm:prSet custT="1"/>
      <dgm:spPr/>
      <dgm:t>
        <a:bodyPr/>
        <a:lstStyle/>
        <a:p>
          <a:pPr rtl="1"/>
          <a:r>
            <a:rPr lang="fa-IR" sz="1600" smtClean="0">
              <a:cs typeface="B Koodak" panose="00000700000000000000" pitchFamily="2" charset="-78"/>
            </a:rPr>
            <a:t>اراضی فاقد کاربری بود که بعضاً پارکینگ شده بودند.</a:t>
          </a:r>
          <a:endParaRPr lang="fa-IR" sz="1600" dirty="0">
            <a:cs typeface="B Koodak" panose="00000700000000000000" pitchFamily="2" charset="-78"/>
          </a:endParaRPr>
        </a:p>
      </dgm:t>
    </dgm:pt>
    <dgm:pt modelId="{8CB32F69-20D7-404C-9ABC-EB2A2D1990CD}" type="parTrans" cxnId="{DAB8168D-3B94-46DC-BA94-4D5B0D33C791}">
      <dgm:prSet/>
      <dgm:spPr/>
      <dgm:t>
        <a:bodyPr/>
        <a:lstStyle/>
        <a:p>
          <a:endParaRPr lang="en-US" sz="2400"/>
        </a:p>
      </dgm:t>
    </dgm:pt>
    <dgm:pt modelId="{9CC9982E-E972-4FD4-A64B-39197B758F4B}" type="sibTrans" cxnId="{DAB8168D-3B94-46DC-BA94-4D5B0D33C791}">
      <dgm:prSet/>
      <dgm:spPr/>
      <dgm:t>
        <a:bodyPr/>
        <a:lstStyle/>
        <a:p>
          <a:endParaRPr lang="en-US" sz="2400"/>
        </a:p>
      </dgm:t>
    </dgm:pt>
    <dgm:pt modelId="{42C80F75-9F14-4890-9DB7-6ADCC2DCE55D}">
      <dgm:prSet custT="1"/>
      <dgm:spPr/>
      <dgm:t>
        <a:bodyPr/>
        <a:lstStyle/>
        <a:p>
          <a:pPr rtl="1"/>
          <a:r>
            <a:rPr lang="fa-IR" sz="1400" dirty="0" smtClean="0">
              <a:cs typeface="B Koodak" panose="00000700000000000000" pitchFamily="2" charset="-78"/>
            </a:rPr>
            <a:t>فرسودگی روزافزون این بافت و رها کردن آن از سوی مردم و از سوی مسؤولین شهر عملا به خالی شدن آن منجر گردیده بود.</a:t>
          </a:r>
          <a:endParaRPr lang="en-US" sz="1400" dirty="0">
            <a:cs typeface="B Koodak" panose="00000700000000000000" pitchFamily="2" charset="-78"/>
          </a:endParaRPr>
        </a:p>
      </dgm:t>
    </dgm:pt>
    <dgm:pt modelId="{60CD5526-26D3-453B-9B63-09D65814ABD4}" type="parTrans" cxnId="{2B92BF8E-5FA2-4469-BE86-A124C482C20D}">
      <dgm:prSet/>
      <dgm:spPr/>
      <dgm:t>
        <a:bodyPr/>
        <a:lstStyle/>
        <a:p>
          <a:endParaRPr lang="en-US" sz="2400"/>
        </a:p>
      </dgm:t>
    </dgm:pt>
    <dgm:pt modelId="{B2FA81E0-86EF-445B-8B8F-6D156D8DED3F}" type="sibTrans" cxnId="{2B92BF8E-5FA2-4469-BE86-A124C482C20D}">
      <dgm:prSet/>
      <dgm:spPr/>
      <dgm:t>
        <a:bodyPr/>
        <a:lstStyle/>
        <a:p>
          <a:endParaRPr lang="en-US" sz="2400"/>
        </a:p>
      </dgm:t>
    </dgm:pt>
    <dgm:pt modelId="{7C21DB9A-26BD-4B6E-8476-FEC0EBE10FF2}" type="pres">
      <dgm:prSet presAssocID="{848B4CD8-B5C4-41B9-B8AB-47A88179BC92}" presName="diagram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ED0E7CD-5819-4F2D-BF2D-A1512071149A}" type="pres">
      <dgm:prSet presAssocID="{62791516-94AE-4A67-88AC-E7CC15BF1F79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497BF3-6C41-4541-8737-F69D90DF7C78}" type="pres">
      <dgm:prSet presAssocID="{C4A41C1D-F336-497A-8715-9A0A5698A7A3}" presName="sibTrans" presStyleCnt="0"/>
      <dgm:spPr/>
    </dgm:pt>
    <dgm:pt modelId="{457EEA1E-5172-46BF-B541-F1F829208372}" type="pres">
      <dgm:prSet presAssocID="{C03441B5-7494-499D-9423-217284BE21E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B6DAAD-4AED-4EDA-AED7-BE66146489DD}" type="pres">
      <dgm:prSet presAssocID="{36F0C6AB-9874-4F3C-A947-5DDD9AB986DE}" presName="sibTrans" presStyleCnt="0"/>
      <dgm:spPr/>
    </dgm:pt>
    <dgm:pt modelId="{72DA001E-4379-4A87-A20E-56BC0F9B6F58}" type="pres">
      <dgm:prSet presAssocID="{27EAF88A-D1AB-4C6A-B5C8-53FDE500BD92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6C4656-1725-403D-83D7-97D45C0970DD}" type="pres">
      <dgm:prSet presAssocID="{10D1D664-FC34-4FB6-806F-AC026F9B8CC6}" presName="sibTrans" presStyleCnt="0"/>
      <dgm:spPr/>
    </dgm:pt>
    <dgm:pt modelId="{51CF586C-CD40-48A0-BB54-BE0AD3DEC3ED}" type="pres">
      <dgm:prSet presAssocID="{FC9E98BE-50E0-4E06-869A-78F3D5B1D6F2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4A90AA-FD59-461D-8C08-7144F5517109}" type="pres">
      <dgm:prSet presAssocID="{4077A624-B8CD-4E40-8746-7B397A46BA74}" presName="sibTrans" presStyleCnt="0"/>
      <dgm:spPr/>
    </dgm:pt>
    <dgm:pt modelId="{76CFCF23-49C4-4CB1-B431-F8418E160C20}" type="pres">
      <dgm:prSet presAssocID="{18F6204D-4E9F-459D-ABFC-74449DF6D075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AC2A4-C8D1-4AC2-A4DA-A1750E23EF4B}" type="pres">
      <dgm:prSet presAssocID="{177235CF-3F2C-4775-A11E-67C0DD1A0A8B}" presName="sibTrans" presStyleCnt="0"/>
      <dgm:spPr/>
    </dgm:pt>
    <dgm:pt modelId="{27FA9189-C454-42E1-AABA-FA5CFE43F497}" type="pres">
      <dgm:prSet presAssocID="{F79DE4BC-83B3-4AA8-AA2E-CB879B3E723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2BDD4A-B177-4321-926B-11011766D695}" type="pres">
      <dgm:prSet presAssocID="{9CC9982E-E972-4FD4-A64B-39197B758F4B}" presName="sibTrans" presStyleCnt="0"/>
      <dgm:spPr/>
    </dgm:pt>
    <dgm:pt modelId="{F94B2255-A1FA-4AC7-A792-E8FC2764E6A9}" type="pres">
      <dgm:prSet presAssocID="{42C80F75-9F14-4890-9DB7-6ADCC2DCE55D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132EF1-3A20-4E64-82C3-45209D8C536B}" srcId="{848B4CD8-B5C4-41B9-B8AB-47A88179BC92}" destId="{18F6204D-4E9F-459D-ABFC-74449DF6D075}" srcOrd="4" destOrd="0" parTransId="{5AF42AD3-B3A3-4C52-B4BB-027023338E69}" sibTransId="{177235CF-3F2C-4775-A11E-67C0DD1A0A8B}"/>
    <dgm:cxn modelId="{2B92BF8E-5FA2-4469-BE86-A124C482C20D}" srcId="{848B4CD8-B5C4-41B9-B8AB-47A88179BC92}" destId="{42C80F75-9F14-4890-9DB7-6ADCC2DCE55D}" srcOrd="6" destOrd="0" parTransId="{60CD5526-26D3-453B-9B63-09D65814ABD4}" sibTransId="{B2FA81E0-86EF-445B-8B8F-6D156D8DED3F}"/>
    <dgm:cxn modelId="{5E43CD28-7542-4DD2-9723-402B52729C49}" srcId="{848B4CD8-B5C4-41B9-B8AB-47A88179BC92}" destId="{27EAF88A-D1AB-4C6A-B5C8-53FDE500BD92}" srcOrd="2" destOrd="0" parTransId="{A0CEA6D3-33AC-498A-BD10-386E267C5D26}" sibTransId="{10D1D664-FC34-4FB6-806F-AC026F9B8CC6}"/>
    <dgm:cxn modelId="{086CD79E-BEDB-4E5C-8AF8-B5E12E3F9550}" type="presOf" srcId="{42C80F75-9F14-4890-9DB7-6ADCC2DCE55D}" destId="{F94B2255-A1FA-4AC7-A792-E8FC2764E6A9}" srcOrd="0" destOrd="0" presId="urn:microsoft.com/office/officeart/2005/8/layout/default"/>
    <dgm:cxn modelId="{D24BE7AF-C461-403A-9EF0-73D9BA83E869}" type="presOf" srcId="{F79DE4BC-83B3-4AA8-AA2E-CB879B3E723F}" destId="{27FA9189-C454-42E1-AABA-FA5CFE43F497}" srcOrd="0" destOrd="0" presId="urn:microsoft.com/office/officeart/2005/8/layout/default"/>
    <dgm:cxn modelId="{15B9F05C-5F09-4376-A8E6-2596CB400A9A}" type="presOf" srcId="{18F6204D-4E9F-459D-ABFC-74449DF6D075}" destId="{76CFCF23-49C4-4CB1-B431-F8418E160C20}" srcOrd="0" destOrd="0" presId="urn:microsoft.com/office/officeart/2005/8/layout/default"/>
    <dgm:cxn modelId="{45142E3C-372D-4FE8-BE9A-1FF082CC5751}" srcId="{848B4CD8-B5C4-41B9-B8AB-47A88179BC92}" destId="{62791516-94AE-4A67-88AC-E7CC15BF1F79}" srcOrd="0" destOrd="0" parTransId="{AFAB797C-9BFB-4455-9CA3-71BE1F2CE45E}" sibTransId="{C4A41C1D-F336-497A-8715-9A0A5698A7A3}"/>
    <dgm:cxn modelId="{7B465342-B0BB-49DE-845F-916CC21B1A21}" type="presOf" srcId="{62791516-94AE-4A67-88AC-E7CC15BF1F79}" destId="{7ED0E7CD-5819-4F2D-BF2D-A1512071149A}" srcOrd="0" destOrd="0" presId="urn:microsoft.com/office/officeart/2005/8/layout/default"/>
    <dgm:cxn modelId="{C69F8519-60BE-4296-937C-0DB598EA902D}" type="presOf" srcId="{C03441B5-7494-499D-9423-217284BE21E4}" destId="{457EEA1E-5172-46BF-B541-F1F829208372}" srcOrd="0" destOrd="0" presId="urn:microsoft.com/office/officeart/2005/8/layout/default"/>
    <dgm:cxn modelId="{5ECD51F5-2A15-4863-9308-FB853F71A31F}" srcId="{848B4CD8-B5C4-41B9-B8AB-47A88179BC92}" destId="{FC9E98BE-50E0-4E06-869A-78F3D5B1D6F2}" srcOrd="3" destOrd="0" parTransId="{616E4D55-A980-4B66-871A-4D10E1949B33}" sibTransId="{4077A624-B8CD-4E40-8746-7B397A46BA74}"/>
    <dgm:cxn modelId="{C010BB44-5FE9-48B5-B45E-44EB9D7EBB33}" type="presOf" srcId="{27EAF88A-D1AB-4C6A-B5C8-53FDE500BD92}" destId="{72DA001E-4379-4A87-A20E-56BC0F9B6F58}" srcOrd="0" destOrd="0" presId="urn:microsoft.com/office/officeart/2005/8/layout/default"/>
    <dgm:cxn modelId="{DB1168C8-9F15-4280-8A50-933EC5D2E3B5}" type="presOf" srcId="{848B4CD8-B5C4-41B9-B8AB-47A88179BC92}" destId="{7C21DB9A-26BD-4B6E-8476-FEC0EBE10FF2}" srcOrd="0" destOrd="0" presId="urn:microsoft.com/office/officeart/2005/8/layout/default"/>
    <dgm:cxn modelId="{DAB8168D-3B94-46DC-BA94-4D5B0D33C791}" srcId="{848B4CD8-B5C4-41B9-B8AB-47A88179BC92}" destId="{F79DE4BC-83B3-4AA8-AA2E-CB879B3E723F}" srcOrd="5" destOrd="0" parTransId="{8CB32F69-20D7-404C-9ABC-EB2A2D1990CD}" sibTransId="{9CC9982E-E972-4FD4-A64B-39197B758F4B}"/>
    <dgm:cxn modelId="{9CCA1C12-3BD7-4CEA-965B-08BC0CE40D19}" type="presOf" srcId="{FC9E98BE-50E0-4E06-869A-78F3D5B1D6F2}" destId="{51CF586C-CD40-48A0-BB54-BE0AD3DEC3ED}" srcOrd="0" destOrd="0" presId="urn:microsoft.com/office/officeart/2005/8/layout/default"/>
    <dgm:cxn modelId="{8B9AB629-67B3-4472-A0D3-2560C9324178}" srcId="{848B4CD8-B5C4-41B9-B8AB-47A88179BC92}" destId="{C03441B5-7494-499D-9423-217284BE21E4}" srcOrd="1" destOrd="0" parTransId="{D66B55B7-BDED-4E95-B93C-B4497082CA81}" sibTransId="{36F0C6AB-9874-4F3C-A947-5DDD9AB986DE}"/>
    <dgm:cxn modelId="{A5148006-6C58-4BBB-A345-D5ECB40122C4}" type="presParOf" srcId="{7C21DB9A-26BD-4B6E-8476-FEC0EBE10FF2}" destId="{7ED0E7CD-5819-4F2D-BF2D-A1512071149A}" srcOrd="0" destOrd="0" presId="urn:microsoft.com/office/officeart/2005/8/layout/default"/>
    <dgm:cxn modelId="{5CE2BC8C-D31B-419F-92F8-F885349D62AE}" type="presParOf" srcId="{7C21DB9A-26BD-4B6E-8476-FEC0EBE10FF2}" destId="{8C497BF3-6C41-4541-8737-F69D90DF7C78}" srcOrd="1" destOrd="0" presId="urn:microsoft.com/office/officeart/2005/8/layout/default"/>
    <dgm:cxn modelId="{289B84DC-BF97-48E3-9CEE-A39E6371961E}" type="presParOf" srcId="{7C21DB9A-26BD-4B6E-8476-FEC0EBE10FF2}" destId="{457EEA1E-5172-46BF-B541-F1F829208372}" srcOrd="2" destOrd="0" presId="urn:microsoft.com/office/officeart/2005/8/layout/default"/>
    <dgm:cxn modelId="{2C61A0D0-E485-4184-BE31-3C8D24467818}" type="presParOf" srcId="{7C21DB9A-26BD-4B6E-8476-FEC0EBE10FF2}" destId="{D5B6DAAD-4AED-4EDA-AED7-BE66146489DD}" srcOrd="3" destOrd="0" presId="urn:microsoft.com/office/officeart/2005/8/layout/default"/>
    <dgm:cxn modelId="{763076D1-CE1A-41BD-948C-97201AF3D5FD}" type="presParOf" srcId="{7C21DB9A-26BD-4B6E-8476-FEC0EBE10FF2}" destId="{72DA001E-4379-4A87-A20E-56BC0F9B6F58}" srcOrd="4" destOrd="0" presId="urn:microsoft.com/office/officeart/2005/8/layout/default"/>
    <dgm:cxn modelId="{0C089704-5B65-4E59-9B46-BFF11A299B14}" type="presParOf" srcId="{7C21DB9A-26BD-4B6E-8476-FEC0EBE10FF2}" destId="{B36C4656-1725-403D-83D7-97D45C0970DD}" srcOrd="5" destOrd="0" presId="urn:microsoft.com/office/officeart/2005/8/layout/default"/>
    <dgm:cxn modelId="{20C19D0F-0879-43A3-BA6D-CFCD587EEA0B}" type="presParOf" srcId="{7C21DB9A-26BD-4B6E-8476-FEC0EBE10FF2}" destId="{51CF586C-CD40-48A0-BB54-BE0AD3DEC3ED}" srcOrd="6" destOrd="0" presId="urn:microsoft.com/office/officeart/2005/8/layout/default"/>
    <dgm:cxn modelId="{F9BB80A9-7036-4F32-BC28-3D820BF8B8B7}" type="presParOf" srcId="{7C21DB9A-26BD-4B6E-8476-FEC0EBE10FF2}" destId="{DA4A90AA-FD59-461D-8C08-7144F5517109}" srcOrd="7" destOrd="0" presId="urn:microsoft.com/office/officeart/2005/8/layout/default"/>
    <dgm:cxn modelId="{6E48B26D-C472-4A98-A925-F2AA5FB5141B}" type="presParOf" srcId="{7C21DB9A-26BD-4B6E-8476-FEC0EBE10FF2}" destId="{76CFCF23-49C4-4CB1-B431-F8418E160C20}" srcOrd="8" destOrd="0" presId="urn:microsoft.com/office/officeart/2005/8/layout/default"/>
    <dgm:cxn modelId="{5C41E08B-DDC1-45FD-8C09-0403DA79BA0F}" type="presParOf" srcId="{7C21DB9A-26BD-4B6E-8476-FEC0EBE10FF2}" destId="{19EAC2A4-C8D1-4AC2-A4DA-A1750E23EF4B}" srcOrd="9" destOrd="0" presId="urn:microsoft.com/office/officeart/2005/8/layout/default"/>
    <dgm:cxn modelId="{B12A6FE5-FF69-4344-BE2A-252DB94B1BEE}" type="presParOf" srcId="{7C21DB9A-26BD-4B6E-8476-FEC0EBE10FF2}" destId="{27FA9189-C454-42E1-AABA-FA5CFE43F497}" srcOrd="10" destOrd="0" presId="urn:microsoft.com/office/officeart/2005/8/layout/default"/>
    <dgm:cxn modelId="{F2CB8A7B-4556-4A21-88E7-4AC4E3CCED29}" type="presParOf" srcId="{7C21DB9A-26BD-4B6E-8476-FEC0EBE10FF2}" destId="{D82BDD4A-B177-4321-926B-11011766D695}" srcOrd="11" destOrd="0" presId="urn:microsoft.com/office/officeart/2005/8/layout/default"/>
    <dgm:cxn modelId="{5C6FD537-FBF3-4324-9225-3029879FFEE6}" type="presParOf" srcId="{7C21DB9A-26BD-4B6E-8476-FEC0EBE10FF2}" destId="{F94B2255-A1FA-4AC7-A792-E8FC2764E6A9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BB8E41-6287-459E-8FC4-3A77710DDDBC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780F27C-F06F-4FC4-A416-062F1E716062}">
      <dgm:prSet phldrT="[Text]" custT="1"/>
      <dgm:spPr/>
      <dgm:t>
        <a:bodyPr/>
        <a:lstStyle/>
        <a:p>
          <a:pPr rtl="1"/>
          <a:r>
            <a:rPr lang="fa-IR" sz="1400" dirty="0" smtClean="0">
              <a:cs typeface="B Koodak" panose="00000700000000000000" pitchFamily="2" charset="-78"/>
            </a:rPr>
            <a:t>رویکرد این برنامه ریزی، یک طرح فراگیر برای توسعه دقیق تر در آینده سایت محسوب می شود، که مجموعه ای از آن</a:t>
          </a:r>
          <a:r>
            <a:rPr lang="en-US" sz="1400" dirty="0" smtClean="0">
              <a:cs typeface="B Koodak" panose="00000700000000000000" pitchFamily="2" charset="-78"/>
            </a:rPr>
            <a:t> </a:t>
          </a:r>
          <a:r>
            <a:rPr lang="fa-IR" sz="1400" dirty="0" smtClean="0">
              <a:cs typeface="B Koodak" panose="00000700000000000000" pitchFamily="2" charset="-78"/>
            </a:rPr>
            <a:t>برای پروژه های مرکز شهر می تواند مورد استفاده قرار بگیرد.</a:t>
          </a:r>
          <a:endParaRPr lang="en-US" sz="1400" dirty="0"/>
        </a:p>
      </dgm:t>
    </dgm:pt>
    <dgm:pt modelId="{51F4C145-D333-435F-AEA4-2BC07F2AE340}" type="parTrans" cxnId="{94C76F19-6823-40F6-840E-AB3638F984DA}">
      <dgm:prSet/>
      <dgm:spPr/>
      <dgm:t>
        <a:bodyPr/>
        <a:lstStyle/>
        <a:p>
          <a:endParaRPr lang="en-US"/>
        </a:p>
      </dgm:t>
    </dgm:pt>
    <dgm:pt modelId="{1A7FC5E3-45A3-416D-96FB-27EA253F9897}" type="sibTrans" cxnId="{94C76F19-6823-40F6-840E-AB3638F984DA}">
      <dgm:prSet/>
      <dgm:spPr/>
      <dgm:t>
        <a:bodyPr/>
        <a:lstStyle/>
        <a:p>
          <a:endParaRPr lang="en-US"/>
        </a:p>
      </dgm:t>
    </dgm:pt>
    <dgm:pt modelId="{E2CB4CFD-03E1-4852-8476-8E34F4EAB01F}">
      <dgm:prSet phldrT="[Text]"/>
      <dgm:spPr/>
      <dgm:t>
        <a:bodyPr/>
        <a:lstStyle/>
        <a:p>
          <a:pPr rtl="1"/>
          <a:r>
            <a:rPr lang="fa-IR" dirty="0" smtClean="0">
              <a:cs typeface="B Koodak" panose="00000700000000000000" pitchFamily="2" charset="-78"/>
            </a:rPr>
            <a:t>اصول اساسی استخدام در این طرح باعث شد که مجموعه ای از معماران که ساختمان ها را به صورت مجزا طراحی می</a:t>
          </a:r>
          <a:r>
            <a:rPr lang="en-US" dirty="0" smtClean="0">
              <a:cs typeface="B Koodak" panose="00000700000000000000" pitchFamily="2" charset="-78"/>
            </a:rPr>
            <a:t> </a:t>
          </a:r>
          <a:r>
            <a:rPr lang="fa-IR" dirty="0" smtClean="0">
              <a:cs typeface="B Koodak" panose="00000700000000000000" pitchFamily="2" charset="-78"/>
            </a:rPr>
            <a:t>کنند، با یک هدف مشترک و در کنار یکدیگر کار کنند.</a:t>
          </a:r>
          <a:endParaRPr lang="en-US" dirty="0"/>
        </a:p>
      </dgm:t>
    </dgm:pt>
    <dgm:pt modelId="{D8CD2AC5-3801-41B7-99CC-3F2067505B77}" type="parTrans" cxnId="{C8273DD6-678E-4DAB-93DC-843787CB8A38}">
      <dgm:prSet/>
      <dgm:spPr/>
      <dgm:t>
        <a:bodyPr/>
        <a:lstStyle/>
        <a:p>
          <a:endParaRPr lang="en-US"/>
        </a:p>
      </dgm:t>
    </dgm:pt>
    <dgm:pt modelId="{BDFF141F-BC62-453B-8C86-32A70B5FD6F8}" type="sibTrans" cxnId="{C8273DD6-678E-4DAB-93DC-843787CB8A38}">
      <dgm:prSet/>
      <dgm:spPr/>
      <dgm:t>
        <a:bodyPr/>
        <a:lstStyle/>
        <a:p>
          <a:endParaRPr lang="en-US"/>
        </a:p>
      </dgm:t>
    </dgm:pt>
    <dgm:pt modelId="{ACF62B89-0160-4CF2-9367-8ED15E48FE20}">
      <dgm:prSet/>
      <dgm:spPr/>
      <dgm:t>
        <a:bodyPr/>
        <a:lstStyle/>
        <a:p>
          <a:r>
            <a:rPr lang="fa-IR" smtClean="0">
              <a:cs typeface="B Koodak" panose="00000700000000000000" pitchFamily="2" charset="-78"/>
            </a:rPr>
            <a:t>برنامه ریزی جامع در سال ۲۰۰۱ همچنین به وسیله ارزیابی کل اثرات محیط زیستی ارزیابی شد از جمله تجدید نظر به این طرح در اکتبر ۲۰۰۱ اضافه شد و طرح جامع به روز شده تولید شد</a:t>
          </a:r>
          <a:endParaRPr lang="en-US"/>
        </a:p>
      </dgm:t>
    </dgm:pt>
    <dgm:pt modelId="{2AEE68F4-2E3B-47F7-9B22-14948788E6B7}" type="parTrans" cxnId="{8B0D59E2-71F2-4851-A706-1B6D25E3D4C4}">
      <dgm:prSet/>
      <dgm:spPr/>
      <dgm:t>
        <a:bodyPr/>
        <a:lstStyle/>
        <a:p>
          <a:endParaRPr lang="en-US"/>
        </a:p>
      </dgm:t>
    </dgm:pt>
    <dgm:pt modelId="{E1C0407B-420D-4F10-971C-D2ED9032A9D1}" type="sibTrans" cxnId="{8B0D59E2-71F2-4851-A706-1B6D25E3D4C4}">
      <dgm:prSet/>
      <dgm:spPr/>
      <dgm:t>
        <a:bodyPr/>
        <a:lstStyle/>
        <a:p>
          <a:endParaRPr lang="en-US"/>
        </a:p>
      </dgm:t>
    </dgm:pt>
    <dgm:pt modelId="{22B6A7C8-423C-4D0B-A76D-0C8F6F415CA9}" type="pres">
      <dgm:prSet presAssocID="{18BB8E41-6287-459E-8FC4-3A77710DDDBC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en-US"/>
        </a:p>
      </dgm:t>
    </dgm:pt>
    <dgm:pt modelId="{6143163E-C04A-4FB8-9C13-691AC1D35ECB}" type="pres">
      <dgm:prSet presAssocID="{18BB8E41-6287-459E-8FC4-3A77710DDDBC}" presName="Name1" presStyleCnt="0"/>
      <dgm:spPr/>
    </dgm:pt>
    <dgm:pt modelId="{2B0253A3-613B-4F37-9C9E-6ABD227098E4}" type="pres">
      <dgm:prSet presAssocID="{18BB8E41-6287-459E-8FC4-3A77710DDDBC}" presName="cycle" presStyleCnt="0"/>
      <dgm:spPr/>
    </dgm:pt>
    <dgm:pt modelId="{BBCE4D28-AA70-4FC5-B62E-236DB2EF5F05}" type="pres">
      <dgm:prSet presAssocID="{18BB8E41-6287-459E-8FC4-3A77710DDDBC}" presName="srcNode" presStyleLbl="node1" presStyleIdx="0" presStyleCnt="3"/>
      <dgm:spPr/>
    </dgm:pt>
    <dgm:pt modelId="{FE86A93F-570F-4764-92DB-475DC5B078D2}" type="pres">
      <dgm:prSet presAssocID="{18BB8E41-6287-459E-8FC4-3A77710DDDBC}" presName="conn" presStyleLbl="parChTrans1D2" presStyleIdx="0" presStyleCnt="1"/>
      <dgm:spPr/>
      <dgm:t>
        <a:bodyPr/>
        <a:lstStyle/>
        <a:p>
          <a:endParaRPr lang="en-US"/>
        </a:p>
      </dgm:t>
    </dgm:pt>
    <dgm:pt modelId="{8A1966E5-8D01-438A-B3AD-01904CE70A5F}" type="pres">
      <dgm:prSet presAssocID="{18BB8E41-6287-459E-8FC4-3A77710DDDBC}" presName="extraNode" presStyleLbl="node1" presStyleIdx="0" presStyleCnt="3"/>
      <dgm:spPr/>
    </dgm:pt>
    <dgm:pt modelId="{2AB73C00-B51F-4D21-882F-12D2BEADEA40}" type="pres">
      <dgm:prSet presAssocID="{18BB8E41-6287-459E-8FC4-3A77710DDDBC}" presName="dstNode" presStyleLbl="node1" presStyleIdx="0" presStyleCnt="3"/>
      <dgm:spPr/>
    </dgm:pt>
    <dgm:pt modelId="{3A73FED1-C480-498E-B5AC-5A70D9F61109}" type="pres">
      <dgm:prSet presAssocID="{2780F27C-F06F-4FC4-A416-062F1E71606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6151C-29B2-43CD-930B-B8287F3FE6EB}" type="pres">
      <dgm:prSet presAssocID="{2780F27C-F06F-4FC4-A416-062F1E716062}" presName="accent_1" presStyleCnt="0"/>
      <dgm:spPr/>
    </dgm:pt>
    <dgm:pt modelId="{8710E6FC-C6C6-4216-A93F-FDA61D259F2B}" type="pres">
      <dgm:prSet presAssocID="{2780F27C-F06F-4FC4-A416-062F1E716062}" presName="accentRepeatNode" presStyleLbl="solidFgAcc1" presStyleIdx="0" presStyleCnt="3"/>
      <dgm:spPr/>
    </dgm:pt>
    <dgm:pt modelId="{D7FC8E5D-4287-4560-BD1B-D6D0ABBD4E99}" type="pres">
      <dgm:prSet presAssocID="{E2CB4CFD-03E1-4852-8476-8E34F4EAB01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FA0608-347C-4CEC-8A5D-A3DC68EA5CC3}" type="pres">
      <dgm:prSet presAssocID="{E2CB4CFD-03E1-4852-8476-8E34F4EAB01F}" presName="accent_2" presStyleCnt="0"/>
      <dgm:spPr/>
    </dgm:pt>
    <dgm:pt modelId="{C148CB17-09DA-4D8D-9751-FCA3F8F15203}" type="pres">
      <dgm:prSet presAssocID="{E2CB4CFD-03E1-4852-8476-8E34F4EAB01F}" presName="accentRepeatNode" presStyleLbl="solidFgAcc1" presStyleIdx="1" presStyleCnt="3"/>
      <dgm:spPr/>
    </dgm:pt>
    <dgm:pt modelId="{0E8059E4-CA73-472E-8CE8-40D5F1CF4C5F}" type="pres">
      <dgm:prSet presAssocID="{ACF62B89-0160-4CF2-9367-8ED15E48FE20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66A6E5-9924-4C4F-B982-E1DF0BF85D47}" type="pres">
      <dgm:prSet presAssocID="{ACF62B89-0160-4CF2-9367-8ED15E48FE20}" presName="accent_3" presStyleCnt="0"/>
      <dgm:spPr/>
    </dgm:pt>
    <dgm:pt modelId="{6A87A120-AA8C-44A4-899D-2A7F37F16C3A}" type="pres">
      <dgm:prSet presAssocID="{ACF62B89-0160-4CF2-9367-8ED15E48FE20}" presName="accentRepeatNode" presStyleLbl="solidFgAcc1" presStyleIdx="2" presStyleCnt="3"/>
      <dgm:spPr/>
    </dgm:pt>
  </dgm:ptLst>
  <dgm:cxnLst>
    <dgm:cxn modelId="{809C719C-BAF3-4898-8068-EC67304A8A69}" type="presOf" srcId="{1A7FC5E3-45A3-416D-96FB-27EA253F9897}" destId="{FE86A93F-570F-4764-92DB-475DC5B078D2}" srcOrd="0" destOrd="0" presId="urn:microsoft.com/office/officeart/2008/layout/VerticalCurvedList"/>
    <dgm:cxn modelId="{649E0BEF-42B3-4856-9928-9CC8A38E865B}" type="presOf" srcId="{18BB8E41-6287-459E-8FC4-3A77710DDDBC}" destId="{22B6A7C8-423C-4D0B-A76D-0C8F6F415CA9}" srcOrd="0" destOrd="0" presId="urn:microsoft.com/office/officeart/2008/layout/VerticalCurvedList"/>
    <dgm:cxn modelId="{94C76F19-6823-40F6-840E-AB3638F984DA}" srcId="{18BB8E41-6287-459E-8FC4-3A77710DDDBC}" destId="{2780F27C-F06F-4FC4-A416-062F1E716062}" srcOrd="0" destOrd="0" parTransId="{51F4C145-D333-435F-AEA4-2BC07F2AE340}" sibTransId="{1A7FC5E3-45A3-416D-96FB-27EA253F9897}"/>
    <dgm:cxn modelId="{BA2FD26A-73E2-4241-ACD5-08C9D9D3E889}" type="presOf" srcId="{ACF62B89-0160-4CF2-9367-8ED15E48FE20}" destId="{0E8059E4-CA73-472E-8CE8-40D5F1CF4C5F}" srcOrd="0" destOrd="0" presId="urn:microsoft.com/office/officeart/2008/layout/VerticalCurvedList"/>
    <dgm:cxn modelId="{8B0D59E2-71F2-4851-A706-1B6D25E3D4C4}" srcId="{18BB8E41-6287-459E-8FC4-3A77710DDDBC}" destId="{ACF62B89-0160-4CF2-9367-8ED15E48FE20}" srcOrd="2" destOrd="0" parTransId="{2AEE68F4-2E3B-47F7-9B22-14948788E6B7}" sibTransId="{E1C0407B-420D-4F10-971C-D2ED9032A9D1}"/>
    <dgm:cxn modelId="{A6502F30-4B7C-4DEA-AAD9-B54637DC2255}" type="presOf" srcId="{E2CB4CFD-03E1-4852-8476-8E34F4EAB01F}" destId="{D7FC8E5D-4287-4560-BD1B-D6D0ABBD4E99}" srcOrd="0" destOrd="0" presId="urn:microsoft.com/office/officeart/2008/layout/VerticalCurvedList"/>
    <dgm:cxn modelId="{C8273DD6-678E-4DAB-93DC-843787CB8A38}" srcId="{18BB8E41-6287-459E-8FC4-3A77710DDDBC}" destId="{E2CB4CFD-03E1-4852-8476-8E34F4EAB01F}" srcOrd="1" destOrd="0" parTransId="{D8CD2AC5-3801-41B7-99CC-3F2067505B77}" sibTransId="{BDFF141F-BC62-453B-8C86-32A70B5FD6F8}"/>
    <dgm:cxn modelId="{6C66D9E9-E163-4A58-91F5-897ECDBEE91B}" type="presOf" srcId="{2780F27C-F06F-4FC4-A416-062F1E716062}" destId="{3A73FED1-C480-498E-B5AC-5A70D9F61109}" srcOrd="0" destOrd="0" presId="urn:microsoft.com/office/officeart/2008/layout/VerticalCurvedList"/>
    <dgm:cxn modelId="{7B5FC58F-6570-4A97-85F0-53542EDCF0CA}" type="presParOf" srcId="{22B6A7C8-423C-4D0B-A76D-0C8F6F415CA9}" destId="{6143163E-C04A-4FB8-9C13-691AC1D35ECB}" srcOrd="0" destOrd="0" presId="urn:microsoft.com/office/officeart/2008/layout/VerticalCurvedList"/>
    <dgm:cxn modelId="{89AA930A-8402-4A68-9652-E111943C28F5}" type="presParOf" srcId="{6143163E-C04A-4FB8-9C13-691AC1D35ECB}" destId="{2B0253A3-613B-4F37-9C9E-6ABD227098E4}" srcOrd="0" destOrd="0" presId="urn:microsoft.com/office/officeart/2008/layout/VerticalCurvedList"/>
    <dgm:cxn modelId="{5CDF4BFF-3F13-4C7E-81EC-1D6E8047CA42}" type="presParOf" srcId="{2B0253A3-613B-4F37-9C9E-6ABD227098E4}" destId="{BBCE4D28-AA70-4FC5-B62E-236DB2EF5F05}" srcOrd="0" destOrd="0" presId="urn:microsoft.com/office/officeart/2008/layout/VerticalCurvedList"/>
    <dgm:cxn modelId="{34A2BBCB-2522-4727-8AEB-88669AA62886}" type="presParOf" srcId="{2B0253A3-613B-4F37-9C9E-6ABD227098E4}" destId="{FE86A93F-570F-4764-92DB-475DC5B078D2}" srcOrd="1" destOrd="0" presId="urn:microsoft.com/office/officeart/2008/layout/VerticalCurvedList"/>
    <dgm:cxn modelId="{C03F88E0-59C4-448C-97EF-93187E1C9AEB}" type="presParOf" srcId="{2B0253A3-613B-4F37-9C9E-6ABD227098E4}" destId="{8A1966E5-8D01-438A-B3AD-01904CE70A5F}" srcOrd="2" destOrd="0" presId="urn:microsoft.com/office/officeart/2008/layout/VerticalCurvedList"/>
    <dgm:cxn modelId="{81038EC6-6049-4CBA-AD35-87A215D87FF4}" type="presParOf" srcId="{2B0253A3-613B-4F37-9C9E-6ABD227098E4}" destId="{2AB73C00-B51F-4D21-882F-12D2BEADEA40}" srcOrd="3" destOrd="0" presId="urn:microsoft.com/office/officeart/2008/layout/VerticalCurvedList"/>
    <dgm:cxn modelId="{E52D0535-C86A-4CCF-9940-C25C8EC0E1EE}" type="presParOf" srcId="{6143163E-C04A-4FB8-9C13-691AC1D35ECB}" destId="{3A73FED1-C480-498E-B5AC-5A70D9F61109}" srcOrd="1" destOrd="0" presId="urn:microsoft.com/office/officeart/2008/layout/VerticalCurvedList"/>
    <dgm:cxn modelId="{143AA4B5-38A2-4E6A-9D02-A673A6090DA5}" type="presParOf" srcId="{6143163E-C04A-4FB8-9C13-691AC1D35ECB}" destId="{B6E6151C-29B2-43CD-930B-B8287F3FE6EB}" srcOrd="2" destOrd="0" presId="urn:microsoft.com/office/officeart/2008/layout/VerticalCurvedList"/>
    <dgm:cxn modelId="{8B1D26B3-2F51-4887-9D02-87E945CF8645}" type="presParOf" srcId="{B6E6151C-29B2-43CD-930B-B8287F3FE6EB}" destId="{8710E6FC-C6C6-4216-A93F-FDA61D259F2B}" srcOrd="0" destOrd="0" presId="urn:microsoft.com/office/officeart/2008/layout/VerticalCurvedList"/>
    <dgm:cxn modelId="{62D177AD-04C8-4E4F-9A24-B733AC315285}" type="presParOf" srcId="{6143163E-C04A-4FB8-9C13-691AC1D35ECB}" destId="{D7FC8E5D-4287-4560-BD1B-D6D0ABBD4E99}" srcOrd="3" destOrd="0" presId="urn:microsoft.com/office/officeart/2008/layout/VerticalCurvedList"/>
    <dgm:cxn modelId="{BE8A7B34-6423-409C-BC92-4F9D70943FE9}" type="presParOf" srcId="{6143163E-C04A-4FB8-9C13-691AC1D35ECB}" destId="{9EFA0608-347C-4CEC-8A5D-A3DC68EA5CC3}" srcOrd="4" destOrd="0" presId="urn:microsoft.com/office/officeart/2008/layout/VerticalCurvedList"/>
    <dgm:cxn modelId="{05358A9B-F729-468A-83FF-5FD65D8ACDAD}" type="presParOf" srcId="{9EFA0608-347C-4CEC-8A5D-A3DC68EA5CC3}" destId="{C148CB17-09DA-4D8D-9751-FCA3F8F15203}" srcOrd="0" destOrd="0" presId="urn:microsoft.com/office/officeart/2008/layout/VerticalCurvedList"/>
    <dgm:cxn modelId="{97998DF1-0F7F-453E-BC49-C6E6F90DC525}" type="presParOf" srcId="{6143163E-C04A-4FB8-9C13-691AC1D35ECB}" destId="{0E8059E4-CA73-472E-8CE8-40D5F1CF4C5F}" srcOrd="5" destOrd="0" presId="urn:microsoft.com/office/officeart/2008/layout/VerticalCurvedList"/>
    <dgm:cxn modelId="{B028DDBE-66D7-48FD-8182-8A95F961891E}" type="presParOf" srcId="{6143163E-C04A-4FB8-9C13-691AC1D35ECB}" destId="{5366A6E5-9924-4C4F-B982-E1DF0BF85D47}" srcOrd="6" destOrd="0" presId="urn:microsoft.com/office/officeart/2008/layout/VerticalCurvedList"/>
    <dgm:cxn modelId="{2AB1DA4E-F0FC-46CA-A438-E18F7E08D4F0}" type="presParOf" srcId="{5366A6E5-9924-4C4F-B982-E1DF0BF85D47}" destId="{6A87A120-AA8C-44A4-899D-2A7F37F16C3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66587F-714E-47EC-BA03-84BE93C62BB8}" type="doc">
      <dgm:prSet loTypeId="urn:microsoft.com/office/officeart/2005/8/layout/l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A1CFA6-956D-418D-977C-5883A77730B1}">
      <dgm:prSet phldrT="[Text]"/>
      <dgm:spPr/>
      <dgm:t>
        <a:bodyPr/>
        <a:lstStyle/>
        <a:p>
          <a:r>
            <a:rPr lang="fa-IR" dirty="0" smtClean="0">
              <a:cs typeface="B Koodak" panose="00000700000000000000" pitchFamily="2" charset="-78"/>
            </a:rPr>
            <a:t>شروع اولیه این پروژه در سال ۱999 است</a:t>
          </a:r>
          <a:endParaRPr lang="en-US" dirty="0"/>
        </a:p>
      </dgm:t>
    </dgm:pt>
    <dgm:pt modelId="{CE61F10B-C502-49B5-8F8D-299E326C5844}" type="parTrans" cxnId="{A79FF34E-0217-446E-BE6E-37219AE5BC2A}">
      <dgm:prSet/>
      <dgm:spPr/>
      <dgm:t>
        <a:bodyPr/>
        <a:lstStyle/>
        <a:p>
          <a:endParaRPr lang="en-US"/>
        </a:p>
      </dgm:t>
    </dgm:pt>
    <dgm:pt modelId="{FC94626C-930C-4DEF-9140-688D761DD917}" type="sibTrans" cxnId="{A79FF34E-0217-446E-BE6E-37219AE5BC2A}">
      <dgm:prSet/>
      <dgm:spPr/>
      <dgm:t>
        <a:bodyPr/>
        <a:lstStyle/>
        <a:p>
          <a:endParaRPr lang="en-US"/>
        </a:p>
      </dgm:t>
    </dgm:pt>
    <dgm:pt modelId="{574B311A-F1F9-4E17-B9A1-77AC0013CA8F}">
      <dgm:prSet phldrT="[Text]"/>
      <dgm:spPr/>
      <dgm:t>
        <a:bodyPr/>
        <a:lstStyle/>
        <a:p>
          <a:r>
            <a:rPr lang="fa-IR" dirty="0" smtClean="0">
              <a:cs typeface="B Koodak" panose="00000700000000000000" pitchFamily="2" charset="-78"/>
            </a:rPr>
            <a:t>در سال ۲۰۰۱ وارد عرصه ی برنامه ریزی شد </a:t>
          </a:r>
          <a:endParaRPr lang="en-US" dirty="0"/>
        </a:p>
      </dgm:t>
    </dgm:pt>
    <dgm:pt modelId="{CDA7A1B3-7B6B-4A83-9033-5D92B241C2E2}" type="parTrans" cxnId="{60B108EE-4736-41D3-9DB8-314C178E16CD}">
      <dgm:prSet/>
      <dgm:spPr/>
      <dgm:t>
        <a:bodyPr/>
        <a:lstStyle/>
        <a:p>
          <a:endParaRPr lang="en-US"/>
        </a:p>
      </dgm:t>
    </dgm:pt>
    <dgm:pt modelId="{06450124-B783-4893-AA07-FADDF51BD6DB}" type="sibTrans" cxnId="{60B108EE-4736-41D3-9DB8-314C178E16CD}">
      <dgm:prSet/>
      <dgm:spPr/>
      <dgm:t>
        <a:bodyPr/>
        <a:lstStyle/>
        <a:p>
          <a:endParaRPr lang="en-US"/>
        </a:p>
      </dgm:t>
    </dgm:pt>
    <dgm:pt modelId="{F2CA9433-3730-4C93-ACC8-D7BE021D08A2}">
      <dgm:prSet phldrT="[Text]"/>
      <dgm:spPr/>
      <dgm:t>
        <a:bodyPr/>
        <a:lstStyle/>
        <a:p>
          <a:r>
            <a:rPr lang="fa-IR" dirty="0" smtClean="0">
              <a:cs typeface="B Koodak" panose="00000700000000000000" pitchFamily="2" charset="-78"/>
            </a:rPr>
            <a:t>در پاییز سال ۲۰۰۸ افتتاح شد</a:t>
          </a:r>
          <a:endParaRPr lang="en-US" dirty="0"/>
        </a:p>
      </dgm:t>
    </dgm:pt>
    <dgm:pt modelId="{C5FDC088-FA35-4E22-AD25-42A9FE996476}" type="parTrans" cxnId="{86B19A2D-00E2-4E08-993B-D5CDDDAA65C0}">
      <dgm:prSet/>
      <dgm:spPr/>
      <dgm:t>
        <a:bodyPr/>
        <a:lstStyle/>
        <a:p>
          <a:endParaRPr lang="en-US"/>
        </a:p>
      </dgm:t>
    </dgm:pt>
    <dgm:pt modelId="{A617E20D-B236-4411-8533-3CD03D42AEF3}" type="sibTrans" cxnId="{86B19A2D-00E2-4E08-993B-D5CDDDAA65C0}">
      <dgm:prSet/>
      <dgm:spPr/>
      <dgm:t>
        <a:bodyPr/>
        <a:lstStyle/>
        <a:p>
          <a:endParaRPr lang="en-US"/>
        </a:p>
      </dgm:t>
    </dgm:pt>
    <dgm:pt modelId="{9E70BE58-373A-4BAC-AE73-11390368350B}" type="pres">
      <dgm:prSet presAssocID="{7A66587F-714E-47EC-BA03-84BE93C62BB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C90D8C-54FE-4D3F-9063-A00C9DD797CC}" type="pres">
      <dgm:prSet presAssocID="{69A1CFA6-956D-418D-977C-5883A77730B1}" presName="vertFlow" presStyleCnt="0"/>
      <dgm:spPr/>
      <dgm:t>
        <a:bodyPr/>
        <a:lstStyle/>
        <a:p>
          <a:endParaRPr lang="en-US"/>
        </a:p>
      </dgm:t>
    </dgm:pt>
    <dgm:pt modelId="{5127105A-3B25-4814-A26E-FB372B947825}" type="pres">
      <dgm:prSet presAssocID="{69A1CFA6-956D-418D-977C-5883A77730B1}" presName="header" presStyleLbl="node1" presStyleIdx="0" presStyleCnt="1"/>
      <dgm:spPr/>
      <dgm:t>
        <a:bodyPr/>
        <a:lstStyle/>
        <a:p>
          <a:endParaRPr lang="en-US"/>
        </a:p>
      </dgm:t>
    </dgm:pt>
    <dgm:pt modelId="{65581E56-74CF-4609-90CD-226B572CE96D}" type="pres">
      <dgm:prSet presAssocID="{CDA7A1B3-7B6B-4A83-9033-5D92B241C2E2}" presName="parTrans" presStyleLbl="sibTrans2D1" presStyleIdx="0" presStyleCnt="2"/>
      <dgm:spPr/>
      <dgm:t>
        <a:bodyPr/>
        <a:lstStyle/>
        <a:p>
          <a:endParaRPr lang="en-US"/>
        </a:p>
      </dgm:t>
    </dgm:pt>
    <dgm:pt modelId="{F81EDD25-38C9-46C8-A8F2-3C8749F6DECC}" type="pres">
      <dgm:prSet presAssocID="{574B311A-F1F9-4E17-B9A1-77AC0013CA8F}" presName="child" presStyleLbl="alignAccFollow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D1EA33-1B66-44DE-A83F-B118DE704B1F}" type="pres">
      <dgm:prSet presAssocID="{06450124-B783-4893-AA07-FADDF51BD6D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6F2B9333-734C-43AC-B80F-71CC8E3B30D0}" type="pres">
      <dgm:prSet presAssocID="{F2CA9433-3730-4C93-ACC8-D7BE021D08A2}" presName="child" presStyleLbl="alignAccFollow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B19A2D-00E2-4E08-993B-D5CDDDAA65C0}" srcId="{69A1CFA6-956D-418D-977C-5883A77730B1}" destId="{F2CA9433-3730-4C93-ACC8-D7BE021D08A2}" srcOrd="1" destOrd="0" parTransId="{C5FDC088-FA35-4E22-AD25-42A9FE996476}" sibTransId="{A617E20D-B236-4411-8533-3CD03D42AEF3}"/>
    <dgm:cxn modelId="{A79FF34E-0217-446E-BE6E-37219AE5BC2A}" srcId="{7A66587F-714E-47EC-BA03-84BE93C62BB8}" destId="{69A1CFA6-956D-418D-977C-5883A77730B1}" srcOrd="0" destOrd="0" parTransId="{CE61F10B-C502-49B5-8F8D-299E326C5844}" sibTransId="{FC94626C-930C-4DEF-9140-688D761DD917}"/>
    <dgm:cxn modelId="{67F1D65D-948D-40A9-8550-3CC72967E2F2}" type="presOf" srcId="{06450124-B783-4893-AA07-FADDF51BD6DB}" destId="{DFD1EA33-1B66-44DE-A83F-B118DE704B1F}" srcOrd="0" destOrd="0" presId="urn:microsoft.com/office/officeart/2005/8/layout/lProcess1"/>
    <dgm:cxn modelId="{17811758-7A1D-48CA-836D-9150CF0F67AD}" type="presOf" srcId="{574B311A-F1F9-4E17-B9A1-77AC0013CA8F}" destId="{F81EDD25-38C9-46C8-A8F2-3C8749F6DECC}" srcOrd="0" destOrd="0" presId="urn:microsoft.com/office/officeart/2005/8/layout/lProcess1"/>
    <dgm:cxn modelId="{C59543DA-EBC5-4FFF-853D-73494A82D169}" type="presOf" srcId="{69A1CFA6-956D-418D-977C-5883A77730B1}" destId="{5127105A-3B25-4814-A26E-FB372B947825}" srcOrd="0" destOrd="0" presId="urn:microsoft.com/office/officeart/2005/8/layout/lProcess1"/>
    <dgm:cxn modelId="{E25513DF-2E68-4B22-8B77-683CB35D2D51}" type="presOf" srcId="{7A66587F-714E-47EC-BA03-84BE93C62BB8}" destId="{9E70BE58-373A-4BAC-AE73-11390368350B}" srcOrd="0" destOrd="0" presId="urn:microsoft.com/office/officeart/2005/8/layout/lProcess1"/>
    <dgm:cxn modelId="{60B108EE-4736-41D3-9DB8-314C178E16CD}" srcId="{69A1CFA6-956D-418D-977C-5883A77730B1}" destId="{574B311A-F1F9-4E17-B9A1-77AC0013CA8F}" srcOrd="0" destOrd="0" parTransId="{CDA7A1B3-7B6B-4A83-9033-5D92B241C2E2}" sibTransId="{06450124-B783-4893-AA07-FADDF51BD6DB}"/>
    <dgm:cxn modelId="{CF1EFDFC-E466-4B1F-8D45-42B6894B82B4}" type="presOf" srcId="{F2CA9433-3730-4C93-ACC8-D7BE021D08A2}" destId="{6F2B9333-734C-43AC-B80F-71CC8E3B30D0}" srcOrd="0" destOrd="0" presId="urn:microsoft.com/office/officeart/2005/8/layout/lProcess1"/>
    <dgm:cxn modelId="{D63B0544-237F-4445-96FD-CAC46719E3F1}" type="presOf" srcId="{CDA7A1B3-7B6B-4A83-9033-5D92B241C2E2}" destId="{65581E56-74CF-4609-90CD-226B572CE96D}" srcOrd="0" destOrd="0" presId="urn:microsoft.com/office/officeart/2005/8/layout/lProcess1"/>
    <dgm:cxn modelId="{783DAD49-D7F6-4000-B52F-23CD7699E85E}" type="presParOf" srcId="{9E70BE58-373A-4BAC-AE73-11390368350B}" destId="{39C90D8C-54FE-4D3F-9063-A00C9DD797CC}" srcOrd="0" destOrd="0" presId="urn:microsoft.com/office/officeart/2005/8/layout/lProcess1"/>
    <dgm:cxn modelId="{4C6147A4-2899-4949-AF6A-B1EECE769F8C}" type="presParOf" srcId="{39C90D8C-54FE-4D3F-9063-A00C9DD797CC}" destId="{5127105A-3B25-4814-A26E-FB372B947825}" srcOrd="0" destOrd="0" presId="urn:microsoft.com/office/officeart/2005/8/layout/lProcess1"/>
    <dgm:cxn modelId="{1994B277-8FA7-4D71-902C-D440619EA2B2}" type="presParOf" srcId="{39C90D8C-54FE-4D3F-9063-A00C9DD797CC}" destId="{65581E56-74CF-4609-90CD-226B572CE96D}" srcOrd="1" destOrd="0" presId="urn:microsoft.com/office/officeart/2005/8/layout/lProcess1"/>
    <dgm:cxn modelId="{3B108E7A-D08A-44FF-BAFF-589BC5CCA241}" type="presParOf" srcId="{39C90D8C-54FE-4D3F-9063-A00C9DD797CC}" destId="{F81EDD25-38C9-46C8-A8F2-3C8749F6DECC}" srcOrd="2" destOrd="0" presId="urn:microsoft.com/office/officeart/2005/8/layout/lProcess1"/>
    <dgm:cxn modelId="{2EB6D6A6-D04A-4B06-B4C3-C46A49DFA9C2}" type="presParOf" srcId="{39C90D8C-54FE-4D3F-9063-A00C9DD797CC}" destId="{DFD1EA33-1B66-44DE-A83F-B118DE704B1F}" srcOrd="3" destOrd="0" presId="urn:microsoft.com/office/officeart/2005/8/layout/lProcess1"/>
    <dgm:cxn modelId="{3816E116-B42B-41D2-8BA6-9A6E7BC07904}" type="presParOf" srcId="{39C90D8C-54FE-4D3F-9063-A00C9DD797CC}" destId="{6F2B9333-734C-43AC-B80F-71CC8E3B30D0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61A8DDC-9F4C-4575-ABC8-0C03CDB7D359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D34B2B-CCCB-4357-B58A-4758BA78BF6C}">
      <dgm:prSet phldrT="[Text]"/>
      <dgm:spPr/>
      <dgm:t>
        <a:bodyPr/>
        <a:lstStyle/>
        <a:p>
          <a:pPr rtl="1"/>
          <a:r>
            <a:rPr lang="fa-IR" dirty="0" smtClean="0">
              <a:cs typeface="B Koodak" panose="00000700000000000000" pitchFamily="2" charset="-78"/>
            </a:rPr>
            <a:t>توسعه منطقه</a:t>
          </a:r>
          <a:endParaRPr lang="en-US" dirty="0"/>
        </a:p>
      </dgm:t>
    </dgm:pt>
    <dgm:pt modelId="{40374314-8A23-4559-934F-D2616776331A}" type="parTrans" cxnId="{07818196-6CA3-44AB-A8A8-BD62C8BDB121}">
      <dgm:prSet/>
      <dgm:spPr/>
      <dgm:t>
        <a:bodyPr/>
        <a:lstStyle/>
        <a:p>
          <a:endParaRPr lang="en-US"/>
        </a:p>
      </dgm:t>
    </dgm:pt>
    <dgm:pt modelId="{DAF20863-7B32-4BD6-9A70-14FA7659E488}" type="sibTrans" cxnId="{07818196-6CA3-44AB-A8A8-BD62C8BDB121}">
      <dgm:prSet/>
      <dgm:spPr/>
      <dgm:t>
        <a:bodyPr/>
        <a:lstStyle/>
        <a:p>
          <a:endParaRPr lang="en-US"/>
        </a:p>
      </dgm:t>
    </dgm:pt>
    <dgm:pt modelId="{7E508387-798B-4980-802A-432459D15E98}">
      <dgm:prSet phldrT="[Text]"/>
      <dgm:spPr/>
      <dgm:t>
        <a:bodyPr/>
        <a:lstStyle/>
        <a:p>
          <a:pPr rtl="1"/>
          <a:r>
            <a:rPr lang="fa-IR" dirty="0" smtClean="0">
              <a:cs typeface="B Koodak" panose="00000700000000000000" pitchFamily="2" charset="-78"/>
            </a:rPr>
            <a:t>طراحی قلمرو عمومی </a:t>
          </a:r>
          <a:endParaRPr lang="en-US" dirty="0"/>
        </a:p>
      </dgm:t>
    </dgm:pt>
    <dgm:pt modelId="{B171C094-2141-4A8A-BC0C-46387E5AC69F}" type="parTrans" cxnId="{EEDAE650-0B8F-4D22-A2DF-D261ACA3923E}">
      <dgm:prSet/>
      <dgm:spPr/>
      <dgm:t>
        <a:bodyPr/>
        <a:lstStyle/>
        <a:p>
          <a:endParaRPr lang="en-US"/>
        </a:p>
      </dgm:t>
    </dgm:pt>
    <dgm:pt modelId="{A5656AD6-3F1A-4F88-876E-CBC5E074EE96}" type="sibTrans" cxnId="{EEDAE650-0B8F-4D22-A2DF-D261ACA3923E}">
      <dgm:prSet/>
      <dgm:spPr/>
      <dgm:t>
        <a:bodyPr/>
        <a:lstStyle/>
        <a:p>
          <a:endParaRPr lang="en-US"/>
        </a:p>
      </dgm:t>
    </dgm:pt>
    <dgm:pt modelId="{DCAE09DE-05BF-44FA-A467-0CD81BD24BAB}">
      <dgm:prSet phldrT="[Text]"/>
      <dgm:spPr/>
      <dgm:t>
        <a:bodyPr/>
        <a:lstStyle/>
        <a:p>
          <a:pPr rtl="1"/>
          <a:r>
            <a:rPr lang="fa-IR" dirty="0" smtClean="0">
              <a:cs typeface="B Koodak" panose="00000700000000000000" pitchFamily="2" charset="-78"/>
            </a:rPr>
            <a:t>پشتیبانی از آموزش و اقتصاد </a:t>
          </a:r>
          <a:endParaRPr lang="en-US" dirty="0"/>
        </a:p>
      </dgm:t>
    </dgm:pt>
    <dgm:pt modelId="{9D845FB2-DD51-4C54-A4F1-CE0D81932CBA}" type="parTrans" cxnId="{AAD806C4-204C-4590-BD3F-794333EED615}">
      <dgm:prSet/>
      <dgm:spPr/>
      <dgm:t>
        <a:bodyPr/>
        <a:lstStyle/>
        <a:p>
          <a:endParaRPr lang="en-US"/>
        </a:p>
      </dgm:t>
    </dgm:pt>
    <dgm:pt modelId="{CFA5AEDA-345A-4DD5-80B1-9C8B38501D49}" type="sibTrans" cxnId="{AAD806C4-204C-4590-BD3F-794333EED615}">
      <dgm:prSet/>
      <dgm:spPr/>
      <dgm:t>
        <a:bodyPr/>
        <a:lstStyle/>
        <a:p>
          <a:endParaRPr lang="en-US"/>
        </a:p>
      </dgm:t>
    </dgm:pt>
    <dgm:pt modelId="{43A867DF-83E7-40C3-BDF6-60A33260C6D8}" type="pres">
      <dgm:prSet presAssocID="{B61A8DDC-9F4C-4575-ABC8-0C03CDB7D35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F1C687-F465-468A-97CD-880476C0AE44}" type="pres">
      <dgm:prSet presAssocID="{A0D34B2B-CCCB-4357-B58A-4758BA78BF6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C31AD3-86AC-41BA-B2D1-6FE0627206C3}" type="pres">
      <dgm:prSet presAssocID="{DAF20863-7B32-4BD6-9A70-14FA7659E488}" presName="sibTrans" presStyleCnt="0"/>
      <dgm:spPr/>
    </dgm:pt>
    <dgm:pt modelId="{71D857CE-08B3-4AF1-AA5F-7541D80CF28E}" type="pres">
      <dgm:prSet presAssocID="{7E508387-798B-4980-802A-432459D15E9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C9B5E1-93DF-4CCA-9811-2F2F0EFF9C73}" type="pres">
      <dgm:prSet presAssocID="{A5656AD6-3F1A-4F88-876E-CBC5E074EE96}" presName="sibTrans" presStyleCnt="0"/>
      <dgm:spPr/>
    </dgm:pt>
    <dgm:pt modelId="{3A6E635B-A2BF-4755-90D7-EC63A05E63D6}" type="pres">
      <dgm:prSet presAssocID="{DCAE09DE-05BF-44FA-A467-0CD81BD24BA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EDAE650-0B8F-4D22-A2DF-D261ACA3923E}" srcId="{B61A8DDC-9F4C-4575-ABC8-0C03CDB7D359}" destId="{7E508387-798B-4980-802A-432459D15E98}" srcOrd="1" destOrd="0" parTransId="{B171C094-2141-4A8A-BC0C-46387E5AC69F}" sibTransId="{A5656AD6-3F1A-4F88-876E-CBC5E074EE96}"/>
    <dgm:cxn modelId="{AA08ABAD-A12F-41CE-B9D7-448C0246AC91}" type="presOf" srcId="{7E508387-798B-4980-802A-432459D15E98}" destId="{71D857CE-08B3-4AF1-AA5F-7541D80CF28E}" srcOrd="0" destOrd="0" presId="urn:microsoft.com/office/officeart/2005/8/layout/default"/>
    <dgm:cxn modelId="{07818196-6CA3-44AB-A8A8-BD62C8BDB121}" srcId="{B61A8DDC-9F4C-4575-ABC8-0C03CDB7D359}" destId="{A0D34B2B-CCCB-4357-B58A-4758BA78BF6C}" srcOrd="0" destOrd="0" parTransId="{40374314-8A23-4559-934F-D2616776331A}" sibTransId="{DAF20863-7B32-4BD6-9A70-14FA7659E488}"/>
    <dgm:cxn modelId="{F1678929-A87E-4ED9-9BDD-F4840ADA88BC}" type="presOf" srcId="{A0D34B2B-CCCB-4357-B58A-4758BA78BF6C}" destId="{1FF1C687-F465-468A-97CD-880476C0AE44}" srcOrd="0" destOrd="0" presId="urn:microsoft.com/office/officeart/2005/8/layout/default"/>
    <dgm:cxn modelId="{84B3056B-41DB-4E1E-8FE9-443DD05C81DC}" type="presOf" srcId="{DCAE09DE-05BF-44FA-A467-0CD81BD24BAB}" destId="{3A6E635B-A2BF-4755-90D7-EC63A05E63D6}" srcOrd="0" destOrd="0" presId="urn:microsoft.com/office/officeart/2005/8/layout/default"/>
    <dgm:cxn modelId="{7C5CDA56-DD72-430C-AD0A-9C232DDC2629}" type="presOf" srcId="{B61A8DDC-9F4C-4575-ABC8-0C03CDB7D359}" destId="{43A867DF-83E7-40C3-BDF6-60A33260C6D8}" srcOrd="0" destOrd="0" presId="urn:microsoft.com/office/officeart/2005/8/layout/default"/>
    <dgm:cxn modelId="{AAD806C4-204C-4590-BD3F-794333EED615}" srcId="{B61A8DDC-9F4C-4575-ABC8-0C03CDB7D359}" destId="{DCAE09DE-05BF-44FA-A467-0CD81BD24BAB}" srcOrd="2" destOrd="0" parTransId="{9D845FB2-DD51-4C54-A4F1-CE0D81932CBA}" sibTransId="{CFA5AEDA-345A-4DD5-80B1-9C8B38501D49}"/>
    <dgm:cxn modelId="{D864EB0C-37C0-4323-8E28-D42586401424}" type="presParOf" srcId="{43A867DF-83E7-40C3-BDF6-60A33260C6D8}" destId="{1FF1C687-F465-468A-97CD-880476C0AE44}" srcOrd="0" destOrd="0" presId="urn:microsoft.com/office/officeart/2005/8/layout/default"/>
    <dgm:cxn modelId="{4EABFED9-D4BB-4FCB-9860-ECE85B1E22F3}" type="presParOf" srcId="{43A867DF-83E7-40C3-BDF6-60A33260C6D8}" destId="{E9C31AD3-86AC-41BA-B2D1-6FE0627206C3}" srcOrd="1" destOrd="0" presId="urn:microsoft.com/office/officeart/2005/8/layout/default"/>
    <dgm:cxn modelId="{615611AB-28F5-4AC7-BEAC-061CE9950F6E}" type="presParOf" srcId="{43A867DF-83E7-40C3-BDF6-60A33260C6D8}" destId="{71D857CE-08B3-4AF1-AA5F-7541D80CF28E}" srcOrd="2" destOrd="0" presId="urn:microsoft.com/office/officeart/2005/8/layout/default"/>
    <dgm:cxn modelId="{EB94C86F-96C4-4830-8AC1-FA7DEAB38FAD}" type="presParOf" srcId="{43A867DF-83E7-40C3-BDF6-60A33260C6D8}" destId="{A2C9B5E1-93DF-4CCA-9811-2F2F0EFF9C73}" srcOrd="3" destOrd="0" presId="urn:microsoft.com/office/officeart/2005/8/layout/default"/>
    <dgm:cxn modelId="{E317D3B0-F9DB-4790-8570-275523891C54}" type="presParOf" srcId="{43A867DF-83E7-40C3-BDF6-60A33260C6D8}" destId="{3A6E635B-A2BF-4755-90D7-EC63A05E63D6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FAFB83-F9C6-466E-98A7-B60803500A63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F0DC59D-54E7-4E92-806A-D50816737C63}">
      <dgm:prSet phldrT="[Text]" custT="1"/>
      <dgm:spPr/>
      <dgm:t>
        <a:bodyPr/>
        <a:lstStyle/>
        <a:p>
          <a:pPr rtl="1"/>
          <a:r>
            <a:rPr lang="fa-IR" sz="1300" dirty="0" smtClean="0">
              <a:cs typeface="B Koodak" panose="00000700000000000000" pitchFamily="2" charset="-78"/>
            </a:rPr>
            <a:t>در نظر گرفتن ارزش های تاریخی و بهره گیری از مصادیق بومی که باعث نزدیک شدن اهداف طرح با خواسته های مردم شده است و بر همین اساس مردم به راحتی آنرا درک کرده و پذیرفته اند</a:t>
          </a:r>
          <a:endParaRPr lang="en-US" sz="1300" dirty="0"/>
        </a:p>
      </dgm:t>
    </dgm:pt>
    <dgm:pt modelId="{07F85364-89DF-4CA8-86C4-B23AB28B68B3}" type="parTrans" cxnId="{A4DE9191-B038-438C-A083-E853639559DD}">
      <dgm:prSet/>
      <dgm:spPr/>
      <dgm:t>
        <a:bodyPr/>
        <a:lstStyle/>
        <a:p>
          <a:endParaRPr lang="en-US" sz="2800"/>
        </a:p>
      </dgm:t>
    </dgm:pt>
    <dgm:pt modelId="{54AB4A9E-F839-4D6F-ADBB-2E73852EB4B1}" type="sibTrans" cxnId="{A4DE9191-B038-438C-A083-E853639559DD}">
      <dgm:prSet/>
      <dgm:spPr/>
      <dgm:t>
        <a:bodyPr/>
        <a:lstStyle/>
        <a:p>
          <a:endParaRPr lang="en-US" sz="2800"/>
        </a:p>
      </dgm:t>
    </dgm:pt>
    <dgm:pt modelId="{EF516A57-A333-4CC1-879D-39EBCD01A028}">
      <dgm:prSet phldrT="[Text]" custT="1"/>
      <dgm:spPr/>
      <dgm:t>
        <a:bodyPr/>
        <a:lstStyle/>
        <a:p>
          <a:pPr rtl="1"/>
          <a:r>
            <a:rPr lang="fa-IR" sz="1800" dirty="0" smtClean="0">
              <a:cs typeface="B Koodak" panose="00000700000000000000" pitchFamily="2" charset="-78"/>
            </a:rPr>
            <a:t>ایجاد فضاهای منعطف و سرزنده</a:t>
          </a:r>
          <a:endParaRPr lang="en-US" sz="1800" dirty="0"/>
        </a:p>
      </dgm:t>
    </dgm:pt>
    <dgm:pt modelId="{399E0FBA-EE24-4ADC-8762-F3884D18827C}" type="parTrans" cxnId="{F9F460F0-FBF7-498D-AFCD-7ADD63EBF1E4}">
      <dgm:prSet/>
      <dgm:spPr/>
      <dgm:t>
        <a:bodyPr/>
        <a:lstStyle/>
        <a:p>
          <a:endParaRPr lang="en-US" sz="2800"/>
        </a:p>
      </dgm:t>
    </dgm:pt>
    <dgm:pt modelId="{0E199999-8B5E-4364-93A8-B0A83D45E601}" type="sibTrans" cxnId="{F9F460F0-FBF7-498D-AFCD-7ADD63EBF1E4}">
      <dgm:prSet/>
      <dgm:spPr/>
      <dgm:t>
        <a:bodyPr/>
        <a:lstStyle/>
        <a:p>
          <a:endParaRPr lang="en-US" sz="2800"/>
        </a:p>
      </dgm:t>
    </dgm:pt>
    <dgm:pt modelId="{14597063-3B1B-40C4-81B5-4AFCE6A69A0A}">
      <dgm:prSet phldrT="[Text]" custT="1"/>
      <dgm:spPr/>
      <dgm:t>
        <a:bodyPr/>
        <a:lstStyle/>
        <a:p>
          <a:pPr rtl="1"/>
          <a:r>
            <a:rPr lang="fa-IR" sz="1800" dirty="0" smtClean="0">
              <a:cs typeface="B Koodak" panose="00000700000000000000" pitchFamily="2" charset="-78"/>
            </a:rPr>
            <a:t>اهمیت به ارزش های بومی در طرح</a:t>
          </a:r>
          <a:endParaRPr lang="en-US" sz="1800" dirty="0"/>
        </a:p>
      </dgm:t>
    </dgm:pt>
    <dgm:pt modelId="{6C179B0E-DA54-4616-96C2-44E905B0F1EA}" type="parTrans" cxnId="{E4F91A60-F3F9-4810-AD0B-87D81979BE01}">
      <dgm:prSet/>
      <dgm:spPr/>
      <dgm:t>
        <a:bodyPr/>
        <a:lstStyle/>
        <a:p>
          <a:endParaRPr lang="en-US" sz="2800"/>
        </a:p>
      </dgm:t>
    </dgm:pt>
    <dgm:pt modelId="{FA3EA271-D230-4DC1-9718-9F5F83BD37F2}" type="sibTrans" cxnId="{E4F91A60-F3F9-4810-AD0B-87D81979BE01}">
      <dgm:prSet/>
      <dgm:spPr/>
      <dgm:t>
        <a:bodyPr/>
        <a:lstStyle/>
        <a:p>
          <a:endParaRPr lang="en-US" sz="2800"/>
        </a:p>
      </dgm:t>
    </dgm:pt>
    <dgm:pt modelId="{296BBF0F-4E50-478A-977B-32D3025E834A}">
      <dgm:prSet custT="1"/>
      <dgm:spPr/>
      <dgm:t>
        <a:bodyPr/>
        <a:lstStyle/>
        <a:p>
          <a:pPr rtl="1"/>
          <a:r>
            <a:rPr lang="fa-IR" sz="1800" dirty="0" smtClean="0">
              <a:cs typeface="B Koodak" panose="00000700000000000000" pitchFamily="2" charset="-78"/>
            </a:rPr>
            <a:t>نظر خواهی از مردم و لحاظ کردن علایق آن ها در طراحی طرح سبب ایجاد احساس تعلق خاطر در افراد شد</a:t>
          </a:r>
          <a:endParaRPr lang="fa-IR" sz="1800" dirty="0">
            <a:cs typeface="B Koodak" panose="00000700000000000000" pitchFamily="2" charset="-78"/>
          </a:endParaRPr>
        </a:p>
      </dgm:t>
    </dgm:pt>
    <dgm:pt modelId="{239C2E5B-E89B-420E-968F-ABE5F5DEFE55}" type="parTrans" cxnId="{FD54DD4B-2B98-44F4-AAC8-ECC353C788B8}">
      <dgm:prSet/>
      <dgm:spPr/>
      <dgm:t>
        <a:bodyPr/>
        <a:lstStyle/>
        <a:p>
          <a:endParaRPr lang="en-US" sz="2800"/>
        </a:p>
      </dgm:t>
    </dgm:pt>
    <dgm:pt modelId="{AB013E77-7CB8-45D9-976A-0D403BF053C3}" type="sibTrans" cxnId="{FD54DD4B-2B98-44F4-AAC8-ECC353C788B8}">
      <dgm:prSet/>
      <dgm:spPr/>
      <dgm:t>
        <a:bodyPr/>
        <a:lstStyle/>
        <a:p>
          <a:endParaRPr lang="en-US" sz="2800"/>
        </a:p>
      </dgm:t>
    </dgm:pt>
    <dgm:pt modelId="{7C7AC901-3272-459C-AEAA-0FDD325FBF87}">
      <dgm:prSet custT="1"/>
      <dgm:spPr/>
      <dgm:t>
        <a:bodyPr/>
        <a:lstStyle/>
        <a:p>
          <a:pPr rtl="1"/>
          <a:r>
            <a:rPr lang="fa-IR" sz="1800" smtClean="0">
              <a:cs typeface="B Koodak" panose="00000700000000000000" pitchFamily="2" charset="-78"/>
            </a:rPr>
            <a:t>مردم آن چیزی را که خودشان انتخاب می کنند بهتر می پذیرند</a:t>
          </a:r>
          <a:endParaRPr lang="fa-IR" sz="1800" dirty="0">
            <a:cs typeface="B Koodak" panose="00000700000000000000" pitchFamily="2" charset="-78"/>
          </a:endParaRPr>
        </a:p>
      </dgm:t>
    </dgm:pt>
    <dgm:pt modelId="{A39D03D9-3675-4630-8345-6369F8C8D596}" type="parTrans" cxnId="{A488C84F-45CF-4154-929C-9B62BABDA8A1}">
      <dgm:prSet/>
      <dgm:spPr/>
      <dgm:t>
        <a:bodyPr/>
        <a:lstStyle/>
        <a:p>
          <a:endParaRPr lang="en-US" sz="2800"/>
        </a:p>
      </dgm:t>
    </dgm:pt>
    <dgm:pt modelId="{6D3FD7D0-A567-4D61-9F60-E16E668AB18B}" type="sibTrans" cxnId="{A488C84F-45CF-4154-929C-9B62BABDA8A1}">
      <dgm:prSet/>
      <dgm:spPr/>
      <dgm:t>
        <a:bodyPr/>
        <a:lstStyle/>
        <a:p>
          <a:endParaRPr lang="en-US" sz="2800"/>
        </a:p>
      </dgm:t>
    </dgm:pt>
    <dgm:pt modelId="{E0451EBC-1634-4AF7-92F1-34B4FF37FE91}">
      <dgm:prSet custT="1"/>
      <dgm:spPr/>
      <dgm:t>
        <a:bodyPr/>
        <a:lstStyle/>
        <a:p>
          <a:pPr rtl="1"/>
          <a:r>
            <a:rPr lang="fa-IR" sz="1800" dirty="0" smtClean="0">
              <a:cs typeface="B Koodak" panose="00000700000000000000" pitchFamily="2" charset="-78"/>
            </a:rPr>
            <a:t>کاربری های متعددی برای افزایش سرزندگی و حضور مردم</a:t>
          </a:r>
          <a:endParaRPr lang="en-US" sz="1800" dirty="0">
            <a:cs typeface="B Koodak" panose="00000700000000000000" pitchFamily="2" charset="-78"/>
          </a:endParaRPr>
        </a:p>
      </dgm:t>
    </dgm:pt>
    <dgm:pt modelId="{8C1889A5-A8FD-4E62-B121-0D9D26EF0509}" type="parTrans" cxnId="{B2BB28F6-2A20-40DE-9F13-804190E21A90}">
      <dgm:prSet/>
      <dgm:spPr/>
      <dgm:t>
        <a:bodyPr/>
        <a:lstStyle/>
        <a:p>
          <a:endParaRPr lang="en-US" sz="2800"/>
        </a:p>
      </dgm:t>
    </dgm:pt>
    <dgm:pt modelId="{4D8C60AA-F380-41AF-8FA5-CB48708E74FA}" type="sibTrans" cxnId="{B2BB28F6-2A20-40DE-9F13-804190E21A90}">
      <dgm:prSet/>
      <dgm:spPr/>
      <dgm:t>
        <a:bodyPr/>
        <a:lstStyle/>
        <a:p>
          <a:endParaRPr lang="en-US" sz="2800"/>
        </a:p>
      </dgm:t>
    </dgm:pt>
    <dgm:pt modelId="{C7ABAB3E-6C81-48D7-9C98-FB53F55B9747}" type="pres">
      <dgm:prSet presAssocID="{9AFAFB83-F9C6-466E-98A7-B60803500A6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F5EF16-26F6-4A25-9068-2AC6DA89C59F}" type="pres">
      <dgm:prSet presAssocID="{FF0DC59D-54E7-4E92-806A-D50816737C6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3F671-AF52-4CF9-82DE-C24B3646B25F}" type="pres">
      <dgm:prSet presAssocID="{54AB4A9E-F839-4D6F-ADBB-2E73852EB4B1}" presName="sibTrans" presStyleCnt="0"/>
      <dgm:spPr/>
    </dgm:pt>
    <dgm:pt modelId="{087A03BD-5F3A-4F3B-97BE-4E932B1E7C2E}" type="pres">
      <dgm:prSet presAssocID="{EF516A57-A333-4CC1-879D-39EBCD01A02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ADEF41-A725-47D1-93DA-93E8254A948F}" type="pres">
      <dgm:prSet presAssocID="{0E199999-8B5E-4364-93A8-B0A83D45E601}" presName="sibTrans" presStyleCnt="0"/>
      <dgm:spPr/>
    </dgm:pt>
    <dgm:pt modelId="{B87466E0-A372-4A57-B240-7F38184E5359}" type="pres">
      <dgm:prSet presAssocID="{14597063-3B1B-40C4-81B5-4AFCE6A69A0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7489AA-244E-4AB6-81F1-1EC12145B26E}" type="pres">
      <dgm:prSet presAssocID="{FA3EA271-D230-4DC1-9718-9F5F83BD37F2}" presName="sibTrans" presStyleCnt="0"/>
      <dgm:spPr/>
    </dgm:pt>
    <dgm:pt modelId="{3521A992-5DA7-4C66-842F-8F65624BC78E}" type="pres">
      <dgm:prSet presAssocID="{296BBF0F-4E50-478A-977B-32D3025E834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8A7B6E-6719-48D4-98FC-CA7E36919A03}" type="pres">
      <dgm:prSet presAssocID="{AB013E77-7CB8-45D9-976A-0D403BF053C3}" presName="sibTrans" presStyleCnt="0"/>
      <dgm:spPr/>
    </dgm:pt>
    <dgm:pt modelId="{1392C5B5-639F-4525-A2A2-1D661C43AC46}" type="pres">
      <dgm:prSet presAssocID="{7C7AC901-3272-459C-AEAA-0FDD325FBF8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85EF64-A429-4C68-A373-9F9BD49F1D92}" type="pres">
      <dgm:prSet presAssocID="{6D3FD7D0-A567-4D61-9F60-E16E668AB18B}" presName="sibTrans" presStyleCnt="0"/>
      <dgm:spPr/>
    </dgm:pt>
    <dgm:pt modelId="{D8F77D66-CB0D-4C99-8A40-6D7A92F54342}" type="pres">
      <dgm:prSet presAssocID="{E0451EBC-1634-4AF7-92F1-34B4FF37FE9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2BB28F6-2A20-40DE-9F13-804190E21A90}" srcId="{9AFAFB83-F9C6-466E-98A7-B60803500A63}" destId="{E0451EBC-1634-4AF7-92F1-34B4FF37FE91}" srcOrd="5" destOrd="0" parTransId="{8C1889A5-A8FD-4E62-B121-0D9D26EF0509}" sibTransId="{4D8C60AA-F380-41AF-8FA5-CB48708E74FA}"/>
    <dgm:cxn modelId="{FD54DD4B-2B98-44F4-AAC8-ECC353C788B8}" srcId="{9AFAFB83-F9C6-466E-98A7-B60803500A63}" destId="{296BBF0F-4E50-478A-977B-32D3025E834A}" srcOrd="3" destOrd="0" parTransId="{239C2E5B-E89B-420E-968F-ABE5F5DEFE55}" sibTransId="{AB013E77-7CB8-45D9-976A-0D403BF053C3}"/>
    <dgm:cxn modelId="{5C8B57C0-AE2A-4F50-B571-4180E47BA9A5}" type="presOf" srcId="{EF516A57-A333-4CC1-879D-39EBCD01A028}" destId="{087A03BD-5F3A-4F3B-97BE-4E932B1E7C2E}" srcOrd="0" destOrd="0" presId="urn:microsoft.com/office/officeart/2005/8/layout/default"/>
    <dgm:cxn modelId="{C9066B31-6036-4635-A505-D7170A8F48EA}" type="presOf" srcId="{7C7AC901-3272-459C-AEAA-0FDD325FBF87}" destId="{1392C5B5-639F-4525-A2A2-1D661C43AC46}" srcOrd="0" destOrd="0" presId="urn:microsoft.com/office/officeart/2005/8/layout/default"/>
    <dgm:cxn modelId="{730B3E48-3A4A-4787-B10F-17517C63495D}" type="presOf" srcId="{E0451EBC-1634-4AF7-92F1-34B4FF37FE91}" destId="{D8F77D66-CB0D-4C99-8A40-6D7A92F54342}" srcOrd="0" destOrd="0" presId="urn:microsoft.com/office/officeart/2005/8/layout/default"/>
    <dgm:cxn modelId="{F9F460F0-FBF7-498D-AFCD-7ADD63EBF1E4}" srcId="{9AFAFB83-F9C6-466E-98A7-B60803500A63}" destId="{EF516A57-A333-4CC1-879D-39EBCD01A028}" srcOrd="1" destOrd="0" parTransId="{399E0FBA-EE24-4ADC-8762-F3884D18827C}" sibTransId="{0E199999-8B5E-4364-93A8-B0A83D45E601}"/>
    <dgm:cxn modelId="{DFB1DF7E-2A92-46B9-B036-AD9A6B1997E4}" type="presOf" srcId="{296BBF0F-4E50-478A-977B-32D3025E834A}" destId="{3521A992-5DA7-4C66-842F-8F65624BC78E}" srcOrd="0" destOrd="0" presId="urn:microsoft.com/office/officeart/2005/8/layout/default"/>
    <dgm:cxn modelId="{9FA89975-461C-440B-93B9-937DF91F8677}" type="presOf" srcId="{14597063-3B1B-40C4-81B5-4AFCE6A69A0A}" destId="{B87466E0-A372-4A57-B240-7F38184E5359}" srcOrd="0" destOrd="0" presId="urn:microsoft.com/office/officeart/2005/8/layout/default"/>
    <dgm:cxn modelId="{A488C84F-45CF-4154-929C-9B62BABDA8A1}" srcId="{9AFAFB83-F9C6-466E-98A7-B60803500A63}" destId="{7C7AC901-3272-459C-AEAA-0FDD325FBF87}" srcOrd="4" destOrd="0" parTransId="{A39D03D9-3675-4630-8345-6369F8C8D596}" sibTransId="{6D3FD7D0-A567-4D61-9F60-E16E668AB18B}"/>
    <dgm:cxn modelId="{A4DE9191-B038-438C-A083-E853639559DD}" srcId="{9AFAFB83-F9C6-466E-98A7-B60803500A63}" destId="{FF0DC59D-54E7-4E92-806A-D50816737C63}" srcOrd="0" destOrd="0" parTransId="{07F85364-89DF-4CA8-86C4-B23AB28B68B3}" sibTransId="{54AB4A9E-F839-4D6F-ADBB-2E73852EB4B1}"/>
    <dgm:cxn modelId="{E4F91A60-F3F9-4810-AD0B-87D81979BE01}" srcId="{9AFAFB83-F9C6-466E-98A7-B60803500A63}" destId="{14597063-3B1B-40C4-81B5-4AFCE6A69A0A}" srcOrd="2" destOrd="0" parTransId="{6C179B0E-DA54-4616-96C2-44E905B0F1EA}" sibTransId="{FA3EA271-D230-4DC1-9718-9F5F83BD37F2}"/>
    <dgm:cxn modelId="{F592F2B1-BC9F-490D-9225-8E7ED5D59FD7}" type="presOf" srcId="{9AFAFB83-F9C6-466E-98A7-B60803500A63}" destId="{C7ABAB3E-6C81-48D7-9C98-FB53F55B9747}" srcOrd="0" destOrd="0" presId="urn:microsoft.com/office/officeart/2005/8/layout/default"/>
    <dgm:cxn modelId="{88D5BAAC-71DE-44BD-87C9-4DBBEB8038CD}" type="presOf" srcId="{FF0DC59D-54E7-4E92-806A-D50816737C63}" destId="{E1F5EF16-26F6-4A25-9068-2AC6DA89C59F}" srcOrd="0" destOrd="0" presId="urn:microsoft.com/office/officeart/2005/8/layout/default"/>
    <dgm:cxn modelId="{23602A1C-8D01-4E8D-A9AA-E6139C93764D}" type="presParOf" srcId="{C7ABAB3E-6C81-48D7-9C98-FB53F55B9747}" destId="{E1F5EF16-26F6-4A25-9068-2AC6DA89C59F}" srcOrd="0" destOrd="0" presId="urn:microsoft.com/office/officeart/2005/8/layout/default"/>
    <dgm:cxn modelId="{D4935DC0-C576-49CB-BFB8-478DC65B5359}" type="presParOf" srcId="{C7ABAB3E-6C81-48D7-9C98-FB53F55B9747}" destId="{D133F671-AF52-4CF9-82DE-C24B3646B25F}" srcOrd="1" destOrd="0" presId="urn:microsoft.com/office/officeart/2005/8/layout/default"/>
    <dgm:cxn modelId="{B70299D5-6328-46FC-A59A-BDB8992D80F1}" type="presParOf" srcId="{C7ABAB3E-6C81-48D7-9C98-FB53F55B9747}" destId="{087A03BD-5F3A-4F3B-97BE-4E932B1E7C2E}" srcOrd="2" destOrd="0" presId="urn:microsoft.com/office/officeart/2005/8/layout/default"/>
    <dgm:cxn modelId="{93D4EFEB-9980-4D15-B06F-84AD4357A03C}" type="presParOf" srcId="{C7ABAB3E-6C81-48D7-9C98-FB53F55B9747}" destId="{85ADEF41-A725-47D1-93DA-93E8254A948F}" srcOrd="3" destOrd="0" presId="urn:microsoft.com/office/officeart/2005/8/layout/default"/>
    <dgm:cxn modelId="{6046A51C-FF5B-47A5-BF18-7A45FC6FE326}" type="presParOf" srcId="{C7ABAB3E-6C81-48D7-9C98-FB53F55B9747}" destId="{B87466E0-A372-4A57-B240-7F38184E5359}" srcOrd="4" destOrd="0" presId="urn:microsoft.com/office/officeart/2005/8/layout/default"/>
    <dgm:cxn modelId="{E71D643A-79C4-4D9A-BD41-59826A29667B}" type="presParOf" srcId="{C7ABAB3E-6C81-48D7-9C98-FB53F55B9747}" destId="{D37489AA-244E-4AB6-81F1-1EC12145B26E}" srcOrd="5" destOrd="0" presId="urn:microsoft.com/office/officeart/2005/8/layout/default"/>
    <dgm:cxn modelId="{2E5303AA-53D7-46D0-A66A-6585987D1D66}" type="presParOf" srcId="{C7ABAB3E-6C81-48D7-9C98-FB53F55B9747}" destId="{3521A992-5DA7-4C66-842F-8F65624BC78E}" srcOrd="6" destOrd="0" presId="urn:microsoft.com/office/officeart/2005/8/layout/default"/>
    <dgm:cxn modelId="{74768A16-1FF6-4FCB-83EC-C30F76BEE865}" type="presParOf" srcId="{C7ABAB3E-6C81-48D7-9C98-FB53F55B9747}" destId="{F08A7B6E-6719-48D4-98FC-CA7E36919A03}" srcOrd="7" destOrd="0" presId="urn:microsoft.com/office/officeart/2005/8/layout/default"/>
    <dgm:cxn modelId="{38DF69AF-BB19-427B-B83D-12798DB1BE09}" type="presParOf" srcId="{C7ABAB3E-6C81-48D7-9C98-FB53F55B9747}" destId="{1392C5B5-639F-4525-A2A2-1D661C43AC46}" srcOrd="8" destOrd="0" presId="urn:microsoft.com/office/officeart/2005/8/layout/default"/>
    <dgm:cxn modelId="{EE651BA0-3346-4193-9AA9-FE0C228F9321}" type="presParOf" srcId="{C7ABAB3E-6C81-48D7-9C98-FB53F55B9747}" destId="{E985EF64-A429-4C68-A373-9F9BD49F1D92}" srcOrd="9" destOrd="0" presId="urn:microsoft.com/office/officeart/2005/8/layout/default"/>
    <dgm:cxn modelId="{31BCD9BA-DF08-462D-A087-2F13EE77B95B}" type="presParOf" srcId="{C7ABAB3E-6C81-48D7-9C98-FB53F55B9747}" destId="{D8F77D66-CB0D-4C99-8A40-6D7A92F5434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0E7CD-5819-4F2D-BF2D-A1512071149A}">
      <dsp:nvSpPr>
        <dsp:cNvPr id="0" name=""/>
        <dsp:cNvSpPr/>
      </dsp:nvSpPr>
      <dsp:spPr>
        <a:xfrm>
          <a:off x="7244796" y="724992"/>
          <a:ext cx="2194554" cy="13167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Koodak" panose="00000700000000000000" pitchFamily="2" charset="-78"/>
            </a:rPr>
            <a:t>زیرساخت های ضعیف</a:t>
          </a:r>
          <a:endParaRPr lang="en-US" sz="1600" kern="1200" dirty="0"/>
        </a:p>
      </dsp:txBody>
      <dsp:txXfrm>
        <a:off x="7244796" y="724992"/>
        <a:ext cx="2194554" cy="1316732"/>
      </dsp:txXfrm>
    </dsp:sp>
    <dsp:sp modelId="{457EEA1E-5172-46BF-B541-F1F829208372}">
      <dsp:nvSpPr>
        <dsp:cNvPr id="0" name=""/>
        <dsp:cNvSpPr/>
      </dsp:nvSpPr>
      <dsp:spPr>
        <a:xfrm>
          <a:off x="4830786" y="724992"/>
          <a:ext cx="2194554" cy="13167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Koodak" panose="00000700000000000000" pitchFamily="2" charset="-78"/>
            </a:rPr>
            <a:t>سایت های توسعه نیافته پس از جنگ</a:t>
          </a:r>
          <a:endParaRPr lang="en-US" sz="1600" kern="1200" dirty="0"/>
        </a:p>
      </dsp:txBody>
      <dsp:txXfrm>
        <a:off x="4830786" y="724992"/>
        <a:ext cx="2194554" cy="1316732"/>
      </dsp:txXfrm>
    </dsp:sp>
    <dsp:sp modelId="{72DA001E-4379-4A87-A20E-56BC0F9B6F58}">
      <dsp:nvSpPr>
        <dsp:cNvPr id="0" name=""/>
        <dsp:cNvSpPr/>
      </dsp:nvSpPr>
      <dsp:spPr>
        <a:xfrm>
          <a:off x="2416776" y="724992"/>
          <a:ext cx="2194554" cy="13167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Koodak" panose="00000700000000000000" pitchFamily="2" charset="-78"/>
            </a:rPr>
            <a:t>مداخلات معمولی دهه هفتاد که باعث نابودی نفوذپذیری شدند</a:t>
          </a:r>
          <a:endParaRPr lang="en-US" sz="1600" kern="1200" dirty="0"/>
        </a:p>
      </dsp:txBody>
      <dsp:txXfrm>
        <a:off x="2416776" y="724992"/>
        <a:ext cx="2194554" cy="1316732"/>
      </dsp:txXfrm>
    </dsp:sp>
    <dsp:sp modelId="{51CF586C-CD40-48A0-BB54-BE0AD3DEC3ED}">
      <dsp:nvSpPr>
        <dsp:cNvPr id="0" name=""/>
        <dsp:cNvSpPr/>
      </dsp:nvSpPr>
      <dsp:spPr>
        <a:xfrm>
          <a:off x="2766" y="724992"/>
          <a:ext cx="2194554" cy="13167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Koodak" panose="00000700000000000000" pitchFamily="2" charset="-78"/>
            </a:rPr>
            <a:t>فعالیت و یا سرمایه گذاری کم</a:t>
          </a:r>
          <a:endParaRPr lang="en-US" sz="1600" kern="1200" dirty="0"/>
        </a:p>
      </dsp:txBody>
      <dsp:txXfrm>
        <a:off x="2766" y="724992"/>
        <a:ext cx="2194554" cy="1316732"/>
      </dsp:txXfrm>
    </dsp:sp>
    <dsp:sp modelId="{76CFCF23-49C4-4CB1-B431-F8418E160C20}">
      <dsp:nvSpPr>
        <dsp:cNvPr id="0" name=""/>
        <dsp:cNvSpPr/>
      </dsp:nvSpPr>
      <dsp:spPr>
        <a:xfrm>
          <a:off x="6037791" y="2261180"/>
          <a:ext cx="2194554" cy="13167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Koodak" panose="00000700000000000000" pitchFamily="2" charset="-78"/>
            </a:rPr>
            <a:t>میراث فوق العاده از ساختمان های قدیمی تر</a:t>
          </a:r>
          <a:endParaRPr lang="en-US" sz="1600" kern="1200" dirty="0"/>
        </a:p>
      </dsp:txBody>
      <dsp:txXfrm>
        <a:off x="6037791" y="2261180"/>
        <a:ext cx="2194554" cy="1316732"/>
      </dsp:txXfrm>
    </dsp:sp>
    <dsp:sp modelId="{27FA9189-C454-42E1-AABA-FA5CFE43F497}">
      <dsp:nvSpPr>
        <dsp:cNvPr id="0" name=""/>
        <dsp:cNvSpPr/>
      </dsp:nvSpPr>
      <dsp:spPr>
        <a:xfrm>
          <a:off x="3623781" y="2261180"/>
          <a:ext cx="2194554" cy="13167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smtClean="0">
              <a:cs typeface="B Koodak" panose="00000700000000000000" pitchFamily="2" charset="-78"/>
            </a:rPr>
            <a:t>اراضی فاقد کاربری بود که بعضاً پارکینگ شده بودند.</a:t>
          </a:r>
          <a:endParaRPr lang="fa-IR" sz="1600" kern="1200" dirty="0">
            <a:cs typeface="B Koodak" panose="00000700000000000000" pitchFamily="2" charset="-78"/>
          </a:endParaRPr>
        </a:p>
      </dsp:txBody>
      <dsp:txXfrm>
        <a:off x="3623781" y="2261180"/>
        <a:ext cx="2194554" cy="1316732"/>
      </dsp:txXfrm>
    </dsp:sp>
    <dsp:sp modelId="{F94B2255-A1FA-4AC7-A792-E8FC2764E6A9}">
      <dsp:nvSpPr>
        <dsp:cNvPr id="0" name=""/>
        <dsp:cNvSpPr/>
      </dsp:nvSpPr>
      <dsp:spPr>
        <a:xfrm>
          <a:off x="1209771" y="2261180"/>
          <a:ext cx="2194554" cy="13167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cs typeface="B Koodak" panose="00000700000000000000" pitchFamily="2" charset="-78"/>
            </a:rPr>
            <a:t>فرسودگی روزافزون این بافت و رها کردن آن از سوی مردم و از سوی مسؤولین شهر عملا به خالی شدن آن منجر گردیده بود.</a:t>
          </a:r>
          <a:endParaRPr lang="en-US" sz="1400" kern="1200" dirty="0">
            <a:cs typeface="B Koodak" panose="00000700000000000000" pitchFamily="2" charset="-78"/>
          </a:endParaRPr>
        </a:p>
      </dsp:txBody>
      <dsp:txXfrm>
        <a:off x="1209771" y="2261180"/>
        <a:ext cx="2194554" cy="13167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86A93F-570F-4764-92DB-475DC5B078D2}">
      <dsp:nvSpPr>
        <dsp:cNvPr id="0" name=""/>
        <dsp:cNvSpPr/>
      </dsp:nvSpPr>
      <dsp:spPr>
        <a:xfrm>
          <a:off x="7325536" y="-817378"/>
          <a:ext cx="6355560" cy="6355560"/>
        </a:xfrm>
        <a:prstGeom prst="blockArc">
          <a:avLst>
            <a:gd name="adj1" fmla="val 8100000"/>
            <a:gd name="adj2" fmla="val 13500000"/>
            <a:gd name="adj3" fmla="val 34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73FED1-C480-498E-B5AC-5A70D9F61109}">
      <dsp:nvSpPr>
        <dsp:cNvPr id="0" name=""/>
        <dsp:cNvSpPr/>
      </dsp:nvSpPr>
      <dsp:spPr>
        <a:xfrm>
          <a:off x="65147" y="472080"/>
          <a:ext cx="7623683" cy="9441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749428" bIns="35560" numCol="1" spcCol="1270" anchor="ctr" anchorCtr="0">
          <a:noAutofit/>
        </a:bodyPr>
        <a:lstStyle/>
        <a:p>
          <a:pPr lvl="0" algn="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cs typeface="B Koodak" panose="00000700000000000000" pitchFamily="2" charset="-78"/>
            </a:rPr>
            <a:t>رویکرد این برنامه ریزی، یک طرح فراگیر برای توسعه دقیق تر در آینده سایت محسوب می شود، که مجموعه ای از آن</a:t>
          </a:r>
          <a:r>
            <a:rPr lang="en-US" sz="1400" kern="1200" dirty="0" smtClean="0">
              <a:cs typeface="B Koodak" panose="00000700000000000000" pitchFamily="2" charset="-78"/>
            </a:rPr>
            <a:t> </a:t>
          </a:r>
          <a:r>
            <a:rPr lang="fa-IR" sz="1400" kern="1200" dirty="0" smtClean="0">
              <a:cs typeface="B Koodak" panose="00000700000000000000" pitchFamily="2" charset="-78"/>
            </a:rPr>
            <a:t>برای پروژه های مرکز شهر می تواند مورد استفاده قرار بگیرد.</a:t>
          </a:r>
          <a:endParaRPr lang="en-US" sz="1400" kern="1200" dirty="0"/>
        </a:p>
      </dsp:txBody>
      <dsp:txXfrm>
        <a:off x="65147" y="472080"/>
        <a:ext cx="7623683" cy="944160"/>
      </dsp:txXfrm>
    </dsp:sp>
    <dsp:sp modelId="{8710E6FC-C6C6-4216-A93F-FDA61D259F2B}">
      <dsp:nvSpPr>
        <dsp:cNvPr id="0" name=""/>
        <dsp:cNvSpPr/>
      </dsp:nvSpPr>
      <dsp:spPr>
        <a:xfrm>
          <a:off x="7098729" y="354060"/>
          <a:ext cx="1180201" cy="11802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7FC8E5D-4287-4560-BD1B-D6D0ABBD4E99}">
      <dsp:nvSpPr>
        <dsp:cNvPr id="0" name=""/>
        <dsp:cNvSpPr/>
      </dsp:nvSpPr>
      <dsp:spPr>
        <a:xfrm>
          <a:off x="65147" y="1888321"/>
          <a:ext cx="7280480" cy="9441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43180" rIns="749428" bIns="43180" numCol="1" spcCol="1270" anchor="ctr" anchorCtr="0">
          <a:noAutofit/>
        </a:bodyPr>
        <a:lstStyle/>
        <a:p>
          <a:pPr lvl="0" algn="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Koodak" panose="00000700000000000000" pitchFamily="2" charset="-78"/>
            </a:rPr>
            <a:t>اصول اساسی استخدام در این طرح باعث شد که مجموعه ای از معماران که ساختمان ها را به صورت مجزا طراحی می</a:t>
          </a:r>
          <a:r>
            <a:rPr lang="en-US" sz="1700" kern="1200" dirty="0" smtClean="0">
              <a:cs typeface="B Koodak" panose="00000700000000000000" pitchFamily="2" charset="-78"/>
            </a:rPr>
            <a:t> </a:t>
          </a:r>
          <a:r>
            <a:rPr lang="fa-IR" sz="1700" kern="1200" dirty="0" smtClean="0">
              <a:cs typeface="B Koodak" panose="00000700000000000000" pitchFamily="2" charset="-78"/>
            </a:rPr>
            <a:t>کنند، با یک هدف مشترک و در کنار یکدیگر کار کنند.</a:t>
          </a:r>
          <a:endParaRPr lang="en-US" sz="1700" kern="1200" dirty="0"/>
        </a:p>
      </dsp:txBody>
      <dsp:txXfrm>
        <a:off x="65147" y="1888321"/>
        <a:ext cx="7280480" cy="944160"/>
      </dsp:txXfrm>
    </dsp:sp>
    <dsp:sp modelId="{C148CB17-09DA-4D8D-9751-FCA3F8F15203}">
      <dsp:nvSpPr>
        <dsp:cNvPr id="0" name=""/>
        <dsp:cNvSpPr/>
      </dsp:nvSpPr>
      <dsp:spPr>
        <a:xfrm>
          <a:off x="6755527" y="1770301"/>
          <a:ext cx="1180201" cy="11802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E8059E4-CA73-472E-8CE8-40D5F1CF4C5F}">
      <dsp:nvSpPr>
        <dsp:cNvPr id="0" name=""/>
        <dsp:cNvSpPr/>
      </dsp:nvSpPr>
      <dsp:spPr>
        <a:xfrm>
          <a:off x="65147" y="3304562"/>
          <a:ext cx="7623683" cy="9441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43180" rIns="749428" bIns="4318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smtClean="0">
              <a:cs typeface="B Koodak" panose="00000700000000000000" pitchFamily="2" charset="-78"/>
            </a:rPr>
            <a:t>برنامه ریزی جامع در سال ۲۰۰۱ همچنین به وسیله ارزیابی کل اثرات محیط زیستی ارزیابی شد از جمله تجدید نظر به این طرح در اکتبر ۲۰۰۱ اضافه شد و طرح جامع به روز شده تولید شد</a:t>
          </a:r>
          <a:endParaRPr lang="en-US" sz="1700" kern="1200"/>
        </a:p>
      </dsp:txBody>
      <dsp:txXfrm>
        <a:off x="65147" y="3304562"/>
        <a:ext cx="7623683" cy="944160"/>
      </dsp:txXfrm>
    </dsp:sp>
    <dsp:sp modelId="{6A87A120-AA8C-44A4-899D-2A7F37F16C3A}">
      <dsp:nvSpPr>
        <dsp:cNvPr id="0" name=""/>
        <dsp:cNvSpPr/>
      </dsp:nvSpPr>
      <dsp:spPr>
        <a:xfrm>
          <a:off x="7098729" y="3186542"/>
          <a:ext cx="1180201" cy="11802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27105A-3B25-4814-A26E-FB372B947825}">
      <dsp:nvSpPr>
        <dsp:cNvPr id="0" name=""/>
        <dsp:cNvSpPr/>
      </dsp:nvSpPr>
      <dsp:spPr>
        <a:xfrm>
          <a:off x="1229" y="3161712"/>
          <a:ext cx="2370114" cy="5925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cs typeface="B Koodak" panose="00000700000000000000" pitchFamily="2" charset="-78"/>
            </a:rPr>
            <a:t>شروع اولیه این پروژه در سال ۱999 است</a:t>
          </a:r>
          <a:endParaRPr lang="en-US" sz="1300" kern="1200" dirty="0"/>
        </a:p>
      </dsp:txBody>
      <dsp:txXfrm>
        <a:off x="18584" y="3179067"/>
        <a:ext cx="2335404" cy="557818"/>
      </dsp:txXfrm>
    </dsp:sp>
    <dsp:sp modelId="{65581E56-74CF-4609-90CD-226B572CE96D}">
      <dsp:nvSpPr>
        <dsp:cNvPr id="0" name=""/>
        <dsp:cNvSpPr/>
      </dsp:nvSpPr>
      <dsp:spPr>
        <a:xfrm rot="5400000">
          <a:off x="1134440" y="3806086"/>
          <a:ext cx="103692" cy="103692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1EDD25-38C9-46C8-A8F2-3C8749F6DECC}">
      <dsp:nvSpPr>
        <dsp:cNvPr id="0" name=""/>
        <dsp:cNvSpPr/>
      </dsp:nvSpPr>
      <dsp:spPr>
        <a:xfrm>
          <a:off x="1229" y="3961625"/>
          <a:ext cx="2370114" cy="59252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cs typeface="B Koodak" panose="00000700000000000000" pitchFamily="2" charset="-78"/>
            </a:rPr>
            <a:t>در سال ۲۰۰۱ وارد عرصه ی برنامه ریزی شد </a:t>
          </a:r>
          <a:endParaRPr lang="en-US" sz="1300" kern="1200" dirty="0"/>
        </a:p>
      </dsp:txBody>
      <dsp:txXfrm>
        <a:off x="18584" y="3978980"/>
        <a:ext cx="2335404" cy="557818"/>
      </dsp:txXfrm>
    </dsp:sp>
    <dsp:sp modelId="{DFD1EA33-1B66-44DE-A83F-B118DE704B1F}">
      <dsp:nvSpPr>
        <dsp:cNvPr id="0" name=""/>
        <dsp:cNvSpPr/>
      </dsp:nvSpPr>
      <dsp:spPr>
        <a:xfrm rot="5400000">
          <a:off x="1134440" y="4606000"/>
          <a:ext cx="103692" cy="103692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2B9333-734C-43AC-B80F-71CC8E3B30D0}">
      <dsp:nvSpPr>
        <dsp:cNvPr id="0" name=""/>
        <dsp:cNvSpPr/>
      </dsp:nvSpPr>
      <dsp:spPr>
        <a:xfrm>
          <a:off x="1229" y="4761539"/>
          <a:ext cx="2370114" cy="59252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cs typeface="B Koodak" panose="00000700000000000000" pitchFamily="2" charset="-78"/>
            </a:rPr>
            <a:t>در پاییز سال ۲۰۰۸ افتتاح شد</a:t>
          </a:r>
          <a:endParaRPr lang="en-US" sz="1300" kern="1200" dirty="0"/>
        </a:p>
      </dsp:txBody>
      <dsp:txXfrm>
        <a:off x="18584" y="4778894"/>
        <a:ext cx="2335404" cy="5578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F1C687-F465-468A-97CD-880476C0AE44}">
      <dsp:nvSpPr>
        <dsp:cNvPr id="0" name=""/>
        <dsp:cNvSpPr/>
      </dsp:nvSpPr>
      <dsp:spPr>
        <a:xfrm>
          <a:off x="2199942" y="267"/>
          <a:ext cx="1366397" cy="8198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Koodak" panose="00000700000000000000" pitchFamily="2" charset="-78"/>
            </a:rPr>
            <a:t>توسعه منطقه</a:t>
          </a:r>
          <a:endParaRPr lang="en-US" sz="1700" kern="1200" dirty="0"/>
        </a:p>
      </dsp:txBody>
      <dsp:txXfrm>
        <a:off x="2199942" y="267"/>
        <a:ext cx="1366397" cy="819838"/>
      </dsp:txXfrm>
    </dsp:sp>
    <dsp:sp modelId="{71D857CE-08B3-4AF1-AA5F-7541D80CF28E}">
      <dsp:nvSpPr>
        <dsp:cNvPr id="0" name=""/>
        <dsp:cNvSpPr/>
      </dsp:nvSpPr>
      <dsp:spPr>
        <a:xfrm>
          <a:off x="3702980" y="267"/>
          <a:ext cx="1366397" cy="8198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Koodak" panose="00000700000000000000" pitchFamily="2" charset="-78"/>
            </a:rPr>
            <a:t>طراحی قلمرو عمومی </a:t>
          </a:r>
          <a:endParaRPr lang="en-US" sz="1700" kern="1200" dirty="0"/>
        </a:p>
      </dsp:txBody>
      <dsp:txXfrm>
        <a:off x="3702980" y="267"/>
        <a:ext cx="1366397" cy="819838"/>
      </dsp:txXfrm>
    </dsp:sp>
    <dsp:sp modelId="{3A6E635B-A2BF-4755-90D7-EC63A05E63D6}">
      <dsp:nvSpPr>
        <dsp:cNvPr id="0" name=""/>
        <dsp:cNvSpPr/>
      </dsp:nvSpPr>
      <dsp:spPr>
        <a:xfrm>
          <a:off x="5206017" y="267"/>
          <a:ext cx="1366397" cy="8198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Koodak" panose="00000700000000000000" pitchFamily="2" charset="-78"/>
            </a:rPr>
            <a:t>پشتیبانی از آموزش و اقتصاد </a:t>
          </a:r>
          <a:endParaRPr lang="en-US" sz="1700" kern="1200" dirty="0"/>
        </a:p>
      </dsp:txBody>
      <dsp:txXfrm>
        <a:off x="5206017" y="267"/>
        <a:ext cx="1366397" cy="8198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F5EF16-26F6-4A25-9068-2AC6DA89C59F}">
      <dsp:nvSpPr>
        <dsp:cNvPr id="0" name=""/>
        <dsp:cNvSpPr/>
      </dsp:nvSpPr>
      <dsp:spPr>
        <a:xfrm>
          <a:off x="1237255" y="3326"/>
          <a:ext cx="2410119" cy="1446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kern="1200" dirty="0" smtClean="0">
              <a:cs typeface="B Koodak" panose="00000700000000000000" pitchFamily="2" charset="-78"/>
            </a:rPr>
            <a:t>در نظر گرفتن ارزش های تاریخی و بهره گیری از مصادیق بومی که باعث نزدیک شدن اهداف طرح با خواسته های مردم شده است و بر همین اساس مردم به راحتی آنرا درک کرده و پذیرفته اند</a:t>
          </a:r>
          <a:endParaRPr lang="en-US" sz="1300" kern="1200" dirty="0"/>
        </a:p>
      </dsp:txBody>
      <dsp:txXfrm>
        <a:off x="1237255" y="3326"/>
        <a:ext cx="2410119" cy="1446071"/>
      </dsp:txXfrm>
    </dsp:sp>
    <dsp:sp modelId="{087A03BD-5F3A-4F3B-97BE-4E932B1E7C2E}">
      <dsp:nvSpPr>
        <dsp:cNvPr id="0" name=""/>
        <dsp:cNvSpPr/>
      </dsp:nvSpPr>
      <dsp:spPr>
        <a:xfrm>
          <a:off x="3888386" y="3326"/>
          <a:ext cx="2410119" cy="1446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Koodak" panose="00000700000000000000" pitchFamily="2" charset="-78"/>
            </a:rPr>
            <a:t>ایجاد فضاهای منعطف و سرزنده</a:t>
          </a:r>
          <a:endParaRPr lang="en-US" sz="1800" kern="1200" dirty="0"/>
        </a:p>
      </dsp:txBody>
      <dsp:txXfrm>
        <a:off x="3888386" y="3326"/>
        <a:ext cx="2410119" cy="1446071"/>
      </dsp:txXfrm>
    </dsp:sp>
    <dsp:sp modelId="{B87466E0-A372-4A57-B240-7F38184E5359}">
      <dsp:nvSpPr>
        <dsp:cNvPr id="0" name=""/>
        <dsp:cNvSpPr/>
      </dsp:nvSpPr>
      <dsp:spPr>
        <a:xfrm>
          <a:off x="1237255" y="1690410"/>
          <a:ext cx="2410119" cy="1446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Koodak" panose="00000700000000000000" pitchFamily="2" charset="-78"/>
            </a:rPr>
            <a:t>اهمیت به ارزش های بومی در طرح</a:t>
          </a:r>
          <a:endParaRPr lang="en-US" sz="1800" kern="1200" dirty="0"/>
        </a:p>
      </dsp:txBody>
      <dsp:txXfrm>
        <a:off x="1237255" y="1690410"/>
        <a:ext cx="2410119" cy="1446071"/>
      </dsp:txXfrm>
    </dsp:sp>
    <dsp:sp modelId="{3521A992-5DA7-4C66-842F-8F65624BC78E}">
      <dsp:nvSpPr>
        <dsp:cNvPr id="0" name=""/>
        <dsp:cNvSpPr/>
      </dsp:nvSpPr>
      <dsp:spPr>
        <a:xfrm>
          <a:off x="3888386" y="1690410"/>
          <a:ext cx="2410119" cy="1446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Koodak" panose="00000700000000000000" pitchFamily="2" charset="-78"/>
            </a:rPr>
            <a:t>نظر خواهی از مردم و لحاظ کردن علایق آن ها در طراحی طرح سبب ایجاد احساس تعلق خاطر در افراد شد</a:t>
          </a:r>
          <a:endParaRPr lang="fa-IR" sz="1800" kern="1200" dirty="0">
            <a:cs typeface="B Koodak" panose="00000700000000000000" pitchFamily="2" charset="-78"/>
          </a:endParaRPr>
        </a:p>
      </dsp:txBody>
      <dsp:txXfrm>
        <a:off x="3888386" y="1690410"/>
        <a:ext cx="2410119" cy="1446071"/>
      </dsp:txXfrm>
    </dsp:sp>
    <dsp:sp modelId="{1392C5B5-639F-4525-A2A2-1D661C43AC46}">
      <dsp:nvSpPr>
        <dsp:cNvPr id="0" name=""/>
        <dsp:cNvSpPr/>
      </dsp:nvSpPr>
      <dsp:spPr>
        <a:xfrm>
          <a:off x="1237255" y="3377493"/>
          <a:ext cx="2410119" cy="1446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smtClean="0">
              <a:cs typeface="B Koodak" panose="00000700000000000000" pitchFamily="2" charset="-78"/>
            </a:rPr>
            <a:t>مردم آن چیزی را که خودشان انتخاب می کنند بهتر می پذیرند</a:t>
          </a:r>
          <a:endParaRPr lang="fa-IR" sz="1800" kern="1200" dirty="0">
            <a:cs typeface="B Koodak" panose="00000700000000000000" pitchFamily="2" charset="-78"/>
          </a:endParaRPr>
        </a:p>
      </dsp:txBody>
      <dsp:txXfrm>
        <a:off x="1237255" y="3377493"/>
        <a:ext cx="2410119" cy="1446071"/>
      </dsp:txXfrm>
    </dsp:sp>
    <dsp:sp modelId="{D8F77D66-CB0D-4C99-8A40-6D7A92F54342}">
      <dsp:nvSpPr>
        <dsp:cNvPr id="0" name=""/>
        <dsp:cNvSpPr/>
      </dsp:nvSpPr>
      <dsp:spPr>
        <a:xfrm>
          <a:off x="3888386" y="3377493"/>
          <a:ext cx="2410119" cy="1446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Koodak" panose="00000700000000000000" pitchFamily="2" charset="-78"/>
            </a:rPr>
            <a:t>کاربری های متعددی برای افزایش سرزندگی و حضور مردم</a:t>
          </a:r>
          <a:endParaRPr lang="en-US" sz="1800" kern="1200" dirty="0">
            <a:cs typeface="B Koodak" panose="00000700000000000000" pitchFamily="2" charset="-78"/>
          </a:endParaRPr>
        </a:p>
      </dsp:txBody>
      <dsp:txXfrm>
        <a:off x="3888386" y="3377493"/>
        <a:ext cx="2410119" cy="1446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32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43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464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912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680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768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440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74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149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4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323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7B76C-C668-4CA9-A8EB-264588589D62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27AC3-CFFC-49E6-8870-E2BA42EF2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9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8739" y="-843421"/>
            <a:ext cx="9144000" cy="23876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a-IR" sz="3200" dirty="0" smtClean="0">
                <a:cs typeface="B Yekan" panose="00000400000000000000" pitchFamily="2" charset="-78"/>
              </a:rPr>
              <a:t>ارزیابی و نقد طرح </a:t>
            </a:r>
            <a:r>
              <a:rPr lang="fa-IR" sz="4800" dirty="0" smtClean="0">
                <a:cs typeface="B Yekan" panose="00000400000000000000" pitchFamily="2" charset="-78"/>
              </a:rPr>
              <a:t/>
            </a:r>
            <a:br>
              <a:rPr lang="fa-IR" sz="4800" dirty="0" smtClean="0">
                <a:cs typeface="B Yekan" panose="00000400000000000000" pitchFamily="2" charset="-78"/>
              </a:rPr>
            </a:br>
            <a:r>
              <a:rPr lang="fa-IR" sz="4800" dirty="0" smtClean="0">
                <a:cs typeface="B Yekan" panose="00000400000000000000" pitchFamily="2" charset="-78"/>
              </a:rPr>
              <a:t>بازآفرینی مرکز شهر لیورپول</a:t>
            </a:r>
            <a:endParaRPr lang="en-US" sz="4800" dirty="0">
              <a:cs typeface="B Yeka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180" y="1944192"/>
            <a:ext cx="4185118" cy="415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6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626" y="0"/>
            <a:ext cx="10515600" cy="1325563"/>
          </a:xfrm>
        </p:spPr>
        <p:txBody>
          <a:bodyPr>
            <a:normAutofit/>
          </a:bodyPr>
          <a:lstStyle/>
          <a:p>
            <a:pPr algn="just" rtl="1"/>
            <a:r>
              <a:rPr lang="fa-IR" sz="3600" dirty="0" smtClean="0">
                <a:cs typeface="B Yekan" panose="00000400000000000000" pitchFamily="2" charset="-78"/>
              </a:rPr>
              <a:t>بازآفرینی شهری</a:t>
            </a:r>
            <a:endParaRPr lang="en-US" sz="3600" dirty="0">
              <a:cs typeface="B Yeka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09569854"/>
              </p:ext>
            </p:extLst>
          </p:nvPr>
        </p:nvGraphicFramePr>
        <p:xfrm>
          <a:off x="2859110" y="1094704"/>
          <a:ext cx="8344078" cy="4720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705839959"/>
              </p:ext>
            </p:extLst>
          </p:nvPr>
        </p:nvGraphicFramePr>
        <p:xfrm>
          <a:off x="241837" y="-883497"/>
          <a:ext cx="2372574" cy="8515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2614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0578"/>
            <a:ext cx="10515600" cy="1325563"/>
          </a:xfrm>
        </p:spPr>
        <p:txBody>
          <a:bodyPr>
            <a:normAutofit/>
          </a:bodyPr>
          <a:lstStyle/>
          <a:p>
            <a:pPr algn="just" rtl="1"/>
            <a:r>
              <a:rPr lang="fa-IR" sz="3600" dirty="0" smtClean="0">
                <a:cs typeface="B Yekan" panose="00000400000000000000" pitchFamily="2" charset="-78"/>
              </a:rPr>
              <a:t>روند برنامه ریزی لیورپول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7330" y="1159099"/>
            <a:ext cx="10277340" cy="513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Koodak" panose="00000700000000000000" pitchFamily="2" charset="-78"/>
              </a:rPr>
              <a:t>در نوامبر ۲۰۰۴ ، همه ی رشته های نهایی فازهای ضروری و استراتژی توسعه سایت گردهم آمدند</a:t>
            </a:r>
            <a:r>
              <a:rPr lang="fa-IR" sz="2000" dirty="0">
                <a:latin typeface="Calibri" panose="020F0502020204030204" pitchFamily="34" charset="0"/>
                <a:cs typeface="B Koodak" panose="00000700000000000000" pitchFamily="2" charset="-78"/>
              </a:rPr>
              <a:t>. توافق توسعه امضا </a:t>
            </a:r>
            <a:r>
              <a:rPr lang="fa-IR" sz="2000" dirty="0" smtClean="0">
                <a:latin typeface="Calibri" panose="020F0502020204030204" pitchFamily="34" charset="0"/>
                <a:cs typeface="B Koodak" panose="00000700000000000000" pitchFamily="2" charset="-78"/>
              </a:rPr>
              <a:t>شده </a:t>
            </a:r>
            <a:r>
              <a:rPr lang="fa-IR" sz="2000" dirty="0" smtClean="0">
                <a:cs typeface="B Koodak" panose="00000700000000000000" pitchFamily="2" charset="-78"/>
              </a:rPr>
              <a:t>بود</a:t>
            </a:r>
            <a:r>
              <a:rPr lang="fa-IR" sz="2000" dirty="0">
                <a:cs typeface="B Koodak" panose="00000700000000000000" pitchFamily="2" charset="-78"/>
              </a:rPr>
              <a:t>، بودجه در نظر گرفته شده و در دسترس بود و توافق با فروشگاه های اصلی انجام شده بود</a:t>
            </a:r>
            <a:r>
              <a:rPr lang="fa-IR" sz="2000" dirty="0" smtClean="0">
                <a:cs typeface="B Koodak" panose="00000700000000000000" pitchFamily="2" charset="-78"/>
              </a:rPr>
              <a:t>.</a:t>
            </a:r>
          </a:p>
          <a:p>
            <a:pPr algn="just" rtl="1">
              <a:lnSpc>
                <a:spcPct val="150000"/>
              </a:lnSpc>
            </a:pPr>
            <a:endParaRPr lang="fa-IR" sz="2000" dirty="0" smtClean="0">
              <a:cs typeface="B Koodak" panose="000007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Koodak" panose="00000700000000000000" pitchFamily="2" charset="-78"/>
              </a:rPr>
              <a:t>از این نقطه به بعد، برنامه هایی که با ساخت آن ها موافقت شده بود به مرحله اجرا در آمدند. تعداد زیادی معمار از </a:t>
            </a:r>
            <a:r>
              <a:rPr lang="fa-IR" sz="2000" dirty="0" smtClean="0">
                <a:cs typeface="B Koodak" panose="00000700000000000000" pitchFamily="2" charset="-78"/>
              </a:rPr>
              <a:t>شرکت های </a:t>
            </a:r>
            <a:r>
              <a:rPr lang="fa-IR" sz="2000" dirty="0">
                <a:cs typeface="B Koodak" panose="00000700000000000000" pitchFamily="2" charset="-78"/>
              </a:rPr>
              <a:t>مختلف </a:t>
            </a:r>
            <a:r>
              <a:rPr lang="fa-IR" sz="2000" dirty="0" smtClean="0">
                <a:cs typeface="B Koodak" panose="00000700000000000000" pitchFamily="2" charset="-78"/>
              </a:rPr>
              <a:t> در </a:t>
            </a:r>
            <a:r>
              <a:rPr lang="fa-IR" sz="2000" dirty="0">
                <a:cs typeface="B Koodak" panose="00000700000000000000" pitchFamily="2" charset="-78"/>
              </a:rPr>
              <a:t>کار شرکت </a:t>
            </a:r>
            <a:r>
              <a:rPr lang="fa-IR" sz="2000" dirty="0" smtClean="0">
                <a:cs typeface="B Koodak" panose="00000700000000000000" pitchFamily="2" charset="-78"/>
              </a:rPr>
              <a:t>کردند</a:t>
            </a: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000" dirty="0" smtClean="0">
              <a:cs typeface="B Koodak" panose="000007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Koodak" panose="00000700000000000000" pitchFamily="2" charset="-78"/>
              </a:rPr>
              <a:t>هماهنگی این تعداد معمار و مشاور به وضوح یک موضوع پیچیده بود. بنابراین، به عنوان بخشی از روند برنامه ریزی، </a:t>
            </a:r>
            <a:r>
              <a:rPr lang="fa-IR" sz="2000" dirty="0" smtClean="0">
                <a:cs typeface="B Koodak" panose="00000700000000000000" pitchFamily="2" charset="-78"/>
              </a:rPr>
              <a:t>شرایط برنامه </a:t>
            </a:r>
            <a:r>
              <a:rPr lang="fa-IR" sz="2000" dirty="0">
                <a:cs typeface="B Koodak" panose="00000700000000000000" pitchFamily="2" charset="-78"/>
              </a:rPr>
              <a:t>ریزی جدید و به روز رسانی ها به چرخه ی مشاوران و شورای شهر رسانده می شد تا همه از به روز رسانی ها </a:t>
            </a:r>
            <a:r>
              <a:rPr lang="fa-IR" sz="2000" dirty="0" smtClean="0">
                <a:cs typeface="B Koodak" panose="00000700000000000000" pitchFamily="2" charset="-78"/>
              </a:rPr>
              <a:t>اطلاع داشته </a:t>
            </a:r>
            <a:r>
              <a:rPr lang="fa-IR" sz="2000" dirty="0">
                <a:cs typeface="B Koodak" panose="00000700000000000000" pitchFamily="2" charset="-78"/>
              </a:rPr>
              <a:t>باشند</a:t>
            </a:r>
            <a:r>
              <a:rPr lang="fa-IR" sz="2000" dirty="0" smtClean="0">
                <a:cs typeface="B Koodak" panose="00000700000000000000" pitchFamily="2" charset="-78"/>
              </a:rPr>
              <a:t>.</a:t>
            </a:r>
          </a:p>
          <a:p>
            <a:pPr algn="just" rtl="1">
              <a:lnSpc>
                <a:spcPct val="150000"/>
              </a:lnSpc>
            </a:pPr>
            <a:endParaRPr lang="fa-IR" sz="2000" dirty="0" smtClean="0">
              <a:cs typeface="B Koodak" panose="000007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cs typeface="B Koodak" panose="00000700000000000000" pitchFamily="2" charset="-78"/>
              </a:rPr>
              <a:t>به روز رسانی برنامه ریزی هر دو هفته یکبار به بیش از 5۰ نفر در بین نوامبر ۲۰۰۴ و دسامبر ۲۰۰۸ ارائه شد.</a:t>
            </a:r>
            <a:endParaRPr lang="en-US" sz="2000" dirty="0">
              <a:cs typeface="B Koodak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74500" y="1247584"/>
            <a:ext cx="10353541" cy="1004552"/>
          </a:xfrm>
          <a:prstGeom prst="roundRect">
            <a:avLst/>
          </a:prstGeom>
          <a:noFill/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974500" y="2569642"/>
            <a:ext cx="10353541" cy="1004552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974501" y="5732964"/>
            <a:ext cx="10353541" cy="73754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974501" y="4001632"/>
            <a:ext cx="10353541" cy="1320309"/>
          </a:xfrm>
          <a:prstGeom prst="roundRect">
            <a:avLst/>
          </a:prstGeom>
          <a:noFill/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19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210" y="2002437"/>
            <a:ext cx="7754390" cy="14552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917" y="3638718"/>
            <a:ext cx="7739683" cy="132794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95350" y="676874"/>
            <a:ext cx="10515600" cy="1325563"/>
          </a:xfrm>
        </p:spPr>
        <p:txBody>
          <a:bodyPr>
            <a:normAutofit/>
          </a:bodyPr>
          <a:lstStyle/>
          <a:p>
            <a:pPr algn="just" rtl="1"/>
            <a:r>
              <a:rPr lang="fa-IR" sz="3600" dirty="0" smtClean="0">
                <a:cs typeface="B Yekan" panose="00000400000000000000" pitchFamily="2" charset="-78"/>
              </a:rPr>
              <a:t>روند برنامه ریزی لیورپول</a:t>
            </a:r>
            <a:endParaRPr lang="en-US" sz="36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720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515" y="1280541"/>
            <a:ext cx="10515600" cy="43513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u="sng" dirty="0" smtClean="0">
                <a:cs typeface="B Koodak" panose="00000700000000000000" pitchFamily="2" charset="-78"/>
              </a:rPr>
              <a:t>سند </a:t>
            </a:r>
            <a:r>
              <a:rPr lang="en-US" sz="2400" u="sng" dirty="0" smtClean="0">
                <a:cs typeface="B Koodak" panose="00000700000000000000" pitchFamily="2" charset="-78"/>
              </a:rPr>
              <a:t>IAP</a:t>
            </a:r>
            <a:endParaRPr lang="fa-IR" sz="2400" u="sng" dirty="0">
              <a:cs typeface="B Koodak" panose="00000700000000000000" pitchFamily="2" charset="-78"/>
            </a:endParaRPr>
          </a:p>
          <a:p>
            <a:pPr algn="r" rtl="1"/>
            <a:r>
              <a:rPr lang="fa-IR" sz="1800" dirty="0">
                <a:cs typeface="B Koodak" panose="00000700000000000000" pitchFamily="2" charset="-78"/>
              </a:rPr>
              <a:t>یک برنامه کاری جامع تجدید حیات می باشد که بر روی سه هدف اصلی تمرکز دارد: </a:t>
            </a:r>
            <a:endParaRPr lang="en-US" sz="1800" dirty="0" smtClean="0">
              <a:cs typeface="B Koodak" panose="00000700000000000000" pitchFamily="2" charset="-78"/>
            </a:endParaRPr>
          </a:p>
          <a:p>
            <a:pPr marL="0" indent="0" algn="r" rtl="1">
              <a:buNone/>
            </a:pPr>
            <a:endParaRPr lang="en-US" sz="1800" dirty="0" smtClean="0">
              <a:cs typeface="B Koodak" panose="00000700000000000000" pitchFamily="2" charset="-78"/>
            </a:endParaRPr>
          </a:p>
          <a:p>
            <a:pPr algn="r" rtl="1"/>
            <a:endParaRPr lang="fa-IR" sz="1800" dirty="0" smtClean="0">
              <a:cs typeface="B Koodak" panose="00000700000000000000" pitchFamily="2" charset="-78"/>
            </a:endParaRPr>
          </a:p>
          <a:p>
            <a:pPr algn="r" rtl="1"/>
            <a:endParaRPr lang="fa-IR" sz="1800" dirty="0">
              <a:cs typeface="B Koodak" panose="00000700000000000000" pitchFamily="2" charset="-78"/>
            </a:endParaRPr>
          </a:p>
          <a:p>
            <a:pPr algn="r" rtl="1"/>
            <a:r>
              <a:rPr lang="fa-IR" sz="1800" dirty="0" smtClean="0">
                <a:cs typeface="B Koodak" panose="00000700000000000000" pitchFamily="2" charset="-78"/>
              </a:rPr>
              <a:t>درواقع نقش </a:t>
            </a:r>
            <a:r>
              <a:rPr lang="en-US" sz="1800" dirty="0" smtClean="0">
                <a:cs typeface="B Koodak" panose="00000700000000000000" pitchFamily="2" charset="-78"/>
              </a:rPr>
              <a:t>IAP  </a:t>
            </a:r>
            <a:r>
              <a:rPr lang="fa-IR" sz="1800" dirty="0" smtClean="0">
                <a:cs typeface="B Koodak" panose="00000700000000000000" pitchFamily="2" charset="-78"/>
              </a:rPr>
              <a:t> شناسایی </a:t>
            </a:r>
            <a:r>
              <a:rPr lang="fa-IR" sz="1800" dirty="0">
                <a:cs typeface="B Koodak" panose="00000700000000000000" pitchFamily="2" charset="-78"/>
              </a:rPr>
              <a:t>محیط های فرسوده از نظر کالبدی و فعالیتی که موانع اصلی سرمایه گذاری خصوصی اند و </a:t>
            </a:r>
            <a:r>
              <a:rPr lang="fa-IR" sz="1800" dirty="0" smtClean="0">
                <a:cs typeface="B Koodak" panose="00000700000000000000" pitchFamily="2" charset="-78"/>
              </a:rPr>
              <a:t>رفع </a:t>
            </a:r>
            <a:r>
              <a:rPr lang="fa-IR" sz="1800" dirty="0">
                <a:cs typeface="B Koodak" panose="00000700000000000000" pitchFamily="2" charset="-78"/>
              </a:rPr>
              <a:t>مشکلات </a:t>
            </a:r>
            <a:r>
              <a:rPr lang="fa-IR" sz="1800" dirty="0" smtClean="0">
                <a:cs typeface="B Koodak" panose="00000700000000000000" pitchFamily="2" charset="-78"/>
              </a:rPr>
              <a:t>آن بود.</a:t>
            </a:r>
          </a:p>
          <a:p>
            <a:pPr marL="0" indent="0" algn="r" rtl="1">
              <a:buNone/>
            </a:pPr>
            <a:r>
              <a:rPr lang="fa-IR" sz="2000" u="sng" dirty="0" smtClean="0">
                <a:cs typeface="B Koodak" panose="00000700000000000000" pitchFamily="2" charset="-78"/>
              </a:rPr>
              <a:t>راهبردهای سند </a:t>
            </a:r>
            <a:r>
              <a:rPr lang="en-US" sz="2000" u="sng" dirty="0" smtClean="0">
                <a:cs typeface="B Koodak" panose="00000700000000000000" pitchFamily="2" charset="-78"/>
              </a:rPr>
              <a:t>IAP</a:t>
            </a:r>
            <a:endParaRPr lang="fa-IR" sz="2000" u="sng" dirty="0">
              <a:cs typeface="B Koodak" panose="00000700000000000000" pitchFamily="2" charset="-78"/>
            </a:endParaRPr>
          </a:p>
          <a:p>
            <a:pPr algn="r" rtl="1"/>
            <a:r>
              <a:rPr lang="fa-IR" sz="1800" dirty="0">
                <a:cs typeface="B Koodak" panose="00000700000000000000" pitchFamily="2" charset="-78"/>
              </a:rPr>
              <a:t>ایجاد اختلاط </a:t>
            </a:r>
            <a:r>
              <a:rPr lang="fa-IR" sz="1800" dirty="0" smtClean="0">
                <a:cs typeface="B Koodak" panose="00000700000000000000" pitchFamily="2" charset="-78"/>
              </a:rPr>
              <a:t>کاربری</a:t>
            </a:r>
            <a:endParaRPr lang="fa-IR" sz="1800" dirty="0">
              <a:cs typeface="B Koodak" panose="00000700000000000000" pitchFamily="2" charset="-78"/>
            </a:endParaRPr>
          </a:p>
          <a:p>
            <a:pPr algn="r" rtl="1"/>
            <a:r>
              <a:rPr lang="fa-IR" sz="1800" dirty="0">
                <a:cs typeface="B Koodak" panose="00000700000000000000" pitchFamily="2" charset="-78"/>
              </a:rPr>
              <a:t>ایجاد خوانایی جهت بهبود جهت یابی پیاده و درک بهتر </a:t>
            </a:r>
            <a:r>
              <a:rPr lang="fa-IR" sz="1800" dirty="0" smtClean="0">
                <a:cs typeface="B Koodak" panose="00000700000000000000" pitchFamily="2" charset="-78"/>
              </a:rPr>
              <a:t>منطقه</a:t>
            </a:r>
            <a:endParaRPr lang="fa-IR" sz="1800" dirty="0">
              <a:cs typeface="B Koodak" panose="00000700000000000000" pitchFamily="2" charset="-78"/>
            </a:endParaRPr>
          </a:p>
          <a:p>
            <a:pPr algn="r" rtl="1"/>
            <a:r>
              <a:rPr lang="fa-IR" sz="1800" dirty="0">
                <a:cs typeface="B Koodak" panose="00000700000000000000" pitchFamily="2" charset="-78"/>
              </a:rPr>
              <a:t>ایجاد دسترسی مناسب تر جهت ایجاد گشودگی در منطقه و سطح </a:t>
            </a:r>
            <a:r>
              <a:rPr lang="fa-IR" sz="1800" dirty="0" smtClean="0">
                <a:cs typeface="B Koodak" panose="00000700000000000000" pitchFamily="2" charset="-78"/>
              </a:rPr>
              <a:t>بهتری </a:t>
            </a:r>
            <a:r>
              <a:rPr lang="fa-IR" sz="1800" dirty="0">
                <a:cs typeface="B Koodak" panose="00000700000000000000" pitchFamily="2" charset="-78"/>
              </a:rPr>
              <a:t>از دسترسی در قلمرو </a:t>
            </a:r>
            <a:r>
              <a:rPr lang="fa-IR" sz="1800" dirty="0" smtClean="0">
                <a:cs typeface="B Koodak" panose="00000700000000000000" pitchFamily="2" charset="-78"/>
              </a:rPr>
              <a:t>عمومی</a:t>
            </a:r>
            <a:endParaRPr lang="fa-IR" sz="1800" dirty="0">
              <a:cs typeface="B Koodak" panose="00000700000000000000" pitchFamily="2" charset="-78"/>
            </a:endParaRPr>
          </a:p>
          <a:p>
            <a:pPr algn="r" rtl="1"/>
            <a:r>
              <a:rPr lang="fa-IR" sz="1800" dirty="0">
                <a:cs typeface="B Koodak" panose="00000700000000000000" pitchFamily="2" charset="-78"/>
              </a:rPr>
              <a:t>طراحی فضاهای عمومی برای مقابله با جرم و مشکلاتی که در منطقه وجود </a:t>
            </a:r>
            <a:r>
              <a:rPr lang="fa-IR" sz="1800" dirty="0" smtClean="0">
                <a:cs typeface="B Koodak" panose="00000700000000000000" pitchFamily="2" charset="-78"/>
              </a:rPr>
              <a:t>دارد</a:t>
            </a:r>
            <a:endParaRPr lang="fa-IR" sz="1800" dirty="0">
              <a:cs typeface="B Koodak" panose="00000700000000000000" pitchFamily="2" charset="-78"/>
            </a:endParaRPr>
          </a:p>
          <a:p>
            <a:pPr algn="r" rtl="1"/>
            <a:r>
              <a:rPr lang="fa-IR" sz="1800" dirty="0">
                <a:cs typeface="B Koodak" panose="00000700000000000000" pitchFamily="2" charset="-78"/>
              </a:rPr>
              <a:t>طراحی ارتباط امن و شفاف بین مسیرهای میان </a:t>
            </a:r>
            <a:r>
              <a:rPr lang="fa-IR" sz="1800" dirty="0" smtClean="0">
                <a:cs typeface="B Koodak" panose="00000700000000000000" pitchFamily="2" charset="-78"/>
              </a:rPr>
              <a:t>میادین</a:t>
            </a:r>
            <a:endParaRPr lang="fa-IR" sz="1800" dirty="0">
              <a:cs typeface="B Koodak" panose="00000700000000000000" pitchFamily="2" charset="-78"/>
            </a:endParaRPr>
          </a:p>
          <a:p>
            <a:pPr algn="r" rtl="1"/>
            <a:r>
              <a:rPr lang="fa-IR" sz="1800" dirty="0">
                <a:cs typeface="B Koodak" panose="00000700000000000000" pitchFamily="2" charset="-78"/>
              </a:rPr>
              <a:t>ایجاد فضای تعاملی بین فضاهای عمومی و خصوصی مثل کافه های خیابانی و مغازه های فعال</a:t>
            </a:r>
            <a:endParaRPr lang="en-US" sz="1800" dirty="0">
              <a:cs typeface="B Koodak" panose="00000700000000000000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231705"/>
            <a:ext cx="10515600" cy="1325563"/>
          </a:xfrm>
        </p:spPr>
        <p:txBody>
          <a:bodyPr>
            <a:normAutofit/>
          </a:bodyPr>
          <a:lstStyle/>
          <a:p>
            <a:pPr algn="just" rtl="1"/>
            <a:r>
              <a:rPr lang="fa-IR" sz="3600" dirty="0" smtClean="0">
                <a:cs typeface="B Yekan" panose="00000400000000000000" pitchFamily="2" charset="-78"/>
              </a:rPr>
              <a:t>روند برنامه ریزی لیورپول</a:t>
            </a:r>
            <a:endParaRPr lang="en-US" sz="3600" dirty="0">
              <a:cs typeface="B Yeka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317997599"/>
              </p:ext>
            </p:extLst>
          </p:nvPr>
        </p:nvGraphicFramePr>
        <p:xfrm>
          <a:off x="1310105" y="2089179"/>
          <a:ext cx="8772358" cy="820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974558" y="3068051"/>
            <a:ext cx="10479505" cy="721900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9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>
                <a:cs typeface="B Yekan" panose="00000400000000000000" pitchFamily="2" charset="-78"/>
              </a:rPr>
              <a:t>جایگاه شهروندان در طرح</a:t>
            </a:r>
            <a:endParaRPr lang="en-US" sz="3600" dirty="0"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856" y="1371599"/>
            <a:ext cx="4318715" cy="473576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56550587"/>
              </p:ext>
            </p:extLst>
          </p:nvPr>
        </p:nvGraphicFramePr>
        <p:xfrm>
          <a:off x="3818038" y="1321246"/>
          <a:ext cx="7535762" cy="4826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1124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اهداف پروژه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2646"/>
            <a:ext cx="10515600" cy="4351338"/>
          </a:xfrm>
        </p:spPr>
        <p:txBody>
          <a:bodyPr>
            <a:normAutofit/>
          </a:bodyPr>
          <a:lstStyle/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ارتقای کیفیت فضای شهر و فضای </a:t>
            </a:r>
            <a:r>
              <a:rPr lang="fa-IR" sz="2000" dirty="0" smtClean="0">
                <a:cs typeface="B Koodak" panose="00000700000000000000" pitchFamily="2" charset="-78"/>
              </a:rPr>
              <a:t>پیرامونی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توجه به سرمایه گذاری بخش </a:t>
            </a:r>
            <a:r>
              <a:rPr lang="fa-IR" sz="2000" dirty="0" smtClean="0">
                <a:cs typeface="B Koodak" panose="00000700000000000000" pitchFamily="2" charset="-78"/>
              </a:rPr>
              <a:t>خصوصی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رونق اقتصادی، ایجاد اشتغال و افزایش درآمد </a:t>
            </a:r>
            <a:r>
              <a:rPr lang="fa-IR" sz="2000" dirty="0" smtClean="0">
                <a:cs typeface="B Koodak" panose="00000700000000000000" pitchFamily="2" charset="-78"/>
              </a:rPr>
              <a:t>ساکنین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توجه به توسعه پایدار و تکنولوژی های سبزحفظ هویت کالبدی و جلوگیری از اغتشاش </a:t>
            </a:r>
            <a:r>
              <a:rPr lang="fa-IR" sz="2000" dirty="0" smtClean="0">
                <a:cs typeface="B Koodak" panose="00000700000000000000" pitchFamily="2" charset="-78"/>
              </a:rPr>
              <a:t>بصری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مشارکت مردم از ابتدای </a:t>
            </a:r>
            <a:r>
              <a:rPr lang="fa-IR" sz="2000" dirty="0" smtClean="0">
                <a:cs typeface="B Koodak" panose="00000700000000000000" pitchFamily="2" charset="-78"/>
              </a:rPr>
              <a:t>طرح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طراحی با بهره گیری از محیط پیرامون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435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اصول بازآفرینی پروژه 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شرکت دادن گروه های اجتماعی در فرآیند </a:t>
            </a:r>
            <a:r>
              <a:rPr lang="fa-IR" sz="2000" dirty="0" smtClean="0">
                <a:cs typeface="B Koodak" panose="00000700000000000000" pitchFamily="2" charset="-78"/>
              </a:rPr>
              <a:t>بازآفرینی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در نظر گرفتن کاربری های مختلف به جای یک نوع </a:t>
            </a:r>
            <a:r>
              <a:rPr lang="fa-IR" sz="2000" dirty="0" smtClean="0">
                <a:cs typeface="B Koodak" panose="00000700000000000000" pitchFamily="2" charset="-78"/>
              </a:rPr>
              <a:t>کاربری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انتقاد از درگیری بیش از اندازه و مستقیم دولت در امر توسعه و توجه به سرمایه گزاری بخش </a:t>
            </a:r>
            <a:r>
              <a:rPr lang="fa-IR" sz="2000" dirty="0" smtClean="0">
                <a:cs typeface="B Koodak" panose="00000700000000000000" pitchFamily="2" charset="-78"/>
              </a:rPr>
              <a:t>خصوصی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توجه به اقدامات کیفی به موازات اقدامات </a:t>
            </a:r>
            <a:r>
              <a:rPr lang="fa-IR" sz="2000" dirty="0" smtClean="0">
                <a:cs typeface="B Koodak" panose="00000700000000000000" pitchFamily="2" charset="-78"/>
              </a:rPr>
              <a:t>کمی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تأکید بر ایجاد اشتغال، کاهش فقر و افزایش درآمد </a:t>
            </a:r>
            <a:r>
              <a:rPr lang="fa-IR" sz="2000" dirty="0" smtClean="0">
                <a:cs typeface="B Koodak" panose="00000700000000000000" pitchFamily="2" charset="-78"/>
              </a:rPr>
              <a:t>ساکنین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999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2619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جزئیات پروژه لیورپول 1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8182"/>
            <a:ext cx="10515600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>
                <a:cs typeface="B Koodak" panose="00000700000000000000" pitchFamily="2" charset="-78"/>
              </a:rPr>
              <a:t>محدوده بازآفرینی شده بالغ بر ۱۷۰۰۰۰ مترمربع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شامل </a:t>
            </a:r>
            <a:r>
              <a:rPr lang="fa-IR" sz="2000" dirty="0">
                <a:cs typeface="B Koodak" panose="00000700000000000000" pitchFamily="2" charset="-78"/>
              </a:rPr>
              <a:t>فضای شهری مختلط، مرکب از 3 کاربری تجاری، مسکونی و تفریحی در شهر لیورپول </a:t>
            </a:r>
            <a:r>
              <a:rPr lang="fa-IR" sz="2000" dirty="0" smtClean="0">
                <a:cs typeface="B Koodak" panose="00000700000000000000" pitchFamily="2" charset="-78"/>
              </a:rPr>
              <a:t>است.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52329"/>
              </p:ext>
            </p:extLst>
          </p:nvPr>
        </p:nvGraphicFramePr>
        <p:xfrm>
          <a:off x="4064000" y="2436930"/>
          <a:ext cx="4064000" cy="37185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۲9 می ۲۰۰۸</a:t>
                      </a:r>
                    </a:p>
                    <a:p>
                      <a:pPr algn="ctr"/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تاریخ افتتاح پروژه 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cs typeface="B Koodak" panose="00000700000000000000" pitchFamily="2" charset="-78"/>
                        </a:rPr>
                        <a:t>Grosvenor Group </a:t>
                      </a:r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شرکت</a:t>
                      </a:r>
                    </a:p>
                    <a:p>
                      <a:pPr algn="ctr"/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سرمایه گذار 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cs typeface="B Koodak" panose="00000700000000000000" pitchFamily="2" charset="-78"/>
                        </a:rPr>
                        <a:t>Joanne Jennings, CEO 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مدیریت پروژه</a:t>
                      </a:r>
                    </a:p>
                    <a:p>
                      <a:pPr algn="ctr"/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۱۷۰ هزار مترمربع</a:t>
                      </a:r>
                    </a:p>
                    <a:p>
                      <a:pPr algn="ctr"/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کل مساحت 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۱3۰ هزار مترمربع</a:t>
                      </a:r>
                    </a:p>
                    <a:p>
                      <a:pPr algn="ctr"/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زیر بنا 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3۰۰۰ عدد</a:t>
                      </a:r>
                    </a:p>
                    <a:p>
                      <a:pPr algn="ctr"/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پارکینگ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00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نقشه محدوده پروژه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26" y="365125"/>
            <a:ext cx="6085354" cy="622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نقشه کاربری ها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906" y="1368425"/>
            <a:ext cx="10515600" cy="435133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بندر</a:t>
            </a:r>
          </a:p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حوزه تجارت</a:t>
            </a:r>
          </a:p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مرکز شهر تاریخی</a:t>
            </a:r>
          </a:p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حوزه خرده فروشی</a:t>
            </a:r>
          </a:p>
          <a:p>
            <a:pPr marL="0" indent="0" algn="r" rtl="1">
              <a:buNone/>
            </a:pPr>
            <a:r>
              <a:rPr lang="fa-IR" sz="1800" dirty="0" smtClean="0">
                <a:cs typeface="B Koodak" panose="00000700000000000000" pitchFamily="2" charset="-78"/>
              </a:rPr>
              <a:t>بخش </a:t>
            </a:r>
            <a:r>
              <a:rPr lang="fa-IR" sz="1800" dirty="0">
                <a:cs typeface="B Koodak" panose="00000700000000000000" pitchFamily="2" charset="-78"/>
              </a:rPr>
              <a:t>آموزشی</a:t>
            </a:r>
          </a:p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بخش فرهنگی</a:t>
            </a:r>
            <a:endParaRPr lang="en-US" sz="1800" dirty="0">
              <a:cs typeface="B Koodak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5" y="475182"/>
            <a:ext cx="6328200" cy="57017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2740" y="1443789"/>
            <a:ext cx="380801" cy="1904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2741" y="1766524"/>
            <a:ext cx="380800" cy="1904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1004" y="2159708"/>
            <a:ext cx="380800" cy="1867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72740" y="2510224"/>
            <a:ext cx="380800" cy="1904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81004" y="2913563"/>
            <a:ext cx="380800" cy="1977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81004" y="3314112"/>
            <a:ext cx="380800" cy="19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27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فهرست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5169"/>
            <a:ext cx="10515600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معرفی شهر لیورپول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بررسی مشکلات شهر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دلایل انتخاب طرح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فرآیند بازآفرینی شهری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جایگاه شهروندان در طرح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جزئیات پروژه ها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نقاط قوت و ضعف برنامه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آموزه هایی برای بازآفرینی شهری در ایران</a:t>
            </a:r>
          </a:p>
          <a:p>
            <a:pPr algn="r" rtl="1"/>
            <a:endParaRPr lang="fa-IR" sz="2000" dirty="0" smtClean="0">
              <a:cs typeface="B Koodak" panose="00000700000000000000" pitchFamily="2" charset="-78"/>
            </a:endParaRPr>
          </a:p>
          <a:p>
            <a:pPr algn="r" rtl="1"/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16185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244809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بلوک بندی و کاربری ها</a:t>
            </a:r>
            <a:endParaRPr lang="en-US" sz="3600" dirty="0"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715" y="1196421"/>
            <a:ext cx="4320571" cy="31209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626" y="4207848"/>
            <a:ext cx="3658389" cy="23289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334" y="4187438"/>
            <a:ext cx="3523529" cy="2349409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80109"/>
              </p:ext>
            </p:extLst>
          </p:nvPr>
        </p:nvGraphicFramePr>
        <p:xfrm>
          <a:off x="1443509" y="907590"/>
          <a:ext cx="4700896" cy="317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0448"/>
                <a:gridCol w="2350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17 هکتار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محدوده سایت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234000 متر مربع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فضای توسعه یافته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21500 متر مربع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کاربری تفریحی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بالغ بر 600 واحد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کاربری مسکونی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2/2 هکتار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فضای باز عمومی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3000 عدد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پارکینگ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2 عدد در مجموع با 32500 مترمربع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فروشگاه بزرگ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4000 متر مربع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cs typeface="B Koodak" panose="00000700000000000000" pitchFamily="2" charset="-78"/>
                        </a:rPr>
                        <a:t>کاربری تجاری خرد</a:t>
                      </a:r>
                      <a:endParaRPr lang="en-US" sz="1600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94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6761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پروژه های اساسی تحول</a:t>
            </a:r>
            <a:endParaRPr lang="en-US" sz="3600" dirty="0">
              <a:cs typeface="B Yeka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1382" y="-27879"/>
            <a:ext cx="6033082" cy="688587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84742" y="1477798"/>
            <a:ext cx="6096000" cy="3931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 smtClean="0">
                <a:cs typeface="B Koodak" panose="00000700000000000000" pitchFamily="2" charset="-78"/>
              </a:rPr>
              <a:t>پروژه های اسکله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۱- </a:t>
            </a:r>
            <a:r>
              <a:rPr lang="fa-IR" sz="2000" dirty="0">
                <a:cs typeface="B Koodak" panose="00000700000000000000" pitchFamily="2" charset="-78"/>
              </a:rPr>
              <a:t>پروژه کینگز داک، ساختمان مرکز همایش ها و هتل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Koodak" panose="00000700000000000000" pitchFamily="2" charset="-78"/>
              </a:rPr>
              <a:t>۲- پروژه جذب مهاجرت های بین المللی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3-  </a:t>
            </a:r>
            <a:r>
              <a:rPr lang="fa-IR" sz="2000" dirty="0">
                <a:cs typeface="B Koodak" panose="00000700000000000000" pitchFamily="2" charset="-78"/>
              </a:rPr>
              <a:t>پروژه مقصد اوقات </a:t>
            </a:r>
            <a:r>
              <a:rPr lang="fa-IR" sz="2000" dirty="0" smtClean="0">
                <a:cs typeface="B Koodak" panose="00000700000000000000" pitchFamily="2" charset="-78"/>
              </a:rPr>
              <a:t>فراغت(مقصد </a:t>
            </a:r>
            <a:r>
              <a:rPr lang="fa-IR" sz="2000" dirty="0">
                <a:cs typeface="B Koodak" panose="00000700000000000000" pitchFamily="2" charset="-78"/>
              </a:rPr>
              <a:t>ورزشی یا کاربری های </a:t>
            </a:r>
            <a:r>
              <a:rPr lang="fa-IR" sz="2000" dirty="0" smtClean="0">
                <a:cs typeface="B Koodak" panose="00000700000000000000" pitchFamily="2" charset="-78"/>
              </a:rPr>
              <a:t>مرتبط)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latin typeface="Calibri" panose="020F0502020204030204" pitchFamily="34" charset="0"/>
                <a:cs typeface="B Koodak" panose="00000700000000000000" pitchFamily="2" charset="-78"/>
              </a:rPr>
              <a:t>۴- </a:t>
            </a:r>
            <a:r>
              <a:rPr lang="fa-IR" sz="2000" dirty="0">
                <a:latin typeface="Calibri" panose="020F0502020204030204" pitchFamily="34" charset="0"/>
                <a:cs typeface="B Koodak" panose="00000700000000000000" pitchFamily="2" charset="-78"/>
              </a:rPr>
              <a:t>پروژه توسعه مجدد ساختمان مالیات و گمرک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5- پروژه </a:t>
            </a:r>
            <a:r>
              <a:rPr lang="fa-IR" sz="2000" dirty="0">
                <a:cs typeface="B Koodak" panose="00000700000000000000" pitchFamily="2" charset="-78"/>
              </a:rPr>
              <a:t>پایانه لیورپول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Koodak" panose="00000700000000000000" pitchFamily="2" charset="-78"/>
              </a:rPr>
              <a:t>۶- پروژه ساماندهی محوطه سازی </a:t>
            </a:r>
            <a:r>
              <a:rPr lang="fa-IR" sz="2000" dirty="0" smtClean="0">
                <a:cs typeface="B Koodak" panose="00000700000000000000" pitchFamily="2" charset="-78"/>
              </a:rPr>
              <a:t>اسکله (پیاده </a:t>
            </a:r>
            <a:r>
              <a:rPr lang="fa-IR" sz="2000" dirty="0">
                <a:cs typeface="B Koodak" panose="00000700000000000000" pitchFamily="2" charset="-78"/>
              </a:rPr>
              <a:t>رو و مسیر دوچرخه و ... </a:t>
            </a:r>
            <a:r>
              <a:rPr lang="fa-IR" sz="2000" dirty="0" smtClean="0">
                <a:cs typeface="B Koodak" panose="00000700000000000000" pitchFamily="2" charset="-78"/>
              </a:rPr>
              <a:t>)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647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46683" cy="684470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14676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پروژه های اساسی تحول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57800" y="1690688"/>
            <a:ext cx="6096000" cy="45781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/>
            <a:r>
              <a:rPr lang="fa-IR" sz="2400" dirty="0" smtClean="0">
                <a:cs typeface="B Koodak" panose="00000700000000000000" pitchFamily="2" charset="-78"/>
              </a:rPr>
              <a:t>پروژه خیابان سنت جان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۱- </a:t>
            </a:r>
            <a:r>
              <a:rPr lang="fa-IR" sz="2000" dirty="0">
                <a:cs typeface="B Koodak" panose="00000700000000000000" pitchFamily="2" charset="-78"/>
              </a:rPr>
              <a:t>حذف پل های هوایی در خیابان </a:t>
            </a:r>
            <a:r>
              <a:rPr lang="fa-IR" sz="2000" dirty="0" smtClean="0">
                <a:cs typeface="B Koodak" panose="00000700000000000000" pitchFamily="2" charset="-78"/>
              </a:rPr>
              <a:t>هانتربرای </a:t>
            </a:r>
            <a:r>
              <a:rPr lang="fa-IR" sz="2000" dirty="0">
                <a:cs typeface="B Koodak" panose="00000700000000000000" pitchFamily="2" charset="-78"/>
              </a:rPr>
              <a:t>بهبود حرکت پیاده به همسایگی ها در شمال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Koodak" panose="00000700000000000000" pitchFamily="2" charset="-78"/>
              </a:rPr>
              <a:t>۲- پیاده سازی در اتصال خیابان </a:t>
            </a:r>
            <a:r>
              <a:rPr lang="fa-IR" sz="2000" dirty="0" smtClean="0">
                <a:cs typeface="B Koodak" panose="00000700000000000000" pitchFamily="2" charset="-78"/>
              </a:rPr>
              <a:t>هانتر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3-  </a:t>
            </a:r>
            <a:r>
              <a:rPr lang="fa-IR" sz="2000" dirty="0">
                <a:cs typeface="B Koodak" panose="00000700000000000000" pitchFamily="2" charset="-78"/>
              </a:rPr>
              <a:t>حذف پل هوایی فرصتی برای ساختمان های </a:t>
            </a:r>
            <a:r>
              <a:rPr lang="fa-IR" sz="2000" dirty="0" smtClean="0">
                <a:cs typeface="B Koodak" panose="00000700000000000000" pitchFamily="2" charset="-78"/>
              </a:rPr>
              <a:t>جدیدد برای </a:t>
            </a:r>
            <a:r>
              <a:rPr lang="fa-IR" sz="2000" dirty="0">
                <a:cs typeface="B Koodak" panose="00000700000000000000" pitchFamily="2" charset="-78"/>
              </a:rPr>
              <a:t>تعریف یک آستانه ورود ایجاد کرده است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Koodak" panose="00000700000000000000" pitchFamily="2" charset="-78"/>
              </a:rPr>
              <a:t>۴- حذف پل هوایی فرصتی برای فضای خارجی گالری </a:t>
            </a:r>
            <a:r>
              <a:rPr lang="fa-IR" sz="2000" dirty="0" smtClean="0">
                <a:cs typeface="B Koodak" panose="00000700000000000000" pitchFamily="2" charset="-78"/>
              </a:rPr>
              <a:t>و موزه </a:t>
            </a:r>
            <a:r>
              <a:rPr lang="fa-IR" sz="2000" dirty="0">
                <a:cs typeface="B Koodak" panose="00000700000000000000" pitchFamily="2" charset="-78"/>
              </a:rPr>
              <a:t>کافه فراهم آورده است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5-  </a:t>
            </a:r>
            <a:r>
              <a:rPr lang="fa-IR" sz="2000" dirty="0">
                <a:cs typeface="B Koodak" panose="00000700000000000000" pitchFamily="2" charset="-78"/>
              </a:rPr>
              <a:t>فضای سبز سنت جان در خیابان براون آشکار شده</a:t>
            </a: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Koodak" panose="00000700000000000000" pitchFamily="2" charset="-78"/>
              </a:rPr>
              <a:t>۶- بهبود مسیر عبور پیاده در خیابان دیل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327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پروژه های مرکز شهر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اهداف :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۱ </a:t>
            </a:r>
            <a:r>
              <a:rPr lang="fa-IR" sz="2000" dirty="0">
                <a:cs typeface="B Koodak" panose="00000700000000000000" pitchFamily="2" charset="-78"/>
              </a:rPr>
              <a:t>- اولویت بندی سرمایه گذاری در قسمت های شمالی و شرقی بخش خرده فروشی و حصول اطمینان از کیفیت کلی </a:t>
            </a:r>
            <a:r>
              <a:rPr lang="fa-IR" sz="2000" dirty="0" smtClean="0">
                <a:cs typeface="B Koodak" panose="00000700000000000000" pitchFamily="2" charset="-78"/>
              </a:rPr>
              <a:t>خرده در </a:t>
            </a:r>
            <a:r>
              <a:rPr lang="fa-IR" sz="2000" dirty="0">
                <a:cs typeface="B Koodak" panose="00000700000000000000" pitchFamily="2" charset="-78"/>
              </a:rPr>
              <a:t>سطح استاندارد جهانی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۲ - انتقال نقاط ورود، دسترسی پیاده و حرکت از دروازه های کلیدی شهر به داخل و اطراف بخش خرده فروشی ها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3 - بهبود کیفیت، مدیریت، مقررات و محل کلی بازار مرکز شهر، که به عنوان بخش مهم خرده فروشی های مرکز </a:t>
            </a:r>
            <a:r>
              <a:rPr lang="fa-IR" sz="2000" dirty="0" smtClean="0">
                <a:cs typeface="B Koodak" panose="00000700000000000000" pitchFamily="2" charset="-78"/>
              </a:rPr>
              <a:t>شهر عرضه </a:t>
            </a:r>
            <a:r>
              <a:rPr lang="fa-IR" sz="2000" dirty="0">
                <a:cs typeface="B Koodak" panose="00000700000000000000" pitchFamily="2" charset="-78"/>
              </a:rPr>
              <a:t>می شود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۴ - تقویت کیفیت، عرضه و به کار گیری فضاهای عمومی برای رویدادها به جهت تقویت مرکز شهر لیورپول به عنوان </a:t>
            </a:r>
            <a:r>
              <a:rPr lang="fa-IR" sz="2000" dirty="0" smtClean="0">
                <a:cs typeface="B Koodak" panose="00000700000000000000" pitchFamily="2" charset="-78"/>
              </a:rPr>
              <a:t>مقصد بازدیدکنندگان</a:t>
            </a:r>
            <a:r>
              <a:rPr lang="fa-IR" sz="2000" dirty="0">
                <a:cs typeface="B Koodak" panose="00000700000000000000" pitchFamily="2" charset="-78"/>
              </a:rPr>
              <a:t>، ساختمان های تاریخی، میراث فرهنگی، موسیقی، جاذبه های دریایی و ورزش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5 - توسعه رویکردی منسجم و سازگار برای مدیریت مرکز شهر، تعمیر و نگه داری، تجارت و تبلیغات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۶ - برنامه ریزی برای مداخله در اطراف میدان ویلیامسون و وایتچپل به منظور شکل دهی به فاز بعدی برنامه توسعه </a:t>
            </a:r>
            <a:r>
              <a:rPr lang="fa-IR" sz="2000" dirty="0" smtClean="0">
                <a:cs typeface="B Koodak" panose="00000700000000000000" pitchFamily="2" charset="-78"/>
              </a:rPr>
              <a:t>مرکز شهر </a:t>
            </a:r>
            <a:r>
              <a:rPr lang="fa-IR" sz="2000" dirty="0">
                <a:cs typeface="B Koodak" panose="00000700000000000000" pitchFamily="2" charset="-78"/>
              </a:rPr>
              <a:t>برای تقویت ارتباطات با بخش فرهنگی شهر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۷ - توسعه مرکز خرید سنت جان و عرصه های اطراف آن، به منظور افزایشبازدیدکنندگان از خرد فروشی ها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599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پروژه های مرکز شهر</a:t>
            </a:r>
            <a:endParaRPr lang="en-US" sz="3600" dirty="0">
              <a:cs typeface="B Yeka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6301"/>
            <a:ext cx="6785812" cy="6851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257800" y="1388778"/>
            <a:ext cx="6096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1-  </a:t>
            </a:r>
            <a:r>
              <a:rPr lang="fa-IR" sz="2000" dirty="0">
                <a:cs typeface="B Koodak" panose="00000700000000000000" pitchFamily="2" charset="-78"/>
              </a:rPr>
              <a:t>سایتی با پتانسیل باز توسعه </a:t>
            </a:r>
            <a:endParaRPr lang="fa-IR" sz="2000" dirty="0" smtClean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2-  </a:t>
            </a:r>
            <a:r>
              <a:rPr lang="fa-IR" sz="2000" dirty="0">
                <a:cs typeface="B Koodak" panose="00000700000000000000" pitchFamily="2" charset="-78"/>
              </a:rPr>
              <a:t>میدان کویینز نوسازی شده </a:t>
            </a:r>
            <a:endParaRPr lang="fa-IR" sz="2000" dirty="0" smtClean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3-  </a:t>
            </a:r>
            <a:r>
              <a:rPr lang="fa-IR" sz="2000" dirty="0">
                <a:cs typeface="B Koodak" panose="00000700000000000000" pitchFamily="2" charset="-78"/>
              </a:rPr>
              <a:t>پروژه مت </a:t>
            </a:r>
            <a:r>
              <a:rPr lang="fa-IR" sz="2000" dirty="0" smtClean="0">
                <a:cs typeface="B Koodak" panose="00000700000000000000" pitchFamily="2" charset="-78"/>
              </a:rPr>
              <a:t>کوارتر</a:t>
            </a:r>
            <a:endParaRPr lang="fa-IR" dirty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4-  </a:t>
            </a:r>
            <a:r>
              <a:rPr lang="fa-IR" sz="2000" dirty="0">
                <a:cs typeface="B Koodak" panose="00000700000000000000" pitchFamily="2" charset="-78"/>
              </a:rPr>
              <a:t>پروژه کاورن </a:t>
            </a:r>
            <a:endParaRPr lang="fa-IR" sz="2000" dirty="0" smtClean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5-  </a:t>
            </a:r>
            <a:r>
              <a:rPr lang="fa-IR" sz="2000" dirty="0">
                <a:cs typeface="B Koodak" panose="00000700000000000000" pitchFamily="2" charset="-78"/>
              </a:rPr>
              <a:t>پروژه ساختمان لیورپول </a:t>
            </a:r>
            <a:r>
              <a:rPr lang="fa-IR" sz="2000" dirty="0" smtClean="0">
                <a:cs typeface="B Koodak" panose="00000700000000000000" pitchFamily="2" charset="-78"/>
              </a:rPr>
              <a:t>1</a:t>
            </a:r>
            <a:endParaRPr lang="fa-IR" dirty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6-  </a:t>
            </a:r>
            <a:r>
              <a:rPr lang="fa-IR" sz="2000" dirty="0">
                <a:cs typeface="B Koodak" panose="00000700000000000000" pitchFamily="2" charset="-78"/>
              </a:rPr>
              <a:t>میدان ویلیامسون </a:t>
            </a:r>
            <a:endParaRPr lang="fa-IR" sz="2000" dirty="0" smtClean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7-  </a:t>
            </a:r>
            <a:r>
              <a:rPr lang="fa-IR" sz="2000" dirty="0">
                <a:cs typeface="B Koodak" panose="00000700000000000000" pitchFamily="2" charset="-78"/>
              </a:rPr>
              <a:t>نوسازی نمایشگاه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62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2461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پروژه های بخش آموزشی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8024"/>
            <a:ext cx="10515600" cy="435133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>
                <a:cs typeface="B Koodak" panose="00000700000000000000" pitchFamily="2" charset="-78"/>
              </a:rPr>
              <a:t>بخش آموزشی پروژه توسط بخش توسعه وابسته به شهرداری طراحی شده است</a:t>
            </a:r>
            <a:r>
              <a:rPr lang="fa-IR" sz="2000" dirty="0" smtClean="0">
                <a:cs typeface="B Koodak" panose="000007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اهداف : 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توسعه </a:t>
            </a:r>
            <a:r>
              <a:rPr lang="fa-IR" sz="2000" dirty="0">
                <a:cs typeface="B Koodak" panose="00000700000000000000" pitchFamily="2" charset="-78"/>
              </a:rPr>
              <a:t>برنامه های دانشگاه جان مورس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سرمایه </a:t>
            </a:r>
            <a:r>
              <a:rPr lang="fa-IR" sz="2000" dirty="0">
                <a:cs typeface="B Koodak" panose="00000700000000000000" pitchFamily="2" charset="-78"/>
              </a:rPr>
              <a:t>گذاری برای کمبود محل اقامت مسکونی دانشجویان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توسعه </a:t>
            </a:r>
            <a:r>
              <a:rPr lang="fa-IR" sz="2000" dirty="0">
                <a:cs typeface="B Koodak" panose="00000700000000000000" pitchFamily="2" charset="-78"/>
              </a:rPr>
              <a:t>فضای آزمایشگاهی 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تأمین </a:t>
            </a:r>
            <a:r>
              <a:rPr lang="fa-IR" sz="2000" dirty="0">
                <a:cs typeface="B Koodak" panose="00000700000000000000" pitchFamily="2" charset="-78"/>
              </a:rPr>
              <a:t>بیمارستان آموزشی دانشگاه سلطنتی لیورپول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توسعه </a:t>
            </a:r>
            <a:r>
              <a:rPr lang="fa-IR" sz="2000" dirty="0">
                <a:cs typeface="B Koodak" panose="00000700000000000000" pitchFamily="2" charset="-78"/>
              </a:rPr>
              <a:t>امکانات موجود برای دانشگاه پزشکی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باز </a:t>
            </a:r>
            <a:r>
              <a:rPr lang="fa-IR" sz="2000" dirty="0">
                <a:cs typeface="B Koodak" panose="00000700000000000000" pitchFamily="2" charset="-78"/>
              </a:rPr>
              <a:t>توسعه ساختمان دانشگاه جان مورس برای استفاده های مختلف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توسعه </a:t>
            </a:r>
            <a:r>
              <a:rPr lang="fa-IR" sz="2000" dirty="0">
                <a:cs typeface="B Koodak" panose="00000700000000000000" pitchFamily="2" charset="-78"/>
              </a:rPr>
              <a:t>پارک علمی لیورپول از طریق تأمین سومین مرکز نوآوری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506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1800" dirty="0" smtClean="0">
                <a:cs typeface="B Koodak" panose="00000700000000000000" pitchFamily="2" charset="-78"/>
              </a:rPr>
              <a:t>1- </a:t>
            </a:r>
            <a:r>
              <a:rPr lang="fa-IR" sz="1800" dirty="0">
                <a:cs typeface="B Koodak" panose="00000700000000000000" pitchFamily="2" charset="-78"/>
              </a:rPr>
              <a:t>توسعه سایت دانشگاه جان مورس</a:t>
            </a:r>
          </a:p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۲ - پارک علمی </a:t>
            </a:r>
            <a:r>
              <a:rPr lang="fa-IR" sz="1800" dirty="0" smtClean="0">
                <a:cs typeface="B Koodak" panose="00000700000000000000" pitchFamily="2" charset="-78"/>
              </a:rPr>
              <a:t>لیورپول دانشگاه </a:t>
            </a:r>
            <a:r>
              <a:rPr lang="fa-IR" sz="1800" dirty="0">
                <a:cs typeface="B Koodak" panose="00000700000000000000" pitchFamily="2" charset="-78"/>
              </a:rPr>
              <a:t>جان فاستر و کلیسای جامع</a:t>
            </a:r>
          </a:p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3 - پروژه ساختمان اپکس</a:t>
            </a:r>
          </a:p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۴ - بیمارستان آموزشی </a:t>
            </a:r>
            <a:r>
              <a:rPr lang="fa-IR" sz="1800" dirty="0" smtClean="0">
                <a:cs typeface="B Koodak" panose="00000700000000000000" pitchFamily="2" charset="-78"/>
              </a:rPr>
              <a:t>دانشگاه سلطنتی </a:t>
            </a:r>
            <a:r>
              <a:rPr lang="fa-IR" sz="1800" dirty="0">
                <a:cs typeface="B Koodak" panose="00000700000000000000" pitchFamily="2" charset="-78"/>
              </a:rPr>
              <a:t>لیورپول</a:t>
            </a:r>
          </a:p>
          <a:p>
            <a:pPr marL="0" indent="0" algn="r" rtl="1">
              <a:buNone/>
            </a:pPr>
            <a:r>
              <a:rPr lang="fa-IR" sz="1800" dirty="0">
                <a:cs typeface="B Koodak" panose="00000700000000000000" pitchFamily="2" charset="-78"/>
              </a:rPr>
              <a:t>5 - دانشگاه </a:t>
            </a:r>
            <a:r>
              <a:rPr lang="fa-IR" sz="1800" dirty="0" smtClean="0">
                <a:cs typeface="B Koodak" panose="00000700000000000000" pitchFamily="2" charset="-78"/>
              </a:rPr>
              <a:t>لیورپول</a:t>
            </a:r>
            <a:endParaRPr lang="en-US" sz="1800" dirty="0">
              <a:cs typeface="B Koodak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6450576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پروژه های بخش آموزشی</a:t>
            </a:r>
            <a:endParaRPr lang="en-US" sz="36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864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6840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پروژه خیابان های شاخص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9411"/>
            <a:ext cx="10515600" cy="4805363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sz="1600" dirty="0">
                <a:cs typeface="B Koodak" panose="00000700000000000000" pitchFamily="2" charset="-78"/>
              </a:rPr>
              <a:t>هر شهر بزرگ جهانی حداقل یک خیابان مهم و شاخص دارد؛ </a:t>
            </a:r>
            <a:r>
              <a:rPr lang="fa-IR" sz="1600" dirty="0" smtClean="0">
                <a:cs typeface="B Koodak" panose="00000700000000000000" pitchFamily="2" charset="-78"/>
              </a:rPr>
              <a:t>لیورپول </a:t>
            </a:r>
            <a:r>
              <a:rPr lang="fa-IR" sz="1600" dirty="0">
                <a:cs typeface="B Koodak" panose="00000700000000000000" pitchFamily="2" charset="-78"/>
              </a:rPr>
              <a:t>در درجه اول با توجه به پیشینه تجاری، پتانسیل تعریف 3 </a:t>
            </a:r>
            <a:r>
              <a:rPr lang="fa-IR" sz="1600" dirty="0" smtClean="0">
                <a:cs typeface="B Koodak" panose="00000700000000000000" pitchFamily="2" charset="-78"/>
              </a:rPr>
              <a:t>خیابان شاخص </a:t>
            </a:r>
            <a:r>
              <a:rPr lang="fa-IR" sz="1600" dirty="0">
                <a:cs typeface="B Koodak" panose="00000700000000000000" pitchFamily="2" charset="-78"/>
              </a:rPr>
              <a:t>را دارد، که بازدیدکنندگان آن را تحسین و ساکنین از آن لذت می برند و می تواند انگیزه ای برای تجارتی </a:t>
            </a:r>
            <a:r>
              <a:rPr lang="fa-IR" sz="1600" dirty="0" smtClean="0">
                <a:cs typeface="B Koodak" panose="00000700000000000000" pitchFamily="2" charset="-78"/>
              </a:rPr>
              <a:t>جدید باشد</a:t>
            </a:r>
            <a:r>
              <a:rPr lang="fa-IR" sz="1600" dirty="0">
                <a:cs typeface="B Koodak" panose="00000700000000000000" pitchFamily="2" charset="-78"/>
              </a:rPr>
              <a:t>.</a:t>
            </a:r>
          </a:p>
          <a:p>
            <a:pPr algn="r" rtl="1">
              <a:lnSpc>
                <a:spcPct val="100000"/>
              </a:lnSpc>
            </a:pPr>
            <a:r>
              <a:rPr lang="fa-IR" sz="1600" dirty="0" smtClean="0">
                <a:cs typeface="B Koodak" panose="00000700000000000000" pitchFamily="2" charset="-78"/>
              </a:rPr>
              <a:t>روح </a:t>
            </a:r>
            <a:r>
              <a:rPr lang="fa-IR" sz="1600" dirty="0">
                <a:cs typeface="B Koodak" panose="00000700000000000000" pitchFamily="2" charset="-78"/>
              </a:rPr>
              <a:t>بخشیدن به خیابان ها از طریق </a:t>
            </a:r>
            <a:r>
              <a:rPr lang="fa-IR" sz="1600" dirty="0" smtClean="0">
                <a:cs typeface="B Koodak" panose="00000700000000000000" pitchFamily="2" charset="-78"/>
              </a:rPr>
              <a:t>افزایش فعالیت </a:t>
            </a:r>
            <a:r>
              <a:rPr lang="fa-IR" sz="1600" dirty="0">
                <a:cs typeface="B Koodak" panose="00000700000000000000" pitchFamily="2" charset="-78"/>
              </a:rPr>
              <a:t>و تحرک</a:t>
            </a:r>
          </a:p>
          <a:p>
            <a:pPr algn="r" rtl="1">
              <a:lnSpc>
                <a:spcPct val="100000"/>
              </a:lnSpc>
            </a:pPr>
            <a:r>
              <a:rPr lang="fa-IR" sz="1600" dirty="0" smtClean="0">
                <a:cs typeface="B Koodak" panose="00000700000000000000" pitchFamily="2" charset="-78"/>
              </a:rPr>
              <a:t>شبیه </a:t>
            </a:r>
            <a:r>
              <a:rPr lang="fa-IR" sz="1600" dirty="0">
                <a:cs typeface="B Koodak" panose="00000700000000000000" pitchFamily="2" charset="-78"/>
              </a:rPr>
              <a:t>سازی کردن نوسازی، استفاده مجدد از برخی از ساختمان های الهام بخش</a:t>
            </a:r>
          </a:p>
          <a:p>
            <a:pPr algn="r" rtl="1">
              <a:lnSpc>
                <a:spcPct val="100000"/>
              </a:lnSpc>
            </a:pPr>
            <a:r>
              <a:rPr lang="fa-IR" sz="1600" dirty="0" smtClean="0">
                <a:cs typeface="B Koodak" panose="00000700000000000000" pitchFamily="2" charset="-78"/>
              </a:rPr>
              <a:t>خیابان </a:t>
            </a:r>
            <a:r>
              <a:rPr lang="fa-IR" sz="1600" dirty="0">
                <a:cs typeface="B Koodak" panose="00000700000000000000" pitchFamily="2" charset="-78"/>
              </a:rPr>
              <a:t>هایی متمدن شده به طوری که قدم زدن و دوچرخه سواری بر عبور و مرور خودرو اولویت دارد</a:t>
            </a:r>
          </a:p>
          <a:p>
            <a:pPr algn="r" rtl="1">
              <a:lnSpc>
                <a:spcPct val="100000"/>
              </a:lnSpc>
            </a:pPr>
            <a:r>
              <a:rPr lang="fa-IR" sz="1600" dirty="0" smtClean="0">
                <a:cs typeface="B Koodak" panose="00000700000000000000" pitchFamily="2" charset="-78"/>
              </a:rPr>
              <a:t>تشویق </a:t>
            </a:r>
            <a:r>
              <a:rPr lang="fa-IR" sz="1600" dirty="0">
                <a:cs typeface="B Koodak" panose="00000700000000000000" pitchFamily="2" charset="-78"/>
              </a:rPr>
              <a:t>توسعه فضاها و ساختمان های مورد استفاده قرار گرفته از طریق ایجاد ارزش تبلیغاتی</a:t>
            </a:r>
          </a:p>
          <a:p>
            <a:pPr algn="r" rtl="1">
              <a:lnSpc>
                <a:spcPct val="100000"/>
              </a:lnSpc>
            </a:pPr>
            <a:r>
              <a:rPr lang="fa-IR" sz="1600" dirty="0" smtClean="0">
                <a:cs typeface="B Koodak" panose="00000700000000000000" pitchFamily="2" charset="-78"/>
              </a:rPr>
              <a:t>ایجاد </a:t>
            </a:r>
            <a:r>
              <a:rPr lang="fa-IR" sz="1600" dirty="0">
                <a:cs typeface="B Koodak" panose="00000700000000000000" pitchFamily="2" charset="-78"/>
              </a:rPr>
              <a:t>خیابان هایی با رتبه جهانی، که لیورپول را از </a:t>
            </a:r>
            <a:r>
              <a:rPr lang="fa-IR" sz="1600" dirty="0" smtClean="0">
                <a:cs typeface="B Koodak" panose="00000700000000000000" pitchFamily="2" charset="-78"/>
              </a:rPr>
              <a:t>رقیبانش در </a:t>
            </a:r>
            <a:r>
              <a:rPr lang="fa-IR" sz="1600" dirty="0">
                <a:cs typeface="B Koodak" panose="00000700000000000000" pitchFamily="2" charset="-78"/>
              </a:rPr>
              <a:t>سطح بین المللی جدا می کند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1600" dirty="0">
                <a:cs typeface="B Koodak" panose="00000700000000000000" pitchFamily="2" charset="-78"/>
              </a:rPr>
              <a:t>این برنامه بر سرمایه گذاری های زیر تمرکز دارد:</a:t>
            </a:r>
          </a:p>
          <a:p>
            <a:pPr marL="342900" indent="-342900" algn="r" rtl="1">
              <a:lnSpc>
                <a:spcPct val="100000"/>
              </a:lnSpc>
              <a:buFont typeface="+mj-lt"/>
              <a:buAutoNum type="arabicPeriod"/>
            </a:pPr>
            <a:r>
              <a:rPr lang="fa-IR" sz="1600" dirty="0" smtClean="0">
                <a:cs typeface="B Koodak" panose="00000700000000000000" pitchFamily="2" charset="-78"/>
              </a:rPr>
              <a:t>بهبود </a:t>
            </a:r>
            <a:r>
              <a:rPr lang="fa-IR" sz="1600" dirty="0">
                <a:cs typeface="B Koodak" panose="00000700000000000000" pitchFamily="2" charset="-78"/>
              </a:rPr>
              <a:t>تجربه بازدیدکننده و ساکنین شهر</a:t>
            </a:r>
          </a:p>
          <a:p>
            <a:pPr marL="342900" indent="-342900" algn="r" rtl="1">
              <a:lnSpc>
                <a:spcPct val="100000"/>
              </a:lnSpc>
              <a:buFont typeface="+mj-lt"/>
              <a:buAutoNum type="arabicPeriod"/>
            </a:pPr>
            <a:r>
              <a:rPr lang="fa-IR" sz="1600" dirty="0" smtClean="0">
                <a:cs typeface="B Koodak" panose="00000700000000000000" pitchFamily="2" charset="-78"/>
              </a:rPr>
              <a:t>ارتقاء </a:t>
            </a:r>
            <a:r>
              <a:rPr lang="fa-IR" sz="1600" dirty="0">
                <a:cs typeface="B Koodak" panose="00000700000000000000" pitchFamily="2" charset="-78"/>
              </a:rPr>
              <a:t>حوزه عمومی در زمینه های نام تجاری مکان، مسیریابی و خوانایی و کیفیت فضاهای عمومی</a:t>
            </a:r>
          </a:p>
          <a:p>
            <a:pPr marL="342900" indent="-342900" algn="r" rtl="1">
              <a:lnSpc>
                <a:spcPct val="100000"/>
              </a:lnSpc>
              <a:buFont typeface="+mj-lt"/>
              <a:buAutoNum type="arabicPeriod"/>
            </a:pPr>
            <a:r>
              <a:rPr lang="fa-IR" sz="1600" dirty="0" smtClean="0">
                <a:cs typeface="B Koodak" panose="00000700000000000000" pitchFamily="2" charset="-78"/>
              </a:rPr>
              <a:t>توسعه </a:t>
            </a:r>
            <a:r>
              <a:rPr lang="fa-IR" sz="1600" dirty="0">
                <a:cs typeface="B Koodak" panose="00000700000000000000" pitchFamily="2" charset="-78"/>
              </a:rPr>
              <a:t>شبکه زیرساخت های سبز شهر از طریق درختان متوالی در خیابان، نماهای سبز، سقف های سبز و </a:t>
            </a:r>
            <a:r>
              <a:rPr lang="fa-IR" sz="1600" dirty="0" smtClean="0">
                <a:cs typeface="B Koodak" panose="00000700000000000000" pitchFamily="2" charset="-78"/>
              </a:rPr>
              <a:t>چشم اندازهای </a:t>
            </a:r>
            <a:r>
              <a:rPr lang="fa-IR" sz="1600" dirty="0">
                <a:cs typeface="B Koodak" panose="00000700000000000000" pitchFamily="2" charset="-78"/>
              </a:rPr>
              <a:t>سازنده</a:t>
            </a:r>
          </a:p>
          <a:p>
            <a:pPr marL="342900" indent="-342900" algn="r" rtl="1">
              <a:lnSpc>
                <a:spcPct val="100000"/>
              </a:lnSpc>
              <a:buFont typeface="+mj-lt"/>
              <a:buAutoNum type="arabicPeriod"/>
            </a:pPr>
            <a:r>
              <a:rPr lang="fa-IR" sz="1600" dirty="0" smtClean="0">
                <a:cs typeface="B Koodak" panose="00000700000000000000" pitchFamily="2" charset="-78"/>
              </a:rPr>
              <a:t>ارتقاء </a:t>
            </a:r>
            <a:r>
              <a:rPr lang="fa-IR" sz="1600" dirty="0">
                <a:cs typeface="B Koodak" panose="00000700000000000000" pitchFamily="2" charset="-78"/>
              </a:rPr>
              <a:t>دارایی های اجتماعی از طریق استفاده از قوانین و مقررات شمول برای طیف وسیعی از مردم</a:t>
            </a:r>
          </a:p>
          <a:p>
            <a:pPr marL="342900" indent="-342900" algn="r" rtl="1">
              <a:lnSpc>
                <a:spcPct val="100000"/>
              </a:lnSpc>
              <a:buFont typeface="+mj-lt"/>
              <a:buAutoNum type="arabicPeriod"/>
            </a:pPr>
            <a:r>
              <a:rPr lang="fa-IR" sz="1600" dirty="0" smtClean="0">
                <a:cs typeface="B Koodak" panose="00000700000000000000" pitchFamily="2" charset="-78"/>
              </a:rPr>
              <a:t>ارتباط </a:t>
            </a:r>
            <a:r>
              <a:rPr lang="fa-IR" sz="1600" dirty="0">
                <a:cs typeface="B Koodak" panose="00000700000000000000" pitchFamily="2" charset="-78"/>
              </a:rPr>
              <a:t>دادن مقاصد کلیدی و پروژه های مهم در امتداد شهر</a:t>
            </a:r>
            <a:endParaRPr lang="en-US" sz="1600" dirty="0">
              <a:cs typeface="B Koodak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38200" y="3705726"/>
            <a:ext cx="10515600" cy="234615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Yekan" panose="00000400000000000000" pitchFamily="2" charset="-78"/>
              </a:rPr>
              <a:t>پروژه خیابان های شاخص</a:t>
            </a:r>
            <a:endParaRPr lang="en-US" sz="3200" dirty="0">
              <a:cs typeface="B Yeka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8009115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13295" y="145135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1-StrandSt</a:t>
            </a:r>
          </a:p>
          <a:p>
            <a:r>
              <a:rPr lang="en-US" dirty="0">
                <a:latin typeface="Calibri" panose="020F0502020204030204" pitchFamily="34" charset="0"/>
              </a:rPr>
              <a:t>2-HopeSt</a:t>
            </a:r>
          </a:p>
          <a:p>
            <a:r>
              <a:rPr lang="en-US" dirty="0">
                <a:latin typeface="Calibri" panose="020F0502020204030204" pitchFamily="34" charset="0"/>
              </a:rPr>
              <a:t>3-Water/Dale/</a:t>
            </a:r>
            <a:r>
              <a:rPr lang="en-US" dirty="0" err="1">
                <a:latin typeface="Calibri" panose="020F0502020204030204" pitchFamily="34" charset="0"/>
              </a:rPr>
              <a:t>LimeSt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4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>
                <a:cs typeface="B Koodak" panose="00000700000000000000" pitchFamily="2" charset="-78"/>
              </a:rPr>
              <a:t>اتصال پیاده بین بندر پرنسس و ناحیه تبلیغاتی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اتصال پیاده بین بندر پرنسس و خیابان بروک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اتصال پیاده بین ترمینال و خیابان چپل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اتصال پیاده بین ساختمان سلطنتی و </a:t>
            </a:r>
            <a:r>
              <a:rPr lang="fa-IR" sz="2000" dirty="0" smtClean="0">
                <a:cs typeface="B Koodak" panose="00000700000000000000" pitchFamily="2" charset="-78"/>
              </a:rPr>
              <a:t>خیابان واتر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اتصال پیاده بین جزیره من و خیابان جیمز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اتصال پیاده بین بندر آلبرت و </a:t>
            </a:r>
            <a:r>
              <a:rPr lang="fa-IR" sz="2000" dirty="0" smtClean="0">
                <a:cs typeface="B Koodak" panose="00000700000000000000" pitchFamily="2" charset="-78"/>
              </a:rPr>
              <a:t>ساختمان لیورپول 1</a:t>
            </a:r>
            <a:endParaRPr lang="en-US" sz="2000" dirty="0">
              <a:cs typeface="B Koodak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28620" cy="6816857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Yekan" panose="00000400000000000000" pitchFamily="2" charset="-78"/>
              </a:rPr>
              <a:t>پروژه خیابان های شاخص</a:t>
            </a:r>
            <a:endParaRPr lang="en-US" sz="32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052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562" y="2814303"/>
            <a:ext cx="2486364" cy="30711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معرفی و موقعیت شهر لیورپول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8740"/>
            <a:ext cx="10515600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>
                <a:cs typeface="B Koodak" panose="00000700000000000000" pitchFamily="2" charset="-78"/>
              </a:rPr>
              <a:t>لیورپول شهری بندری در شمال غربی انگلستان واقع در منطقه مرسی ساید است</a:t>
            </a:r>
            <a:r>
              <a:rPr lang="fa-IR" sz="2000" dirty="0" smtClean="0">
                <a:cs typeface="B Koodak" panose="00000700000000000000" pitchFamily="2" charset="-78"/>
              </a:rPr>
              <a:t>.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در </a:t>
            </a:r>
            <a:r>
              <a:rPr lang="fa-IR" sz="2000" dirty="0" smtClean="0">
                <a:cs typeface="B Koodak" panose="00000700000000000000" pitchFamily="2" charset="-78"/>
              </a:rPr>
              <a:t>سال 1207 قصبه ای </a:t>
            </a:r>
            <a:r>
              <a:rPr lang="fa-IR" sz="2000" dirty="0">
                <a:cs typeface="B Koodak" panose="00000700000000000000" pitchFamily="2" charset="-78"/>
              </a:rPr>
              <a:t>کوچک بود که در سال </a:t>
            </a:r>
            <a:r>
              <a:rPr lang="fa-IR" sz="2000" dirty="0" smtClean="0">
                <a:cs typeface="B Koodak" panose="00000700000000000000" pitchFamily="2" charset="-78"/>
              </a:rPr>
              <a:t>1880 </a:t>
            </a:r>
            <a:r>
              <a:rPr lang="fa-IR" sz="2000" dirty="0">
                <a:cs typeface="B Koodak" panose="00000700000000000000" pitchFamily="2" charset="-78"/>
              </a:rPr>
              <a:t>به یک شهر تبدیل شد</a:t>
            </a:r>
            <a:r>
              <a:rPr lang="fa-IR" sz="2000" dirty="0" smtClean="0">
                <a:cs typeface="B Koodak" panose="00000700000000000000" pitchFamily="2" charset="-78"/>
              </a:rPr>
              <a:t>.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در سرشماری سال </a:t>
            </a:r>
            <a:r>
              <a:rPr lang="fa-IR" sz="2000" dirty="0" smtClean="0">
                <a:cs typeface="B Koodak" panose="00000700000000000000" pitchFamily="2" charset="-78"/>
              </a:rPr>
              <a:t>2017 </a:t>
            </a:r>
            <a:r>
              <a:rPr lang="fa-IR" sz="2000" dirty="0">
                <a:cs typeface="B Koodak" panose="00000700000000000000" pitchFamily="2" charset="-78"/>
              </a:rPr>
              <a:t>جمعیت لیورپول </a:t>
            </a:r>
            <a:r>
              <a:rPr lang="fa-IR" sz="2000" dirty="0" smtClean="0">
                <a:cs typeface="B Koodak" panose="00000700000000000000" pitchFamily="2" charset="-78"/>
              </a:rPr>
              <a:t>491500 </a:t>
            </a:r>
            <a:r>
              <a:rPr lang="fa-IR" sz="2000" dirty="0">
                <a:cs typeface="B Koodak" panose="00000700000000000000" pitchFamily="2" charset="-78"/>
              </a:rPr>
              <a:t>نفر بوده </a:t>
            </a:r>
            <a:r>
              <a:rPr lang="fa-IR" sz="2000" dirty="0" smtClean="0">
                <a:cs typeface="B Koodak" panose="00000700000000000000" pitchFamily="2" charset="-78"/>
              </a:rPr>
              <a:t>است.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لیورپول </a:t>
            </a:r>
            <a:r>
              <a:rPr lang="fa-IR" sz="2000" dirty="0">
                <a:cs typeface="B Koodak" panose="00000700000000000000" pitchFamily="2" charset="-78"/>
              </a:rPr>
              <a:t>در سال </a:t>
            </a:r>
            <a:r>
              <a:rPr lang="fa-IR" sz="2000" dirty="0" smtClean="0">
                <a:cs typeface="B Koodak" panose="00000700000000000000" pitchFamily="2" charset="-78"/>
              </a:rPr>
              <a:t>2008 </a:t>
            </a:r>
            <a:r>
              <a:rPr lang="fa-IR" sz="2000" dirty="0">
                <a:cs typeface="B Koodak" panose="00000700000000000000" pitchFamily="2" charset="-78"/>
              </a:rPr>
              <a:t>به عنوان پایتخت فرهنگی اروپا نام </a:t>
            </a:r>
            <a:r>
              <a:rPr lang="fa-IR" sz="2000" dirty="0" smtClean="0">
                <a:cs typeface="B Koodak" panose="00000700000000000000" pitchFamily="2" charset="-78"/>
              </a:rPr>
              <a:t>گرفت.</a:t>
            </a:r>
            <a:endParaRPr lang="en-US" sz="2000" dirty="0">
              <a:cs typeface="B Koodak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69490"/>
            <a:ext cx="2300368" cy="2970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7" name="Straight Arrow Connector 6"/>
          <p:cNvCxnSpPr>
            <a:stCxn id="4" idx="3"/>
            <a:endCxn id="5" idx="1"/>
          </p:cNvCxnSpPr>
          <p:nvPr/>
        </p:nvCxnSpPr>
        <p:spPr>
          <a:xfrm flipV="1">
            <a:off x="3138568" y="4349888"/>
            <a:ext cx="823994" cy="4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46947" y="5933600"/>
            <a:ext cx="31522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200" dirty="0" smtClean="0">
                <a:cs typeface="B Koodak" panose="00000700000000000000" pitchFamily="2" charset="-78"/>
              </a:rPr>
              <a:t>موقعیت شهر لیورپول در انگلستان</a:t>
            </a:r>
            <a:endParaRPr lang="en-US" sz="12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930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استفاده از بناهای ارزشمند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2646"/>
            <a:ext cx="10515600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شاخص </a:t>
            </a:r>
            <a:r>
              <a:rPr lang="fa-IR" sz="2000" dirty="0">
                <a:cs typeface="B Koodak" panose="00000700000000000000" pitchFamily="2" charset="-78"/>
              </a:rPr>
              <a:t>اصلی </a:t>
            </a:r>
            <a:r>
              <a:rPr lang="fa-IR" sz="2000" dirty="0" smtClean="0">
                <a:cs typeface="B Koodak" panose="00000700000000000000" pitchFamily="2" charset="-78"/>
              </a:rPr>
              <a:t>موفقیت لیورپول </a:t>
            </a:r>
            <a:r>
              <a:rPr lang="fa-IR" sz="2000" b="1" dirty="0">
                <a:cs typeface="B Koodak" panose="00000700000000000000" pitchFamily="2" charset="-78"/>
              </a:rPr>
              <a:t>استفاده از </a:t>
            </a:r>
            <a:r>
              <a:rPr lang="fa-IR" sz="2000" b="1" dirty="0" smtClean="0">
                <a:cs typeface="B Koodak" panose="00000700000000000000" pitchFamily="2" charset="-78"/>
              </a:rPr>
              <a:t>بناهای شهری ارزشمند </a:t>
            </a:r>
            <a:r>
              <a:rPr lang="fa-IR" sz="2000" b="1" dirty="0">
                <a:cs typeface="B Koodak" panose="00000700000000000000" pitchFamily="2" charset="-78"/>
              </a:rPr>
              <a:t>بزرگی </a:t>
            </a:r>
            <a:r>
              <a:rPr lang="fa-IR" sz="2000" dirty="0">
                <a:cs typeface="B Koodak" panose="00000700000000000000" pitchFamily="2" charset="-78"/>
              </a:rPr>
              <a:t>بود که </a:t>
            </a:r>
            <a:r>
              <a:rPr lang="fa-IR" sz="2000" b="1" dirty="0" smtClean="0">
                <a:cs typeface="B Koodak" panose="00000700000000000000" pitchFamily="2" charset="-78"/>
              </a:rPr>
              <a:t>مناطق کلیدی </a:t>
            </a:r>
            <a:r>
              <a:rPr lang="fa-IR" sz="2000" b="1" dirty="0">
                <a:cs typeface="B Koodak" panose="00000700000000000000" pitchFamily="2" charset="-78"/>
              </a:rPr>
              <a:t>را در درون و پیرامون </a:t>
            </a:r>
            <a:r>
              <a:rPr lang="fa-IR" sz="2000" b="1" dirty="0" smtClean="0">
                <a:cs typeface="B Koodak" panose="00000700000000000000" pitchFamily="2" charset="-78"/>
              </a:rPr>
              <a:t>مرکز شهر </a:t>
            </a:r>
            <a:r>
              <a:rPr lang="fa-IR" sz="2000" b="1" dirty="0">
                <a:cs typeface="B Koodak" panose="00000700000000000000" pitchFamily="2" charset="-78"/>
              </a:rPr>
              <a:t>اشغال </a:t>
            </a:r>
            <a:r>
              <a:rPr lang="fa-IR" sz="2000" dirty="0">
                <a:cs typeface="B Koodak" panose="00000700000000000000" pitchFamily="2" charset="-78"/>
              </a:rPr>
              <a:t>کرده و </a:t>
            </a:r>
            <a:r>
              <a:rPr lang="fa-IR" sz="2000" b="1" dirty="0">
                <a:cs typeface="B Koodak" panose="00000700000000000000" pitchFamily="2" charset="-78"/>
              </a:rPr>
              <a:t>حدود 60 </a:t>
            </a:r>
            <a:r>
              <a:rPr lang="fa-IR" sz="2000" b="1" dirty="0" smtClean="0">
                <a:cs typeface="B Koodak" panose="00000700000000000000" pitchFamily="2" charset="-78"/>
              </a:rPr>
              <a:t>سال بلا </a:t>
            </a:r>
            <a:r>
              <a:rPr lang="fa-IR" sz="2000" b="1" dirty="0">
                <a:cs typeface="B Koodak" panose="00000700000000000000" pitchFamily="2" charset="-78"/>
              </a:rPr>
              <a:t>استفاده </a:t>
            </a:r>
            <a:r>
              <a:rPr lang="fa-IR" sz="2000" dirty="0">
                <a:cs typeface="B Koodak" panose="00000700000000000000" pitchFamily="2" charset="-78"/>
              </a:rPr>
              <a:t>مانده بود. این موضوع </a:t>
            </a:r>
            <a:r>
              <a:rPr lang="fa-IR" sz="2000" dirty="0" smtClean="0">
                <a:cs typeface="B Koodak" panose="00000700000000000000" pitchFamily="2" charset="-78"/>
              </a:rPr>
              <a:t>به عنوان </a:t>
            </a:r>
            <a:r>
              <a:rPr lang="fa-IR" sz="2000" b="1" dirty="0">
                <a:cs typeface="B Koodak" panose="00000700000000000000" pitchFamily="2" charset="-78"/>
              </a:rPr>
              <a:t>ابزاری محرک </a:t>
            </a:r>
            <a:r>
              <a:rPr lang="fa-IR" sz="2000" dirty="0">
                <a:cs typeface="B Koodak" panose="00000700000000000000" pitchFamily="2" charset="-78"/>
              </a:rPr>
              <a:t>در منطقه </a:t>
            </a:r>
            <a:r>
              <a:rPr lang="fa-IR" sz="2000" dirty="0" smtClean="0">
                <a:cs typeface="B Koodak" panose="00000700000000000000" pitchFamily="2" charset="-78"/>
              </a:rPr>
              <a:t>برای بهبود </a:t>
            </a:r>
            <a:r>
              <a:rPr lang="fa-IR" sz="2000" dirty="0">
                <a:cs typeface="B Koodak" panose="00000700000000000000" pitchFamily="2" charset="-78"/>
              </a:rPr>
              <a:t>تصویر ذهنی آن به نظر می رسید </a:t>
            </a:r>
            <a:r>
              <a:rPr lang="fa-IR" sz="2000" dirty="0" smtClean="0">
                <a:cs typeface="B Koodak" panose="00000700000000000000" pitchFamily="2" charset="-78"/>
              </a:rPr>
              <a:t>تا </a:t>
            </a:r>
            <a:r>
              <a:rPr lang="fa-IR" sz="2000" b="1" dirty="0" smtClean="0">
                <a:cs typeface="B Koodak" panose="00000700000000000000" pitchFamily="2" charset="-78"/>
              </a:rPr>
              <a:t>اطمینان </a:t>
            </a:r>
            <a:r>
              <a:rPr lang="fa-IR" sz="2000" b="1" dirty="0">
                <a:cs typeface="B Koodak" panose="00000700000000000000" pitchFamily="2" charset="-78"/>
              </a:rPr>
              <a:t>بیشتری را برای </a:t>
            </a:r>
            <a:r>
              <a:rPr lang="fa-IR" sz="2000" b="1" dirty="0" smtClean="0">
                <a:cs typeface="B Koodak" panose="00000700000000000000" pitchFamily="2" charset="-78"/>
              </a:rPr>
              <a:t>سرمایه گذاری </a:t>
            </a:r>
            <a:r>
              <a:rPr lang="fa-IR" sz="2000" dirty="0">
                <a:cs typeface="B Koodak" panose="00000700000000000000" pitchFamily="2" charset="-78"/>
              </a:rPr>
              <a:t>بوجود آورده، </a:t>
            </a:r>
            <a:r>
              <a:rPr lang="fa-IR" sz="2000" b="1" dirty="0">
                <a:cs typeface="B Koodak" panose="00000700000000000000" pitchFamily="2" charset="-78"/>
              </a:rPr>
              <a:t>روحیه محلی </a:t>
            </a:r>
            <a:r>
              <a:rPr lang="fa-IR" sz="2000" b="1" dirty="0" smtClean="0">
                <a:cs typeface="B Koodak" panose="00000700000000000000" pitchFamily="2" charset="-78"/>
              </a:rPr>
              <a:t>را بهبود </a:t>
            </a:r>
            <a:r>
              <a:rPr lang="fa-IR" sz="2000" dirty="0">
                <a:cs typeface="B Koodak" panose="00000700000000000000" pitchFamily="2" charset="-78"/>
              </a:rPr>
              <a:t>بخشیده و باعث ایجاد </a:t>
            </a:r>
            <a:r>
              <a:rPr lang="fa-IR" sz="2000" b="1" dirty="0" smtClean="0">
                <a:cs typeface="B Koodak" panose="00000700000000000000" pitchFamily="2" charset="-78"/>
              </a:rPr>
              <a:t>بنیادهای اقتصادی </a:t>
            </a:r>
            <a:r>
              <a:rPr lang="fa-IR" sz="2000" dirty="0">
                <a:cs typeface="B Koodak" panose="00000700000000000000" pitchFamily="2" charset="-78"/>
              </a:rPr>
              <a:t>برای برنامه هایی که </a:t>
            </a:r>
            <a:r>
              <a:rPr lang="fa-IR" sz="2000" dirty="0" smtClean="0">
                <a:cs typeface="B Koodak" panose="00000700000000000000" pitchFamily="2" charset="-78"/>
              </a:rPr>
              <a:t>مبنای مردمی </a:t>
            </a:r>
            <a:r>
              <a:rPr lang="fa-IR" sz="2000" dirty="0">
                <a:cs typeface="B Koodak" panose="00000700000000000000" pitchFamily="2" charset="-78"/>
              </a:rPr>
              <a:t>دارد ، شود. که در نهایت </a:t>
            </a:r>
            <a:r>
              <a:rPr lang="fa-IR" sz="2000" b="1" dirty="0" smtClean="0">
                <a:cs typeface="B Koodak" panose="00000700000000000000" pitchFamily="2" charset="-78"/>
              </a:rPr>
              <a:t>فوایدی برای </a:t>
            </a:r>
            <a:r>
              <a:rPr lang="fa-IR" sz="2000" b="1" dirty="0">
                <a:cs typeface="B Koodak" panose="00000700000000000000" pitchFamily="2" charset="-78"/>
              </a:rPr>
              <a:t>ساکنان محلی و تجارت </a:t>
            </a:r>
            <a:r>
              <a:rPr lang="fa-IR" sz="2000" b="1" dirty="0" smtClean="0">
                <a:cs typeface="B Koodak" panose="00000700000000000000" pitchFamily="2" charset="-78"/>
              </a:rPr>
              <a:t>آنان </a:t>
            </a:r>
            <a:r>
              <a:rPr lang="fa-IR" sz="2000" dirty="0" smtClean="0">
                <a:cs typeface="B Koodak" panose="00000700000000000000" pitchFamily="2" charset="-78"/>
              </a:rPr>
              <a:t>در </a:t>
            </a:r>
            <a:r>
              <a:rPr lang="fa-IR" sz="2000" dirty="0">
                <a:cs typeface="B Koodak" panose="00000700000000000000" pitchFamily="2" charset="-78"/>
              </a:rPr>
              <a:t>بر خواهد داشت.</a:t>
            </a:r>
            <a:endParaRPr lang="en-US" sz="2000" dirty="0">
              <a:cs typeface="B Koodak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007895"/>
            <a:ext cx="4625345" cy="35577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4577" y="3002336"/>
            <a:ext cx="2836128" cy="2121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4004" y="4063154"/>
            <a:ext cx="2815312" cy="217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41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تاثیرات اجتماعی و اقتصادی پروژه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38200" y="4716378"/>
            <a:ext cx="10515600" cy="16483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26432" y="2610856"/>
            <a:ext cx="10427368" cy="83017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8424"/>
            <a:ext cx="10515600" cy="5032375"/>
          </a:xfrm>
        </p:spPr>
        <p:txBody>
          <a:bodyPr>
            <a:normAutofit fontScale="85000" lnSpcReduction="10000"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پروژه لیورپول تأثیر قابل توجهی بر افزایش قدرت اقتصادی در محدوده داشت، به طوری که مرکز تجاری شهر که در </a:t>
            </a:r>
            <a:r>
              <a:rPr lang="fa-IR" sz="2000" dirty="0" smtClean="0">
                <a:cs typeface="B Koodak" panose="00000700000000000000" pitchFamily="2" charset="-78"/>
              </a:rPr>
              <a:t>حال افول </a:t>
            </a:r>
            <a:r>
              <a:rPr lang="fa-IR" sz="2000" dirty="0">
                <a:cs typeface="B Koodak" panose="00000700000000000000" pitchFamily="2" charset="-78"/>
              </a:rPr>
              <a:t>و زوال بود پس از اجرای طرح </a:t>
            </a:r>
            <a:r>
              <a:rPr lang="fa-IR" sz="2000" dirty="0" smtClean="0">
                <a:cs typeface="B Koodak" panose="00000700000000000000" pitchFamily="2" charset="-78"/>
              </a:rPr>
              <a:t>(که </a:t>
            </a:r>
            <a:r>
              <a:rPr lang="fa-IR" sz="2000" dirty="0">
                <a:cs typeface="B Koodak" panose="00000700000000000000" pitchFamily="2" charset="-78"/>
              </a:rPr>
              <a:t>تأکید آن بر مراکز تجاری خرد </a:t>
            </a:r>
            <a:r>
              <a:rPr lang="fa-IR" sz="2000" dirty="0" smtClean="0">
                <a:cs typeface="B Koodak" panose="00000700000000000000" pitchFamily="2" charset="-78"/>
              </a:rPr>
              <a:t>بود)توانست </a:t>
            </a:r>
            <a:r>
              <a:rPr lang="fa-IR" sz="2000" dirty="0">
                <a:cs typeface="B Koodak" panose="00000700000000000000" pitchFamily="2" charset="-78"/>
              </a:rPr>
              <a:t>موجبات رونق مرکز شهر لیورپول </a:t>
            </a:r>
            <a:r>
              <a:rPr lang="fa-IR" sz="2000" dirty="0" smtClean="0">
                <a:cs typeface="B Koodak" panose="00000700000000000000" pitchFamily="2" charset="-78"/>
              </a:rPr>
              <a:t>را فراهم </a:t>
            </a:r>
            <a:r>
              <a:rPr lang="fa-IR" sz="2000" dirty="0">
                <a:cs typeface="B Koodak" panose="00000700000000000000" pitchFamily="2" charset="-78"/>
              </a:rPr>
              <a:t>کند به طوری که در رده بندی شهرهای برتر تجاری انگلیس شهر لیورپول با ۱۰ پله صعود در مکان پنجم </a:t>
            </a:r>
            <a:r>
              <a:rPr lang="fa-IR" sz="2000" dirty="0" smtClean="0">
                <a:cs typeface="B Koodak" panose="00000700000000000000" pitchFamily="2" charset="-78"/>
              </a:rPr>
              <a:t>قرار گرفت</a:t>
            </a:r>
            <a:r>
              <a:rPr lang="fa-IR" sz="2000" dirty="0">
                <a:cs typeface="B Koodak" panose="00000700000000000000" pitchFamily="2" charset="-78"/>
              </a:rPr>
              <a:t>.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پروژه همچنین فرصت های قابل توجهی برای کار و اشتغال و همچنین آموزش و تحصیل </a:t>
            </a:r>
            <a:r>
              <a:rPr lang="fa-IR" sz="2000" dirty="0" smtClean="0">
                <a:cs typeface="B Koodak" panose="00000700000000000000" pitchFamily="2" charset="-78"/>
              </a:rPr>
              <a:t>فراهم کرد</a:t>
            </a:r>
            <a:r>
              <a:rPr lang="fa-IR" sz="2000" dirty="0">
                <a:cs typeface="B Koodak" panose="00000700000000000000" pitchFamily="2" charset="-78"/>
              </a:rPr>
              <a:t>. به طوری که </a:t>
            </a:r>
            <a:r>
              <a:rPr lang="fa-IR" sz="2000" dirty="0" smtClean="0">
                <a:cs typeface="B Koodak" panose="00000700000000000000" pitchFamily="2" charset="-78"/>
              </a:rPr>
              <a:t>در طول </a:t>
            </a:r>
            <a:r>
              <a:rPr lang="fa-IR" sz="2000" dirty="0">
                <a:cs typeface="B Koodak" panose="00000700000000000000" pitchFamily="2" charset="-78"/>
              </a:rPr>
              <a:t>اجرای پروژه نزدیک به 3۰۰۰ فرصت شغلی و بعد از اتمام آن بالغ بر 5۰۰۰ فرصت دائمی شغلی فراهم شد.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000" dirty="0">
                <a:cs typeface="B Koodak" panose="00000700000000000000" pitchFamily="2" charset="-78"/>
              </a:rPr>
              <a:t>توسعه مجدد، تصویر جدیدی از لیورپول خلق کرد بطوری که امروزه گروه های حرفه ای ملی و بین المللی را </a:t>
            </a:r>
            <a:r>
              <a:rPr lang="fa-IR" sz="2000" dirty="0" smtClean="0">
                <a:cs typeface="B Koodak" panose="00000700000000000000" pitchFamily="2" charset="-78"/>
              </a:rPr>
              <a:t>جهت برخورداری </a:t>
            </a:r>
            <a:r>
              <a:rPr lang="fa-IR" sz="2000" dirty="0">
                <a:cs typeface="B Koodak" panose="00000700000000000000" pitchFamily="2" charset="-78"/>
              </a:rPr>
              <a:t>از آموزه های حاصل از این پروژه به خود جذب می </a:t>
            </a:r>
            <a:r>
              <a:rPr lang="fa-IR" sz="2000" dirty="0" smtClean="0">
                <a:cs typeface="B Koodak" panose="00000700000000000000" pitchFamily="2" charset="-78"/>
              </a:rPr>
              <a:t>کند. در </a:t>
            </a:r>
            <a:r>
              <a:rPr lang="fa-IR" sz="2000" dirty="0">
                <a:cs typeface="B Koodak" panose="00000700000000000000" pitchFamily="2" charset="-78"/>
              </a:rPr>
              <a:t>حال حاضر حس اشتیاق و غرور بعد از اجرای پروژه در میان مردم شکل گرفته است. گزارش های هیئت داوری </a:t>
            </a:r>
            <a:r>
              <a:rPr lang="fa-IR" sz="2000" dirty="0" smtClean="0">
                <a:cs typeface="B Koodak" panose="00000700000000000000" pitchFamily="2" charset="-78"/>
              </a:rPr>
              <a:t>حاکی از </a:t>
            </a:r>
            <a:r>
              <a:rPr lang="fa-IR" sz="2000" dirty="0">
                <a:cs typeface="B Koodak" panose="00000700000000000000" pitchFamily="2" charset="-78"/>
              </a:rPr>
              <a:t>نظر مردم است که می گویند توسعه مرکز لیورپول آن چیزی است که ما امروزه به آن افتخار می کنیم. </a:t>
            </a:r>
            <a:endParaRPr lang="fa-IR" sz="2000" dirty="0" smtClean="0">
              <a:cs typeface="B Koodak" panose="000007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جلسات ذینفعان پروژه </a:t>
            </a:r>
            <a:r>
              <a:rPr lang="fa-IR" sz="2000" dirty="0">
                <a:cs typeface="B Koodak" panose="00000700000000000000" pitchFamily="2" charset="-78"/>
              </a:rPr>
              <a:t>به صورت عمومی و هر ۱۲ هفته یکبار در طول اجرای پروژه برگزار می شد. طرح تهیه شده از طریق مشورت </a:t>
            </a:r>
            <a:r>
              <a:rPr lang="fa-IR" sz="2000" dirty="0" smtClean="0">
                <a:cs typeface="B Koodak" panose="00000700000000000000" pitchFamily="2" charset="-78"/>
              </a:rPr>
              <a:t>با طیف </a:t>
            </a:r>
            <a:r>
              <a:rPr lang="fa-IR" sz="2000" dirty="0">
                <a:cs typeface="B Koodak" panose="00000700000000000000" pitchFamily="2" charset="-78"/>
              </a:rPr>
              <a:t>وسیعی از کاربران تهیه گردید. در سال ۲۰۰۴ یک مرکز اطلاع رسانی با ۲ کارمند دائمی در محل پروژه تاسیس </a:t>
            </a:r>
            <a:r>
              <a:rPr lang="fa-IR" sz="2000" dirty="0" smtClean="0">
                <a:cs typeface="B Koodak" panose="00000700000000000000" pitchFamily="2" charset="-78"/>
              </a:rPr>
              <a:t>شد. این </a:t>
            </a:r>
            <a:r>
              <a:rPr lang="fa-IR" sz="2000" dirty="0">
                <a:cs typeface="B Koodak" panose="00000700000000000000" pitchFamily="2" charset="-78"/>
              </a:rPr>
              <a:t>دفتر تا سال ۲۰۰۸ یعنی سال اتمام پروژه کماکان دایر بود و امکان بازدید از سایت را فراهم </a:t>
            </a:r>
            <a:r>
              <a:rPr lang="fa-IR" sz="2000" dirty="0" smtClean="0">
                <a:cs typeface="B Koodak" panose="00000700000000000000" pitchFamily="2" charset="-78"/>
              </a:rPr>
              <a:t>می نمود</a:t>
            </a:r>
            <a:r>
              <a:rPr lang="fa-IR" sz="2000" dirty="0">
                <a:cs typeface="B Koodak" panose="00000700000000000000" pitchFamily="2" charset="-78"/>
              </a:rPr>
              <a:t>. همچنین </a:t>
            </a:r>
            <a:r>
              <a:rPr lang="fa-IR" sz="2000" dirty="0" smtClean="0">
                <a:cs typeface="B Koodak" panose="00000700000000000000" pitchFamily="2" charset="-78"/>
              </a:rPr>
              <a:t>جلسات منظمی </a:t>
            </a:r>
            <a:r>
              <a:rPr lang="fa-IR" sz="2000" dirty="0">
                <a:cs typeface="B Koodak" panose="00000700000000000000" pitchFamily="2" charset="-78"/>
              </a:rPr>
              <a:t>به منظور اطلاع رسانی و </a:t>
            </a:r>
            <a:r>
              <a:rPr lang="fa-IR" sz="2000" dirty="0" smtClean="0">
                <a:cs typeface="B Koodak" panose="00000700000000000000" pitchFamily="2" charset="-78"/>
              </a:rPr>
              <a:t>ترغیب بخش </a:t>
            </a:r>
            <a:r>
              <a:rPr lang="fa-IR" sz="2000" dirty="0">
                <a:cs typeface="B Koodak" panose="00000700000000000000" pitchFamily="2" charset="-78"/>
              </a:rPr>
              <a:t>عمومی در </a:t>
            </a:r>
            <a:r>
              <a:rPr lang="fa-IR" sz="2000" dirty="0" smtClean="0">
                <a:cs typeface="B Koodak" panose="00000700000000000000" pitchFamily="2" charset="-78"/>
              </a:rPr>
              <a:t>خصوص آنچه </a:t>
            </a:r>
            <a:r>
              <a:rPr lang="fa-IR" sz="2000" dirty="0">
                <a:cs typeface="B Koodak" panose="00000700000000000000" pitchFamily="2" charset="-78"/>
              </a:rPr>
              <a:t>برای شهرشان در شرف وقوع است، برگزار می نمود.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248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91" y="1840532"/>
            <a:ext cx="4135100" cy="41206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017" y="2614874"/>
            <a:ext cx="7085214" cy="334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3311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آموزه های طرح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99528"/>
            <a:ext cx="10515600" cy="4351338"/>
          </a:xfrm>
        </p:spPr>
        <p:txBody>
          <a:bodyPr>
            <a:noAutofit/>
          </a:bodyPr>
          <a:lstStyle/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Koodak" panose="00000700000000000000" pitchFamily="2" charset="-78"/>
              </a:rPr>
              <a:t>شرکت دادن گروه های اجتماعی در فرآیند </a:t>
            </a:r>
            <a:r>
              <a:rPr lang="fa-IR" sz="2000" dirty="0" smtClean="0">
                <a:cs typeface="B Koodak" panose="00000700000000000000" pitchFamily="2" charset="-78"/>
              </a:rPr>
              <a:t>بازآفرینی با برگزاری جلسات متعدد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عدم مداخله بیش از اندازه دولت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عدم تخریب ساختمان های قدیمی و استفاده مجدد از آن ها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برنامه ریزی چندگانه و توجه به ابعاد مختلف اجتماعی،کالبدی و اقتصادی</a:t>
            </a:r>
            <a:endParaRPr lang="fa-IR" sz="2000" dirty="0">
              <a:cs typeface="B Koodak" panose="00000700000000000000" pitchFamily="2" charset="-78"/>
            </a:endParaRP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 امکان بازدید از سایت برای همه مردم و ثبت نظرات آنها در جهت بهبود روند کار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 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083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5473" y="1233197"/>
            <a:ext cx="10515600" cy="435133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cs typeface="B Yekan" panose="00000400000000000000" pitchFamily="2" charset="-78"/>
              </a:rPr>
              <a:t>نقاط قوت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درنظر گرفتن اختلاط کاربری </a:t>
            </a:r>
            <a:r>
              <a:rPr lang="fa-IR" sz="2000" dirty="0" smtClean="0">
                <a:cs typeface="B Koodak" panose="00000700000000000000" pitchFamily="2" charset="-78"/>
              </a:rPr>
              <a:t>ها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افزایش اشتغال و درامد ساکنین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سرمایه گذاری بخش خصوصی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ارتقاء امنیت شبانه با نورپردازیهای مناسب</a:t>
            </a:r>
          </a:p>
          <a:p>
            <a:pPr algn="r" rtl="1"/>
            <a:r>
              <a:rPr lang="fa-IR" sz="2000" dirty="0">
                <a:cs typeface="B Koodak" panose="00000700000000000000" pitchFamily="2" charset="-78"/>
              </a:rPr>
              <a:t>افزایش کاربری های خدماتی- تفریحی</a:t>
            </a:r>
          </a:p>
          <a:p>
            <a:pPr marL="0" indent="0" algn="r" rtl="1">
              <a:buNone/>
            </a:pPr>
            <a:endParaRPr lang="fa-IR" sz="2000" dirty="0" smtClean="0">
              <a:cs typeface="B Yeka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Yekan" panose="00000400000000000000" pitchFamily="2" charset="-78"/>
              </a:rPr>
              <a:t>نقاط ضعف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عدم شفافیت اهداف برخی برنامه ها 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رقابت برای جذب سرمایه گذار و عدم تخصیص بودجه کافی برای برخی از بخش ها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0935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3600" dirty="0">
                <a:cs typeface="B Yekan" panose="00000400000000000000" pitchFamily="2" charset="-78"/>
              </a:rPr>
              <a:t>تاریخچه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3736" y="1428583"/>
            <a:ext cx="6120063" cy="4351338"/>
          </a:xfrm>
        </p:spPr>
        <p:txBody>
          <a:bodyPr>
            <a:normAutofit/>
          </a:bodyPr>
          <a:lstStyle/>
          <a:p>
            <a:pPr algn="just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برای قرن ها، این شهر بر موقعیت طبیعی خود </a:t>
            </a:r>
            <a:r>
              <a:rPr lang="fa-IR" sz="2000" dirty="0" smtClean="0">
                <a:cs typeface="B Koodak" panose="00000700000000000000" pitchFamily="2" charset="-78"/>
              </a:rPr>
              <a:t>در </a:t>
            </a:r>
            <a:r>
              <a:rPr lang="en-US" sz="2000" dirty="0" smtClean="0">
                <a:cs typeface="B Koodak" panose="00000700000000000000" pitchFamily="2" charset="-78"/>
              </a:rPr>
              <a:t>Mersey </a:t>
            </a:r>
            <a:r>
              <a:rPr lang="fa-IR" sz="2000" dirty="0" smtClean="0">
                <a:cs typeface="B Koodak" panose="00000700000000000000" pitchFamily="2" charset="-78"/>
              </a:rPr>
              <a:t>سرمایه گذاری </a:t>
            </a:r>
            <a:r>
              <a:rPr lang="fa-IR" sz="2000" dirty="0">
                <a:cs typeface="B Koodak" panose="00000700000000000000" pitchFamily="2" charset="-78"/>
              </a:rPr>
              <a:t>شده است. با فعالیت های بندر که اقتصاد آن را با موفقیت پیش برده است. </a:t>
            </a:r>
            <a:endParaRPr lang="fa-IR" sz="2000" dirty="0" smtClean="0">
              <a:cs typeface="B Koodak" panose="00000700000000000000" pitchFamily="2" charset="-78"/>
            </a:endParaRPr>
          </a:p>
          <a:p>
            <a:pPr algn="just" rtl="1">
              <a:lnSpc>
                <a:spcPct val="10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لیورپول بندری برای تجارت دریای </a:t>
            </a:r>
            <a:r>
              <a:rPr lang="fa-IR" sz="2000" dirty="0">
                <a:cs typeface="B Koodak" panose="00000700000000000000" pitchFamily="2" charset="-78"/>
              </a:rPr>
              <a:t>اطلس </a:t>
            </a:r>
            <a:r>
              <a:rPr lang="fa-IR" sz="2000" dirty="0" smtClean="0">
                <a:cs typeface="B Koodak" panose="00000700000000000000" pitchFamily="2" charset="-78"/>
              </a:rPr>
              <a:t>بین بریتانیا،آفریقا </a:t>
            </a:r>
            <a:r>
              <a:rPr lang="fa-IR" sz="2000" dirty="0">
                <a:cs typeface="B Koodak" panose="00000700000000000000" pitchFamily="2" charset="-78"/>
              </a:rPr>
              <a:t>و </a:t>
            </a:r>
            <a:r>
              <a:rPr lang="fa-IR" sz="2000" dirty="0" smtClean="0">
                <a:cs typeface="B Koodak" panose="00000700000000000000" pitchFamily="2" charset="-78"/>
              </a:rPr>
              <a:t>امریکا است.</a:t>
            </a:r>
            <a:endParaRPr lang="en-US" sz="2000" dirty="0">
              <a:cs typeface="B Koodak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84" y="1624380"/>
            <a:ext cx="4359058" cy="43373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15905" y="5684691"/>
            <a:ext cx="2213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200" dirty="0" smtClean="0">
                <a:cs typeface="B Koodak" panose="00000700000000000000" pitchFamily="2" charset="-78"/>
              </a:rPr>
              <a:t>قلعه لیورپول – قرن 15</a:t>
            </a:r>
            <a:endParaRPr lang="en-US" sz="12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827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>
                <a:cs typeface="B Yekan" panose="00000400000000000000" pitchFamily="2" charset="-78"/>
              </a:rPr>
              <a:t>مرکز تاریخی شهر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6820"/>
            <a:ext cx="10515600" cy="4351338"/>
          </a:xfrm>
        </p:spPr>
        <p:txBody>
          <a:bodyPr>
            <a:normAutofit/>
          </a:bodyPr>
          <a:lstStyle/>
          <a:p>
            <a:pPr algn="just" rtl="1"/>
            <a:r>
              <a:rPr lang="fa-IR" sz="2000" dirty="0">
                <a:cs typeface="B Koodak" panose="00000700000000000000" pitchFamily="2" charset="-78"/>
              </a:rPr>
              <a:t>با این حال، محیط فیزیکی، تحت فشار گسترش بسیار سریع بود، به طوری که به جای محیط لذت بخش قرن هجدهم، به </a:t>
            </a:r>
            <a:r>
              <a:rPr lang="fa-IR" sz="2000" dirty="0" smtClean="0">
                <a:cs typeface="B Koodak" panose="00000700000000000000" pitchFamily="2" charset="-78"/>
              </a:rPr>
              <a:t>محیطی کثیف</a:t>
            </a:r>
            <a:r>
              <a:rPr lang="fa-IR" sz="2000" dirty="0">
                <a:cs typeface="B Koodak" panose="00000700000000000000" pitchFamily="2" charset="-78"/>
              </a:rPr>
              <a:t>، آلوده و متراکم و بسته تبدیل گردید</a:t>
            </a:r>
            <a:r>
              <a:rPr lang="fa-IR" sz="2000" dirty="0" smtClean="0">
                <a:cs typeface="B Koodak" panose="00000700000000000000" pitchFamily="2" charset="-78"/>
              </a:rPr>
              <a:t>.</a:t>
            </a:r>
          </a:p>
          <a:p>
            <a:pPr algn="just" rtl="1"/>
            <a:r>
              <a:rPr lang="fa-IR" sz="2000" dirty="0" smtClean="0"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Koodak" panose="00000700000000000000" pitchFamily="2" charset="-78"/>
              </a:rPr>
              <a:t>رشد جمعیت تماشایی بود </a:t>
            </a:r>
            <a:r>
              <a:rPr lang="fa-IR" sz="2000" dirty="0" smtClean="0">
                <a:cs typeface="B Koodak" panose="00000700000000000000" pitchFamily="2" charset="-78"/>
              </a:rPr>
              <a:t>از 5 </a:t>
            </a:r>
            <a:r>
              <a:rPr lang="fa-IR" sz="2000" dirty="0">
                <a:cs typeface="B Koodak" panose="00000700000000000000" pitchFamily="2" charset="-78"/>
              </a:rPr>
              <a:t>هزار نفر در سال </a:t>
            </a:r>
            <a:r>
              <a:rPr lang="fa-IR" sz="2000" dirty="0" smtClean="0">
                <a:cs typeface="B Koodak" panose="00000700000000000000" pitchFamily="2" charset="-78"/>
              </a:rPr>
              <a:t>1800 </a:t>
            </a:r>
            <a:r>
              <a:rPr lang="fa-IR" sz="2000" dirty="0">
                <a:cs typeface="B Koodak" panose="00000700000000000000" pitchFamily="2" charset="-78"/>
              </a:rPr>
              <a:t>به </a:t>
            </a:r>
            <a:r>
              <a:rPr lang="fa-IR" sz="2000" dirty="0" smtClean="0">
                <a:cs typeface="B Koodak" panose="00000700000000000000" pitchFamily="2" charset="-78"/>
              </a:rPr>
              <a:t>80 </a:t>
            </a:r>
            <a:r>
              <a:rPr lang="fa-IR" sz="2000" dirty="0">
                <a:cs typeface="B Koodak" panose="00000700000000000000" pitchFamily="2" charset="-78"/>
              </a:rPr>
              <a:t>هزار نفر در </a:t>
            </a:r>
            <a:r>
              <a:rPr lang="fa-IR" sz="2000" dirty="0" smtClean="0">
                <a:cs typeface="B Koodak" panose="00000700000000000000" pitchFamily="2" charset="-78"/>
              </a:rPr>
              <a:t>سال 1900( اما </a:t>
            </a:r>
            <a:r>
              <a:rPr lang="fa-IR" sz="2000" dirty="0">
                <a:cs typeface="B Koodak" panose="00000700000000000000" pitchFamily="2" charset="-78"/>
              </a:rPr>
              <a:t>اغلب به دلیل مهاجرت به جای رشد طبیعی </a:t>
            </a:r>
            <a:r>
              <a:rPr lang="fa-IR" sz="2000" dirty="0" smtClean="0">
                <a:cs typeface="B Koodak" panose="00000700000000000000" pitchFamily="2" charset="-78"/>
              </a:rPr>
              <a:t>) رسید.  </a:t>
            </a:r>
          </a:p>
          <a:p>
            <a:pPr algn="just" rtl="1"/>
            <a:r>
              <a:rPr lang="fa-IR" sz="2000" dirty="0" smtClean="0">
                <a:cs typeface="B Koodak" panose="00000700000000000000" pitchFamily="2" charset="-78"/>
              </a:rPr>
              <a:t>در </a:t>
            </a:r>
            <a:r>
              <a:rPr lang="fa-IR" sz="2000" dirty="0">
                <a:cs typeface="B Koodak" panose="00000700000000000000" pitchFamily="2" charset="-78"/>
              </a:rPr>
              <a:t>نیمه دوم قرن نوزدهم، رفاه لیورپول در درجه اول توسط تبدیل شهر به بندر بزرگ فراهم می شد </a:t>
            </a:r>
            <a:r>
              <a:rPr lang="fa-IR" sz="2000" dirty="0" smtClean="0">
                <a:cs typeface="B Koodak" panose="00000700000000000000" pitchFamily="2" charset="-78"/>
              </a:rPr>
              <a:t>که باعث </a:t>
            </a:r>
            <a:r>
              <a:rPr lang="fa-IR" sz="2000" dirty="0">
                <a:cs typeface="B Koodak" panose="00000700000000000000" pitchFamily="2" charset="-78"/>
              </a:rPr>
              <a:t>رونق اقتصادی آن در جهانی شدن </a:t>
            </a:r>
            <a:r>
              <a:rPr lang="fa-IR" sz="2000" dirty="0" smtClean="0">
                <a:cs typeface="B Koodak" panose="00000700000000000000" pitchFamily="2" charset="-78"/>
              </a:rPr>
              <a:t>شد</a:t>
            </a:r>
            <a:r>
              <a:rPr lang="en-US" sz="2000" dirty="0" smtClean="0">
                <a:cs typeface="B Koodak" panose="00000700000000000000" pitchFamily="2" charset="-78"/>
              </a:rPr>
              <a:t>.</a:t>
            </a:r>
            <a:endParaRPr lang="en-US" sz="2000" dirty="0">
              <a:cs typeface="B Koodak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339" y="3538105"/>
            <a:ext cx="6452937" cy="2629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59012" y="6227678"/>
            <a:ext cx="2129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 smtClean="0">
                <a:cs typeface="B Koodak" panose="00000700000000000000" pitchFamily="2" charset="-78"/>
              </a:rPr>
              <a:t>اسکله شهر لیورپول – سال 1865</a:t>
            </a:r>
            <a:endParaRPr lang="en-US" sz="12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073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242" y="2334126"/>
            <a:ext cx="5129874" cy="37910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705" y="1601976"/>
            <a:ext cx="5037529" cy="372279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مرکز تاریخی شهر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3421" y="5815806"/>
            <a:ext cx="19491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 smtClean="0">
                <a:cs typeface="B Koodak" panose="00000700000000000000" pitchFamily="2" charset="-78"/>
              </a:rPr>
              <a:t>خیابان لرد - 1908</a:t>
            </a:r>
            <a:endParaRPr lang="en-US" sz="1200" dirty="0">
              <a:cs typeface="B Koodak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63983" y="1601976"/>
            <a:ext cx="3019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 smtClean="0">
                <a:cs typeface="B Koodak" panose="00000700000000000000" pitchFamily="2" charset="-78"/>
              </a:rPr>
              <a:t>میدان کلایتون - 1923</a:t>
            </a:r>
            <a:endParaRPr lang="en-US" sz="1200" dirty="0">
              <a:cs typeface="B Koodak" panose="00000700000000000000" pitchFamily="2" charset="-78"/>
            </a:endParaRPr>
          </a:p>
        </p:txBody>
      </p:sp>
      <p:sp>
        <p:nvSpPr>
          <p:cNvPr id="9" name="Isosceles Triangle 8"/>
          <p:cNvSpPr/>
          <p:nvPr/>
        </p:nvSpPr>
        <p:spPr>
          <a:xfrm rot="5400000">
            <a:off x="5983910" y="1632187"/>
            <a:ext cx="264490" cy="23270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rot="16200000" flipH="1">
            <a:off x="5699217" y="5818067"/>
            <a:ext cx="264490" cy="23270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4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مشکلات شهر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4677"/>
            <a:ext cx="10515600" cy="4351338"/>
          </a:xfrm>
        </p:spPr>
        <p:txBody>
          <a:bodyPr>
            <a:normAutofit/>
          </a:bodyPr>
          <a:lstStyle/>
          <a:p>
            <a:pPr algn="just" rtl="1">
              <a:lnSpc>
                <a:spcPct val="100000"/>
              </a:lnSpc>
            </a:pPr>
            <a:r>
              <a:rPr lang="fa-IR" sz="2000" dirty="0">
                <a:cs typeface="B Koodak" panose="00000700000000000000" pitchFamily="2" charset="-78"/>
              </a:rPr>
              <a:t>قرن بیستم، جنگ را به ارمغان آورد و هر دو جنگ جهانی اول و دوم تا حد زیادی در فعالیت های بندر لیورپول تأثیر </a:t>
            </a:r>
            <a:r>
              <a:rPr lang="fa-IR" sz="2000" dirty="0" smtClean="0">
                <a:cs typeface="B Koodak" panose="00000700000000000000" pitchFamily="2" charset="-78"/>
              </a:rPr>
              <a:t>گذار بودند</a:t>
            </a:r>
            <a:r>
              <a:rPr lang="fa-IR" sz="2000" dirty="0">
                <a:cs typeface="B Koodak" panose="00000700000000000000" pitchFamily="2" charset="-78"/>
              </a:rPr>
              <a:t>. اولا برای اولین بار خطرات جدی را برای ملوانان و کشتی ها به همراه داشت ثانیا جنگ جهانی دوم لیورپول را </a:t>
            </a:r>
            <a:r>
              <a:rPr lang="fa-IR" sz="2000" dirty="0" smtClean="0">
                <a:cs typeface="B Koodak" panose="00000700000000000000" pitchFamily="2" charset="-78"/>
              </a:rPr>
              <a:t>درگیر نقش </a:t>
            </a:r>
            <a:r>
              <a:rPr lang="fa-IR" sz="2000" dirty="0">
                <a:cs typeface="B Koodak" panose="00000700000000000000" pitchFamily="2" charset="-78"/>
              </a:rPr>
              <a:t>قابل توجهی در امرار معاش از کشور کرد. </a:t>
            </a:r>
            <a:endParaRPr lang="fa-IR" sz="2000" dirty="0" smtClean="0">
              <a:cs typeface="B Koodak" panose="00000700000000000000" pitchFamily="2" charset="-78"/>
            </a:endParaRPr>
          </a:p>
          <a:p>
            <a:pPr algn="just" rtl="1">
              <a:lnSpc>
                <a:spcPct val="10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در </a:t>
            </a:r>
            <a:r>
              <a:rPr lang="fa-IR" sz="2000" dirty="0">
                <a:cs typeface="B Koodak" panose="00000700000000000000" pitchFamily="2" charset="-78"/>
              </a:rPr>
              <a:t>نتیجه، برای سال های متمادی پس از جنگ، منطقه تشکیل شده بود </a:t>
            </a:r>
            <a:r>
              <a:rPr lang="fa-IR" sz="2000" dirty="0" smtClean="0">
                <a:cs typeface="B Koodak" panose="00000700000000000000" pitchFamily="2" charset="-78"/>
              </a:rPr>
              <a:t>از سایت </a:t>
            </a:r>
            <a:r>
              <a:rPr lang="fa-IR" sz="2000" dirty="0">
                <a:cs typeface="B Koodak" panose="00000700000000000000" pitchFamily="2" charset="-78"/>
              </a:rPr>
              <a:t>های خالی از سکنه، ساختمان های نیمه ویران و نامناسب و توسعه تدریجی که باعث نابودی نفوذپذیری ناحیه </a:t>
            </a:r>
            <a:r>
              <a:rPr lang="fa-IR" sz="2000" dirty="0" smtClean="0">
                <a:cs typeface="B Koodak" panose="00000700000000000000" pitchFamily="2" charset="-78"/>
              </a:rPr>
              <a:t>شدند. </a:t>
            </a:r>
            <a:endParaRPr lang="en-US" sz="2000" dirty="0">
              <a:cs typeface="B Koodak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484" y="3189471"/>
            <a:ext cx="7746589" cy="2837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10100" y="6026721"/>
            <a:ext cx="297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200" dirty="0" smtClean="0">
                <a:cs typeface="B Koodak" panose="00000700000000000000" pitchFamily="2" charset="-78"/>
              </a:rPr>
              <a:t>خیابان بهشت – پس از بمباران 15 مه 1941</a:t>
            </a:r>
            <a:endParaRPr lang="en-US" sz="12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303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8740"/>
            <a:ext cx="10515600" cy="4351338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000" dirty="0">
                <a:cs typeface="B Koodak" panose="00000700000000000000" pitchFamily="2" charset="-78"/>
              </a:rPr>
              <a:t>مناظری که </a:t>
            </a:r>
            <a:r>
              <a:rPr lang="fa-IR" sz="2000" dirty="0" smtClean="0">
                <a:cs typeface="B Koodak" panose="00000700000000000000" pitchFamily="2" charset="-78"/>
              </a:rPr>
              <a:t>لیورپول </a:t>
            </a:r>
            <a:r>
              <a:rPr lang="fa-IR" sz="2000" dirty="0">
                <a:cs typeface="B Koodak" panose="00000700000000000000" pitchFamily="2" charset="-78"/>
              </a:rPr>
              <a:t>مرکزی را در اواخر دهه </a:t>
            </a:r>
            <a:r>
              <a:rPr lang="fa-IR" sz="2000" dirty="0" smtClean="0">
                <a:cs typeface="B Koodak" panose="00000700000000000000" pitchFamily="2" charset="-78"/>
              </a:rPr>
              <a:t>90 نشان می دهند :</a:t>
            </a:r>
            <a:endParaRPr lang="fa-IR" sz="2000" dirty="0">
              <a:cs typeface="B Koodak" panose="00000700000000000000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مشکلات شهر</a:t>
            </a:r>
            <a:endParaRPr lang="en-US" sz="3600" dirty="0">
              <a:cs typeface="B Yeka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08600441"/>
              </p:ext>
            </p:extLst>
          </p:nvPr>
        </p:nvGraphicFramePr>
        <p:xfrm>
          <a:off x="1374941" y="1488740"/>
          <a:ext cx="9442117" cy="4302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343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Yekan" panose="00000400000000000000" pitchFamily="2" charset="-78"/>
              </a:rPr>
              <a:t>دلایل انتخاب طرح</a:t>
            </a:r>
            <a:endParaRPr lang="en-US" sz="3600" dirty="0">
              <a:cs typeface="B Yeka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3653"/>
            <a:ext cx="10515600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موفق ترین پروژه بازآفرینی انگلستان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تجربه احیاء چندگانه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وجود فرایند مشارکت مردم از ابتدا تا انتهای طرح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توجه طرح به ایجاد فرصت های شغلی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توجه به خواست عمومی در شکل گیری فضاهای شهری</a:t>
            </a:r>
            <a:endParaRPr lang="en-US" sz="20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5962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2511</Words>
  <Application>Microsoft Office PowerPoint</Application>
  <PresentationFormat>Widescreen</PresentationFormat>
  <Paragraphs>237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B Koodak</vt:lpstr>
      <vt:lpstr>B Yekan</vt:lpstr>
      <vt:lpstr>Calibri</vt:lpstr>
      <vt:lpstr>Calibri Light</vt:lpstr>
      <vt:lpstr>Office Theme</vt:lpstr>
      <vt:lpstr>ارزیابی و نقد طرح  بازآفرینی مرکز شهر لیورپول</vt:lpstr>
      <vt:lpstr>فهرست</vt:lpstr>
      <vt:lpstr>معرفی و موقعیت شهر لیورپول</vt:lpstr>
      <vt:lpstr>تاریخچه</vt:lpstr>
      <vt:lpstr>مرکز تاریخی شهر</vt:lpstr>
      <vt:lpstr>PowerPoint Presentation</vt:lpstr>
      <vt:lpstr>مشکلات شهر</vt:lpstr>
      <vt:lpstr>مشکلات شهر</vt:lpstr>
      <vt:lpstr>دلایل انتخاب طرح</vt:lpstr>
      <vt:lpstr>بازآفرینی شهری</vt:lpstr>
      <vt:lpstr>روند برنامه ریزی لیورپول</vt:lpstr>
      <vt:lpstr>روند برنامه ریزی لیورپول</vt:lpstr>
      <vt:lpstr>روند برنامه ریزی لیورپول</vt:lpstr>
      <vt:lpstr>جایگاه شهروندان در طرح</vt:lpstr>
      <vt:lpstr>اهداف پروژه</vt:lpstr>
      <vt:lpstr>اصول بازآفرینی پروژه </vt:lpstr>
      <vt:lpstr>جزئیات پروژه لیورپول 1</vt:lpstr>
      <vt:lpstr>نقشه محدوده پروژه</vt:lpstr>
      <vt:lpstr>نقشه کاربری ها</vt:lpstr>
      <vt:lpstr>بلوک بندی و کاربری ها</vt:lpstr>
      <vt:lpstr>پروژه های اساسی تحول</vt:lpstr>
      <vt:lpstr>PowerPoint Presentation</vt:lpstr>
      <vt:lpstr>پروژه های مرکز شهر</vt:lpstr>
      <vt:lpstr>پروژه های مرکز شهر</vt:lpstr>
      <vt:lpstr>پروژه های بخش آموزشی</vt:lpstr>
      <vt:lpstr>پروژه های بخش آموزشی</vt:lpstr>
      <vt:lpstr>پروژه خیابان های شاخص</vt:lpstr>
      <vt:lpstr>پروژه خیابان های شاخص</vt:lpstr>
      <vt:lpstr>پروژه خیابان های شاخص</vt:lpstr>
      <vt:lpstr>استفاده از بناهای ارزشمند</vt:lpstr>
      <vt:lpstr>تاثیرات اجتماعی و اقتصادی پروژه</vt:lpstr>
      <vt:lpstr>PowerPoint Presentation</vt:lpstr>
      <vt:lpstr>آموزه های طرح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ارزیابی و نقد طرح  بازآفرینی مرکز شهر لیورپول</dc:title>
  <dc:creator>Abolfazl_M</dc:creator>
  <cp:lastModifiedBy>Mohammad</cp:lastModifiedBy>
  <cp:revision>57</cp:revision>
  <dcterms:created xsi:type="dcterms:W3CDTF">2018-12-11T06:11:47Z</dcterms:created>
  <dcterms:modified xsi:type="dcterms:W3CDTF">2020-11-09T23:36:51Z</dcterms:modified>
</cp:coreProperties>
</file>