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D67F-CDBB-453E-B087-87D75446796B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8CF4-CC9D-4FE5-B0B2-43A2090E5EC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63804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D67F-CDBB-453E-B087-87D75446796B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8CF4-CC9D-4FE5-B0B2-43A2090E5EC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58803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D67F-CDBB-453E-B087-87D75446796B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8CF4-CC9D-4FE5-B0B2-43A2090E5EC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607199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8727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864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2480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2362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86984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00132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4885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6141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D67F-CDBB-453E-B087-87D75446796B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8CF4-CC9D-4FE5-B0B2-43A2090E5EC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37182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5013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1450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69419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72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rtl="0"/>
            <a:r>
              <a:rPr lang="en-US" sz="72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21185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6202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rtl="0"/>
            <a:r>
              <a:rPr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572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73336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06838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5356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D67F-CDBB-453E-B087-87D75446796B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8CF4-CC9D-4FE5-B0B2-43A2090E5EC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96559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D67F-CDBB-453E-B087-87D75446796B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8CF4-CC9D-4FE5-B0B2-43A2090E5EC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33842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D67F-CDBB-453E-B087-87D75446796B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8CF4-CC9D-4FE5-B0B2-43A2090E5EC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90813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D67F-CDBB-453E-B087-87D75446796B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8CF4-CC9D-4FE5-B0B2-43A2090E5EC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26913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D67F-CDBB-453E-B087-87D75446796B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8CF4-CC9D-4FE5-B0B2-43A2090E5EC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71244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D67F-CDBB-453E-B087-87D75446796B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8CF4-CC9D-4FE5-B0B2-43A2090E5EC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41220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D67F-CDBB-453E-B087-87D75446796B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8CF4-CC9D-4FE5-B0B2-43A2090E5EC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2738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9D67F-CDBB-453E-B087-87D75446796B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A8CF4-CC9D-4FE5-B0B2-43A2090E5EC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94550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 rtl="0"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B6F15528-21DE-4FAA-801E-634DDDAF4B2B}" type="slidenum">
              <a:rPr lang="en-US" smtClean="0">
                <a:solidFill>
                  <a:prstClr val="black"/>
                </a:solidFill>
              </a:rPr>
              <a:pPr rtl="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99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1828800"/>
            <a:ext cx="5698066" cy="1515533"/>
          </a:xfrm>
        </p:spPr>
        <p:txBody>
          <a:bodyPr>
            <a:normAutofit/>
          </a:bodyPr>
          <a:lstStyle/>
          <a:p>
            <a:r>
              <a:rPr lang="fa-IR" sz="3600" b="1" dirty="0" smtClean="0">
                <a:cs typeface="B Nazanin" pitchFamily="2" charset="-78"/>
              </a:rPr>
              <a:t>بررسی ضوابط </a:t>
            </a:r>
            <a:r>
              <a:rPr lang="fa-IR" sz="3600" b="1" dirty="0" smtClean="0">
                <a:cs typeface="B Nazanin" pitchFamily="2" charset="-78"/>
              </a:rPr>
              <a:t>اجرایی کاربری </a:t>
            </a:r>
            <a:r>
              <a:rPr lang="fa-IR" sz="3600" b="1" dirty="0" smtClean="0">
                <a:cs typeface="B Nazanin" pitchFamily="2" charset="-78"/>
              </a:rPr>
              <a:t>زمین</a:t>
            </a:r>
            <a:endParaRPr lang="fa-IR" sz="3600" b="1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1814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3600" dirty="0" smtClean="0">
                <a:cs typeface="B Nazanin" pitchFamily="2" charset="-78"/>
              </a:rPr>
              <a:t>روش های تعیین ارتفاع </a:t>
            </a:r>
            <a:endParaRPr lang="fa-IR" sz="36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dirty="0" smtClean="0">
                <a:cs typeface="B Nazanin" pitchFamily="2" charset="-78"/>
              </a:rPr>
              <a:t>1- روش گاباری </a:t>
            </a:r>
          </a:p>
          <a:p>
            <a:pPr algn="r" rtl="1"/>
            <a:r>
              <a:rPr lang="fa-IR" sz="2800" dirty="0" smtClean="0">
                <a:cs typeface="B Nazanin" pitchFamily="2" charset="-78"/>
              </a:rPr>
              <a:t>2- روش سطح اشغال زمین و طبقات (</a:t>
            </a:r>
            <a:r>
              <a:rPr lang="en-US" sz="2800" dirty="0" smtClean="0"/>
              <a:t>FAR</a:t>
            </a:r>
            <a:r>
              <a:rPr lang="fa-IR" sz="2800" dirty="0" smtClean="0">
                <a:cs typeface="B Nazanin" pitchFamily="2" charset="-78"/>
              </a:rPr>
              <a:t>)</a:t>
            </a:r>
          </a:p>
          <a:p>
            <a:pPr algn="r" rtl="1"/>
            <a:r>
              <a:rPr lang="fa-IR" sz="2800" dirty="0" smtClean="0">
                <a:cs typeface="B Nazanin" pitchFamily="2" charset="-78"/>
              </a:rPr>
              <a:t>3- روش سطح باز (</a:t>
            </a:r>
            <a:r>
              <a:rPr lang="en-US" sz="2800" dirty="0" smtClean="0"/>
              <a:t>OSR</a:t>
            </a:r>
            <a:r>
              <a:rPr lang="fa-IR" sz="2800" dirty="0" smtClean="0">
                <a:cs typeface="B Nazanin" pitchFamily="2" charset="-78"/>
              </a:rPr>
              <a:t>)</a:t>
            </a:r>
          </a:p>
          <a:p>
            <a:pPr algn="r" rtl="1"/>
            <a:r>
              <a:rPr lang="fa-IR" sz="2800" dirty="0" smtClean="0">
                <a:cs typeface="B Nazanin" pitchFamily="2" charset="-78"/>
              </a:rPr>
              <a:t>4- روش سطح آشکاری آسمان (</a:t>
            </a:r>
            <a:r>
              <a:rPr lang="en-US" sz="2800" dirty="0" smtClean="0"/>
              <a:t>SEP</a:t>
            </a:r>
            <a:r>
              <a:rPr lang="fa-IR" sz="2800" dirty="0" smtClean="0">
                <a:cs typeface="B Nazanin" pitchFamily="2" charset="-78"/>
              </a:rPr>
              <a:t>)</a:t>
            </a:r>
          </a:p>
          <a:p>
            <a:pPr algn="r" rtl="1"/>
            <a:r>
              <a:rPr lang="fa-IR" sz="2800" dirty="0" smtClean="0">
                <a:cs typeface="B Nazanin" pitchFamily="2" charset="-78"/>
              </a:rPr>
              <a:t>5- روش شاخص روشنایی</a:t>
            </a:r>
            <a:endParaRPr lang="fa-IR" sz="28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2835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3600" dirty="0" smtClean="0">
                <a:cs typeface="B Nazanin" pitchFamily="2" charset="-78"/>
              </a:rPr>
              <a:t>روش گاباری </a:t>
            </a:r>
            <a:endParaRPr lang="fa-IR" sz="36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dirty="0">
                <a:cs typeface="B Nazanin" pitchFamily="2" charset="-78"/>
              </a:rPr>
              <a:t>در این روش ارتفاع ساختمان به وسیله مثلثی که یک گوشه آن در منتهی الیه عرض خیابان مجاور و گوشه دیگر آن در انتهای زمین (حیاط‌خلوت) قرار می گیرد ، تعیین می شود. در این روش اندازه زاویه داخل خیابان بین ۴۵ درجه (نسبت ۱:۱ ) تا ۶۳درجه (نسبت ۲:۱) تعیین می شود.</a:t>
            </a:r>
          </a:p>
        </p:txBody>
      </p:sp>
    </p:spTree>
    <p:extLst>
      <p:ext uri="{BB962C8B-B14F-4D97-AF65-F5344CB8AC3E}">
        <p14:creationId xmlns:p14="http://schemas.microsoft.com/office/powerpoint/2010/main" val="177984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600" dirty="0">
                <a:cs typeface="B Nazanin" pitchFamily="2" charset="-78"/>
              </a:rPr>
              <a:t>روش سطح اشغال زمین و </a:t>
            </a:r>
            <a:r>
              <a:rPr lang="fa-IR" sz="3600" dirty="0" smtClean="0">
                <a:cs typeface="B Nazanin" pitchFamily="2" charset="-78"/>
              </a:rPr>
              <a:t>طبقات</a:t>
            </a:r>
            <a:endParaRPr lang="fa-IR" sz="36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dirty="0">
                <a:cs typeface="B Nazanin" pitchFamily="2" charset="-78"/>
              </a:rPr>
              <a:t>در این روش بایستی نسبت سطح اشغال زمین و سطح زیربنا یا تعداد طبقات همواره برابر با یک شود. مثلاً سطح اشغال ۵۰% ۲ طبقه‌ی سطح اشغال ۲۵% ،۴ طبقه. البته در این روش تعداد طبقات سقف معینی دارد .</a:t>
            </a:r>
          </a:p>
        </p:txBody>
      </p:sp>
    </p:spTree>
    <p:extLst>
      <p:ext uri="{BB962C8B-B14F-4D97-AF65-F5344CB8AC3E}">
        <p14:creationId xmlns:p14="http://schemas.microsoft.com/office/powerpoint/2010/main" val="199211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3600" dirty="0">
                <a:cs typeface="B Nazanin" pitchFamily="2" charset="-78"/>
              </a:rPr>
              <a:t>روش سطح باز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dirty="0">
                <a:cs typeface="B Nazanin" pitchFamily="2" charset="-78"/>
              </a:rPr>
              <a:t>در این روش اندازه مبنا برای فضا باز ۴۰ % ، برای سطح اشغال ۶۰ % و برای سطح زیربنا به ۱۰۰% تعیین می‌شود. سازندگان اجازه دارند با افزایش سطح زیربنا به ۲۰۰% و ۳۰۰% به همان نسبت به فضای باز اضافه کنند .</a:t>
            </a:r>
          </a:p>
        </p:txBody>
      </p:sp>
    </p:spTree>
    <p:extLst>
      <p:ext uri="{BB962C8B-B14F-4D97-AF65-F5344CB8AC3E}">
        <p14:creationId xmlns:p14="http://schemas.microsoft.com/office/powerpoint/2010/main" val="41798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3600" dirty="0">
                <a:cs typeface="B Nazanin" pitchFamily="2" charset="-78"/>
              </a:rPr>
              <a:t>روش سطح آشکاری آسمان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dirty="0">
                <a:cs typeface="B Nazanin" pitchFamily="2" charset="-78"/>
              </a:rPr>
              <a:t>در این روش نسبت اندازه فاصله عمودی به افقی بایستی به گونه‌ باشد که آسمان آشکار شود . در این قاعده به نسبت عقب نشینی ساختمان از بر خیابان ، می‌توان به ارتفاع ساختمان و تعداد طبقات افزود .</a:t>
            </a:r>
          </a:p>
        </p:txBody>
      </p:sp>
    </p:spTree>
    <p:extLst>
      <p:ext uri="{BB962C8B-B14F-4D97-AF65-F5344CB8AC3E}">
        <p14:creationId xmlns:p14="http://schemas.microsoft.com/office/powerpoint/2010/main" val="416497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a-IR" sz="3600" dirty="0">
                <a:cs typeface="B Nazanin" pitchFamily="2" charset="-78"/>
              </a:rPr>
              <a:t>روش شاخص روشنایی</a:t>
            </a:r>
            <a:br>
              <a:rPr lang="fa-IR" sz="3600" dirty="0">
                <a:cs typeface="B Nazanin" pitchFamily="2" charset="-78"/>
              </a:rPr>
            </a:br>
            <a:endParaRPr lang="fa-IR" sz="36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dirty="0">
                <a:cs typeface="B Nazanin" pitchFamily="2" charset="-78"/>
              </a:rPr>
              <a:t>این معیار در </a:t>
            </a:r>
            <a:r>
              <a:rPr lang="fa-IR" sz="2800" b="1" dirty="0">
                <a:cs typeface="B Nazanin" pitchFamily="2" charset="-78"/>
              </a:rPr>
              <a:t>شهر لندن</a:t>
            </a:r>
            <a:r>
              <a:rPr lang="fa-IR" sz="2800" dirty="0">
                <a:cs typeface="B Nazanin" pitchFamily="2" charset="-78"/>
              </a:rPr>
              <a:t> به کار می رود و به معیار سطح اشغال شبیه است، لیکن نیمی از عرض خیابان مجاور را نیز به حساب می آورند.</a:t>
            </a:r>
          </a:p>
        </p:txBody>
      </p:sp>
    </p:spTree>
    <p:extLst>
      <p:ext uri="{BB962C8B-B14F-4D97-AF65-F5344CB8AC3E}">
        <p14:creationId xmlns:p14="http://schemas.microsoft.com/office/powerpoint/2010/main" val="322115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3600" dirty="0" smtClean="0">
                <a:cs typeface="B Nazanin" pitchFamily="2" charset="-78"/>
              </a:rPr>
              <a:t>ضوابط اجرایی کاربری زمین</a:t>
            </a:r>
            <a:endParaRPr lang="fa-IR" sz="36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dirty="0" smtClean="0">
                <a:cs typeface="B Nazanin" pitchFamily="2" charset="-78"/>
              </a:rPr>
              <a:t>ضوابط و مقرراتی که خاص شهرسازی هستند ، ضوابطی اند که شکل کالبدی و کیفیت محیط شهری را تعیین می کنند. این ضوابط و معیارها عبارتند از :</a:t>
            </a:r>
          </a:p>
          <a:p>
            <a:pPr algn="r" rtl="1"/>
            <a:r>
              <a:rPr lang="fa-IR" sz="2800" dirty="0" smtClean="0">
                <a:cs typeface="B Nazanin" pitchFamily="2" charset="-78"/>
              </a:rPr>
              <a:t>1- ضوابط و مقررات تفکیک زمین </a:t>
            </a:r>
          </a:p>
          <a:p>
            <a:pPr algn="r" rtl="1"/>
            <a:r>
              <a:rPr lang="fa-IR" sz="2800" dirty="0" smtClean="0">
                <a:cs typeface="B Nazanin" pitchFamily="2" charset="-78"/>
              </a:rPr>
              <a:t>2- ضوابط و مقررات منطقه بندی ( </a:t>
            </a:r>
            <a:r>
              <a:rPr lang="en-US" sz="2800" dirty="0" smtClean="0"/>
              <a:t>zoning</a:t>
            </a:r>
            <a:r>
              <a:rPr lang="fa-IR" sz="2800" dirty="0" smtClean="0">
                <a:cs typeface="B Nazanin" pitchFamily="2" charset="-78"/>
              </a:rPr>
              <a:t> )</a:t>
            </a:r>
          </a:p>
          <a:p>
            <a:pPr algn="r" rtl="1"/>
            <a:r>
              <a:rPr lang="fa-IR" sz="2800" dirty="0" smtClean="0">
                <a:cs typeface="B Nazanin" pitchFamily="2" charset="-78"/>
              </a:rPr>
              <a:t>3- ضوابط و مقررات ارتفاع و تراکم ساختمان </a:t>
            </a:r>
            <a:endParaRPr lang="fa-IR" sz="28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6909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3600" dirty="0" smtClean="0">
                <a:cs typeface="B Nazanin" pitchFamily="2" charset="-78"/>
              </a:rPr>
              <a:t>تفکیک اراضی شهری </a:t>
            </a:r>
            <a:endParaRPr lang="fa-IR" sz="36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fa-IR" sz="2400" dirty="0">
                <a:cs typeface="B Nazanin" pitchFamily="2" charset="-78"/>
              </a:rPr>
              <a:t>م</a:t>
            </a:r>
            <a:r>
              <a:rPr lang="fa-IR" sz="2400" dirty="0" smtClean="0">
                <a:cs typeface="B Nazanin" pitchFamily="2" charset="-78"/>
              </a:rPr>
              <a:t>قررات تفکیک ، روش هایی هستند که بوسیله آن زمین ها، قطعه بندی شده ، خیابانها و مسیر تاسیسات عمومی مشخص می شوند . بسیاری از عناصر شهری که در طرح کلی شهر پیش بینی شده اند، هنگامی پدید می آیند که زمین شهر به قطعات مورد نظر تفکیک شود . </a:t>
            </a: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r>
              <a:rPr lang="fa-IR" sz="2400" dirty="0" smtClean="0">
                <a:cs typeface="B Nazanin" pitchFamily="2" charset="-78"/>
              </a:rPr>
              <a:t>به مرحله پیچیده ای از تقسیم و قطعه بندی زمین گفته می شود که قطعات زمین متعدد را به وجود می آورد و اختصاص زمین به جاده یا خیابان را نیز شامل می شود . حال آنکه واژه تقسیم زمین یا تقسیم به قطعات کوچکتر شامل اختصاص زمین به جاده و خیابان های دسترسی نمی شود . </a:t>
            </a:r>
            <a:endParaRPr lang="fa-IR" sz="24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5667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Nazanin" pitchFamily="2" charset="-78"/>
              </a:rPr>
              <a:t>انواع تفکیک اراضی </a:t>
            </a:r>
            <a:endParaRPr lang="fa-IR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fa-IR" sz="1800" dirty="0" smtClean="0">
                <a:cs typeface="B Nazanin" pitchFamily="2" charset="-78"/>
              </a:rPr>
              <a:t>دسته اول قطعاتی هستند که انجام هرنوع عملیات ساختمانی در آنها به شرط آنکه با ضوابط منطقه بندی استفاده از زمین مغایرتی نداشته باشد ، آزاد است و مالک می تواند در هرموقع برای آنها تقاضای پروانه ساختمان کند و آن را به میل خود بسازد . 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دسته دوم قطعاتی هستند که برای رفع نیازمندی های عمومی شه تخصیص داده شده اند و عملیات ساختمانی آنها باید توسط شهرداری یا سازمان های ذی ربط دولتی انجام گیرد . گاهی ممکن است برای نیل به مقاصد عمومی ، بهای بعضی از قطعات مذکور براساس ضوابط تصرف زمین به عنوان قیمت و غرامت به مالک پرداخت شود . 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دسته سوم قطعاتی هستند که برای احداث ساختمانها یا تاسیسات معین از قبیل فروشگاه،هتل،رستوران، بانک ، پست ف مدارس غیر دولتی ، درمانگاه و بیمارستان های غیردولتی و نظایر آنها تخصیص پیدا میکنند و مالک در احداث هرنوع ساختمان در آنها مختار نیست و در عین حال شهرداری یا دولت نیز آنها را خریداری یا تصرف نمی کند . لذا مالک مجبور است آنها را به اشخاصی که راسا چنین تاسیساتی را احداث میکنند ، بفروشد . </a:t>
            </a:r>
            <a:endParaRPr lang="fa-IR" sz="18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2186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3600" dirty="0" smtClean="0">
                <a:cs typeface="B Nazanin" pitchFamily="2" charset="-78"/>
              </a:rPr>
              <a:t>منطقه بندی (</a:t>
            </a:r>
            <a:r>
              <a:rPr lang="en-US" sz="3600" dirty="0" smtClean="0"/>
              <a:t>zoning</a:t>
            </a:r>
            <a:r>
              <a:rPr lang="fa-IR" sz="3600" dirty="0" smtClean="0">
                <a:cs typeface="B Nazanin" pitchFamily="2" charset="-78"/>
              </a:rPr>
              <a:t>)</a:t>
            </a:r>
            <a:endParaRPr lang="fa-IR" sz="36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fa-IR" sz="2800" dirty="0" smtClean="0">
                <a:cs typeface="B Nazanin" pitchFamily="2" charset="-78"/>
              </a:rPr>
              <a:t>زونینگ عبارت است از تقسیم یک شهر به مناطق یا نواحی گوناگونی ، طبق کاربری های موجود وآتی مستغلات و املاک شهری، به منظور نظارت و جهت دادن به شیوه توسعه کاربری ها درآن اراضی و مستغلات .</a:t>
            </a:r>
          </a:p>
          <a:p>
            <a:pPr algn="r" rtl="1"/>
            <a:r>
              <a:rPr lang="fa-IR" sz="2800" dirty="0" smtClean="0">
                <a:cs typeface="B Nazanin" pitchFamily="2" charset="-78"/>
              </a:rPr>
              <a:t> </a:t>
            </a:r>
          </a:p>
          <a:p>
            <a:pPr algn="r" rtl="1"/>
            <a:r>
              <a:rPr lang="fa-IR" sz="2800" dirty="0" smtClean="0">
                <a:cs typeface="B Nazanin" pitchFamily="2" charset="-78"/>
              </a:rPr>
              <a:t>قوانین زونینگ اساسا مربوط است به کاربری زمین و ساختمان ، ارتفاع و حجم ساختمان ها ، تناسب و اندازه و مقدار ساختمانهایی که سطح زمین را می پوشاند و همچنین به تراکم جمعیتی در یک محدوده معین . </a:t>
            </a:r>
            <a:endParaRPr lang="fa-IR" sz="28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5342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3600" dirty="0" smtClean="0">
                <a:cs typeface="B Nazanin" pitchFamily="2" charset="-78"/>
              </a:rPr>
              <a:t>محتوای منطقه بندی شهری </a:t>
            </a:r>
            <a:endParaRPr lang="fa-IR" sz="36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dirty="0" smtClean="0">
                <a:cs typeface="B Nazanin" pitchFamily="2" charset="-78"/>
              </a:rPr>
              <a:t>محتوای منطقه بندی شهری شامل سه زمینه اصلی است:</a:t>
            </a:r>
          </a:p>
          <a:p>
            <a:pPr algn="r" rtl="1"/>
            <a:r>
              <a:rPr lang="fa-IR" sz="2800" dirty="0" smtClean="0">
                <a:cs typeface="B Nazanin" pitchFamily="2" charset="-78"/>
              </a:rPr>
              <a:t>1- منطقه بندی کاربری </a:t>
            </a:r>
          </a:p>
          <a:p>
            <a:pPr algn="r" rtl="1"/>
            <a:r>
              <a:rPr lang="fa-IR" sz="2800" dirty="0" smtClean="0">
                <a:cs typeface="B Nazanin" pitchFamily="2" charset="-78"/>
              </a:rPr>
              <a:t>2- منطقه بندی تراکم</a:t>
            </a:r>
          </a:p>
          <a:p>
            <a:pPr algn="r" rtl="1"/>
            <a:r>
              <a:rPr lang="fa-IR" sz="2800" dirty="0" smtClean="0">
                <a:cs typeface="B Nazanin" pitchFamily="2" charset="-78"/>
              </a:rPr>
              <a:t>3- منطقه بندی ارتفاع </a:t>
            </a:r>
            <a:endParaRPr lang="fa-IR" sz="28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812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3600" dirty="0" smtClean="0">
                <a:cs typeface="B Nazanin" pitchFamily="2" charset="-78"/>
              </a:rPr>
              <a:t>منطقه بندی کاربری زمین </a:t>
            </a:r>
            <a:endParaRPr lang="fa-IR" sz="36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fa-IR" sz="2800" dirty="0" smtClean="0">
                <a:cs typeface="B Nazanin" pitchFamily="2" charset="-78"/>
              </a:rPr>
              <a:t>منطقه بندی کاربری زمین ، مشخصات اجرایی کاربری زمین و طرح جامع را تعیین میکند. به طورکلی هر شهر به چهار منطقه مسکونی،صنعتی،تجاری و تفریحی تقسیم میشود . مقررات منطقه بندی ، میزان همجواری و تداخل این کاربری ها را در نواحی چهارگانه یاد شده مشخص میکند . در تدوین ضوابط و مقررات منطقه بندی کاربری زمین، معیارهایی مبتنی بر اهداف اصلی رفاه، آسایش، بهزیستی و حتی زیبایی در شهر و نواحی گوناگون آن است. </a:t>
            </a:r>
            <a:endParaRPr lang="fa-IR" sz="28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0693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3600" dirty="0" smtClean="0">
                <a:cs typeface="B Nazanin" pitchFamily="2" charset="-78"/>
              </a:rPr>
              <a:t>منطقه بندی تراکم و ارتفاع </a:t>
            </a:r>
            <a:endParaRPr lang="fa-IR" sz="36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dirty="0" smtClean="0">
                <a:cs typeface="B Nazanin" pitchFamily="2" charset="-78"/>
              </a:rPr>
              <a:t>به حداکثر ارتفاع ساختمانها در مناطق گوناگون شهر، منطقه بندی ارتفاع میگویند. چنین کنترلی بر ارتفاع ساختمانها اهدافی گوناگون دارد که مهمترین آن، هدف زیبایی شناختی (برای ساماندهی کالبدی شهر و انتظام فضاهای عمومی) و دیگری ،هدف بهداشتی و کیفیت محیطی (برای تامین نور و روشنایی و جریان هوا) است. </a:t>
            </a:r>
            <a:endParaRPr lang="fa-IR" sz="28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1467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343837"/>
            <a:ext cx="6798734" cy="1303867"/>
          </a:xfrm>
        </p:spPr>
        <p:txBody>
          <a:bodyPr>
            <a:normAutofit/>
          </a:bodyPr>
          <a:lstStyle/>
          <a:p>
            <a:r>
              <a:rPr lang="fa-IR" sz="3600" dirty="0" smtClean="0">
                <a:cs typeface="B Nazanin" pitchFamily="2" charset="-78"/>
              </a:rPr>
              <a:t>اهداف منطقه بندی تراکم و ارتفاع </a:t>
            </a:r>
            <a:endParaRPr lang="fa-IR" sz="36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7182" y="1791635"/>
            <a:ext cx="7658099" cy="3444997"/>
          </a:xfrm>
        </p:spPr>
        <p:txBody>
          <a:bodyPr>
            <a:noAutofit/>
          </a:bodyPr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1- ارتباط کل بناها با همدیگر و بناهای همجوار </a:t>
            </a:r>
          </a:p>
          <a:p>
            <a:pPr algn="r" rtl="1"/>
            <a:r>
              <a:rPr lang="fa-IR" sz="2200" dirty="0" smtClean="0">
                <a:cs typeface="B Nazanin" pitchFamily="2" charset="-78"/>
              </a:rPr>
              <a:t>2- تامین نور معابر و تهویه هوا باتوجه به عرض خیابانها</a:t>
            </a:r>
          </a:p>
          <a:p>
            <a:pPr algn="r" rtl="1"/>
            <a:r>
              <a:rPr lang="fa-IR" sz="2200" dirty="0" smtClean="0">
                <a:cs typeface="B Nazanin" pitchFamily="2" charset="-78"/>
              </a:rPr>
              <a:t>3- تعیین خط آشکاری آسمان</a:t>
            </a:r>
          </a:p>
          <a:p>
            <a:pPr algn="r" rtl="1"/>
            <a:r>
              <a:rPr lang="fa-IR" sz="2200" dirty="0" smtClean="0">
                <a:cs typeface="B Nazanin" pitchFamily="2" charset="-78"/>
              </a:rPr>
              <a:t>4- حمایت از فضای حیاتی بناهای کوچک در مقابل انحصارگری ساختمانهای بلند</a:t>
            </a:r>
          </a:p>
          <a:p>
            <a:pPr algn="r" rtl="1"/>
            <a:r>
              <a:rPr lang="fa-IR" sz="2200" dirty="0" smtClean="0">
                <a:cs typeface="B Nazanin" pitchFamily="2" charset="-78"/>
              </a:rPr>
              <a:t>5- کنترل ارزش زمین در نواحی معینی از شهر</a:t>
            </a:r>
          </a:p>
          <a:p>
            <a:pPr algn="r" rtl="1"/>
            <a:r>
              <a:rPr lang="fa-IR" sz="2200" dirty="0" smtClean="0">
                <a:cs typeface="B Nazanin" pitchFamily="2" charset="-78"/>
              </a:rPr>
              <a:t>6- تامین روشنایی و هوای کافی برای ساختمانها ومعابر مجاور ساختمانهای بلند</a:t>
            </a:r>
          </a:p>
          <a:p>
            <a:pPr algn="r" rtl="1"/>
            <a:r>
              <a:rPr lang="fa-IR" sz="2200" dirty="0" smtClean="0">
                <a:cs typeface="B Nazanin" pitchFamily="2" charset="-78"/>
              </a:rPr>
              <a:t>7- تنظیم ترافیک و تراکم آمدورفت</a:t>
            </a:r>
          </a:p>
          <a:p>
            <a:pPr algn="r" rtl="1"/>
            <a:r>
              <a:rPr lang="fa-IR" sz="2200" dirty="0" smtClean="0">
                <a:cs typeface="B Nazanin" pitchFamily="2" charset="-78"/>
              </a:rPr>
              <a:t>برای رسیدن به این اهداف دوراه وجود دارد: یا باید ساختمانها در سطح شهر با ارتفاع و تراکم یکسان ساخته شوند، یا اینکه وجود فضهای کافی بین ساختمانها پیش بینی شود. </a:t>
            </a:r>
            <a:endParaRPr lang="fa-IR" sz="22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4601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999</Words>
  <Application>Microsoft Office PowerPoint</Application>
  <PresentationFormat>On-screen Show (4:3)</PresentationFormat>
  <Paragraphs>52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B Nazanin</vt:lpstr>
      <vt:lpstr>Calibri</vt:lpstr>
      <vt:lpstr>Calibri Light</vt:lpstr>
      <vt:lpstr>Garamond</vt:lpstr>
      <vt:lpstr>Times New Roman</vt:lpstr>
      <vt:lpstr>Office Theme</vt:lpstr>
      <vt:lpstr>Organic</vt:lpstr>
      <vt:lpstr>بررسی ضوابط اجرایی کاربری زمین</vt:lpstr>
      <vt:lpstr>ضوابط اجرایی کاربری زمین</vt:lpstr>
      <vt:lpstr>تفکیک اراضی شهری </vt:lpstr>
      <vt:lpstr>انواع تفکیک اراضی </vt:lpstr>
      <vt:lpstr>منطقه بندی (zoning)</vt:lpstr>
      <vt:lpstr>محتوای منطقه بندی شهری </vt:lpstr>
      <vt:lpstr>منطقه بندی کاربری زمین </vt:lpstr>
      <vt:lpstr>منطقه بندی تراکم و ارتفاع </vt:lpstr>
      <vt:lpstr>اهداف منطقه بندی تراکم و ارتفاع </vt:lpstr>
      <vt:lpstr>روش های تعیین ارتفاع </vt:lpstr>
      <vt:lpstr>روش گاباری </vt:lpstr>
      <vt:lpstr>روش سطح اشغال زمین و طبقات</vt:lpstr>
      <vt:lpstr>روش سطح باز</vt:lpstr>
      <vt:lpstr>روش سطح آشکاری آسمان</vt:lpstr>
      <vt:lpstr>روش شاخص روشنایی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بررسی ضوابط اجرایی کاربری زمین</dc:title>
  <dc:creator>Mohammad</dc:creator>
  <cp:lastModifiedBy>Mohammad</cp:lastModifiedBy>
  <cp:revision>1</cp:revision>
  <dcterms:created xsi:type="dcterms:W3CDTF">2021-01-24T14:56:37Z</dcterms:created>
  <dcterms:modified xsi:type="dcterms:W3CDTF">2021-01-24T14:57:33Z</dcterms:modified>
</cp:coreProperties>
</file>