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354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cs typeface="B Homa" panose="00000400000000000000" pitchFamily="2" charset="-7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fa-I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77E2-2478-42F1-A07F-D88527187EDB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0C7-7131-4433-B232-3B6F9B6C7A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93096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77E2-2478-42F1-A07F-D88527187EDB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0C7-7131-4433-B232-3B6F9B6C7A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84620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77E2-2478-42F1-A07F-D88527187EDB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0C7-7131-4433-B232-3B6F9B6C7A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84877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A27A4-758C-485F-994A-2EC410D0ED4B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87028-CCFA-449C-B81D-5469434344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5521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A27A4-758C-485F-994A-2EC410D0ED4B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87028-CCFA-449C-B81D-5469434344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8089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A27A4-758C-485F-994A-2EC410D0ED4B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87028-CCFA-449C-B81D-5469434344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596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A27A4-758C-485F-994A-2EC410D0ED4B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87028-CCFA-449C-B81D-5469434344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59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A27A4-758C-485F-994A-2EC410D0ED4B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87028-CCFA-449C-B81D-5469434344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5903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A27A4-758C-485F-994A-2EC410D0ED4B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87028-CCFA-449C-B81D-5469434344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7358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A27A4-758C-485F-994A-2EC410D0ED4B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87028-CCFA-449C-B81D-5469434344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1378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A27A4-758C-485F-994A-2EC410D0ED4B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CEDD1"/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87028-CCFA-449C-B81D-5469434344D9}" type="slidenum">
              <a:rPr lang="en-US" smtClean="0">
                <a:solidFill>
                  <a:srgbClr val="ECEDD1"/>
                </a:solidFill>
              </a:rPr>
              <a:pPr/>
              <a:t>‹#›</a:t>
            </a:fld>
            <a:endParaRPr lang="en-US">
              <a:solidFill>
                <a:srgbClr val="ECEDD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104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77E2-2478-42F1-A07F-D88527187EDB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0C7-7131-4433-B232-3B6F9B6C7A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659725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A27A4-758C-485F-994A-2EC410D0ED4B}" type="datetimeFigureOut">
              <a:rPr lang="en-US" smtClean="0">
                <a:solidFill>
                  <a:srgbClr val="ECEDD1"/>
                </a:solidFill>
              </a:rPr>
              <a:pPr/>
              <a:t>11/28/2020</a:t>
            </a:fld>
            <a:endParaRPr lang="en-US">
              <a:solidFill>
                <a:srgbClr val="ECEDD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CEDD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87028-CCFA-449C-B81D-5469434344D9}" type="slidenum">
              <a:rPr lang="en-US" smtClean="0">
                <a:solidFill>
                  <a:srgbClr val="ECEDD1"/>
                </a:solidFill>
              </a:rPr>
              <a:pPr/>
              <a:t>‹#›</a:t>
            </a:fld>
            <a:endParaRPr lang="en-US">
              <a:solidFill>
                <a:srgbClr val="ECEDD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3674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8CA27A4-758C-485F-994A-2EC410D0ED4B}" type="datetimeFigureOut">
              <a:rPr lang="en-US" smtClean="0"/>
              <a:pPr rtl="0"/>
              <a:t>11/28/2020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2F87028-CCFA-449C-B81D-5469434344D9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122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8CA27A4-758C-485F-994A-2EC410D0ED4B}" type="datetimeFigureOut">
              <a:rPr lang="en-US" smtClean="0"/>
              <a:pPr rtl="0"/>
              <a:t>11/28/2020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2F87028-CCFA-449C-B81D-5469434344D9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6248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8CA27A4-758C-485F-994A-2EC410D0ED4B}" type="datetimeFigureOut">
              <a:rPr lang="en-US" smtClean="0"/>
              <a:pPr rtl="0"/>
              <a:t>11/28/2020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2F87028-CCFA-449C-B81D-5469434344D9}" type="slidenum">
              <a:rPr lang="en-US" smtClean="0"/>
              <a:pPr rtl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63772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8CA27A4-758C-485F-994A-2EC410D0ED4B}" type="datetimeFigureOut">
              <a:rPr lang="en-US" smtClean="0"/>
              <a:pPr rtl="0"/>
              <a:t>11/28/2020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2F87028-CCFA-449C-B81D-5469434344D9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022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8CA27A4-758C-485F-994A-2EC410D0ED4B}" type="datetimeFigureOut">
              <a:rPr lang="en-US" smtClean="0"/>
              <a:pPr rtl="0"/>
              <a:t>11/28/2020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2F87028-CCFA-449C-B81D-5469434344D9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6593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8CA27A4-758C-485F-994A-2EC410D0ED4B}" type="datetimeFigureOut">
              <a:rPr lang="en-US" smtClean="0"/>
              <a:pPr rtl="0"/>
              <a:t>11/28/2020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A2F87028-CCFA-449C-B81D-5469434344D9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4842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A27A4-758C-485F-994A-2EC410D0ED4B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87028-CCFA-449C-B81D-5469434344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7260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A27A4-758C-485F-994A-2EC410D0ED4B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87028-CCFA-449C-B81D-5469434344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99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77E2-2478-42F1-A07F-D88527187EDB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0C7-7131-4433-B232-3B6F9B6C7A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19584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77E2-2478-42F1-A07F-D88527187EDB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0C7-7131-4433-B232-3B6F9B6C7A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9475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77E2-2478-42F1-A07F-D88527187EDB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0C7-7131-4433-B232-3B6F9B6C7A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55218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77E2-2478-42F1-A07F-D88527187EDB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0C7-7131-4433-B232-3B6F9B6C7A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0856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77E2-2478-42F1-A07F-D88527187EDB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0C7-7131-4433-B232-3B6F9B6C7A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7650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77E2-2478-42F1-A07F-D88527187EDB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0C7-7131-4433-B232-3B6F9B6C7A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28596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cs typeface="B Homa" panose="00000400000000000000" pitchFamily="2" charset="-78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77E2-2478-42F1-A07F-D88527187EDB}" type="datetimeFigureOut">
              <a:rPr lang="fa-IR" smtClean="0"/>
              <a:t>13/04/1442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0C7-7131-4433-B232-3B6F9B6C7AA2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83728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a-I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B Homa" panose="00000400000000000000" pitchFamily="2" charset="-78"/>
              </a:defRPr>
            </a:lvl1pPr>
          </a:lstStyle>
          <a:p>
            <a:fld id="{2E6177E2-2478-42F1-A07F-D88527187EDB}" type="datetimeFigureOut">
              <a:rPr lang="fa-IR" smtClean="0"/>
              <a:pPr/>
              <a:t>13/04/1442</a:t>
            </a:fld>
            <a:endParaRPr lang="fa-I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B Homa" panose="00000400000000000000" pitchFamily="2" charset="-78"/>
              </a:defRPr>
            </a:lvl1pPr>
          </a:lstStyle>
          <a:p>
            <a:endParaRPr lang="fa-I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B Homa" panose="00000400000000000000" pitchFamily="2" charset="-78"/>
              </a:defRPr>
            </a:lvl1pPr>
          </a:lstStyle>
          <a:p>
            <a:fld id="{31FDE0C7-7131-4433-B232-3B6F9B6C7AA2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143180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B Homa" panose="00000400000000000000" pitchFamily="2" charset="-78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  <a:cs typeface="B Homa" panose="00000400000000000000" pitchFamily="2" charset="-78"/>
              </a:defRPr>
            </a:lvl1pPr>
          </a:lstStyle>
          <a:p>
            <a:fld id="{2E6177E2-2478-42F1-A07F-D88527187EDB}" type="datetimeFigureOut">
              <a:rPr lang="fa-IR" smtClean="0"/>
              <a:pPr/>
              <a:t>13/04/1442</a:t>
            </a:fld>
            <a:endParaRPr lang="fa-I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  <a:cs typeface="B Homa" panose="00000400000000000000" pitchFamily="2" charset="-78"/>
              </a:defRPr>
            </a:lvl1pPr>
          </a:lstStyle>
          <a:p>
            <a:endParaRPr lang="fa-I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cs typeface="B Homa" panose="00000400000000000000" pitchFamily="2" charset="-78"/>
              </a:defRPr>
            </a:lvl1pPr>
          </a:lstStyle>
          <a:p>
            <a:fld id="{31FDE0C7-7131-4433-B232-3B6F9B6C7AA2}" type="slidenum">
              <a:rPr lang="fa-IR" smtClean="0"/>
              <a:pPr/>
              <a:t>‹#›</a:t>
            </a:fld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7702387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5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12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87905" y="2310063"/>
            <a:ext cx="921619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5400" dirty="0" smtClean="0">
                <a:solidFill>
                  <a:prstClr val="white"/>
                </a:solidFill>
                <a:cs typeface="B Homa" panose="00000400000000000000" pitchFamily="2" charset="-78"/>
              </a:rPr>
              <a:t>بررسی کامل پل </a:t>
            </a:r>
            <a:r>
              <a:rPr lang="fa-IR" sz="5400" dirty="0">
                <a:solidFill>
                  <a:prstClr val="white"/>
                </a:solidFill>
                <a:cs typeface="B Homa" panose="00000400000000000000" pitchFamily="2" charset="-78"/>
              </a:rPr>
              <a:t>های کابلی</a:t>
            </a:r>
          </a:p>
          <a:p>
            <a:pPr algn="ctr"/>
            <a:r>
              <a:rPr lang="fa-IR" sz="5400" dirty="0">
                <a:solidFill>
                  <a:prstClr val="white"/>
                </a:solidFill>
                <a:cs typeface="B Homa" panose="00000400000000000000" pitchFamily="2" charset="-78"/>
              </a:rPr>
              <a:t> به همراه </a:t>
            </a:r>
            <a:r>
              <a:rPr lang="fa-IR" sz="5400" dirty="0" smtClean="0">
                <a:solidFill>
                  <a:prstClr val="white"/>
                </a:solidFill>
                <a:cs typeface="B Homa" panose="00000400000000000000" pitchFamily="2" charset="-78"/>
              </a:rPr>
              <a:t>بررسی پل کابلی میلانو</a:t>
            </a:r>
            <a:endParaRPr lang="fa-IR" sz="5400" dirty="0">
              <a:solidFill>
                <a:prstClr val="white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7515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65" y="901519"/>
            <a:ext cx="9928419" cy="51030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8951" y="231800"/>
            <a:ext cx="9326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400" b="1" dirty="0">
                <a:solidFill>
                  <a:prstClr val="white"/>
                </a:solidFill>
                <a:latin typeface="Calibri Light"/>
                <a:cs typeface="B Homa" panose="00000400000000000000" pitchFamily="2" charset="-78"/>
              </a:rPr>
              <a:t>فاصله 2460 متری(</a:t>
            </a:r>
            <a:r>
              <a:rPr lang="fa-IR" sz="2400" b="1" dirty="0">
                <a:solidFill>
                  <a:prstClr val="white"/>
                </a:solidFill>
                <a:cs typeface="B Homa" panose="00000400000000000000" pitchFamily="2" charset="-78"/>
              </a:rPr>
              <a:t>2.5 </a:t>
            </a:r>
            <a:r>
              <a:rPr lang="fa-IR" sz="2400" b="1" dirty="0">
                <a:solidFill>
                  <a:prstClr val="white"/>
                </a:solidFill>
                <a:latin typeface="Calibri Light"/>
                <a:cs typeface="B Homa" panose="00000400000000000000" pitchFamily="2" charset="-78"/>
              </a:rPr>
              <a:t>کیلومتری ) بین دو شهر میلاو و پاریس را پوشش می دهد</a:t>
            </a:r>
            <a:endParaRPr lang="en-US" sz="2400" b="1" dirty="0">
              <a:solidFill>
                <a:prstClr val="white"/>
              </a:solidFill>
              <a:latin typeface="Calibri Light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9527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22049" y="101343"/>
            <a:ext cx="49719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800" b="1" dirty="0">
                <a:solidFill>
                  <a:srgbClr val="FF0000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زمان بندی پروژه </a:t>
            </a:r>
            <a:r>
              <a:rPr lang="fa-IR" sz="28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 </a:t>
            </a:r>
            <a:r>
              <a:rPr lang="fa-IR" sz="2800" b="1" dirty="0">
                <a:solidFill>
                  <a:srgbClr val="FF0000"/>
                </a:solidFill>
                <a:cs typeface="B Homa" panose="00000400000000000000" pitchFamily="2" charset="-78"/>
              </a:rPr>
              <a:t>: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89316" y="624563"/>
            <a:ext cx="93047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4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- از سال 1987 تا سال 1992 امکان یابی پروژه و تحقیقات پروژه انجام شده است.</a:t>
            </a:r>
          </a:p>
          <a:p>
            <a:pPr rtl="0"/>
            <a:r>
              <a:rPr lang="fa-IR" sz="24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- از سال 1993 تا 1994 مرحله اول طراحی و ایده پردازی انجام شده است.</a:t>
            </a:r>
          </a:p>
          <a:p>
            <a:pPr rtl="0"/>
            <a:r>
              <a:rPr lang="fa-IR" sz="24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- در پایان سال 1994  نظر سنجی عمومی در مورد پروژه صورت گرفته است.</a:t>
            </a:r>
          </a:p>
          <a:p>
            <a:pPr rtl="0"/>
            <a:r>
              <a:rPr lang="fa-IR" sz="24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- تا پایان 1996 طراحی پروژه ادامه پیدا می کند.</a:t>
            </a:r>
          </a:p>
          <a:p>
            <a:pPr rtl="0"/>
            <a:r>
              <a:rPr lang="fa-IR" sz="24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-از سال 1998 تا 2000 برنامه ریزی مدیرت پروژه انجام می گیرد.</a:t>
            </a:r>
          </a:p>
          <a:p>
            <a:pPr rtl="0"/>
            <a:r>
              <a:rPr lang="fa-IR" sz="24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-در سال 1999 نظر سنجی عمومی مجدد از پروژه انجام می گیرد. </a:t>
            </a:r>
          </a:p>
          <a:p>
            <a:pPr rtl="0"/>
            <a:r>
              <a:rPr lang="fa-IR" sz="24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-در 10 اکتبر2001 شروع  مرحله اجرا پروژه انجام می گیرد.</a:t>
            </a:r>
          </a:p>
          <a:p>
            <a:pPr rtl="0"/>
            <a:r>
              <a:rPr lang="fa-IR" sz="24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-در 14 دسامبر 2004 تحویل پروژه صورت می گیرد.</a:t>
            </a:r>
          </a:p>
          <a:p>
            <a:pPr rtl="0"/>
            <a:endParaRPr lang="en-US" sz="2400" b="1" dirty="0">
              <a:solidFill>
                <a:prstClr val="white"/>
              </a:solidFill>
              <a:latin typeface="BBCNassim" panose="02000500000000000000" pitchFamily="2" charset="-78"/>
              <a:cs typeface="B Homa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87" y="1836544"/>
            <a:ext cx="5290457" cy="326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87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3957" y="521066"/>
            <a:ext cx="10901423" cy="3959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مشخصات </a:t>
            </a: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فنی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پل میلائو </a:t>
            </a:r>
            <a:r>
              <a:rPr lang="en-US" alt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Millau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 bridge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 </a:t>
            </a:r>
            <a:endParaRPr lang="en-US" alt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-طول: 2460 متر                              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-فاصله بین ستون ها:342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متر                  - جنس ستون : بتن                        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-عرض: 32 متر                                 - تعداد دهانه : 8 عدد                             - تعداد ستون : 7 عدد</a:t>
            </a:r>
            <a:endParaRPr lang="fa-IR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-عمق عرشه :4.2 متر                        - وزن : 36000 تن                               -ارتفاع ستون : 77 تا 245       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-شعاع انحنا :20 کیلومتر                      -جنس عرشه: فولادی                              -ارتفاع دکل: 90 متر                 </a:t>
            </a:r>
            <a:endParaRPr lang="en-US" sz="2000" dirty="0">
              <a:solidFill>
                <a:prstClr val="white"/>
              </a:solidFill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  </a:t>
            </a:r>
            <a:endParaRPr lang="en-US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b="1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dirty="0">
              <a:solidFill>
                <a:srgbClr val="FF0000"/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231" y="3206839"/>
            <a:ext cx="10412178" cy="268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281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920507" y="752888"/>
            <a:ext cx="3902147" cy="93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مقایسه با برج ایفل</a:t>
            </a:r>
            <a:endParaRPr lang="en-US" altLang="en-US" sz="25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Compare with  Eiffel tower</a:t>
            </a:r>
            <a:endParaRPr lang="en-US" sz="2000" dirty="0">
              <a:solidFill>
                <a:srgbClr val="FF0000"/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pic>
        <p:nvPicPr>
          <p:cNvPr id="6147" name="Picture 3" descr="C:\Users\Sajjad\Desktop\mohamad\856px-Viaduc-Millau_Pile-P2_Eiffel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64" y="491946"/>
            <a:ext cx="7614097" cy="5461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6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92472" y="450761"/>
            <a:ext cx="48114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2800" b="1" dirty="0">
                <a:solidFill>
                  <a:srgbClr val="FF0000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طراحی عرشه پروژه و گزینه های اجرایی</a:t>
            </a:r>
            <a:r>
              <a:rPr lang="fa-IR" sz="2800" b="1" dirty="0">
                <a:solidFill>
                  <a:prstClr val="white"/>
                </a:solidFill>
                <a:cs typeface="B Homa" panose="00000400000000000000" pitchFamily="2" charset="-78"/>
              </a:rPr>
              <a:t> </a:t>
            </a:r>
            <a:endParaRPr lang="en-US" sz="2800" b="1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92472" y="1184857"/>
            <a:ext cx="426290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4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-توجه به نکات آیرودینامیکی و کاهش فشار ناشی از جریان هوا در جهت مقابله با پیچش در عرشه پل </a:t>
            </a:r>
          </a:p>
          <a:p>
            <a:pPr rtl="0"/>
            <a:r>
              <a:rPr lang="fa-IR" sz="24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-توجه به سبک سازی مقطع پروژه و تو خالی کردن آن که منجر به بهینه کردن مصرف مواد مصرفی و نیروی به کار رفته می شود. </a:t>
            </a:r>
          </a:p>
          <a:p>
            <a:pPr rtl="0"/>
            <a:r>
              <a:rPr lang="fa-IR" sz="24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-با توجه به قانون ممان ارسی نیرو های را می توان در سطح مقطع پروژه به طور مساوی تقسیم کرد و انتقال نیرو نیز بهینه می شود.</a:t>
            </a:r>
            <a:r>
              <a:rPr lang="fa-IR" b="1" dirty="0">
                <a:solidFill>
                  <a:prstClr val="white"/>
                </a:solidFill>
                <a:cs typeface="B Homa" panose="00000400000000000000" pitchFamily="2" charset="-78"/>
              </a:rPr>
              <a:t> </a:t>
            </a:r>
            <a:endParaRPr lang="en-US" b="1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05" y="603161"/>
            <a:ext cx="6918767" cy="52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02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94658" y="77973"/>
            <a:ext cx="11093312" cy="2129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مقطع عرشه فولادی</a:t>
            </a:r>
            <a:endParaRPr lang="en-US" altLang="en-US" sz="25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Deck section  </a:t>
            </a:r>
            <a:endParaRPr lang="en-US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مقطع عرشه فلزی است که از تیرهای جعبه ای شکل و داری فرم آیرودینامکی می باشد.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سطح روی عرشه از قیر طبیعی اصلاح شده پوشیده شده است که منجر به عدم ترک خوردگی و فرسودگی+ تطبیق با سازه فلزی می شود</a:t>
            </a:r>
            <a:endParaRPr lang="en-US" sz="2000" dirty="0">
              <a:solidFill>
                <a:srgbClr val="FF0000"/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972" y="2008324"/>
            <a:ext cx="9980955" cy="41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00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1" y="110631"/>
            <a:ext cx="11071540" cy="2750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طراحی دکل و پایه 	</a:t>
            </a:r>
            <a:endParaRPr lang="en-US" altLang="en-US" sz="25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The pier design</a:t>
            </a:r>
            <a:endParaRPr lang="en-US" sz="2000" b="1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>
                <a:solidFill>
                  <a:srgbClr val="FF0000"/>
                </a:solidFill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علت طراحی لوزی شکل  دکل و پایه پل </a:t>
            </a:r>
            <a:r>
              <a:rPr lang="fa-IR" sz="2000" b="1" dirty="0">
                <a:solidFill>
                  <a:srgbClr val="FF0000"/>
                </a:solidFill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: </a:t>
            </a:r>
            <a:r>
              <a:rPr lang="fa-IR" sz="2000" b="1" dirty="0">
                <a:solidFill>
                  <a:prstClr val="white"/>
                </a:solidFill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مهمترین علت طراحی پل به صورت دو شکاف بر روی هم، انبساط و انقباض عرشه فولادی پل و اجزای آن می باشد. مهندسان محاسبه کردند که در تابستان با افزایش درجه حرارت، دمای فلزات تا چهل درجه سانتی گراد افزایش پیدا می کند، و نتیجه آن اضافه شدن 1.2متر به طول پل است. و نیز دکل و پایه بتنی پل در برابر این انعطافات از خودشان عکس العمل نشان می دهند که نتیجه آن دچار خمش شدن و تخریب است.لذا 90 متر بالای پایه و نیز بخش اعظمی از دکل را به صورت یک شکاف میانی در میارند. ایده این طراحی از قایق های کهن سلتکی گرفته شده است.</a:t>
            </a:r>
            <a:endParaRPr lang="en-US" sz="2000" dirty="0">
              <a:solidFill>
                <a:srgbClr val="FF0000"/>
              </a:solidFill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364" y="3013115"/>
            <a:ext cx="3774436" cy="28203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343" y="3038954"/>
            <a:ext cx="3670828" cy="27944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50" y="2597237"/>
            <a:ext cx="2032000" cy="183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95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19752" y="306573"/>
            <a:ext cx="3502902" cy="1265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فرم نهایی دکل و پایه</a:t>
            </a:r>
            <a:endParaRPr lang="en-US" altLang="en-US" sz="25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actual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form of the piers and pylons continuity</a:t>
            </a:r>
            <a:endParaRPr lang="en-US" sz="2000" dirty="0">
              <a:solidFill>
                <a:srgbClr val="FF0000"/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1" y="846277"/>
            <a:ext cx="7120524" cy="46427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809" y="1819778"/>
            <a:ext cx="3746909" cy="424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05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99715" y="381000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2800" b="1" dirty="0">
                <a:solidFill>
                  <a:srgbClr val="FF0000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زدن شمع برای احداث پل </a:t>
            </a:r>
            <a:endParaRPr lang="en-US" sz="2800" b="1" dirty="0">
              <a:solidFill>
                <a:srgbClr val="FF0000"/>
              </a:solidFill>
              <a:latin typeface="BBCNassim" panose="02000500000000000000" pitchFamily="2" charset="-78"/>
              <a:cs typeface="B Homa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57" y="11430"/>
            <a:ext cx="3246063" cy="63016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26430" y="1074420"/>
            <a:ext cx="54406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4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احداث چهار شمع در زیر هر پل </a:t>
            </a:r>
          </a:p>
          <a:p>
            <a:pPr rtl="0"/>
            <a:r>
              <a:rPr lang="fa-IR" sz="24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طول هر شمع 15متر</a:t>
            </a:r>
          </a:p>
          <a:p>
            <a:pPr rtl="0"/>
            <a:r>
              <a:rPr lang="fa-IR" sz="24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و قطر هر شمع 5 متر می باشد</a:t>
            </a:r>
            <a:endParaRPr lang="en-US" sz="2400" b="1" dirty="0">
              <a:solidFill>
                <a:prstClr val="white"/>
              </a:solidFill>
              <a:latin typeface="BBCNassim" panose="02000500000000000000" pitchFamily="2" charset="-78"/>
              <a:cs typeface="B Homa" panose="00000400000000000000" pitchFamily="2" charset="-78"/>
            </a:endParaRPr>
          </a:p>
          <a:p>
            <a:pPr rtl="0"/>
            <a:r>
              <a:rPr lang="fa-IR" sz="24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حدود 2000مترمکعب بتن ریزی برای هر شمع انجام شده است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917" y="3024045"/>
            <a:ext cx="3974943" cy="297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86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31971" y="149881"/>
            <a:ext cx="6466882" cy="6654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مراحل </a:t>
            </a: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احداث عرشه پل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en-US" sz="2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construction </a:t>
            </a:r>
            <a:r>
              <a:rPr lang="en-US" altLang="en-US" sz="2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processes</a:t>
            </a:r>
            <a:endParaRPr lang="fa-IR" altLang="en-US" sz="2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-احداث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همزمان ستون های بتنی اصلی و پایه های کمکی فلزی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بین هر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دو ستون اصلی.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-ساخت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و سر هم نمودن قطعات جاده فلزی پل بر روی زمین.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-سر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دادن جاده تکمیل شده بر روی ستون های اصلی و کمکی با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استفاده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از جک های عظیم هیدرولیک </a:t>
            </a:r>
            <a:endParaRPr lang="fa-IR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 استفاده از </a:t>
            </a:r>
            <a:r>
              <a:rPr lang="fa-IR" sz="20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پُلی(تترافلوئورو اتیلن) ماده‌ای بسپاری که کمترین ضریب </a:t>
            </a:r>
            <a:r>
              <a:rPr lang="fa-IR" sz="20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اصطکاک </a:t>
            </a:r>
            <a:r>
              <a:rPr lang="fa-IR" sz="20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را در بین کل مواد دارد و به همین دلیل در ساخت ظروف نچسب و نیز نوار آبندی به کار می‌رود، در سردادن عرشه پل</a:t>
            </a:r>
            <a:endParaRPr lang="fa-IR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-بر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پا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نمودن و نصب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دکل های فلزی از پیش ساخته شده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90 متری.</a:t>
            </a:r>
            <a:endParaRPr lang="fa-IR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-انجام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عملیات کابل کشی و اصلاح ناهمواری های ناشی از افتادگی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جاده بر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اثر وزن بسیار زیاد آن بوسیله کشش کابل ها.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-برچیدن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پایه های فلزی کمکی موقت. </a:t>
            </a:r>
            <a:endParaRPr lang="fa-IR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b="1" dirty="0">
              <a:solidFill>
                <a:prstClr val="white"/>
              </a:solidFill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88" y="432908"/>
            <a:ext cx="5065020" cy="33766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56" y="4067856"/>
            <a:ext cx="2367643" cy="20716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662" y="4067856"/>
            <a:ext cx="2071688" cy="207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50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26654" y="752888"/>
            <a:ext cx="6096000" cy="9358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پل های کابلی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cable-stayed bridge</a:t>
            </a:r>
            <a:endParaRPr lang="en-US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dirty="0">
              <a:solidFill>
                <a:srgbClr val="FF0000"/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sp>
        <p:nvSpPr>
          <p:cNvPr id="7" name="Down Arrow 6"/>
          <p:cNvSpPr/>
          <p:nvPr/>
        </p:nvSpPr>
        <p:spPr>
          <a:xfrm rot="7250578">
            <a:off x="8530705" y="2369713"/>
            <a:ext cx="487898" cy="9787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62184" y="2511380"/>
            <a:ext cx="1609859" cy="16613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a-IR" sz="2200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algn="ctr"/>
            <a:r>
              <a:rPr lang="fa-IR" sz="22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پلهای کابلی</a:t>
            </a:r>
          </a:p>
          <a:p>
            <a:pPr algn="ctr"/>
            <a:r>
              <a:rPr lang="en-US" altLang="en-US" sz="2000" b="1" dirty="0">
                <a:solidFill>
                  <a:srgbClr val="564B3C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cable-stayed bridge</a:t>
            </a:r>
            <a:endParaRPr lang="en-US" altLang="en-US" sz="2000" b="1" dirty="0">
              <a:solidFill>
                <a:srgbClr val="564B3C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fa-IR" sz="2200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algn="ctr"/>
            <a:r>
              <a:rPr lang="fa-IR" sz="2200" dirty="0">
                <a:solidFill>
                  <a:prstClr val="white"/>
                </a:solidFill>
                <a:cs typeface="B Homa" panose="00000400000000000000" pitchFamily="2" charset="-78"/>
              </a:rPr>
              <a:t> </a:t>
            </a:r>
            <a:endParaRPr lang="en-US" sz="2200" dirty="0">
              <a:solidFill>
                <a:prstClr val="white"/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 rot="3454792">
            <a:off x="8530705" y="3567448"/>
            <a:ext cx="487898" cy="9787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19730" y="1968888"/>
            <a:ext cx="3193959" cy="10849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a-IR" sz="2200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algn="ctr"/>
            <a:r>
              <a:rPr lang="fa-IR" sz="22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پل</a:t>
            </a:r>
            <a:r>
              <a:rPr lang="en-US" sz="22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 </a:t>
            </a:r>
            <a:r>
              <a:rPr lang="fa-IR" sz="22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کابلی  </a:t>
            </a:r>
            <a:endParaRPr lang="fa-IR" sz="2200" b="1" dirty="0">
              <a:solidFill>
                <a:prstClr val="white"/>
              </a:solidFill>
              <a:latin typeface="BBCNassim" panose="02000500000000000000" pitchFamily="2" charset="-78"/>
              <a:cs typeface="B Homa" panose="00000400000000000000" pitchFamily="2" charset="-78"/>
            </a:endParaRPr>
          </a:p>
          <a:p>
            <a:pPr algn="ctr"/>
            <a:r>
              <a:rPr lang="en-US" altLang="en-US" sz="2000" b="1" dirty="0">
                <a:solidFill>
                  <a:srgbClr val="564B3C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Suspension bridge</a:t>
            </a:r>
            <a:endParaRPr lang="en-US" altLang="en-US" sz="2000" b="1" dirty="0">
              <a:solidFill>
                <a:srgbClr val="564B3C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fa-IR" sz="2200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algn="ctr"/>
            <a:r>
              <a:rPr lang="fa-IR" sz="2200" dirty="0">
                <a:solidFill>
                  <a:prstClr val="white"/>
                </a:solidFill>
                <a:cs typeface="B Homa" panose="00000400000000000000" pitchFamily="2" charset="-78"/>
              </a:rPr>
              <a:t> </a:t>
            </a:r>
            <a:endParaRPr lang="en-US" sz="2200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19730" y="4119660"/>
            <a:ext cx="3193959" cy="108498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a-IR" sz="2200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algn="ctr"/>
            <a:r>
              <a:rPr lang="fa-IR" sz="22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پل</a:t>
            </a:r>
            <a:r>
              <a:rPr lang="en-US" sz="22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 </a:t>
            </a:r>
            <a:r>
              <a:rPr lang="fa-IR" sz="22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متکی</a:t>
            </a:r>
            <a:r>
              <a:rPr lang="en-US" sz="22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 </a:t>
            </a:r>
            <a:r>
              <a:rPr lang="fa-IR" sz="2200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برکابلی  </a:t>
            </a:r>
            <a:endParaRPr lang="fa-IR" sz="2200" b="1" dirty="0">
              <a:solidFill>
                <a:prstClr val="white"/>
              </a:solidFill>
              <a:latin typeface="BBCNassim" panose="02000500000000000000" pitchFamily="2" charset="-78"/>
              <a:cs typeface="B Homa" panose="00000400000000000000" pitchFamily="2" charset="-78"/>
            </a:endParaRPr>
          </a:p>
          <a:p>
            <a:pPr algn="ctr"/>
            <a:r>
              <a:rPr lang="en-US" altLang="en-US" sz="2000" b="1" dirty="0">
                <a:solidFill>
                  <a:srgbClr val="564B3C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cable-stayed </a:t>
            </a:r>
            <a:r>
              <a:rPr lang="en-US" altLang="en-US" sz="2000" b="1" dirty="0">
                <a:solidFill>
                  <a:srgbClr val="564B3C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bridge</a:t>
            </a:r>
          </a:p>
          <a:p>
            <a:pPr algn="ctr"/>
            <a:endParaRPr lang="fa-IR" sz="2200" dirty="0">
              <a:solidFill>
                <a:prstClr val="white"/>
              </a:solidFill>
              <a:cs typeface="B Homa" panose="00000400000000000000" pitchFamily="2" charset="-78"/>
            </a:endParaRPr>
          </a:p>
          <a:p>
            <a:pPr algn="ctr"/>
            <a:r>
              <a:rPr lang="fa-IR" sz="2200" dirty="0">
                <a:solidFill>
                  <a:prstClr val="white"/>
                </a:solidFill>
                <a:cs typeface="B Homa" panose="00000400000000000000" pitchFamily="2" charset="-78"/>
              </a:rPr>
              <a:t> </a:t>
            </a:r>
            <a:endParaRPr lang="en-US" sz="2200" dirty="0">
              <a:solidFill>
                <a:prstClr val="white"/>
              </a:solidFill>
            </a:endParaRPr>
          </a:p>
        </p:txBody>
      </p:sp>
      <p:pic>
        <p:nvPicPr>
          <p:cNvPr id="1026" name="Picture 2" descr="C:\Users\Sajjad\Desktop\mohamad\New folder\images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66" y="412124"/>
            <a:ext cx="4237149" cy="266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ajjad\Desktop\mohamad\New folder\powapascokennewick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66" y="3503056"/>
            <a:ext cx="4237148" cy="2623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48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26654" y="752888"/>
            <a:ext cx="6096000" cy="385663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نصب عرشه فولادی</a:t>
            </a:r>
            <a:endParaRPr lang="en-US" altLang="en-US" sz="25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construction principle of the steel deck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  </a:t>
            </a:r>
            <a:endParaRPr lang="en-US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-عرض ستون در پی: 24.5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-عرض </a:t>
            </a:r>
            <a:r>
              <a:rPr lang="fa-IR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ستون </a:t>
            </a:r>
            <a:r>
              <a:rPr lang="fa-IR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در </a:t>
            </a:r>
            <a:r>
              <a:rPr lang="fa-IR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انتها: 11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 وزن دکل: 700 تن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-جنس دکل: فلزی</a:t>
            </a:r>
            <a:endParaRPr lang="fa-IR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dirty="0">
              <a:solidFill>
                <a:srgbClr val="FF0000"/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40532"/>
            <a:ext cx="6421036" cy="398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67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34100" y="264241"/>
            <a:ext cx="5812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800" b="1" dirty="0">
                <a:solidFill>
                  <a:srgbClr val="FF0000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کابل های فولادی در سازه پل : </a:t>
            </a:r>
            <a:endParaRPr lang="en-US" sz="2800" b="1" dirty="0">
              <a:solidFill>
                <a:srgbClr val="FF0000"/>
              </a:solidFill>
              <a:latin typeface="BBCNassim" panose="02000500000000000000" pitchFamily="2" charset="-78"/>
              <a:cs typeface="B Homa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46" y="642609"/>
            <a:ext cx="3328307" cy="26648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46" y="3812722"/>
            <a:ext cx="5810250" cy="2019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885" y="1413416"/>
            <a:ext cx="4603191" cy="29613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61712" y="693128"/>
            <a:ext cx="21118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ظرفیت نه چندان بالای باربری طناب های کنفی ، اما در مقابل هشدار قبلی برای پاره شدن</a:t>
            </a:r>
            <a:endParaRPr lang="en-US" b="1" dirty="0">
              <a:solidFill>
                <a:prstClr val="white"/>
              </a:solidFill>
              <a:latin typeface="BBCNassim" panose="02000500000000000000" pitchFamily="2" charset="-78"/>
              <a:cs typeface="B Homa" panose="00000400000000000000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45371" y="2612393"/>
            <a:ext cx="1936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ظرفیت باربری بالای زنجیر ولی در مقابل عدم هشدار قبلی و برش ناگهانی </a:t>
            </a:r>
            <a:endParaRPr lang="en-US" b="1" dirty="0">
              <a:solidFill>
                <a:prstClr val="white"/>
              </a:solidFill>
              <a:latin typeface="BBCNassim" panose="02000500000000000000" pitchFamily="2" charset="-78"/>
              <a:cs typeface="B Homa" panose="00000400000000000000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31615" y="788809"/>
            <a:ext cx="4408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هشدار قبلی و در عین حال ظرفیت بالای باربری محصول دو تجربه قبلی کنف و زنجیر بوده است.</a:t>
            </a:r>
            <a:endParaRPr lang="en-US" b="1" dirty="0">
              <a:solidFill>
                <a:prstClr val="white"/>
              </a:solidFill>
              <a:latin typeface="BBCNassim" panose="02000500000000000000" pitchFamily="2" charset="-78"/>
              <a:cs typeface="B Homa" panose="00000400000000000000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56502" y="4537668"/>
            <a:ext cx="56905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-در هر طرف دکل 11 عدد کابل عرشه را مهار می کنند که در هنگام اجرای پروژه این تا به حدود هفت عدد کاهش پیدا کرده بود.</a:t>
            </a:r>
          </a:p>
          <a:p>
            <a:pPr rtl="0"/>
            <a:r>
              <a:rPr lang="fa-IR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- کابل ها حدود 35 هزار تن وزن فلز عرشه را تحمل می کنند. </a:t>
            </a:r>
          </a:p>
          <a:p>
            <a:pPr rtl="0"/>
            <a:r>
              <a:rPr lang="fa-IR" b="1" dirty="0">
                <a:solidFill>
                  <a:prstClr val="white"/>
                </a:solidFill>
                <a:latin typeface="BBCNassim" panose="02000500000000000000" pitchFamily="2" charset="-78"/>
                <a:cs typeface="B Homa" panose="00000400000000000000" pitchFamily="2" charset="-78"/>
              </a:rPr>
              <a:t>- هر کابل از 91 عدد کابل کوچک تر تشکیل شده است. که عمر حدود 100 ساله دارد.</a:t>
            </a:r>
          </a:p>
          <a:p>
            <a:pPr rtl="0"/>
            <a:endParaRPr lang="en-US" b="1" dirty="0">
              <a:solidFill>
                <a:prstClr val="white"/>
              </a:solidFill>
              <a:latin typeface="BBCNassim" panose="02000500000000000000" pitchFamily="2" charset="-78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2018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26654" y="752888"/>
            <a:ext cx="6096000" cy="52550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هزینه ها و </a:t>
            </a: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مقادیر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پل میلائو </a:t>
            </a:r>
            <a:r>
              <a:rPr lang="en-US" alt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Millau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 bridge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 </a:t>
            </a:r>
            <a:endParaRPr lang="en-US" alt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  </a:t>
            </a:r>
            <a:endParaRPr lang="en-US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-این پل برای 120 سال عمر تعبیه شده است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-هزینه ساخت: 394 میلیون یورو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-بتن:127000مترمکعب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-فولاد ارماتور:19000 تن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-فولاد پیش تنیده کابلها: 5000 تن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-عمر مفید:120 سال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b="1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dirty="0">
              <a:solidFill>
                <a:srgbClr val="FF0000"/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65" y="752888"/>
            <a:ext cx="7399823" cy="494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836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26654" y="752888"/>
            <a:ext cx="6096000" cy="23139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پنج طرح پیشنهادی برای پل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five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proposals for the Viaduct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  </a:t>
            </a:r>
            <a:endParaRPr lang="en-US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b="1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dirty="0">
              <a:solidFill>
                <a:srgbClr val="FF0000"/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05" y="592427"/>
            <a:ext cx="6589602" cy="548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24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26654" y="752888"/>
            <a:ext cx="6096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رفتار سازه ای پل معلق</a:t>
            </a:r>
            <a:endParaRPr lang="en-US" altLang="en-US" sz="25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forces in the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Suspension bridge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 </a:t>
            </a:r>
            <a:endParaRPr lang="en-US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dirty="0">
              <a:solidFill>
                <a:srgbClr val="FF0000"/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pic>
        <p:nvPicPr>
          <p:cNvPr id="2050" name="Picture 2" descr="C:\Users\Sajjad\Desktop\mohamad\New folder\images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25" y="1339404"/>
            <a:ext cx="5520592" cy="3917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ajjad\Desktop\mohamad\New folder\downlo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541" y="2898797"/>
            <a:ext cx="5589279" cy="2357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72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26654" y="752888"/>
            <a:ext cx="6096000" cy="22170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رفتار سازه ای پل متکی بر کابل</a:t>
            </a:r>
            <a:endParaRPr lang="en-US" altLang="en-US" sz="25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forces in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the cable-stayed bridge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alt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 </a:t>
            </a:r>
            <a:endParaRPr lang="en-US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dirty="0">
              <a:solidFill>
                <a:srgbClr val="FF0000"/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72" y="1444338"/>
            <a:ext cx="5318846" cy="38030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155" y="2720109"/>
            <a:ext cx="5598499" cy="252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04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26654" y="752888"/>
            <a:ext cx="6096000" cy="439120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اجزای پل </a:t>
            </a: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متکی پل معلق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Components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of Suspension bridge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en-US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  </a:t>
            </a:r>
            <a:endParaRPr lang="en-US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عرشه – سواره رو </a:t>
            </a:r>
            <a:r>
              <a:rPr lang="en-US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Deck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دکل – برج </a:t>
            </a:r>
            <a:r>
              <a:rPr lang="en-US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pylon or tower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کابل اصلی </a:t>
            </a:r>
            <a:r>
              <a:rPr lang="en-US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main cable</a:t>
            </a:r>
            <a:endParaRPr lang="fa-IR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آویزها  </a:t>
            </a:r>
            <a:r>
              <a:rPr lang="en-US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 Hanger</a:t>
            </a:r>
            <a:r>
              <a:rPr lang="en-US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 </a:t>
            </a:r>
            <a:r>
              <a:rPr lang="en-US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or suspender cable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مهارها</a:t>
            </a:r>
            <a:r>
              <a:rPr lang="en-US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 Anchorages </a:t>
            </a:r>
            <a:endParaRPr lang="fa-IR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فنداسیون </a:t>
            </a:r>
            <a:r>
              <a:rPr lang="en-US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foundation</a:t>
            </a:r>
            <a:endParaRPr lang="en-US" sz="2000" dirty="0">
              <a:solidFill>
                <a:prstClr val="white"/>
              </a:solidFill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dirty="0">
              <a:solidFill>
                <a:srgbClr val="FF0000"/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22" y="2234046"/>
            <a:ext cx="737234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01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26654" y="752888"/>
            <a:ext cx="6096000" cy="422269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اجزای پل متکی برکابل</a:t>
            </a:r>
            <a:endParaRPr lang="en-US" altLang="en-US" sz="25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Components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of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cable-stayed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bridge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  </a:t>
            </a:r>
            <a:endParaRPr lang="en-US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عرشه – سواره رو </a:t>
            </a:r>
            <a:r>
              <a:rPr lang="en-US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Deck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دکل – برج </a:t>
            </a:r>
            <a:r>
              <a:rPr lang="en-US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pylon or tower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آویزها </a:t>
            </a:r>
            <a:r>
              <a:rPr lang="en-US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Hanger</a:t>
            </a:r>
            <a:endParaRPr lang="fa-IR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فنداسیون </a:t>
            </a:r>
            <a:r>
              <a:rPr lang="en-US" sz="2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foundation</a:t>
            </a:r>
            <a:endParaRPr lang="en-US" sz="2400" dirty="0">
              <a:solidFill>
                <a:prstClr val="white"/>
              </a:solidFill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b="1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dirty="0">
              <a:solidFill>
                <a:srgbClr val="FF0000"/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17" y="2300619"/>
            <a:ext cx="7633746" cy="344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9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26626" y="503507"/>
            <a:ext cx="6606418" cy="6550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مقایسه پل متکی برکابل و معلق</a:t>
            </a:r>
            <a:endParaRPr lang="en-US" altLang="en-US" sz="25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Compare cable-stayed on suspension 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bridge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 </a:t>
            </a:r>
            <a:endParaRPr lang="en-US" alt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  </a:t>
            </a:r>
            <a:endParaRPr lang="en-US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000" b="1" dirty="0"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پل متکی بر کابل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000" b="1" dirty="0"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000" b="1" dirty="0"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000" b="1" dirty="0"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000" b="1" dirty="0"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>
                    <a:lumMod val="9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پل معلق</a:t>
            </a:r>
            <a:endParaRPr lang="fa-IR" sz="2000" b="1" dirty="0"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000" b="1" dirty="0"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a-IR" sz="2000" b="1" dirty="0">
              <a:solidFill>
                <a:prstClr val="white">
                  <a:lumMod val="9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b="1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dirty="0">
              <a:solidFill>
                <a:srgbClr val="FF0000"/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83226" y="1537855"/>
            <a:ext cx="6203374" cy="219248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-کابلها مستقیم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-تحمل </a:t>
            </a:r>
            <a:r>
              <a:rPr lang="fa-IR" b="1" dirty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عرشه خرپایی و </a:t>
            </a:r>
            <a:r>
              <a:rPr lang="fa-IR" b="1" dirty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پایداری بر عهده کابل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-زیبا و اقتصادی برای دهانه های متوسط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-کاهش زمان  اجرا بعلت ساخت مرحله به مرحله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-قابلیت باز و بسته شدن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883225" y="3927764"/>
            <a:ext cx="6203375" cy="219248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-کابل اصلی فرم منحنی طنابی با یک انحنا</a:t>
            </a:r>
            <a:endParaRPr lang="fa-IR" b="1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-کابل اصلی شبیه زنجیرواره یا بیز </a:t>
            </a:r>
            <a:endParaRPr lang="fa-IR" b="1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-مناسب </a:t>
            </a:r>
            <a:r>
              <a:rPr lang="fa-IR" b="1" dirty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برای دهانه های </a:t>
            </a:r>
            <a:r>
              <a:rPr lang="fa-IR" b="1" dirty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بزرگ </a:t>
            </a:r>
            <a:endParaRPr lang="fa-IR" b="1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b="1" dirty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-مهار رانش کابل اصلی از طریق شالود مهاری و کابل مهاری</a:t>
            </a:r>
            <a:endParaRPr lang="fa-IR" b="1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sp>
        <p:nvSpPr>
          <p:cNvPr id="7" name="Right Arrow 6"/>
          <p:cNvSpPr/>
          <p:nvPr/>
        </p:nvSpPr>
        <p:spPr>
          <a:xfrm rot="10800000">
            <a:off x="8202521" y="2174297"/>
            <a:ext cx="654627" cy="919596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/>
            <a:endParaRPr lang="fa-IR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  <p:sp>
        <p:nvSpPr>
          <p:cNvPr id="8" name="Right Arrow 7"/>
          <p:cNvSpPr/>
          <p:nvPr/>
        </p:nvSpPr>
        <p:spPr>
          <a:xfrm rot="10800000">
            <a:off x="8176544" y="4304885"/>
            <a:ext cx="654627" cy="919596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/>
            <a:endParaRPr lang="fa-IR" dirty="0">
              <a:solidFill>
                <a:prstClr val="black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2181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26654" y="752888"/>
            <a:ext cx="6096000" cy="655076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نمونه پل متکی برکابل</a:t>
            </a:r>
            <a:endParaRPr lang="en-US" altLang="en-US" sz="25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پل میلائو </a:t>
            </a:r>
            <a:r>
              <a:rPr lang="en-US" alt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Millau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 bridge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 </a:t>
            </a:r>
            <a:endParaRPr lang="en-US" alt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-بلندترین پل جاده ای جهان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-بلندترین عرشه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 بلندترین دکل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-پل متکی بر کابل با آرایش بادبزنی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-نحوه اجرای پایه ها با استفاده از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قاب لغزنده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fa-IR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 سال شروع اجرا پروژه سال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: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2001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 سال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اتمام اجرا پروژه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سال: 2004</a:t>
            </a:r>
            <a:endParaRPr lang="en-US" sz="2000" dirty="0">
              <a:solidFill>
                <a:prstClr val="white"/>
              </a:solidFill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b="1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dirty="0">
              <a:solidFill>
                <a:srgbClr val="FF0000"/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8683" y="489397"/>
            <a:ext cx="8043891" cy="5344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025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26654" y="752888"/>
            <a:ext cx="6096000" cy="439120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5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نمونه پل متکی برکابل</a:t>
            </a:r>
            <a:endParaRPr lang="en-US" altLang="en-US" sz="25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پل میلائو </a:t>
            </a:r>
            <a:r>
              <a:rPr lang="en-US" alt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Millau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 bridge</a:t>
            </a: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 </a:t>
            </a:r>
            <a:endParaRPr lang="en-US" alt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  <a:ea typeface="Calibri" panose="020F0502020204030204" pitchFamily="34" charset="0"/>
                <a:cs typeface="B Homa" panose="00000400000000000000" pitchFamily="2" charset="-78"/>
              </a:rPr>
              <a:t>  </a:t>
            </a:r>
            <a:endParaRPr lang="en-US" altLang="en-US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-موقعیت جغرافیایی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: در بالای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رودخانه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 تارن در شهر میلاو، </a:t>
            </a:r>
            <a:r>
              <a:rPr lang="en-US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 </a:t>
            </a: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واقع درجنوب فرانسه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-معمار: نورمن فاستر</a:t>
            </a:r>
            <a:endParaRPr lang="fa-IR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a-IR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BCNassim" panose="02000500000000000000" pitchFamily="2" charset="-78"/>
                <a:ea typeface="Calibri" panose="020F0502020204030204" pitchFamily="34" charset="0"/>
                <a:cs typeface="B Homa" panose="00000400000000000000" pitchFamily="2" charset="-78"/>
              </a:rPr>
              <a:t> -مهندس سازه:میشل ویرلوژو</a:t>
            </a:r>
            <a:endParaRPr lang="en-US" sz="2000" dirty="0">
              <a:solidFill>
                <a:prstClr val="white"/>
              </a:solidFill>
              <a:latin typeface="BBCNassim" panose="02000500000000000000" pitchFamily="2" charset="-78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dirty="0">
              <a:solidFill>
                <a:prstClr val="black">
                  <a:lumMod val="95000"/>
                  <a:lumOff val="5000"/>
                </a:prstClr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b="1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000" dirty="0">
              <a:solidFill>
                <a:srgbClr val="FF0000"/>
              </a:solidFill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pic>
        <p:nvPicPr>
          <p:cNvPr id="1026" name="Picture 2" descr="C:\Users\Sajjad\Desktop\mohamad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33" y="752888"/>
            <a:ext cx="7832297" cy="4999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43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961</Words>
  <Application>Microsoft Office PowerPoint</Application>
  <PresentationFormat>Widescreen</PresentationFormat>
  <Paragraphs>159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Arial</vt:lpstr>
      <vt:lpstr>B Homa</vt:lpstr>
      <vt:lpstr>BBCNassim</vt:lpstr>
      <vt:lpstr>Broadway</vt:lpstr>
      <vt:lpstr>Calibri</vt:lpstr>
      <vt:lpstr>Calibri Light</vt:lpstr>
      <vt:lpstr>Century Gothic</vt:lpstr>
      <vt:lpstr>Times New Roman</vt:lpstr>
      <vt:lpstr>Wingdings 3</vt:lpstr>
      <vt:lpstr>Office Theme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1</cp:revision>
  <dcterms:created xsi:type="dcterms:W3CDTF">2020-11-28T15:20:07Z</dcterms:created>
  <dcterms:modified xsi:type="dcterms:W3CDTF">2020-11-28T15:23:34Z</dcterms:modified>
</cp:coreProperties>
</file>