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wdp" ContentType="image/vnd.ms-photo"/>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719" r:id="rId1"/>
  </p:sldMasterIdLst>
  <p:notesMasterIdLst>
    <p:notesMasterId r:id="rId100"/>
  </p:notesMasterIdLst>
  <p:sldIdLst>
    <p:sldId id="257" r:id="rId2"/>
    <p:sldId id="258" r:id="rId3"/>
    <p:sldId id="259" r:id="rId4"/>
    <p:sldId id="260" r:id="rId5"/>
    <p:sldId id="261" r:id="rId6"/>
    <p:sldId id="262" r:id="rId7"/>
    <p:sldId id="263" r:id="rId8"/>
    <p:sldId id="264" r:id="rId9"/>
    <p:sldId id="265" r:id="rId10"/>
    <p:sldId id="266" r:id="rId11"/>
    <p:sldId id="267" r:id="rId12"/>
    <p:sldId id="268" r:id="rId13"/>
    <p:sldId id="269" r:id="rId14"/>
    <p:sldId id="270" r:id="rId15"/>
    <p:sldId id="271" r:id="rId16"/>
    <p:sldId id="272" r:id="rId17"/>
    <p:sldId id="273" r:id="rId18"/>
    <p:sldId id="274" r:id="rId19"/>
    <p:sldId id="275" r:id="rId20"/>
    <p:sldId id="276" r:id="rId21"/>
    <p:sldId id="277" r:id="rId22"/>
    <p:sldId id="278" r:id="rId23"/>
    <p:sldId id="279" r:id="rId24"/>
    <p:sldId id="280" r:id="rId25"/>
    <p:sldId id="281" r:id="rId26"/>
    <p:sldId id="282" r:id="rId27"/>
    <p:sldId id="283" r:id="rId28"/>
    <p:sldId id="284" r:id="rId29"/>
    <p:sldId id="285" r:id="rId30"/>
    <p:sldId id="286" r:id="rId31"/>
    <p:sldId id="287" r:id="rId32"/>
    <p:sldId id="288" r:id="rId33"/>
    <p:sldId id="289" r:id="rId34"/>
    <p:sldId id="290" r:id="rId35"/>
    <p:sldId id="291" r:id="rId36"/>
    <p:sldId id="292" r:id="rId37"/>
    <p:sldId id="293" r:id="rId38"/>
    <p:sldId id="294" r:id="rId39"/>
    <p:sldId id="295" r:id="rId40"/>
    <p:sldId id="296" r:id="rId41"/>
    <p:sldId id="297" r:id="rId42"/>
    <p:sldId id="298" r:id="rId43"/>
    <p:sldId id="299" r:id="rId44"/>
    <p:sldId id="300" r:id="rId45"/>
    <p:sldId id="301" r:id="rId46"/>
    <p:sldId id="302" r:id="rId47"/>
    <p:sldId id="303" r:id="rId48"/>
    <p:sldId id="304" r:id="rId49"/>
    <p:sldId id="305" r:id="rId50"/>
    <p:sldId id="306" r:id="rId51"/>
    <p:sldId id="307" r:id="rId52"/>
    <p:sldId id="308" r:id="rId53"/>
    <p:sldId id="309" r:id="rId54"/>
    <p:sldId id="310" r:id="rId55"/>
    <p:sldId id="311" r:id="rId56"/>
    <p:sldId id="312" r:id="rId57"/>
    <p:sldId id="313" r:id="rId58"/>
    <p:sldId id="314" r:id="rId59"/>
    <p:sldId id="315" r:id="rId60"/>
    <p:sldId id="316" r:id="rId61"/>
    <p:sldId id="317" r:id="rId62"/>
    <p:sldId id="318" r:id="rId63"/>
    <p:sldId id="319" r:id="rId64"/>
    <p:sldId id="320" r:id="rId65"/>
    <p:sldId id="321" r:id="rId66"/>
    <p:sldId id="322" r:id="rId67"/>
    <p:sldId id="323" r:id="rId68"/>
    <p:sldId id="324" r:id="rId69"/>
    <p:sldId id="325" r:id="rId70"/>
    <p:sldId id="326" r:id="rId71"/>
    <p:sldId id="327" r:id="rId72"/>
    <p:sldId id="328" r:id="rId73"/>
    <p:sldId id="329" r:id="rId74"/>
    <p:sldId id="330" r:id="rId75"/>
    <p:sldId id="331" r:id="rId76"/>
    <p:sldId id="332" r:id="rId77"/>
    <p:sldId id="333" r:id="rId78"/>
    <p:sldId id="334" r:id="rId79"/>
    <p:sldId id="335" r:id="rId80"/>
    <p:sldId id="336" r:id="rId81"/>
    <p:sldId id="337" r:id="rId82"/>
    <p:sldId id="338" r:id="rId83"/>
    <p:sldId id="339" r:id="rId84"/>
    <p:sldId id="340" r:id="rId85"/>
    <p:sldId id="341" r:id="rId86"/>
    <p:sldId id="342" r:id="rId87"/>
    <p:sldId id="343" r:id="rId88"/>
    <p:sldId id="344" r:id="rId89"/>
    <p:sldId id="345" r:id="rId90"/>
    <p:sldId id="346" r:id="rId91"/>
    <p:sldId id="347" r:id="rId92"/>
    <p:sldId id="348" r:id="rId93"/>
    <p:sldId id="349" r:id="rId94"/>
    <p:sldId id="350" r:id="rId95"/>
    <p:sldId id="351" r:id="rId96"/>
    <p:sldId id="352" r:id="rId97"/>
    <p:sldId id="353" r:id="rId98"/>
    <p:sldId id="354" r:id="rId99"/>
  </p:sldIdLst>
  <p:sldSz cx="9144000" cy="6858000" type="screen4x3"/>
  <p:notesSz cx="6858000" cy="9144000"/>
  <p:defaultTex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83975" autoAdjust="0"/>
    <p:restoredTop sz="94660"/>
  </p:normalViewPr>
  <p:slideViewPr>
    <p:cSldViewPr snapToGrid="0">
      <p:cViewPr varScale="1">
        <p:scale>
          <a:sx n="80" d="100"/>
          <a:sy n="80" d="100"/>
        </p:scale>
        <p:origin x="942" y="7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viewProps" Target="viewProps.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80" Type="http://schemas.openxmlformats.org/officeDocument/2006/relationships/slide" Target="slides/slide79.xml"/><Relationship Id="rId85" Type="http://schemas.openxmlformats.org/officeDocument/2006/relationships/slide" Target="slides/slide84.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theme" Target="theme/theme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tableStyles" Target="tableStyles.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3886200" y="0"/>
            <a:ext cx="2971800" cy="458788"/>
          </a:xfrm>
          <a:prstGeom prst="rect">
            <a:avLst/>
          </a:prstGeom>
        </p:spPr>
        <p:txBody>
          <a:bodyPr vert="horz" lIns="91440" tIns="45720" rIns="91440" bIns="45720" rtlCol="1"/>
          <a:lstStyle>
            <a:lvl1pPr algn="r">
              <a:defRPr sz="1200"/>
            </a:lvl1pPr>
          </a:lstStyle>
          <a:p>
            <a:endParaRPr lang="fa-IR"/>
          </a:p>
        </p:txBody>
      </p:sp>
      <p:sp>
        <p:nvSpPr>
          <p:cNvPr id="3" name="Date Placeholder 2"/>
          <p:cNvSpPr>
            <a:spLocks noGrp="1"/>
          </p:cNvSpPr>
          <p:nvPr>
            <p:ph type="dt" idx="1"/>
          </p:nvPr>
        </p:nvSpPr>
        <p:spPr>
          <a:xfrm>
            <a:off x="1588" y="0"/>
            <a:ext cx="2971800" cy="458788"/>
          </a:xfrm>
          <a:prstGeom prst="rect">
            <a:avLst/>
          </a:prstGeom>
        </p:spPr>
        <p:txBody>
          <a:bodyPr vert="horz" lIns="91440" tIns="45720" rIns="91440" bIns="45720" rtlCol="1"/>
          <a:lstStyle>
            <a:lvl1pPr algn="l">
              <a:defRPr sz="1200"/>
            </a:lvl1pPr>
          </a:lstStyle>
          <a:p>
            <a:fld id="{6111D5DF-B140-48E5-8452-EF39876A3A20}" type="datetimeFigureOut">
              <a:rPr lang="fa-IR" smtClean="0"/>
              <a:t>07/01/1442</a:t>
            </a:fld>
            <a:endParaRPr lang="fa-IR"/>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1" anchor="ctr"/>
          <a:lstStyle/>
          <a:p>
            <a:endParaRPr lang="fa-IR"/>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1"/>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6" name="Footer Placeholder 5"/>
          <p:cNvSpPr>
            <a:spLocks noGrp="1"/>
          </p:cNvSpPr>
          <p:nvPr>
            <p:ph type="ftr" sz="quarter" idx="4"/>
          </p:nvPr>
        </p:nvSpPr>
        <p:spPr>
          <a:xfrm>
            <a:off x="3886200" y="8685213"/>
            <a:ext cx="2971800" cy="458787"/>
          </a:xfrm>
          <a:prstGeom prst="rect">
            <a:avLst/>
          </a:prstGeom>
        </p:spPr>
        <p:txBody>
          <a:bodyPr vert="horz" lIns="91440" tIns="45720" rIns="91440" bIns="45720" rtlCol="1" anchor="b"/>
          <a:lstStyle>
            <a:lvl1pPr algn="r">
              <a:defRPr sz="1200"/>
            </a:lvl1pPr>
          </a:lstStyle>
          <a:p>
            <a:endParaRPr lang="fa-IR"/>
          </a:p>
        </p:txBody>
      </p:sp>
      <p:sp>
        <p:nvSpPr>
          <p:cNvPr id="7" name="Slide Number Placeholder 6"/>
          <p:cNvSpPr>
            <a:spLocks noGrp="1"/>
          </p:cNvSpPr>
          <p:nvPr>
            <p:ph type="sldNum" sz="quarter" idx="5"/>
          </p:nvPr>
        </p:nvSpPr>
        <p:spPr>
          <a:xfrm>
            <a:off x="1588" y="8685213"/>
            <a:ext cx="2971800" cy="458787"/>
          </a:xfrm>
          <a:prstGeom prst="rect">
            <a:avLst/>
          </a:prstGeom>
        </p:spPr>
        <p:txBody>
          <a:bodyPr vert="horz" lIns="91440" tIns="45720" rIns="91440" bIns="45720" rtlCol="1" anchor="b"/>
          <a:lstStyle>
            <a:lvl1pPr algn="l">
              <a:defRPr sz="1200"/>
            </a:lvl1pPr>
          </a:lstStyle>
          <a:p>
            <a:fld id="{F037BB66-9F53-41F3-A0E9-BD4BCBA27204}" type="slidenum">
              <a:rPr lang="fa-IR" smtClean="0"/>
              <a:t>‹#›</a:t>
            </a:fld>
            <a:endParaRPr lang="fa-IR"/>
          </a:p>
        </p:txBody>
      </p:sp>
    </p:spTree>
    <p:extLst>
      <p:ext uri="{BB962C8B-B14F-4D97-AF65-F5344CB8AC3E}">
        <p14:creationId xmlns:p14="http://schemas.microsoft.com/office/powerpoint/2010/main" val="510845749"/>
      </p:ext>
    </p:extLst>
  </p:cSld>
  <p:clrMap bg1="lt1" tx1="dk1" bg2="lt2" tx2="dk2" accent1="accent1" accent2="accent2" accent3="accent3" accent4="accent4" accent5="accent5" accent6="accent6" hlink="hlink" folHlink="folHlink"/>
  <p:notesStyle>
    <a:lvl1pPr marL="0" algn="r" defTabSz="914400" rtl="1" eaLnBrk="1" latinLnBrk="0" hangingPunct="1">
      <a:defRPr sz="1200" kern="1200">
        <a:solidFill>
          <a:schemeClr val="tx1"/>
        </a:solidFill>
        <a:latin typeface="+mn-lt"/>
        <a:ea typeface="+mn-ea"/>
        <a:cs typeface="+mn-cs"/>
      </a:defRPr>
    </a:lvl1pPr>
    <a:lvl2pPr marL="457200" algn="r" defTabSz="914400" rtl="1" eaLnBrk="1" latinLnBrk="0" hangingPunct="1">
      <a:defRPr sz="1200" kern="1200">
        <a:solidFill>
          <a:schemeClr val="tx1"/>
        </a:solidFill>
        <a:latin typeface="+mn-lt"/>
        <a:ea typeface="+mn-ea"/>
        <a:cs typeface="+mn-cs"/>
      </a:defRPr>
    </a:lvl2pPr>
    <a:lvl3pPr marL="914400" algn="r" defTabSz="914400" rtl="1" eaLnBrk="1" latinLnBrk="0" hangingPunct="1">
      <a:defRPr sz="1200" kern="1200">
        <a:solidFill>
          <a:schemeClr val="tx1"/>
        </a:solidFill>
        <a:latin typeface="+mn-lt"/>
        <a:ea typeface="+mn-ea"/>
        <a:cs typeface="+mn-cs"/>
      </a:defRPr>
    </a:lvl3pPr>
    <a:lvl4pPr marL="1371600" algn="r" defTabSz="914400" rtl="1" eaLnBrk="1" latinLnBrk="0" hangingPunct="1">
      <a:defRPr sz="1200" kern="1200">
        <a:solidFill>
          <a:schemeClr val="tx1"/>
        </a:solidFill>
        <a:latin typeface="+mn-lt"/>
        <a:ea typeface="+mn-ea"/>
        <a:cs typeface="+mn-cs"/>
      </a:defRPr>
    </a:lvl4pPr>
    <a:lvl5pPr marL="1828800" algn="r" defTabSz="914400" rtl="1" eaLnBrk="1" latinLnBrk="0" hangingPunct="1">
      <a:defRPr sz="1200" kern="1200">
        <a:solidFill>
          <a:schemeClr val="tx1"/>
        </a:solidFill>
        <a:latin typeface="+mn-lt"/>
        <a:ea typeface="+mn-ea"/>
        <a:cs typeface="+mn-cs"/>
      </a:defRPr>
    </a:lvl5pPr>
    <a:lvl6pPr marL="2286000" algn="r" defTabSz="914400" rtl="1" eaLnBrk="1" latinLnBrk="0" hangingPunct="1">
      <a:defRPr sz="1200" kern="1200">
        <a:solidFill>
          <a:schemeClr val="tx1"/>
        </a:solidFill>
        <a:latin typeface="+mn-lt"/>
        <a:ea typeface="+mn-ea"/>
        <a:cs typeface="+mn-cs"/>
      </a:defRPr>
    </a:lvl6pPr>
    <a:lvl7pPr marL="2743200" algn="r" defTabSz="914400" rtl="1" eaLnBrk="1" latinLnBrk="0" hangingPunct="1">
      <a:defRPr sz="1200" kern="1200">
        <a:solidFill>
          <a:schemeClr val="tx1"/>
        </a:solidFill>
        <a:latin typeface="+mn-lt"/>
        <a:ea typeface="+mn-ea"/>
        <a:cs typeface="+mn-cs"/>
      </a:defRPr>
    </a:lvl7pPr>
    <a:lvl8pPr marL="3200400" algn="r" defTabSz="914400" rtl="1" eaLnBrk="1" latinLnBrk="0" hangingPunct="1">
      <a:defRPr sz="1200" kern="1200">
        <a:solidFill>
          <a:schemeClr val="tx1"/>
        </a:solidFill>
        <a:latin typeface="+mn-lt"/>
        <a:ea typeface="+mn-ea"/>
        <a:cs typeface="+mn-cs"/>
      </a:defRPr>
    </a:lvl8pPr>
    <a:lvl9pPr marL="3657600" algn="r" defTabSz="914400" rtl="1"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fa-IR" dirty="0"/>
          </a:p>
        </p:txBody>
      </p:sp>
      <p:sp>
        <p:nvSpPr>
          <p:cNvPr id="4" name="Slide Number Placeholder 3"/>
          <p:cNvSpPr>
            <a:spLocks noGrp="1"/>
          </p:cNvSpPr>
          <p:nvPr>
            <p:ph type="sldNum" sz="quarter" idx="10"/>
          </p:nvPr>
        </p:nvSpPr>
        <p:spPr/>
        <p:txBody>
          <a:bodyPr/>
          <a:lstStyle/>
          <a:p>
            <a:fld id="{3EE5DC53-76AF-4F61-A1FF-21C019E2CAF4}" type="slidenum">
              <a:rPr lang="fa-IR" smtClean="0">
                <a:solidFill>
                  <a:prstClr val="black"/>
                </a:solidFill>
              </a:rPr>
              <a:pPr/>
              <a:t>22</a:t>
            </a:fld>
            <a:endParaRPr lang="fa-IR">
              <a:solidFill>
                <a:prstClr val="black"/>
              </a:solidFill>
            </a:endParaRPr>
          </a:p>
        </p:txBody>
      </p:sp>
    </p:spTree>
    <p:extLst>
      <p:ext uri="{BB962C8B-B14F-4D97-AF65-F5344CB8AC3E}">
        <p14:creationId xmlns:p14="http://schemas.microsoft.com/office/powerpoint/2010/main" val="86721571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fa-IR" dirty="0"/>
          </a:p>
        </p:txBody>
      </p:sp>
      <p:sp>
        <p:nvSpPr>
          <p:cNvPr id="4" name="Slide Number Placeholder 3"/>
          <p:cNvSpPr>
            <a:spLocks noGrp="1"/>
          </p:cNvSpPr>
          <p:nvPr>
            <p:ph type="sldNum" sz="quarter" idx="10"/>
          </p:nvPr>
        </p:nvSpPr>
        <p:spPr/>
        <p:txBody>
          <a:bodyPr/>
          <a:lstStyle/>
          <a:p>
            <a:fld id="{3EE5DC53-76AF-4F61-A1FF-21C019E2CAF4}" type="slidenum">
              <a:rPr lang="fa-IR" smtClean="0">
                <a:solidFill>
                  <a:prstClr val="black"/>
                </a:solidFill>
              </a:rPr>
              <a:pPr/>
              <a:t>23</a:t>
            </a:fld>
            <a:endParaRPr lang="fa-IR">
              <a:solidFill>
                <a:prstClr val="black"/>
              </a:solidFill>
            </a:endParaRPr>
          </a:p>
        </p:txBody>
      </p:sp>
    </p:spTree>
    <p:extLst>
      <p:ext uri="{BB962C8B-B14F-4D97-AF65-F5344CB8AC3E}">
        <p14:creationId xmlns:p14="http://schemas.microsoft.com/office/powerpoint/2010/main" val="57590136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436346" y="1788454"/>
            <a:ext cx="6270922" cy="2098226"/>
          </a:xfrm>
        </p:spPr>
        <p:txBody>
          <a:bodyPr anchor="b">
            <a:noAutofit/>
          </a:bodyPr>
          <a:lstStyle>
            <a:lvl1pPr algn="ctr">
              <a:defRPr sz="6000" cap="all" baseline="0">
                <a:solidFill>
                  <a:schemeClr val="tx2"/>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2009930" y="3956280"/>
            <a:ext cx="5123755" cy="1086237"/>
          </a:xfrm>
        </p:spPr>
        <p:txBody>
          <a:bodyPr>
            <a:normAutofit/>
          </a:bodyPr>
          <a:lstStyle>
            <a:lvl1pPr marL="0" indent="0" algn="ctr">
              <a:lnSpc>
                <a:spcPct val="112000"/>
              </a:lnSpc>
              <a:spcBef>
                <a:spcPts val="0"/>
              </a:spcBef>
              <a:spcAft>
                <a:spcPts val="0"/>
              </a:spcAft>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smtClean="0"/>
              <a:t>Click to edit Master subtitle style</a:t>
            </a:r>
            <a:endParaRPr lang="en-US" dirty="0"/>
          </a:p>
        </p:txBody>
      </p:sp>
      <p:sp>
        <p:nvSpPr>
          <p:cNvPr id="4" name="Date Placeholder 3"/>
          <p:cNvSpPr>
            <a:spLocks noGrp="1"/>
          </p:cNvSpPr>
          <p:nvPr>
            <p:ph type="dt" sz="half" idx="10"/>
          </p:nvPr>
        </p:nvSpPr>
        <p:spPr>
          <a:xfrm>
            <a:off x="564644" y="6453386"/>
            <a:ext cx="1205958" cy="404614"/>
          </a:xfrm>
        </p:spPr>
        <p:txBody>
          <a:bodyPr/>
          <a:lstStyle>
            <a:lvl1pPr>
              <a:defRPr baseline="0">
                <a:solidFill>
                  <a:schemeClr val="tx2"/>
                </a:solidFill>
              </a:defRPr>
            </a:lvl1pPr>
          </a:lstStyle>
          <a:p>
            <a:fld id="{1B15D44F-37BE-4DFD-9CC1-05F223ADCE77}" type="datetimeFigureOut">
              <a:rPr lang="en-US" smtClean="0"/>
              <a:pPr/>
              <a:t>8/25/2020</a:t>
            </a:fld>
            <a:endParaRPr lang="en-US"/>
          </a:p>
        </p:txBody>
      </p:sp>
      <p:sp>
        <p:nvSpPr>
          <p:cNvPr id="5" name="Footer Placeholder 4"/>
          <p:cNvSpPr>
            <a:spLocks noGrp="1"/>
          </p:cNvSpPr>
          <p:nvPr>
            <p:ph type="ftr" sz="quarter" idx="11"/>
          </p:nvPr>
        </p:nvSpPr>
        <p:spPr>
          <a:xfrm>
            <a:off x="1938041" y="6453386"/>
            <a:ext cx="5267533" cy="404614"/>
          </a:xfrm>
        </p:spPr>
        <p:txBody>
          <a:bodyPr/>
          <a:lstStyle>
            <a:lvl1pPr algn="ctr">
              <a:defRPr baseline="0">
                <a:solidFill>
                  <a:schemeClr val="tx2"/>
                </a:solidFill>
              </a:defRPr>
            </a:lvl1pPr>
          </a:lstStyle>
          <a:p>
            <a:endParaRPr lang="en-US">
              <a:solidFill>
                <a:srgbClr val="727CA3"/>
              </a:solidFill>
            </a:endParaRPr>
          </a:p>
        </p:txBody>
      </p:sp>
      <p:sp>
        <p:nvSpPr>
          <p:cNvPr id="6" name="Slide Number Placeholder 5"/>
          <p:cNvSpPr>
            <a:spLocks noGrp="1"/>
          </p:cNvSpPr>
          <p:nvPr>
            <p:ph type="sldNum" sz="quarter" idx="12"/>
          </p:nvPr>
        </p:nvSpPr>
        <p:spPr>
          <a:xfrm>
            <a:off x="7373012" y="6453386"/>
            <a:ext cx="1197219" cy="404614"/>
          </a:xfrm>
        </p:spPr>
        <p:txBody>
          <a:bodyPr/>
          <a:lstStyle>
            <a:lvl1pPr>
              <a:defRPr baseline="0">
                <a:solidFill>
                  <a:schemeClr val="tx2"/>
                </a:solidFill>
              </a:defRPr>
            </a:lvl1pPr>
          </a:lstStyle>
          <a:p>
            <a:fld id="{5A4C8144-5FE1-458C-BB7A-006D66C431CD}" type="slidenum">
              <a:rPr lang="en-US" smtClean="0">
                <a:solidFill>
                  <a:srgbClr val="727CA3"/>
                </a:solidFill>
              </a:rPr>
              <a:pPr/>
              <a:t>‹#›</a:t>
            </a:fld>
            <a:endParaRPr lang="en-US">
              <a:solidFill>
                <a:srgbClr val="727CA3"/>
              </a:solidFill>
            </a:endParaRPr>
          </a:p>
        </p:txBody>
      </p:sp>
      <p:grpSp>
        <p:nvGrpSpPr>
          <p:cNvPr id="8" name="Group 7"/>
          <p:cNvGrpSpPr/>
          <p:nvPr/>
        </p:nvGrpSpPr>
        <p:grpSpPr>
          <a:xfrm>
            <a:off x="564643" y="744469"/>
            <a:ext cx="8005589" cy="5349671"/>
            <a:chOff x="564643" y="744469"/>
            <a:chExt cx="8005589" cy="5349671"/>
          </a:xfrm>
        </p:grpSpPr>
        <p:sp>
          <p:nvSpPr>
            <p:cNvPr id="11" name="Freeform 6"/>
            <p:cNvSpPr/>
            <p:nvPr/>
          </p:nvSpPr>
          <p:spPr bwMode="auto">
            <a:xfrm>
              <a:off x="6113972" y="1685652"/>
              <a:ext cx="2456260" cy="4408488"/>
            </a:xfrm>
            <a:custGeom>
              <a:avLst/>
              <a:gdLst/>
              <a:ahLst/>
              <a:cxnLst/>
              <a:rect l="l" t="t" r="r" b="b"/>
              <a:pathLst>
                <a:path w="10000" h="10000">
                  <a:moveTo>
                    <a:pt x="8761" y="0"/>
                  </a:moveTo>
                  <a:lnTo>
                    <a:pt x="10000" y="0"/>
                  </a:lnTo>
                  <a:lnTo>
                    <a:pt x="10000" y="10000"/>
                  </a:lnTo>
                  <a:lnTo>
                    <a:pt x="0" y="10000"/>
                  </a:lnTo>
                  <a:lnTo>
                    <a:pt x="0" y="9357"/>
                  </a:lnTo>
                  <a:lnTo>
                    <a:pt x="8761" y="9357"/>
                  </a:lnTo>
                  <a:lnTo>
                    <a:pt x="8761" y="0"/>
                  </a:lnTo>
                  <a:close/>
                </a:path>
              </a:pathLst>
            </a:custGeom>
            <a:solidFill>
              <a:schemeClr val="tx2"/>
            </a:solidFill>
            <a:ln w="0">
              <a:noFill/>
              <a:prstDash val="solid"/>
              <a:round/>
              <a:headEnd/>
              <a:tailEnd/>
            </a:ln>
          </p:spPr>
        </p:sp>
        <p:sp>
          <p:nvSpPr>
            <p:cNvPr id="14" name="Freeform 6"/>
            <p:cNvSpPr/>
            <p:nvPr/>
          </p:nvSpPr>
          <p:spPr bwMode="auto">
            <a:xfrm flipH="1" flipV="1">
              <a:off x="564643" y="744469"/>
              <a:ext cx="2456505" cy="4408488"/>
            </a:xfrm>
            <a:custGeom>
              <a:avLst/>
              <a:gdLst/>
              <a:ahLst/>
              <a:cxnLst/>
              <a:rect l="l" t="t" r="r" b="b"/>
              <a:pathLst>
                <a:path w="10001" h="10000">
                  <a:moveTo>
                    <a:pt x="8762" y="0"/>
                  </a:moveTo>
                  <a:lnTo>
                    <a:pt x="10001" y="0"/>
                  </a:lnTo>
                  <a:lnTo>
                    <a:pt x="10001" y="10000"/>
                  </a:lnTo>
                  <a:lnTo>
                    <a:pt x="1" y="10000"/>
                  </a:lnTo>
                  <a:cubicBezTo>
                    <a:pt x="-2" y="9766"/>
                    <a:pt x="4" y="9586"/>
                    <a:pt x="1" y="9352"/>
                  </a:cubicBezTo>
                  <a:lnTo>
                    <a:pt x="8762" y="9346"/>
                  </a:lnTo>
                  <a:lnTo>
                    <a:pt x="8762" y="0"/>
                  </a:lnTo>
                  <a:close/>
                </a:path>
              </a:pathLst>
            </a:custGeom>
            <a:solidFill>
              <a:schemeClr val="tx2"/>
            </a:solidFill>
            <a:ln w="0">
              <a:noFill/>
              <a:prstDash val="solid"/>
              <a:round/>
              <a:headEnd/>
              <a:tailEnd/>
            </a:ln>
          </p:spPr>
        </p:sp>
      </p:grpSp>
    </p:spTree>
    <p:extLst>
      <p:ext uri="{BB962C8B-B14F-4D97-AF65-F5344CB8AC3E}">
        <p14:creationId xmlns:p14="http://schemas.microsoft.com/office/powerpoint/2010/main" val="409453790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1028700" y="2295526"/>
            <a:ext cx="7200900" cy="357187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1B15D44F-37BE-4DFD-9CC1-05F223ADCE77}" type="datetimeFigureOut">
              <a:rPr lang="en-US" smtClean="0"/>
              <a:pPr/>
              <a:t>8/25/2020</a:t>
            </a:fld>
            <a:endParaRPr lang="en-US"/>
          </a:p>
        </p:txBody>
      </p:sp>
      <p:sp>
        <p:nvSpPr>
          <p:cNvPr id="5" name="Footer Placeholder 4"/>
          <p:cNvSpPr>
            <a:spLocks noGrp="1"/>
          </p:cNvSpPr>
          <p:nvPr>
            <p:ph type="ftr" sz="quarter" idx="11"/>
          </p:nvPr>
        </p:nvSpPr>
        <p:spPr/>
        <p:txBody>
          <a:bodyPr/>
          <a:lstStyle/>
          <a:p>
            <a:endParaRPr lang="en-US">
              <a:solidFill>
                <a:srgbClr val="727CA3"/>
              </a:solidFill>
            </a:endParaRPr>
          </a:p>
        </p:txBody>
      </p:sp>
      <p:sp>
        <p:nvSpPr>
          <p:cNvPr id="6" name="Slide Number Placeholder 5"/>
          <p:cNvSpPr>
            <a:spLocks noGrp="1"/>
          </p:cNvSpPr>
          <p:nvPr>
            <p:ph type="sldNum" sz="quarter" idx="12"/>
          </p:nvPr>
        </p:nvSpPr>
        <p:spPr/>
        <p:txBody>
          <a:bodyPr/>
          <a:lstStyle/>
          <a:p>
            <a:fld id="{5A4C8144-5FE1-458C-BB7A-006D66C431CD}" type="slidenum">
              <a:rPr lang="en-US" smtClean="0"/>
              <a:pPr/>
              <a:t>‹#›</a:t>
            </a:fld>
            <a:endParaRPr lang="en-US"/>
          </a:p>
        </p:txBody>
      </p:sp>
    </p:spTree>
    <p:extLst>
      <p:ext uri="{BB962C8B-B14F-4D97-AF65-F5344CB8AC3E}">
        <p14:creationId xmlns:p14="http://schemas.microsoft.com/office/powerpoint/2010/main" val="401249579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80797" y="624156"/>
            <a:ext cx="1490950" cy="5243244"/>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1028700" y="624156"/>
            <a:ext cx="5724525" cy="5243244"/>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1B15D44F-37BE-4DFD-9CC1-05F223ADCE77}" type="datetimeFigureOut">
              <a:rPr lang="en-US" smtClean="0"/>
              <a:pPr/>
              <a:t>8/25/2020</a:t>
            </a:fld>
            <a:endParaRPr lang="en-US"/>
          </a:p>
        </p:txBody>
      </p:sp>
      <p:sp>
        <p:nvSpPr>
          <p:cNvPr id="5" name="Footer Placeholder 4"/>
          <p:cNvSpPr>
            <a:spLocks noGrp="1"/>
          </p:cNvSpPr>
          <p:nvPr>
            <p:ph type="ftr" sz="quarter" idx="11"/>
          </p:nvPr>
        </p:nvSpPr>
        <p:spPr/>
        <p:txBody>
          <a:bodyPr/>
          <a:lstStyle/>
          <a:p>
            <a:endParaRPr lang="en-US">
              <a:solidFill>
                <a:srgbClr val="727CA3"/>
              </a:solidFill>
            </a:endParaRPr>
          </a:p>
        </p:txBody>
      </p:sp>
      <p:sp>
        <p:nvSpPr>
          <p:cNvPr id="6" name="Slide Number Placeholder 5"/>
          <p:cNvSpPr>
            <a:spLocks noGrp="1"/>
          </p:cNvSpPr>
          <p:nvPr>
            <p:ph type="sldNum" sz="quarter" idx="12"/>
          </p:nvPr>
        </p:nvSpPr>
        <p:spPr/>
        <p:txBody>
          <a:bodyPr/>
          <a:lstStyle/>
          <a:p>
            <a:fld id="{5A4C8144-5FE1-458C-BB7A-006D66C431CD}" type="slidenum">
              <a:rPr lang="en-US" smtClean="0"/>
              <a:pPr/>
              <a:t>‹#›</a:t>
            </a:fld>
            <a:endParaRPr lang="en-US"/>
          </a:p>
        </p:txBody>
      </p:sp>
    </p:spTree>
    <p:extLst>
      <p:ext uri="{BB962C8B-B14F-4D97-AF65-F5344CB8AC3E}">
        <p14:creationId xmlns:p14="http://schemas.microsoft.com/office/powerpoint/2010/main" val="192329544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1B15D44F-37BE-4DFD-9CC1-05F223ADCE77}" type="datetimeFigureOut">
              <a:rPr lang="en-US" smtClean="0"/>
              <a:pPr/>
              <a:t>8/25/2020</a:t>
            </a:fld>
            <a:endParaRPr lang="en-US"/>
          </a:p>
        </p:txBody>
      </p:sp>
      <p:sp>
        <p:nvSpPr>
          <p:cNvPr id="5" name="Footer Placeholder 4"/>
          <p:cNvSpPr>
            <a:spLocks noGrp="1"/>
          </p:cNvSpPr>
          <p:nvPr>
            <p:ph type="ftr" sz="quarter" idx="11"/>
          </p:nvPr>
        </p:nvSpPr>
        <p:spPr/>
        <p:txBody>
          <a:bodyPr/>
          <a:lstStyle/>
          <a:p>
            <a:endParaRPr lang="en-US">
              <a:solidFill>
                <a:srgbClr val="727CA3"/>
              </a:solidFill>
            </a:endParaRPr>
          </a:p>
        </p:txBody>
      </p:sp>
      <p:sp>
        <p:nvSpPr>
          <p:cNvPr id="6" name="Slide Number Placeholder 5"/>
          <p:cNvSpPr>
            <a:spLocks noGrp="1"/>
          </p:cNvSpPr>
          <p:nvPr>
            <p:ph type="sldNum" sz="quarter" idx="12"/>
          </p:nvPr>
        </p:nvSpPr>
        <p:spPr/>
        <p:txBody>
          <a:bodyPr/>
          <a:lstStyle/>
          <a:p>
            <a:fld id="{5A4C8144-5FE1-458C-BB7A-006D66C431CD}" type="slidenum">
              <a:rPr lang="en-US" smtClean="0"/>
              <a:pPr/>
              <a:t>‹#›</a:t>
            </a:fld>
            <a:endParaRPr lang="en-US"/>
          </a:p>
        </p:txBody>
      </p:sp>
    </p:spTree>
    <p:extLst>
      <p:ext uri="{BB962C8B-B14F-4D97-AF65-F5344CB8AC3E}">
        <p14:creationId xmlns:p14="http://schemas.microsoft.com/office/powerpoint/2010/main" val="34825359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573769" y="1301361"/>
            <a:ext cx="7209728" cy="2852737"/>
          </a:xfrm>
        </p:spPr>
        <p:txBody>
          <a:bodyPr anchor="b">
            <a:normAutofit/>
          </a:bodyPr>
          <a:lstStyle>
            <a:lvl1pPr algn="r">
              <a:defRPr sz="6000" cap="all" baseline="0">
                <a:solidFill>
                  <a:schemeClr val="tx2"/>
                </a:solidFill>
              </a:defRPr>
            </a:lvl1pPr>
          </a:lstStyle>
          <a:p>
            <a:r>
              <a:rPr lang="en-US" smtClean="0"/>
              <a:t>Click to edit Master title style</a:t>
            </a:r>
            <a:endParaRPr lang="en-US" dirty="0"/>
          </a:p>
        </p:txBody>
      </p:sp>
      <p:sp>
        <p:nvSpPr>
          <p:cNvPr id="3" name="Text Placeholder 2"/>
          <p:cNvSpPr>
            <a:spLocks noGrp="1"/>
          </p:cNvSpPr>
          <p:nvPr>
            <p:ph type="body" idx="1"/>
          </p:nvPr>
        </p:nvSpPr>
        <p:spPr>
          <a:xfrm>
            <a:off x="573769" y="4216328"/>
            <a:ext cx="7209728" cy="1143324"/>
          </a:xfrm>
        </p:spPr>
        <p:txBody>
          <a:bodyPr/>
          <a:lstStyle>
            <a:lvl1pPr marL="0" indent="0" algn="r">
              <a:lnSpc>
                <a:spcPct val="112000"/>
              </a:lnSpc>
              <a:spcBef>
                <a:spcPts val="0"/>
              </a:spcBef>
              <a:spcAft>
                <a:spcPts val="0"/>
              </a:spcAft>
              <a:buNone/>
              <a:defRPr sz="1800">
                <a:solidFill>
                  <a:schemeClr val="tx2"/>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a:xfrm>
            <a:off x="554181" y="6453386"/>
            <a:ext cx="1216807" cy="404614"/>
          </a:xfrm>
        </p:spPr>
        <p:txBody>
          <a:bodyPr/>
          <a:lstStyle>
            <a:lvl1pPr>
              <a:defRPr>
                <a:solidFill>
                  <a:schemeClr val="tx2"/>
                </a:solidFill>
              </a:defRPr>
            </a:lvl1pPr>
          </a:lstStyle>
          <a:p>
            <a:fld id="{1B15D44F-37BE-4DFD-9CC1-05F223ADCE77}" type="datetimeFigureOut">
              <a:rPr lang="en-US" smtClean="0"/>
              <a:pPr/>
              <a:t>8/25/2020</a:t>
            </a:fld>
            <a:endParaRPr lang="en-US"/>
          </a:p>
        </p:txBody>
      </p:sp>
      <p:sp>
        <p:nvSpPr>
          <p:cNvPr id="5" name="Footer Placeholder 4"/>
          <p:cNvSpPr>
            <a:spLocks noGrp="1"/>
          </p:cNvSpPr>
          <p:nvPr>
            <p:ph type="ftr" sz="quarter" idx="11"/>
          </p:nvPr>
        </p:nvSpPr>
        <p:spPr>
          <a:xfrm>
            <a:off x="1938234" y="6453386"/>
            <a:ext cx="5267533" cy="404614"/>
          </a:xfrm>
        </p:spPr>
        <p:txBody>
          <a:bodyPr/>
          <a:lstStyle>
            <a:lvl1pPr algn="ctr">
              <a:defRPr>
                <a:solidFill>
                  <a:schemeClr val="tx2"/>
                </a:solidFill>
              </a:defRPr>
            </a:lvl1pPr>
          </a:lstStyle>
          <a:p>
            <a:endParaRPr lang="en-US">
              <a:solidFill>
                <a:srgbClr val="727CA3"/>
              </a:solidFill>
            </a:endParaRPr>
          </a:p>
        </p:txBody>
      </p:sp>
      <p:sp>
        <p:nvSpPr>
          <p:cNvPr id="6" name="Slide Number Placeholder 5"/>
          <p:cNvSpPr>
            <a:spLocks noGrp="1"/>
          </p:cNvSpPr>
          <p:nvPr>
            <p:ph type="sldNum" sz="quarter" idx="12"/>
          </p:nvPr>
        </p:nvSpPr>
        <p:spPr>
          <a:xfrm>
            <a:off x="7373012" y="6453386"/>
            <a:ext cx="1197219" cy="404614"/>
          </a:xfrm>
        </p:spPr>
        <p:txBody>
          <a:bodyPr/>
          <a:lstStyle>
            <a:lvl1pPr>
              <a:defRPr>
                <a:solidFill>
                  <a:schemeClr val="tx2"/>
                </a:solidFill>
              </a:defRPr>
            </a:lvl1pPr>
          </a:lstStyle>
          <a:p>
            <a:fld id="{5A4C8144-5FE1-458C-BB7A-006D66C431CD}" type="slidenum">
              <a:rPr lang="en-US" smtClean="0"/>
              <a:pPr/>
              <a:t>‹#›</a:t>
            </a:fld>
            <a:endParaRPr lang="en-US"/>
          </a:p>
        </p:txBody>
      </p:sp>
      <p:sp>
        <p:nvSpPr>
          <p:cNvPr id="7" name="Freeform 6"/>
          <p:cNvSpPr/>
          <p:nvPr/>
        </p:nvSpPr>
        <p:spPr bwMode="auto">
          <a:xfrm>
            <a:off x="6113972" y="1685652"/>
            <a:ext cx="2456260" cy="4408488"/>
          </a:xfrm>
          <a:custGeom>
            <a:avLst/>
            <a:gdLst/>
            <a:ahLst/>
            <a:cxnLst/>
            <a:rect l="0" t="0" r="r" b="b"/>
            <a:pathLst>
              <a:path w="4125" h="5554">
                <a:moveTo>
                  <a:pt x="3614" y="0"/>
                </a:moveTo>
                <a:lnTo>
                  <a:pt x="4125" y="0"/>
                </a:lnTo>
                <a:lnTo>
                  <a:pt x="4125" y="5554"/>
                </a:lnTo>
                <a:lnTo>
                  <a:pt x="0" y="5554"/>
                </a:lnTo>
                <a:lnTo>
                  <a:pt x="0" y="5074"/>
                </a:lnTo>
                <a:lnTo>
                  <a:pt x="3614" y="5074"/>
                </a:lnTo>
                <a:lnTo>
                  <a:pt x="3614" y="0"/>
                </a:lnTo>
                <a:close/>
              </a:path>
            </a:pathLst>
          </a:custGeom>
          <a:solidFill>
            <a:schemeClr val="bg2"/>
          </a:solidFill>
          <a:ln w="0">
            <a:noFill/>
            <a:prstDash val="solid"/>
            <a:round/>
            <a:headEnd/>
            <a:tailEnd/>
          </a:ln>
        </p:spPr>
      </p:sp>
      <p:sp>
        <p:nvSpPr>
          <p:cNvPr id="8" name="Freeform 7" title="Crop Mark"/>
          <p:cNvSpPr/>
          <p:nvPr/>
        </p:nvSpPr>
        <p:spPr bwMode="auto">
          <a:xfrm>
            <a:off x="6113972" y="1685652"/>
            <a:ext cx="2456260" cy="4408488"/>
          </a:xfrm>
          <a:custGeom>
            <a:avLst/>
            <a:gdLst/>
            <a:ahLst/>
            <a:cxnLst/>
            <a:rect l="0" t="0" r="r" b="b"/>
            <a:pathLst>
              <a:path w="4125" h="5554">
                <a:moveTo>
                  <a:pt x="3614" y="0"/>
                </a:moveTo>
                <a:lnTo>
                  <a:pt x="4125" y="0"/>
                </a:lnTo>
                <a:lnTo>
                  <a:pt x="4125" y="5554"/>
                </a:lnTo>
                <a:lnTo>
                  <a:pt x="0" y="5554"/>
                </a:lnTo>
                <a:lnTo>
                  <a:pt x="0" y="5074"/>
                </a:lnTo>
                <a:lnTo>
                  <a:pt x="3614" y="5074"/>
                </a:lnTo>
                <a:lnTo>
                  <a:pt x="3614" y="0"/>
                </a:lnTo>
                <a:close/>
              </a:path>
            </a:pathLst>
          </a:custGeom>
          <a:solidFill>
            <a:schemeClr val="tx2"/>
          </a:solidFill>
          <a:ln w="0">
            <a:noFill/>
            <a:prstDash val="solid"/>
            <a:round/>
            <a:headEnd/>
            <a:tailEnd/>
          </a:ln>
        </p:spPr>
      </p:sp>
    </p:spTree>
    <p:extLst>
      <p:ext uri="{BB962C8B-B14F-4D97-AF65-F5344CB8AC3E}">
        <p14:creationId xmlns:p14="http://schemas.microsoft.com/office/powerpoint/2010/main" val="866415222"/>
      </p:ext>
    </p:extLst>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2"/>
                </a:solidFill>
              </a:defRPr>
            </a:lvl1pPr>
          </a:lstStyle>
          <a:p>
            <a:r>
              <a:rPr lang="en-US" smtClean="0"/>
              <a:t>Click to edit Master title style</a:t>
            </a:r>
            <a:endParaRPr lang="en-US" dirty="0"/>
          </a:p>
        </p:txBody>
      </p:sp>
      <p:sp>
        <p:nvSpPr>
          <p:cNvPr id="3" name="Content Placeholder 2"/>
          <p:cNvSpPr>
            <a:spLocks noGrp="1"/>
          </p:cNvSpPr>
          <p:nvPr>
            <p:ph sz="half" idx="1"/>
          </p:nvPr>
        </p:nvSpPr>
        <p:spPr>
          <a:xfrm>
            <a:off x="1028700" y="2286000"/>
            <a:ext cx="3335840" cy="3581401"/>
          </a:xfrm>
        </p:spPr>
        <p:txBody>
          <a:bodyPr/>
          <a:lstStyle>
            <a:lvl1pPr>
              <a:defRPr baseline="0">
                <a:solidFill>
                  <a:schemeClr val="tx2"/>
                </a:solidFill>
              </a:defRPr>
            </a:lvl1pPr>
            <a:lvl2pPr>
              <a:defRPr baseline="0">
                <a:solidFill>
                  <a:schemeClr val="tx2"/>
                </a:solidFill>
              </a:defRPr>
            </a:lvl2pPr>
            <a:lvl3pPr>
              <a:defRPr baseline="0">
                <a:solidFill>
                  <a:schemeClr val="tx2"/>
                </a:solidFill>
              </a:defRPr>
            </a:lvl3pPr>
            <a:lvl4pPr>
              <a:defRPr baseline="0">
                <a:solidFill>
                  <a:schemeClr val="tx2"/>
                </a:solidFill>
              </a:defRPr>
            </a:lvl4pPr>
            <a:lvl5pPr>
              <a:defRPr baseline="0">
                <a:solidFill>
                  <a:schemeClr val="tx2"/>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894052" y="2286000"/>
            <a:ext cx="3335840" cy="3581401"/>
          </a:xfrm>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1B15D44F-37BE-4DFD-9CC1-05F223ADCE77}" type="datetimeFigureOut">
              <a:rPr lang="en-US" smtClean="0"/>
              <a:pPr/>
              <a:t>8/25/2020</a:t>
            </a:fld>
            <a:endParaRPr lang="en-US"/>
          </a:p>
        </p:txBody>
      </p:sp>
      <p:sp>
        <p:nvSpPr>
          <p:cNvPr id="6" name="Footer Placeholder 5"/>
          <p:cNvSpPr>
            <a:spLocks noGrp="1"/>
          </p:cNvSpPr>
          <p:nvPr>
            <p:ph type="ftr" sz="quarter" idx="11"/>
          </p:nvPr>
        </p:nvSpPr>
        <p:spPr/>
        <p:txBody>
          <a:bodyPr/>
          <a:lstStyle/>
          <a:p>
            <a:endParaRPr lang="en-US">
              <a:solidFill>
                <a:srgbClr val="727CA3"/>
              </a:solidFill>
            </a:endParaRPr>
          </a:p>
        </p:txBody>
      </p:sp>
      <p:sp>
        <p:nvSpPr>
          <p:cNvPr id="7" name="Slide Number Placeholder 6"/>
          <p:cNvSpPr>
            <a:spLocks noGrp="1"/>
          </p:cNvSpPr>
          <p:nvPr>
            <p:ph type="sldNum" sz="quarter" idx="12"/>
          </p:nvPr>
        </p:nvSpPr>
        <p:spPr/>
        <p:txBody>
          <a:bodyPr/>
          <a:lstStyle/>
          <a:p>
            <a:fld id="{5A4C8144-5FE1-458C-BB7A-006D66C431CD}" type="slidenum">
              <a:rPr lang="en-US" smtClean="0"/>
              <a:pPr/>
              <a:t>‹#›</a:t>
            </a:fld>
            <a:endParaRPr lang="en-US"/>
          </a:p>
        </p:txBody>
      </p:sp>
    </p:spTree>
    <p:extLst>
      <p:ext uri="{BB962C8B-B14F-4D97-AF65-F5344CB8AC3E}">
        <p14:creationId xmlns:p14="http://schemas.microsoft.com/office/powerpoint/2010/main" val="51099470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028700" y="685800"/>
            <a:ext cx="7200900" cy="1485900"/>
          </a:xfrm>
        </p:spPr>
        <p:txBody>
          <a:bodyPr/>
          <a:lstStyle>
            <a:lvl1pPr>
              <a:defRPr>
                <a:solidFill>
                  <a:schemeClr val="tx2"/>
                </a:solidFill>
              </a:defRPr>
            </a:lvl1pPr>
          </a:lstStyle>
          <a:p>
            <a:r>
              <a:rPr lang="en-US" smtClean="0"/>
              <a:t>Click to edit Master title style</a:t>
            </a:r>
            <a:endParaRPr lang="en-US" dirty="0"/>
          </a:p>
        </p:txBody>
      </p:sp>
      <p:sp>
        <p:nvSpPr>
          <p:cNvPr id="3" name="Text Placeholder 2"/>
          <p:cNvSpPr>
            <a:spLocks noGrp="1"/>
          </p:cNvSpPr>
          <p:nvPr>
            <p:ph type="body" idx="1"/>
          </p:nvPr>
        </p:nvSpPr>
        <p:spPr>
          <a:xfrm>
            <a:off x="1028700" y="2340230"/>
            <a:ext cx="3335840" cy="823912"/>
          </a:xfrm>
        </p:spPr>
        <p:txBody>
          <a:bodyPr anchor="b">
            <a:noAutofit/>
          </a:bodyPr>
          <a:lstStyle>
            <a:lvl1pPr marL="0" indent="0">
              <a:lnSpc>
                <a:spcPct val="84000"/>
              </a:lnSpc>
              <a:spcBef>
                <a:spcPts val="0"/>
              </a:spcBef>
              <a:spcAft>
                <a:spcPts val="0"/>
              </a:spcAft>
              <a:buNone/>
              <a:defRPr sz="2400" b="0" baseline="0">
                <a:solidFill>
                  <a:schemeClr val="tx2"/>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sp>
        <p:nvSpPr>
          <p:cNvPr id="4" name="Content Placeholder 3"/>
          <p:cNvSpPr>
            <a:spLocks noGrp="1"/>
          </p:cNvSpPr>
          <p:nvPr>
            <p:ph sz="half" idx="2"/>
          </p:nvPr>
        </p:nvSpPr>
        <p:spPr>
          <a:xfrm>
            <a:off x="1028700" y="3305208"/>
            <a:ext cx="3335839" cy="2562193"/>
          </a:xfrm>
        </p:spPr>
        <p:txBody>
          <a:bodyPr/>
          <a:lstStyle>
            <a:lvl1pPr>
              <a:defRPr baseline="0">
                <a:solidFill>
                  <a:schemeClr val="tx2"/>
                </a:solidFill>
              </a:defRPr>
            </a:lvl1pPr>
            <a:lvl2pPr>
              <a:defRPr baseline="0">
                <a:solidFill>
                  <a:schemeClr val="tx2"/>
                </a:solidFill>
              </a:defRPr>
            </a:lvl2pPr>
            <a:lvl3pPr>
              <a:defRPr baseline="0">
                <a:solidFill>
                  <a:schemeClr val="tx2"/>
                </a:solidFill>
              </a:defRPr>
            </a:lvl3pPr>
            <a:lvl4pPr>
              <a:defRPr baseline="0">
                <a:solidFill>
                  <a:schemeClr val="tx2"/>
                </a:solidFill>
              </a:defRPr>
            </a:lvl4pPr>
            <a:lvl5pPr>
              <a:defRPr baseline="0">
                <a:solidFill>
                  <a:schemeClr val="tx2"/>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893760" y="2349754"/>
            <a:ext cx="3335840" cy="823912"/>
          </a:xfrm>
        </p:spPr>
        <p:txBody>
          <a:bodyPr anchor="b">
            <a:noAutofit/>
          </a:bodyPr>
          <a:lstStyle>
            <a:lvl1pPr marL="0" indent="0">
              <a:lnSpc>
                <a:spcPct val="84000"/>
              </a:lnSpc>
              <a:spcBef>
                <a:spcPts val="0"/>
              </a:spcBef>
              <a:spcAft>
                <a:spcPts val="0"/>
              </a:spcAft>
              <a:buNone/>
              <a:defRPr sz="2400" b="0" baseline="0">
                <a:solidFill>
                  <a:schemeClr val="tx2"/>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sp>
        <p:nvSpPr>
          <p:cNvPr id="6" name="Content Placeholder 5"/>
          <p:cNvSpPr>
            <a:spLocks noGrp="1"/>
          </p:cNvSpPr>
          <p:nvPr>
            <p:ph sz="quarter" idx="4"/>
          </p:nvPr>
        </p:nvSpPr>
        <p:spPr>
          <a:xfrm>
            <a:off x="4893760" y="3305208"/>
            <a:ext cx="3335840" cy="2562193"/>
          </a:xfrm>
        </p:spPr>
        <p:txBody>
          <a:bodyPr/>
          <a:lstStyle>
            <a:lvl1pPr>
              <a:defRPr baseline="0">
                <a:solidFill>
                  <a:schemeClr val="tx2"/>
                </a:solidFill>
              </a:defRPr>
            </a:lvl1pPr>
            <a:lvl2pPr>
              <a:defRPr baseline="0">
                <a:solidFill>
                  <a:schemeClr val="tx2"/>
                </a:solidFill>
              </a:defRPr>
            </a:lvl2pPr>
            <a:lvl3pPr>
              <a:defRPr baseline="0">
                <a:solidFill>
                  <a:schemeClr val="tx2"/>
                </a:solidFill>
              </a:defRPr>
            </a:lvl3pPr>
            <a:lvl4pPr>
              <a:defRPr baseline="0">
                <a:solidFill>
                  <a:schemeClr val="tx2"/>
                </a:solidFill>
              </a:defRPr>
            </a:lvl4pPr>
            <a:lvl5pPr>
              <a:defRPr baseline="0">
                <a:solidFill>
                  <a:schemeClr val="tx2"/>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1B15D44F-37BE-4DFD-9CC1-05F223ADCE77}" type="datetimeFigureOut">
              <a:rPr lang="en-US" smtClean="0"/>
              <a:pPr/>
              <a:t>8/25/2020</a:t>
            </a:fld>
            <a:endParaRPr lang="en-US"/>
          </a:p>
        </p:txBody>
      </p:sp>
      <p:sp>
        <p:nvSpPr>
          <p:cNvPr id="8" name="Footer Placeholder 7"/>
          <p:cNvSpPr>
            <a:spLocks noGrp="1"/>
          </p:cNvSpPr>
          <p:nvPr>
            <p:ph type="ftr" sz="quarter" idx="11"/>
          </p:nvPr>
        </p:nvSpPr>
        <p:spPr/>
        <p:txBody>
          <a:bodyPr/>
          <a:lstStyle/>
          <a:p>
            <a:endParaRPr lang="en-US">
              <a:solidFill>
                <a:srgbClr val="727CA3"/>
              </a:solidFill>
            </a:endParaRPr>
          </a:p>
        </p:txBody>
      </p:sp>
      <p:sp>
        <p:nvSpPr>
          <p:cNvPr id="9" name="Slide Number Placeholder 8"/>
          <p:cNvSpPr>
            <a:spLocks noGrp="1"/>
          </p:cNvSpPr>
          <p:nvPr>
            <p:ph type="sldNum" sz="quarter" idx="12"/>
          </p:nvPr>
        </p:nvSpPr>
        <p:spPr/>
        <p:txBody>
          <a:bodyPr/>
          <a:lstStyle/>
          <a:p>
            <a:fld id="{5A4C8144-5FE1-458C-BB7A-006D66C431CD}" type="slidenum">
              <a:rPr lang="en-US" smtClean="0"/>
              <a:pPr/>
              <a:t>‹#›</a:t>
            </a:fld>
            <a:endParaRPr lang="en-US"/>
          </a:p>
        </p:txBody>
      </p:sp>
    </p:spTree>
    <p:extLst>
      <p:ext uri="{BB962C8B-B14F-4D97-AF65-F5344CB8AC3E}">
        <p14:creationId xmlns:p14="http://schemas.microsoft.com/office/powerpoint/2010/main" val="1358537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1B15D44F-37BE-4DFD-9CC1-05F223ADCE77}" type="datetimeFigureOut">
              <a:rPr lang="en-US" smtClean="0"/>
              <a:pPr/>
              <a:t>8/25/2020</a:t>
            </a:fld>
            <a:endParaRPr lang="en-US"/>
          </a:p>
        </p:txBody>
      </p:sp>
      <p:sp>
        <p:nvSpPr>
          <p:cNvPr id="4" name="Footer Placeholder 3"/>
          <p:cNvSpPr>
            <a:spLocks noGrp="1"/>
          </p:cNvSpPr>
          <p:nvPr>
            <p:ph type="ftr" sz="quarter" idx="11"/>
          </p:nvPr>
        </p:nvSpPr>
        <p:spPr/>
        <p:txBody>
          <a:bodyPr/>
          <a:lstStyle/>
          <a:p>
            <a:endParaRPr lang="en-US">
              <a:solidFill>
                <a:srgbClr val="727CA3"/>
              </a:solidFill>
            </a:endParaRPr>
          </a:p>
        </p:txBody>
      </p:sp>
      <p:sp>
        <p:nvSpPr>
          <p:cNvPr id="5" name="Slide Number Placeholder 4"/>
          <p:cNvSpPr>
            <a:spLocks noGrp="1"/>
          </p:cNvSpPr>
          <p:nvPr>
            <p:ph type="sldNum" sz="quarter" idx="12"/>
          </p:nvPr>
        </p:nvSpPr>
        <p:spPr/>
        <p:txBody>
          <a:bodyPr/>
          <a:lstStyle/>
          <a:p>
            <a:fld id="{5A4C8144-5FE1-458C-BB7A-006D66C431CD}" type="slidenum">
              <a:rPr lang="en-US" smtClean="0"/>
              <a:pPr/>
              <a:t>‹#›</a:t>
            </a:fld>
            <a:endParaRPr lang="en-US"/>
          </a:p>
        </p:txBody>
      </p:sp>
    </p:spTree>
    <p:extLst>
      <p:ext uri="{BB962C8B-B14F-4D97-AF65-F5344CB8AC3E}">
        <p14:creationId xmlns:p14="http://schemas.microsoft.com/office/powerpoint/2010/main" val="342256731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B15D44F-37BE-4DFD-9CC1-05F223ADCE77}" type="datetimeFigureOut">
              <a:rPr lang="en-US" smtClean="0"/>
              <a:pPr/>
              <a:t>8/25/2020</a:t>
            </a:fld>
            <a:endParaRPr lang="en-US"/>
          </a:p>
        </p:txBody>
      </p:sp>
      <p:sp>
        <p:nvSpPr>
          <p:cNvPr id="3" name="Footer Placeholder 2"/>
          <p:cNvSpPr>
            <a:spLocks noGrp="1"/>
          </p:cNvSpPr>
          <p:nvPr>
            <p:ph type="ftr" sz="quarter" idx="11"/>
          </p:nvPr>
        </p:nvSpPr>
        <p:spPr/>
        <p:txBody>
          <a:bodyPr/>
          <a:lstStyle/>
          <a:p>
            <a:endParaRPr lang="en-US">
              <a:solidFill>
                <a:srgbClr val="727CA3"/>
              </a:solidFill>
            </a:endParaRPr>
          </a:p>
        </p:txBody>
      </p:sp>
      <p:sp>
        <p:nvSpPr>
          <p:cNvPr id="4" name="Slide Number Placeholder 3"/>
          <p:cNvSpPr>
            <a:spLocks noGrp="1"/>
          </p:cNvSpPr>
          <p:nvPr>
            <p:ph type="sldNum" sz="quarter" idx="12"/>
          </p:nvPr>
        </p:nvSpPr>
        <p:spPr/>
        <p:txBody>
          <a:bodyPr/>
          <a:lstStyle/>
          <a:p>
            <a:fld id="{5A4C8144-5FE1-458C-BB7A-006D66C431CD}" type="slidenum">
              <a:rPr lang="en-US" smtClean="0"/>
              <a:pPr/>
              <a:t>‹#›</a:t>
            </a:fld>
            <a:endParaRPr lang="en-US"/>
          </a:p>
        </p:txBody>
      </p:sp>
    </p:spTree>
    <p:extLst>
      <p:ext uri="{BB962C8B-B14F-4D97-AF65-F5344CB8AC3E}">
        <p14:creationId xmlns:p14="http://schemas.microsoft.com/office/powerpoint/2010/main" val="24209646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Rectangle 7" title="Background Shape"/>
          <p:cNvSpPr/>
          <p:nvPr/>
        </p:nvSpPr>
        <p:spPr>
          <a:xfrm>
            <a:off x="0" y="376"/>
            <a:ext cx="3977640" cy="685762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542925" y="685800"/>
            <a:ext cx="2891790" cy="2157884"/>
          </a:xfrm>
        </p:spPr>
        <p:txBody>
          <a:bodyPr anchor="t">
            <a:noAutofit/>
          </a:bodyPr>
          <a:lstStyle>
            <a:lvl1pPr>
              <a:lnSpc>
                <a:spcPct val="84000"/>
              </a:lnSpc>
              <a:defRPr sz="4400" baseline="0">
                <a:solidFill>
                  <a:schemeClr val="tx2"/>
                </a:solidFill>
              </a:defRPr>
            </a:lvl1pPr>
          </a:lstStyle>
          <a:p>
            <a:r>
              <a:rPr lang="en-US" smtClean="0"/>
              <a:t>Click to edit Master title style</a:t>
            </a:r>
            <a:endParaRPr lang="en-US" dirty="0"/>
          </a:p>
        </p:txBody>
      </p:sp>
      <p:sp>
        <p:nvSpPr>
          <p:cNvPr id="3" name="Content Placeholder 2"/>
          <p:cNvSpPr>
            <a:spLocks noGrp="1"/>
          </p:cNvSpPr>
          <p:nvPr>
            <p:ph idx="1"/>
          </p:nvPr>
        </p:nvSpPr>
        <p:spPr>
          <a:xfrm>
            <a:off x="4692015" y="685801"/>
            <a:ext cx="3909060" cy="5175250"/>
          </a:xfrm>
        </p:spPr>
        <p:txBody>
          <a:bodyPr/>
          <a:lstStyle>
            <a:lvl1pPr>
              <a:defRPr sz="1500"/>
            </a:lvl1pPr>
            <a:lvl2pPr>
              <a:defRPr sz="1500"/>
            </a:lvl2pPr>
            <a:lvl3pPr>
              <a:defRPr sz="1350"/>
            </a:lvl3pPr>
            <a:lvl4pPr>
              <a:defRPr sz="135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542925" y="2856344"/>
            <a:ext cx="2891790" cy="3011056"/>
          </a:xfrm>
        </p:spPr>
        <p:txBody>
          <a:bodyPr>
            <a:normAutofit/>
          </a:bodyPr>
          <a:lstStyle>
            <a:lvl1pPr marL="0" indent="0">
              <a:lnSpc>
                <a:spcPct val="113000"/>
              </a:lnSpc>
              <a:spcBef>
                <a:spcPts val="0"/>
              </a:spcBef>
              <a:spcAft>
                <a:spcPts val="1500"/>
              </a:spcAft>
              <a:buNone/>
              <a:defRPr sz="16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Click to edit Master text styles</a:t>
            </a:r>
          </a:p>
        </p:txBody>
      </p:sp>
      <p:sp>
        <p:nvSpPr>
          <p:cNvPr id="5" name="Date Placeholder 4"/>
          <p:cNvSpPr>
            <a:spLocks noGrp="1"/>
          </p:cNvSpPr>
          <p:nvPr>
            <p:ph type="dt" sz="half" idx="10"/>
          </p:nvPr>
        </p:nvSpPr>
        <p:spPr>
          <a:xfrm>
            <a:off x="542925" y="6453386"/>
            <a:ext cx="903429" cy="404614"/>
          </a:xfrm>
        </p:spPr>
        <p:txBody>
          <a:bodyPr/>
          <a:lstStyle>
            <a:lvl1pPr>
              <a:defRPr>
                <a:solidFill>
                  <a:schemeClr val="tx2"/>
                </a:solidFill>
              </a:defRPr>
            </a:lvl1pPr>
          </a:lstStyle>
          <a:p>
            <a:fld id="{1B15D44F-37BE-4DFD-9CC1-05F223ADCE77}" type="datetimeFigureOut">
              <a:rPr lang="en-US" smtClean="0"/>
              <a:pPr/>
              <a:t>8/25/2020</a:t>
            </a:fld>
            <a:endParaRPr lang="en-US"/>
          </a:p>
        </p:txBody>
      </p:sp>
      <p:sp>
        <p:nvSpPr>
          <p:cNvPr id="6" name="Footer Placeholder 5"/>
          <p:cNvSpPr>
            <a:spLocks noGrp="1"/>
          </p:cNvSpPr>
          <p:nvPr>
            <p:ph type="ftr" sz="quarter" idx="11"/>
          </p:nvPr>
        </p:nvSpPr>
        <p:spPr>
          <a:xfrm>
            <a:off x="1654459" y="6453386"/>
            <a:ext cx="1780256" cy="404614"/>
          </a:xfrm>
        </p:spPr>
        <p:txBody>
          <a:bodyPr/>
          <a:lstStyle>
            <a:lvl1pPr>
              <a:defRPr>
                <a:solidFill>
                  <a:schemeClr val="tx2"/>
                </a:solidFill>
              </a:defRPr>
            </a:lvl1pPr>
          </a:lstStyle>
          <a:p>
            <a:endParaRPr lang="en-US">
              <a:solidFill>
                <a:srgbClr val="727CA3"/>
              </a:solidFill>
            </a:endParaRPr>
          </a:p>
        </p:txBody>
      </p:sp>
      <p:sp>
        <p:nvSpPr>
          <p:cNvPr id="7" name="Slide Number Placeholder 6"/>
          <p:cNvSpPr>
            <a:spLocks noGrp="1"/>
          </p:cNvSpPr>
          <p:nvPr>
            <p:ph type="sldNum" sz="quarter" idx="12"/>
          </p:nvPr>
        </p:nvSpPr>
        <p:spPr>
          <a:xfrm>
            <a:off x="7412355" y="6453386"/>
            <a:ext cx="1197219" cy="404614"/>
          </a:xfrm>
        </p:spPr>
        <p:txBody>
          <a:bodyPr/>
          <a:lstStyle>
            <a:lvl1pPr>
              <a:defRPr>
                <a:solidFill>
                  <a:schemeClr val="tx2"/>
                </a:solidFill>
              </a:defRPr>
            </a:lvl1pPr>
          </a:lstStyle>
          <a:p>
            <a:fld id="{5A4C8144-5FE1-458C-BB7A-006D66C431CD}" type="slidenum">
              <a:rPr lang="en-US" smtClean="0"/>
              <a:pPr/>
              <a:t>‹#›</a:t>
            </a:fld>
            <a:endParaRPr lang="en-US"/>
          </a:p>
        </p:txBody>
      </p:sp>
      <p:sp>
        <p:nvSpPr>
          <p:cNvPr id="9" name="Rectangle 8"/>
          <p:cNvSpPr/>
          <p:nvPr/>
        </p:nvSpPr>
        <p:spPr>
          <a:xfrm>
            <a:off x="3977640" y="376"/>
            <a:ext cx="17145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Rectangle 10" title="Divider Bar"/>
          <p:cNvSpPr/>
          <p:nvPr/>
        </p:nvSpPr>
        <p:spPr>
          <a:xfrm>
            <a:off x="3977640" y="376"/>
            <a:ext cx="17145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spTree>
    <p:extLst>
      <p:ext uri="{BB962C8B-B14F-4D97-AF65-F5344CB8AC3E}">
        <p14:creationId xmlns:p14="http://schemas.microsoft.com/office/powerpoint/2010/main" val="273757633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8" name="Rectangle 7" title="Background Shape"/>
          <p:cNvSpPr/>
          <p:nvPr/>
        </p:nvSpPr>
        <p:spPr>
          <a:xfrm>
            <a:off x="0" y="376"/>
            <a:ext cx="3977640" cy="685762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542925" y="685800"/>
            <a:ext cx="2891790" cy="2157884"/>
          </a:xfrm>
        </p:spPr>
        <p:txBody>
          <a:bodyPr anchor="t">
            <a:normAutofit/>
          </a:bodyPr>
          <a:lstStyle>
            <a:lvl1pPr>
              <a:lnSpc>
                <a:spcPct val="84000"/>
              </a:lnSpc>
              <a:defRPr sz="4400" baseline="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4149090" y="1"/>
            <a:ext cx="4994910" cy="6857999"/>
          </a:xfrm>
        </p:spPr>
        <p:txBody>
          <a:bodyPr anchor="t">
            <a:normAutofit/>
          </a:bodyPr>
          <a:lstStyle>
            <a:lvl1pPr marL="0" indent="0">
              <a:buNone/>
              <a:defRPr sz="1500"/>
            </a:lvl1pPr>
            <a:lvl2pPr marL="342900" indent="0">
              <a:buNone/>
              <a:defRPr sz="1500"/>
            </a:lvl2pPr>
            <a:lvl3pPr marL="685800" indent="0">
              <a:buNone/>
              <a:defRPr sz="15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smtClean="0"/>
              <a:t>Click icon to add picture</a:t>
            </a:r>
            <a:endParaRPr lang="en-US" dirty="0"/>
          </a:p>
        </p:txBody>
      </p:sp>
      <p:sp>
        <p:nvSpPr>
          <p:cNvPr id="4" name="Text Placeholder 3"/>
          <p:cNvSpPr>
            <a:spLocks noGrp="1"/>
          </p:cNvSpPr>
          <p:nvPr>
            <p:ph type="body" sz="half" idx="2"/>
          </p:nvPr>
        </p:nvSpPr>
        <p:spPr>
          <a:xfrm>
            <a:off x="542925" y="2855968"/>
            <a:ext cx="2891790" cy="3011432"/>
          </a:xfrm>
        </p:spPr>
        <p:txBody>
          <a:bodyPr>
            <a:normAutofit/>
          </a:bodyPr>
          <a:lstStyle>
            <a:lvl1pPr marL="0" indent="0">
              <a:lnSpc>
                <a:spcPct val="113000"/>
              </a:lnSpc>
              <a:spcBef>
                <a:spcPts val="0"/>
              </a:spcBef>
              <a:spcAft>
                <a:spcPts val="1500"/>
              </a:spcAft>
              <a:buNone/>
              <a:defRPr sz="16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Click to edit Master text styles</a:t>
            </a:r>
          </a:p>
        </p:txBody>
      </p:sp>
      <p:sp>
        <p:nvSpPr>
          <p:cNvPr id="5" name="Date Placeholder 4"/>
          <p:cNvSpPr>
            <a:spLocks noGrp="1"/>
          </p:cNvSpPr>
          <p:nvPr>
            <p:ph type="dt" sz="half" idx="10"/>
          </p:nvPr>
        </p:nvSpPr>
        <p:spPr>
          <a:xfrm>
            <a:off x="542925" y="6453386"/>
            <a:ext cx="903429" cy="404614"/>
          </a:xfrm>
        </p:spPr>
        <p:txBody>
          <a:bodyPr/>
          <a:lstStyle>
            <a:lvl1pPr>
              <a:defRPr>
                <a:solidFill>
                  <a:schemeClr val="tx2"/>
                </a:solidFill>
              </a:defRPr>
            </a:lvl1pPr>
          </a:lstStyle>
          <a:p>
            <a:fld id="{1B15D44F-37BE-4DFD-9CC1-05F223ADCE77}" type="datetimeFigureOut">
              <a:rPr lang="en-US" smtClean="0"/>
              <a:pPr/>
              <a:t>8/25/2020</a:t>
            </a:fld>
            <a:endParaRPr lang="en-US"/>
          </a:p>
        </p:txBody>
      </p:sp>
      <p:sp>
        <p:nvSpPr>
          <p:cNvPr id="6" name="Footer Placeholder 5"/>
          <p:cNvSpPr>
            <a:spLocks noGrp="1"/>
          </p:cNvSpPr>
          <p:nvPr>
            <p:ph type="ftr" sz="quarter" idx="11"/>
          </p:nvPr>
        </p:nvSpPr>
        <p:spPr>
          <a:xfrm>
            <a:off x="1654459" y="6453386"/>
            <a:ext cx="1780256" cy="404614"/>
          </a:xfrm>
        </p:spPr>
        <p:txBody>
          <a:bodyPr/>
          <a:lstStyle>
            <a:lvl1pPr>
              <a:defRPr>
                <a:solidFill>
                  <a:schemeClr val="tx2"/>
                </a:solidFill>
              </a:defRPr>
            </a:lvl1pPr>
          </a:lstStyle>
          <a:p>
            <a:endParaRPr lang="en-US">
              <a:solidFill>
                <a:srgbClr val="727CA3"/>
              </a:solidFill>
            </a:endParaRPr>
          </a:p>
        </p:txBody>
      </p:sp>
      <p:sp>
        <p:nvSpPr>
          <p:cNvPr id="7" name="Slide Number Placeholder 6"/>
          <p:cNvSpPr>
            <a:spLocks noGrp="1"/>
          </p:cNvSpPr>
          <p:nvPr>
            <p:ph type="sldNum" sz="quarter" idx="12"/>
          </p:nvPr>
        </p:nvSpPr>
        <p:spPr>
          <a:xfrm>
            <a:off x="7412355" y="6453386"/>
            <a:ext cx="1197219" cy="404614"/>
          </a:xfrm>
        </p:spPr>
        <p:txBody>
          <a:bodyPr/>
          <a:lstStyle>
            <a:lvl1pPr>
              <a:defRPr>
                <a:solidFill>
                  <a:schemeClr val="tx2"/>
                </a:solidFill>
              </a:defRPr>
            </a:lvl1pPr>
          </a:lstStyle>
          <a:p>
            <a:fld id="{5A4C8144-5FE1-458C-BB7A-006D66C431CD}" type="slidenum">
              <a:rPr lang="en-US" smtClean="0"/>
              <a:pPr/>
              <a:t>‹#›</a:t>
            </a:fld>
            <a:endParaRPr lang="en-US"/>
          </a:p>
        </p:txBody>
      </p:sp>
      <p:sp>
        <p:nvSpPr>
          <p:cNvPr id="9" name="Rectangle 8"/>
          <p:cNvSpPr/>
          <p:nvPr/>
        </p:nvSpPr>
        <p:spPr>
          <a:xfrm>
            <a:off x="3977640" y="376"/>
            <a:ext cx="17145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Rectangle 10" title="Divider Bar"/>
          <p:cNvSpPr/>
          <p:nvPr/>
        </p:nvSpPr>
        <p:spPr>
          <a:xfrm>
            <a:off x="3977640" y="376"/>
            <a:ext cx="17145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spTree>
    <p:extLst>
      <p:ext uri="{BB962C8B-B14F-4D97-AF65-F5344CB8AC3E}">
        <p14:creationId xmlns:p14="http://schemas.microsoft.com/office/powerpoint/2010/main" val="237581589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028700" y="685800"/>
            <a:ext cx="7200900" cy="1485900"/>
          </a:xfrm>
          <a:prstGeom prst="rect">
            <a:avLst/>
          </a:prstGeom>
        </p:spPr>
        <p:txBody>
          <a:bodyPr vert="horz" lIns="91440" tIns="45720" rIns="91440" bIns="45720" rtlCol="0" anchor="t">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1028700" y="2286000"/>
            <a:ext cx="7200900" cy="35814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1042987" y="6453386"/>
            <a:ext cx="903429" cy="404614"/>
          </a:xfrm>
          <a:prstGeom prst="rect">
            <a:avLst/>
          </a:prstGeom>
        </p:spPr>
        <p:txBody>
          <a:bodyPr vert="horz" lIns="91440" tIns="45720" rIns="91440" bIns="45720" rtlCol="0" anchor="ctr"/>
          <a:lstStyle>
            <a:lvl1pPr algn="l">
              <a:defRPr sz="1000" baseline="0">
                <a:solidFill>
                  <a:schemeClr val="tx2"/>
                </a:solidFill>
              </a:defRPr>
            </a:lvl1pPr>
          </a:lstStyle>
          <a:p>
            <a:fld id="{5699A0EC-A79F-4546-B021-D3F229C5885D}" type="datetimeFigureOut">
              <a:rPr lang="fa-IR" smtClean="0"/>
              <a:t>07/01/1442</a:t>
            </a:fld>
            <a:endParaRPr lang="fa-IR"/>
          </a:p>
        </p:txBody>
      </p:sp>
      <p:sp>
        <p:nvSpPr>
          <p:cNvPr id="5" name="Footer Placeholder 4"/>
          <p:cNvSpPr>
            <a:spLocks noGrp="1"/>
          </p:cNvSpPr>
          <p:nvPr>
            <p:ph type="ftr" sz="quarter" idx="3"/>
          </p:nvPr>
        </p:nvSpPr>
        <p:spPr>
          <a:xfrm>
            <a:off x="2170173" y="6453386"/>
            <a:ext cx="4710623" cy="404614"/>
          </a:xfrm>
          <a:prstGeom prst="rect">
            <a:avLst/>
          </a:prstGeom>
        </p:spPr>
        <p:txBody>
          <a:bodyPr vert="horz" lIns="91440" tIns="45720" rIns="91440" bIns="45720" rtlCol="0" anchor="ctr"/>
          <a:lstStyle>
            <a:lvl1pPr algn="l">
              <a:defRPr sz="1000" baseline="0">
                <a:solidFill>
                  <a:schemeClr val="tx2"/>
                </a:solidFill>
              </a:defRPr>
            </a:lvl1pPr>
          </a:lstStyle>
          <a:p>
            <a:endParaRPr lang="fa-IR"/>
          </a:p>
        </p:txBody>
      </p:sp>
      <p:sp>
        <p:nvSpPr>
          <p:cNvPr id="6" name="Slide Number Placeholder 5"/>
          <p:cNvSpPr>
            <a:spLocks noGrp="1"/>
          </p:cNvSpPr>
          <p:nvPr>
            <p:ph type="sldNum" sz="quarter" idx="4"/>
          </p:nvPr>
        </p:nvSpPr>
        <p:spPr>
          <a:xfrm>
            <a:off x="7104552" y="6453386"/>
            <a:ext cx="1197219" cy="404614"/>
          </a:xfrm>
          <a:prstGeom prst="rect">
            <a:avLst/>
          </a:prstGeom>
        </p:spPr>
        <p:txBody>
          <a:bodyPr vert="horz" lIns="91440" tIns="45720" rIns="91440" bIns="45720" rtlCol="0" anchor="ctr"/>
          <a:lstStyle>
            <a:lvl1pPr algn="r">
              <a:defRPr sz="1000" baseline="0">
                <a:solidFill>
                  <a:schemeClr val="tx2"/>
                </a:solidFill>
              </a:defRPr>
            </a:lvl1pPr>
          </a:lstStyle>
          <a:p>
            <a:fld id="{0B3E87F1-3ED5-4A4B-A8B4-8CD0B5E5AAAD}" type="slidenum">
              <a:rPr lang="fa-IR" smtClean="0"/>
              <a:t>‹#›</a:t>
            </a:fld>
            <a:endParaRPr lang="fa-IR"/>
          </a:p>
        </p:txBody>
      </p:sp>
      <p:sp>
        <p:nvSpPr>
          <p:cNvPr id="9" name="Rectangle 8"/>
          <p:cNvSpPr/>
          <p:nvPr/>
        </p:nvSpPr>
        <p:spPr>
          <a:xfrm>
            <a:off x="358571" y="376"/>
            <a:ext cx="17145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title="Side bar"/>
          <p:cNvSpPr/>
          <p:nvPr/>
        </p:nvSpPr>
        <p:spPr>
          <a:xfrm>
            <a:off x="358571" y="376"/>
            <a:ext cx="17145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spTree>
    <p:extLst>
      <p:ext uri="{BB962C8B-B14F-4D97-AF65-F5344CB8AC3E}">
        <p14:creationId xmlns:p14="http://schemas.microsoft.com/office/powerpoint/2010/main" val="397778085"/>
      </p:ext>
    </p:extLst>
  </p:cSld>
  <p:clrMap bg1="lt1" tx1="dk1" bg2="lt2" tx2="dk2" accent1="accent1" accent2="accent2" accent3="accent3" accent4="accent4" accent5="accent5" accent6="accent6" hlink="hlink" folHlink="folHlink"/>
  <p:sldLayoutIdLst>
    <p:sldLayoutId id="2147483720" r:id="rId1"/>
    <p:sldLayoutId id="2147483721" r:id="rId2"/>
    <p:sldLayoutId id="2147483722" r:id="rId3"/>
    <p:sldLayoutId id="2147483723" r:id="rId4"/>
    <p:sldLayoutId id="2147483724" r:id="rId5"/>
    <p:sldLayoutId id="2147483725" r:id="rId6"/>
    <p:sldLayoutId id="2147483726" r:id="rId7"/>
    <p:sldLayoutId id="2147483727" r:id="rId8"/>
    <p:sldLayoutId id="2147483728" r:id="rId9"/>
    <p:sldLayoutId id="2147483729" r:id="rId10"/>
    <p:sldLayoutId id="2147483730" r:id="rId11"/>
  </p:sldLayoutIdLst>
  <p:txStyles>
    <p:titleStyle>
      <a:lvl1pPr algn="l" defTabSz="685800" rtl="1" eaLnBrk="1" latinLnBrk="0" hangingPunct="1">
        <a:lnSpc>
          <a:spcPct val="89000"/>
        </a:lnSpc>
        <a:spcBef>
          <a:spcPct val="0"/>
        </a:spcBef>
        <a:buNone/>
        <a:defRPr sz="4400" kern="1200" baseline="0">
          <a:solidFill>
            <a:schemeClr val="tx2"/>
          </a:solidFill>
          <a:latin typeface="+mj-lt"/>
          <a:ea typeface="+mj-ea"/>
          <a:cs typeface="+mj-cs"/>
        </a:defRPr>
      </a:lvl1pPr>
    </p:titleStyle>
    <p:bodyStyle>
      <a:lvl1pPr marL="384048" indent="-384048" algn="r" defTabSz="685800" rtl="1" eaLnBrk="1" latinLnBrk="0" hangingPunct="1">
        <a:lnSpc>
          <a:spcPct val="94000"/>
        </a:lnSpc>
        <a:spcBef>
          <a:spcPts val="1000"/>
        </a:spcBef>
        <a:spcAft>
          <a:spcPts val="200"/>
        </a:spcAft>
        <a:buFont typeface="Franklin Gothic Book" panose="020B0503020102020204" pitchFamily="34" charset="0"/>
        <a:buChar char="■"/>
        <a:defRPr sz="2000" kern="1200" baseline="0">
          <a:solidFill>
            <a:schemeClr val="tx2"/>
          </a:solidFill>
          <a:latin typeface="+mn-lt"/>
          <a:ea typeface="+mn-ea"/>
          <a:cs typeface="+mn-cs"/>
        </a:defRPr>
      </a:lvl1pPr>
      <a:lvl2pPr marL="914400" indent="-384048" algn="r" defTabSz="685800" rtl="1" eaLnBrk="1" latinLnBrk="0" hangingPunct="1">
        <a:lnSpc>
          <a:spcPct val="94000"/>
        </a:lnSpc>
        <a:spcBef>
          <a:spcPts val="500"/>
        </a:spcBef>
        <a:spcAft>
          <a:spcPts val="200"/>
        </a:spcAft>
        <a:buFont typeface="Franklin Gothic Book" panose="020B0503020102020204" pitchFamily="34" charset="0"/>
        <a:buChar char="–"/>
        <a:defRPr sz="2000" i="1" kern="1200" baseline="0">
          <a:solidFill>
            <a:schemeClr val="tx2"/>
          </a:solidFill>
          <a:latin typeface="+mn-lt"/>
          <a:ea typeface="+mn-ea"/>
          <a:cs typeface="+mn-cs"/>
        </a:defRPr>
      </a:lvl2pPr>
      <a:lvl3pPr marL="1371600" indent="-384048" algn="r" defTabSz="685800" rtl="1" eaLnBrk="1" latinLnBrk="0" hangingPunct="1">
        <a:lnSpc>
          <a:spcPct val="94000"/>
        </a:lnSpc>
        <a:spcBef>
          <a:spcPts val="500"/>
        </a:spcBef>
        <a:spcAft>
          <a:spcPts val="200"/>
        </a:spcAft>
        <a:buFont typeface="Franklin Gothic Book" panose="020B0503020102020204" pitchFamily="34" charset="0"/>
        <a:buChar char="■"/>
        <a:defRPr sz="1800" kern="1200" baseline="0">
          <a:solidFill>
            <a:schemeClr val="tx2"/>
          </a:solidFill>
          <a:latin typeface="+mn-lt"/>
          <a:ea typeface="+mn-ea"/>
          <a:cs typeface="+mn-cs"/>
        </a:defRPr>
      </a:lvl3pPr>
      <a:lvl4pPr marL="1828800" indent="-384048" algn="r" defTabSz="685800" rtl="1" eaLnBrk="1" latinLnBrk="0" hangingPunct="1">
        <a:lnSpc>
          <a:spcPct val="94000"/>
        </a:lnSpc>
        <a:spcBef>
          <a:spcPts val="500"/>
        </a:spcBef>
        <a:spcAft>
          <a:spcPts val="200"/>
        </a:spcAft>
        <a:buFont typeface="Franklin Gothic Book" panose="020B0503020102020204" pitchFamily="34" charset="0"/>
        <a:buChar char="–"/>
        <a:defRPr sz="1800" i="1" kern="1200" baseline="0">
          <a:solidFill>
            <a:schemeClr val="tx2"/>
          </a:solidFill>
          <a:latin typeface="+mn-lt"/>
          <a:ea typeface="+mn-ea"/>
          <a:cs typeface="+mn-cs"/>
        </a:defRPr>
      </a:lvl4pPr>
      <a:lvl5pPr marL="2286000" indent="-384048" algn="r" defTabSz="685800" rtl="1" eaLnBrk="1" latinLnBrk="0" hangingPunct="1">
        <a:lnSpc>
          <a:spcPct val="94000"/>
        </a:lnSpc>
        <a:spcBef>
          <a:spcPts val="500"/>
        </a:spcBef>
        <a:spcAft>
          <a:spcPts val="200"/>
        </a:spcAft>
        <a:buFont typeface="Franklin Gothic Book" panose="020B0503020102020204" pitchFamily="34" charset="0"/>
        <a:buChar char="■"/>
        <a:defRPr sz="1600" kern="1200" baseline="0">
          <a:solidFill>
            <a:schemeClr val="tx2"/>
          </a:solidFill>
          <a:latin typeface="+mn-lt"/>
          <a:ea typeface="+mn-ea"/>
          <a:cs typeface="+mn-cs"/>
        </a:defRPr>
      </a:lvl5pPr>
      <a:lvl6pPr marL="2743200" indent="-384048" algn="r" defTabSz="685800" rtl="1" eaLnBrk="1" latinLnBrk="0" hangingPunct="1">
        <a:lnSpc>
          <a:spcPct val="94000"/>
        </a:lnSpc>
        <a:spcBef>
          <a:spcPts val="500"/>
        </a:spcBef>
        <a:spcAft>
          <a:spcPts val="200"/>
        </a:spcAft>
        <a:buFont typeface="Franklin Gothic Book" panose="020B0503020102020204" pitchFamily="34" charset="0"/>
        <a:buChar char="–"/>
        <a:defRPr sz="1600" i="1" kern="1200" baseline="0">
          <a:solidFill>
            <a:schemeClr val="tx2"/>
          </a:solidFill>
          <a:latin typeface="+mn-lt"/>
          <a:ea typeface="+mn-ea"/>
          <a:cs typeface="+mn-cs"/>
        </a:defRPr>
      </a:lvl6pPr>
      <a:lvl7pPr marL="3200400" indent="-384048" algn="r" defTabSz="685800" rtl="1" eaLnBrk="1" latinLnBrk="0" hangingPunct="1">
        <a:lnSpc>
          <a:spcPct val="94000"/>
        </a:lnSpc>
        <a:spcBef>
          <a:spcPts val="500"/>
        </a:spcBef>
        <a:spcAft>
          <a:spcPts val="200"/>
        </a:spcAft>
        <a:buFont typeface="Franklin Gothic Book" panose="020B0503020102020204" pitchFamily="34" charset="0"/>
        <a:buChar char="■"/>
        <a:defRPr sz="1400" kern="1200" baseline="0">
          <a:solidFill>
            <a:schemeClr val="tx2"/>
          </a:solidFill>
          <a:latin typeface="+mn-lt"/>
          <a:ea typeface="+mn-ea"/>
          <a:cs typeface="+mn-cs"/>
        </a:defRPr>
      </a:lvl7pPr>
      <a:lvl8pPr marL="3657600" indent="-384048" algn="r" defTabSz="685800" rtl="1" eaLnBrk="1" latinLnBrk="0" hangingPunct="1">
        <a:lnSpc>
          <a:spcPct val="94000"/>
        </a:lnSpc>
        <a:spcBef>
          <a:spcPts val="500"/>
        </a:spcBef>
        <a:spcAft>
          <a:spcPts val="200"/>
        </a:spcAft>
        <a:buFont typeface="Franklin Gothic Book" panose="020B0503020102020204" pitchFamily="34" charset="0"/>
        <a:buChar char="–"/>
        <a:defRPr sz="1400" i="1" kern="1200" baseline="0">
          <a:solidFill>
            <a:schemeClr val="tx2"/>
          </a:solidFill>
          <a:latin typeface="+mn-lt"/>
          <a:ea typeface="+mn-ea"/>
          <a:cs typeface="+mn-cs"/>
        </a:defRPr>
      </a:lvl8pPr>
      <a:lvl9pPr marL="4114800" indent="-384048" algn="r" defTabSz="685800" rtl="1" eaLnBrk="1" latinLnBrk="0" hangingPunct="1">
        <a:lnSpc>
          <a:spcPct val="94000"/>
        </a:lnSpc>
        <a:spcBef>
          <a:spcPts val="500"/>
        </a:spcBef>
        <a:spcAft>
          <a:spcPts val="200"/>
        </a:spcAft>
        <a:buFont typeface="Franklin Gothic Book" panose="020B0503020102020204" pitchFamily="34" charset="0"/>
        <a:buChar char="■"/>
        <a:defRPr sz="1400" kern="1200" baseline="0">
          <a:solidFill>
            <a:schemeClr val="tx2"/>
          </a:solidFill>
          <a:latin typeface="+mn-lt"/>
          <a:ea typeface="+mn-ea"/>
          <a:cs typeface="+mn-cs"/>
        </a:defRPr>
      </a:lvl9pPr>
    </p:bodyStyle>
    <p:otherStyle>
      <a:defPPr>
        <a:defRPr lang="en-US"/>
      </a:defPPr>
      <a:lvl1pPr marL="0" algn="r" defTabSz="685800" rtl="1" eaLnBrk="1" latinLnBrk="0" hangingPunct="1">
        <a:defRPr sz="1350" kern="1200">
          <a:solidFill>
            <a:schemeClr val="tx1"/>
          </a:solidFill>
          <a:latin typeface="+mn-lt"/>
          <a:ea typeface="+mn-ea"/>
          <a:cs typeface="+mn-cs"/>
        </a:defRPr>
      </a:lvl1pPr>
      <a:lvl2pPr marL="342900" algn="r" defTabSz="685800" rtl="1" eaLnBrk="1" latinLnBrk="0" hangingPunct="1">
        <a:defRPr sz="1350" kern="1200">
          <a:solidFill>
            <a:schemeClr val="tx1"/>
          </a:solidFill>
          <a:latin typeface="+mn-lt"/>
          <a:ea typeface="+mn-ea"/>
          <a:cs typeface="+mn-cs"/>
        </a:defRPr>
      </a:lvl2pPr>
      <a:lvl3pPr marL="685800" algn="r" defTabSz="685800" rtl="1" eaLnBrk="1" latinLnBrk="0" hangingPunct="1">
        <a:defRPr sz="1350" kern="1200">
          <a:solidFill>
            <a:schemeClr val="tx1"/>
          </a:solidFill>
          <a:latin typeface="+mn-lt"/>
          <a:ea typeface="+mn-ea"/>
          <a:cs typeface="+mn-cs"/>
        </a:defRPr>
      </a:lvl3pPr>
      <a:lvl4pPr marL="1028700" algn="r" defTabSz="685800" rtl="1" eaLnBrk="1" latinLnBrk="0" hangingPunct="1">
        <a:defRPr sz="1350" kern="1200">
          <a:solidFill>
            <a:schemeClr val="tx1"/>
          </a:solidFill>
          <a:latin typeface="+mn-lt"/>
          <a:ea typeface="+mn-ea"/>
          <a:cs typeface="+mn-cs"/>
        </a:defRPr>
      </a:lvl4pPr>
      <a:lvl5pPr marL="1371600" algn="r" defTabSz="685800" rtl="1" eaLnBrk="1" latinLnBrk="0" hangingPunct="1">
        <a:defRPr sz="1350" kern="1200">
          <a:solidFill>
            <a:schemeClr val="tx1"/>
          </a:solidFill>
          <a:latin typeface="+mn-lt"/>
          <a:ea typeface="+mn-ea"/>
          <a:cs typeface="+mn-cs"/>
        </a:defRPr>
      </a:lvl5pPr>
      <a:lvl6pPr marL="1714500" algn="r" defTabSz="685800" rtl="1" eaLnBrk="1" latinLnBrk="0" hangingPunct="1">
        <a:defRPr sz="1350" kern="1200">
          <a:solidFill>
            <a:schemeClr val="tx1"/>
          </a:solidFill>
          <a:latin typeface="+mn-lt"/>
          <a:ea typeface="+mn-ea"/>
          <a:cs typeface="+mn-cs"/>
        </a:defRPr>
      </a:lvl6pPr>
      <a:lvl7pPr marL="2057400" algn="r" defTabSz="685800" rtl="1" eaLnBrk="1" latinLnBrk="0" hangingPunct="1">
        <a:defRPr sz="1350" kern="1200">
          <a:solidFill>
            <a:schemeClr val="tx1"/>
          </a:solidFill>
          <a:latin typeface="+mn-lt"/>
          <a:ea typeface="+mn-ea"/>
          <a:cs typeface="+mn-cs"/>
        </a:defRPr>
      </a:lvl7pPr>
      <a:lvl8pPr marL="2400300" algn="r" defTabSz="685800" rtl="1" eaLnBrk="1" latinLnBrk="0" hangingPunct="1">
        <a:defRPr sz="1350" kern="1200">
          <a:solidFill>
            <a:schemeClr val="tx1"/>
          </a:solidFill>
          <a:latin typeface="+mn-lt"/>
          <a:ea typeface="+mn-ea"/>
          <a:cs typeface="+mn-cs"/>
        </a:defRPr>
      </a:lvl8pPr>
      <a:lvl9pPr marL="2743200" algn="r" defTabSz="685800" rtl="1" eaLnBrk="1" latinLnBrk="0" hangingPunct="1">
        <a:defRPr sz="135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pos="6912">
          <p15:clr>
            <a:srgbClr val="F26B43"/>
          </p15:clr>
        </p15:guide>
        <p15:guide id="2" pos="936">
          <p15:clr>
            <a:srgbClr val="F26B43"/>
          </p15:clr>
        </p15:guide>
        <p15:guide id="3" pos="864">
          <p15:clr>
            <a:srgbClr val="F26B43"/>
          </p15:clr>
        </p15:guide>
        <p15:guide id="4" orient="horz" pos="1368">
          <p15:clr>
            <a:srgbClr val="F26B43"/>
          </p15:clr>
        </p15:guide>
        <p15:guide id="5" orient="horz" pos="1440">
          <p15:clr>
            <a:srgbClr val="F26B43"/>
          </p15:clr>
        </p15:guide>
        <p15:guide id="6" orient="horz" pos="3696">
          <p15:clr>
            <a:srgbClr val="F26B43"/>
          </p15:clr>
        </p15:guide>
        <p15:guide id="7" orient="horz" pos="432">
          <p15:clr>
            <a:srgbClr val="F26B43"/>
          </p15:clr>
        </p15:guide>
        <p15:guide id="8" orient="horz" pos="1512">
          <p15:clr>
            <a:srgbClr val="F26B43"/>
          </p15:clr>
        </p15:guide>
        <p15:guide id="9" pos="5184">
          <p15:clr>
            <a:srgbClr val="F26B43"/>
          </p15:clr>
        </p15:guide>
        <p15:guide id="10" pos="702">
          <p15:clr>
            <a:srgbClr val="F26B43"/>
          </p15:clr>
        </p15:guide>
        <p15:guide id="11" pos="648">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hyperlink" Target="http://www.venusglass.net/docs/venus_vguard.pdf" TargetMode="Externa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5.jpeg"/><Relationship Id="rId7" Type="http://schemas.openxmlformats.org/officeDocument/2006/relationships/image" Target="../media/image9.jpeg"/><Relationship Id="rId2" Type="http://schemas.openxmlformats.org/officeDocument/2006/relationships/image" Target="../media/image4.jpeg"/><Relationship Id="rId1" Type="http://schemas.openxmlformats.org/officeDocument/2006/relationships/slideLayout" Target="../slideLayouts/slideLayout2.xml"/><Relationship Id="rId6" Type="http://schemas.openxmlformats.org/officeDocument/2006/relationships/image" Target="../media/image8.jpeg"/><Relationship Id="rId5" Type="http://schemas.openxmlformats.org/officeDocument/2006/relationships/image" Target="../media/image7.jpeg"/><Relationship Id="rId4" Type="http://schemas.openxmlformats.org/officeDocument/2006/relationships/image" Target="../media/image6.jpeg"/></Relationships>
</file>

<file path=ppt/slides/_rels/slide12.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2.xml"/><Relationship Id="rId4" Type="http://schemas.openxmlformats.org/officeDocument/2006/relationships/image" Target="../media/image12.jpeg"/></Relationships>
</file>

<file path=ppt/slides/_rels/slide1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jpeg"/><Relationship Id="rId1" Type="http://schemas.openxmlformats.org/officeDocument/2006/relationships/slideLayout" Target="../slideLayouts/slideLayout2.xml"/><Relationship Id="rId4" Type="http://schemas.openxmlformats.org/officeDocument/2006/relationships/image" Target="../media/image15.png"/></Relationships>
</file>

<file path=ppt/slides/_rels/slide14.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slideLayout" Target="../slideLayouts/slideLayout2.xml"/><Relationship Id="rId4" Type="http://schemas.openxmlformats.org/officeDocument/2006/relationships/image" Target="../media/image18.jpeg"/></Relationships>
</file>

<file path=ppt/slides/_rels/slide1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2.xml"/><Relationship Id="rId6" Type="http://schemas.openxmlformats.org/officeDocument/2006/relationships/image" Target="../media/image23.jpeg"/><Relationship Id="rId5" Type="http://schemas.openxmlformats.org/officeDocument/2006/relationships/image" Target="../media/image22.png"/><Relationship Id="rId4" Type="http://schemas.openxmlformats.org/officeDocument/2006/relationships/image" Target="../media/image21.jpeg"/></Relationships>
</file>

<file path=ppt/slides/_rels/slide1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2.xml"/><Relationship Id="rId5" Type="http://schemas.openxmlformats.org/officeDocument/2006/relationships/image" Target="../media/image27.jpeg"/><Relationship Id="rId4" Type="http://schemas.openxmlformats.org/officeDocument/2006/relationships/image" Target="../media/image26.jpeg"/></Relationships>
</file>

<file path=ppt/slides/_rels/slide17.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jpeg"/><Relationship Id="rId1" Type="http://schemas.openxmlformats.org/officeDocument/2006/relationships/slideLayout" Target="../slideLayouts/slideLayout2.xml"/><Relationship Id="rId4" Type="http://schemas.openxmlformats.org/officeDocument/2006/relationships/image" Target="../media/image30.emf"/></Relationships>
</file>

<file path=ppt/slides/_rels/slide18.xml.rels><?xml version="1.0" encoding="UTF-8" standalone="yes"?>
<Relationships xmlns="http://schemas.openxmlformats.org/package/2006/relationships"><Relationship Id="rId3" Type="http://schemas.openxmlformats.org/officeDocument/2006/relationships/image" Target="../media/image32.jpg"/><Relationship Id="rId2" Type="http://schemas.openxmlformats.org/officeDocument/2006/relationships/image" Target="../media/image31.jp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34.jpeg"/></Relationships>
</file>

<file path=ppt/slides/_rels/slide23.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image" Target="../media/image35.jpeg"/><Relationship Id="rId1" Type="http://schemas.openxmlformats.org/officeDocument/2006/relationships/slideLayout" Target="../slideLayouts/slideLayout2.xml"/><Relationship Id="rId4" Type="http://schemas.openxmlformats.org/officeDocument/2006/relationships/image" Target="../media/image37.jpeg"/></Relationships>
</file>

<file path=ppt/slides/_rels/slide25.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image" Target="../media/image38.jpeg"/><Relationship Id="rId1" Type="http://schemas.openxmlformats.org/officeDocument/2006/relationships/slideLayout" Target="../slideLayouts/slideLayout2.xml"/><Relationship Id="rId5" Type="http://schemas.openxmlformats.org/officeDocument/2006/relationships/image" Target="../media/image41.png"/><Relationship Id="rId4" Type="http://schemas.openxmlformats.org/officeDocument/2006/relationships/image" Target="../media/image40.png"/></Relationships>
</file>

<file path=ppt/slides/_rels/slide26.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image" Target="../media/image42.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44.png"/><Relationship Id="rId1" Type="http://schemas.openxmlformats.org/officeDocument/2006/relationships/slideLayout" Target="../slideLayouts/slideLayout2.xml"/><Relationship Id="rId4" Type="http://schemas.openxmlformats.org/officeDocument/2006/relationships/image" Target="../media/image46.png"/></Relationships>
</file>

<file path=ppt/slides/_rels/slide28.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image" Target="../media/image47.jpeg"/><Relationship Id="rId1" Type="http://schemas.openxmlformats.org/officeDocument/2006/relationships/slideLayout" Target="../slideLayouts/slideLayout2.xml"/><Relationship Id="rId5" Type="http://schemas.openxmlformats.org/officeDocument/2006/relationships/image" Target="../media/image50.jpeg"/><Relationship Id="rId4" Type="http://schemas.openxmlformats.org/officeDocument/2006/relationships/image" Target="../media/image49.jpeg"/></Relationships>
</file>

<file path=ppt/slides/_rels/slide29.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51.png"/><Relationship Id="rId1" Type="http://schemas.openxmlformats.org/officeDocument/2006/relationships/slideLayout" Target="../slideLayouts/slideLayout2.xml"/><Relationship Id="rId4" Type="http://schemas.openxmlformats.org/officeDocument/2006/relationships/image" Target="../media/image52.jpe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image" Target="../media/image54.jpeg"/><Relationship Id="rId1" Type="http://schemas.openxmlformats.org/officeDocument/2006/relationships/slideLayout" Target="../slideLayouts/slideLayout2.xml"/><Relationship Id="rId4" Type="http://schemas.microsoft.com/office/2007/relationships/hdphoto" Target="../media/hdphoto2.wdp"/></Relationships>
</file>

<file path=ppt/slides/_rels/slide32.xml.rels><?xml version="1.0" encoding="UTF-8" standalone="yes"?>
<Relationships xmlns="http://schemas.openxmlformats.org/package/2006/relationships"><Relationship Id="rId2" Type="http://schemas.openxmlformats.org/officeDocument/2006/relationships/image" Target="../media/image56.jpe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57.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58.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58.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58.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image" Target="../media/image59.png"/><Relationship Id="rId1" Type="http://schemas.openxmlformats.org/officeDocument/2006/relationships/slideLayout" Target="../slideLayouts/slideLayout2.xml"/><Relationship Id="rId4" Type="http://schemas.openxmlformats.org/officeDocument/2006/relationships/image" Target="../media/image61.png"/></Relationships>
</file>

<file path=ppt/slides/_rels/slide38.xml.rels><?xml version="1.0" encoding="UTF-8" standalone="yes"?>
<Relationships xmlns="http://schemas.openxmlformats.org/package/2006/relationships"><Relationship Id="rId3" Type="http://schemas.openxmlformats.org/officeDocument/2006/relationships/image" Target="../media/image63.jpeg"/><Relationship Id="rId2" Type="http://schemas.openxmlformats.org/officeDocument/2006/relationships/image" Target="../media/image62.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65.gif"/><Relationship Id="rId2" Type="http://schemas.openxmlformats.org/officeDocument/2006/relationships/image" Target="../media/image64.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66.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67.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68.jpeg"/><Relationship Id="rId1" Type="http://schemas.openxmlformats.org/officeDocument/2006/relationships/slideLayout" Target="../slideLayouts/slideLayout2.xml"/><Relationship Id="rId4" Type="http://schemas.openxmlformats.org/officeDocument/2006/relationships/image" Target="../media/image69.jpg"/></Relationships>
</file>

<file path=ppt/slides/_rels/slide43.xml.rels><?xml version="1.0" encoding="UTF-8" standalone="yes"?>
<Relationships xmlns="http://schemas.openxmlformats.org/package/2006/relationships"><Relationship Id="rId3" Type="http://schemas.microsoft.com/office/2007/relationships/hdphoto" Target="../media/hdphoto4.wdp"/><Relationship Id="rId2" Type="http://schemas.openxmlformats.org/officeDocument/2006/relationships/image" Target="../media/image70.png"/><Relationship Id="rId1" Type="http://schemas.openxmlformats.org/officeDocument/2006/relationships/slideLayout" Target="../slideLayouts/slideLayout2.xml"/><Relationship Id="rId5" Type="http://schemas.microsoft.com/office/2007/relationships/hdphoto" Target="../media/hdphoto5.wdp"/><Relationship Id="rId4" Type="http://schemas.openxmlformats.org/officeDocument/2006/relationships/image" Target="../media/image71.jpeg"/></Relationships>
</file>

<file path=ppt/slides/_rels/slide44.xml.rels><?xml version="1.0" encoding="UTF-8" standalone="yes"?>
<Relationships xmlns="http://schemas.openxmlformats.org/package/2006/relationships"><Relationship Id="rId3" Type="http://schemas.microsoft.com/office/2007/relationships/hdphoto" Target="../media/hdphoto6.wdp"/><Relationship Id="rId2" Type="http://schemas.openxmlformats.org/officeDocument/2006/relationships/image" Target="../media/image72.jpeg"/><Relationship Id="rId1" Type="http://schemas.openxmlformats.org/officeDocument/2006/relationships/slideLayout" Target="../slideLayouts/slideLayout2.xml"/><Relationship Id="rId4" Type="http://schemas.openxmlformats.org/officeDocument/2006/relationships/image" Target="../media/image73.png"/></Relationships>
</file>

<file path=ppt/slides/_rels/slide45.xml.rels><?xml version="1.0" encoding="UTF-8" standalone="yes"?>
<Relationships xmlns="http://schemas.openxmlformats.org/package/2006/relationships"><Relationship Id="rId3" Type="http://schemas.openxmlformats.org/officeDocument/2006/relationships/image" Target="../media/image75.jpeg"/><Relationship Id="rId2" Type="http://schemas.openxmlformats.org/officeDocument/2006/relationships/image" Target="../media/image74.png"/><Relationship Id="rId1" Type="http://schemas.openxmlformats.org/officeDocument/2006/relationships/slideLayout" Target="../slideLayouts/slideLayout2.xml"/><Relationship Id="rId4" Type="http://schemas.microsoft.com/office/2007/relationships/hdphoto" Target="../media/hdphoto7.wdp"/></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image" Target="../media/image76.pn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78.pn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image" Target="../media/image79.jpe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image" Target="../media/image81.pn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media/image83.jpeg"/><Relationship Id="rId2" Type="http://schemas.openxmlformats.org/officeDocument/2006/relationships/image" Target="../media/image82.jpeg"/><Relationship Id="rId1" Type="http://schemas.openxmlformats.org/officeDocument/2006/relationships/slideLayout" Target="../slideLayouts/slideLayout2.xml"/><Relationship Id="rId5" Type="http://schemas.openxmlformats.org/officeDocument/2006/relationships/image" Target="../media/image85.jpeg"/><Relationship Id="rId4" Type="http://schemas.openxmlformats.org/officeDocument/2006/relationships/image" Target="../media/image84.jpeg"/></Relationships>
</file>

<file path=ppt/slides/_rels/slide56.xml.rels><?xml version="1.0" encoding="UTF-8" standalone="yes"?>
<Relationships xmlns="http://schemas.openxmlformats.org/package/2006/relationships"><Relationship Id="rId8" Type="http://schemas.openxmlformats.org/officeDocument/2006/relationships/image" Target="../media/image92.jpeg"/><Relationship Id="rId3" Type="http://schemas.openxmlformats.org/officeDocument/2006/relationships/image" Target="../media/image87.png"/><Relationship Id="rId7" Type="http://schemas.openxmlformats.org/officeDocument/2006/relationships/image" Target="../media/image91.jpeg"/><Relationship Id="rId2" Type="http://schemas.openxmlformats.org/officeDocument/2006/relationships/image" Target="../media/image86.jpeg"/><Relationship Id="rId1" Type="http://schemas.openxmlformats.org/officeDocument/2006/relationships/slideLayout" Target="../slideLayouts/slideLayout2.xml"/><Relationship Id="rId6" Type="http://schemas.openxmlformats.org/officeDocument/2006/relationships/image" Target="../media/image90.jpeg"/><Relationship Id="rId5" Type="http://schemas.openxmlformats.org/officeDocument/2006/relationships/image" Target="../media/image89.jpeg"/><Relationship Id="rId4" Type="http://schemas.openxmlformats.org/officeDocument/2006/relationships/image" Target="../media/image88.jpeg"/><Relationship Id="rId9" Type="http://schemas.openxmlformats.org/officeDocument/2006/relationships/image" Target="../media/image93.jpeg"/></Relationships>
</file>

<file path=ppt/slides/_rels/slide57.xml.rels><?xml version="1.0" encoding="UTF-8" standalone="yes"?>
<Relationships xmlns="http://schemas.openxmlformats.org/package/2006/relationships"><Relationship Id="rId8" Type="http://schemas.openxmlformats.org/officeDocument/2006/relationships/image" Target="../media/image100.jpeg"/><Relationship Id="rId3" Type="http://schemas.openxmlformats.org/officeDocument/2006/relationships/image" Target="../media/image95.jpeg"/><Relationship Id="rId7" Type="http://schemas.openxmlformats.org/officeDocument/2006/relationships/image" Target="../media/image99.jpeg"/><Relationship Id="rId2" Type="http://schemas.openxmlformats.org/officeDocument/2006/relationships/image" Target="../media/image94.jpeg"/><Relationship Id="rId1" Type="http://schemas.openxmlformats.org/officeDocument/2006/relationships/slideLayout" Target="../slideLayouts/slideLayout2.xml"/><Relationship Id="rId6" Type="http://schemas.openxmlformats.org/officeDocument/2006/relationships/image" Target="../media/image98.jpeg"/><Relationship Id="rId11" Type="http://schemas.openxmlformats.org/officeDocument/2006/relationships/image" Target="../media/image103.jpeg"/><Relationship Id="rId5" Type="http://schemas.openxmlformats.org/officeDocument/2006/relationships/image" Target="../media/image97.jpeg"/><Relationship Id="rId10" Type="http://schemas.openxmlformats.org/officeDocument/2006/relationships/image" Target="../media/image102.jpeg"/><Relationship Id="rId4" Type="http://schemas.openxmlformats.org/officeDocument/2006/relationships/image" Target="../media/image96.jpeg"/><Relationship Id="rId9" Type="http://schemas.openxmlformats.org/officeDocument/2006/relationships/image" Target="../media/image101.jpeg"/></Relationships>
</file>

<file path=ppt/slides/_rels/slide58.xml.rels><?xml version="1.0" encoding="UTF-8" standalone="yes"?>
<Relationships xmlns="http://schemas.openxmlformats.org/package/2006/relationships"><Relationship Id="rId3" Type="http://schemas.openxmlformats.org/officeDocument/2006/relationships/image" Target="../media/image105.jpeg"/><Relationship Id="rId7" Type="http://schemas.openxmlformats.org/officeDocument/2006/relationships/image" Target="../media/image109.jpeg"/><Relationship Id="rId2" Type="http://schemas.openxmlformats.org/officeDocument/2006/relationships/image" Target="../media/image104.jpeg"/><Relationship Id="rId1" Type="http://schemas.openxmlformats.org/officeDocument/2006/relationships/slideLayout" Target="../slideLayouts/slideLayout2.xml"/><Relationship Id="rId6" Type="http://schemas.openxmlformats.org/officeDocument/2006/relationships/image" Target="../media/image108.jpeg"/><Relationship Id="rId5" Type="http://schemas.openxmlformats.org/officeDocument/2006/relationships/image" Target="../media/image107.jpeg"/><Relationship Id="rId4" Type="http://schemas.openxmlformats.org/officeDocument/2006/relationships/image" Target="../media/image106.jpeg"/></Relationships>
</file>

<file path=ppt/slides/_rels/slide59.xml.rels><?xml version="1.0" encoding="UTF-8" standalone="yes"?>
<Relationships xmlns="http://schemas.openxmlformats.org/package/2006/relationships"><Relationship Id="rId3" Type="http://schemas.openxmlformats.org/officeDocument/2006/relationships/image" Target="../media/image111.png"/><Relationship Id="rId2" Type="http://schemas.openxmlformats.org/officeDocument/2006/relationships/image" Target="../media/image110.png"/><Relationship Id="rId1" Type="http://schemas.openxmlformats.org/officeDocument/2006/relationships/slideLayout" Target="../slideLayouts/slideLayout2.xml"/><Relationship Id="rId4" Type="http://schemas.openxmlformats.org/officeDocument/2006/relationships/image" Target="../media/image112.jpe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0.xml.rels><?xml version="1.0" encoding="UTF-8" standalone="yes"?>
<Relationships xmlns="http://schemas.openxmlformats.org/package/2006/relationships"><Relationship Id="rId3" Type="http://schemas.openxmlformats.org/officeDocument/2006/relationships/image" Target="../media/image114.jpeg"/><Relationship Id="rId2" Type="http://schemas.openxmlformats.org/officeDocument/2006/relationships/image" Target="../media/image113.jpeg"/><Relationship Id="rId1" Type="http://schemas.openxmlformats.org/officeDocument/2006/relationships/slideLayout" Target="../slideLayouts/slideLayout2.xml"/><Relationship Id="rId6" Type="http://schemas.openxmlformats.org/officeDocument/2006/relationships/image" Target="../media/image117.jpeg"/><Relationship Id="rId5" Type="http://schemas.openxmlformats.org/officeDocument/2006/relationships/image" Target="../media/image116.jpeg"/><Relationship Id="rId4" Type="http://schemas.openxmlformats.org/officeDocument/2006/relationships/image" Target="../media/image115.jpeg"/></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3" Type="http://schemas.openxmlformats.org/officeDocument/2006/relationships/image" Target="../media/image119.png"/><Relationship Id="rId2" Type="http://schemas.openxmlformats.org/officeDocument/2006/relationships/image" Target="../media/image118.png"/><Relationship Id="rId1" Type="http://schemas.openxmlformats.org/officeDocument/2006/relationships/slideLayout" Target="../slideLayouts/slideLayout2.xml"/><Relationship Id="rId5" Type="http://schemas.openxmlformats.org/officeDocument/2006/relationships/image" Target="../media/image121.png"/><Relationship Id="rId4" Type="http://schemas.openxmlformats.org/officeDocument/2006/relationships/image" Target="../media/image120.png"/></Relationships>
</file>

<file path=ppt/slides/_rels/slide63.xml.rels><?xml version="1.0" encoding="UTF-8" standalone="yes"?>
<Relationships xmlns="http://schemas.openxmlformats.org/package/2006/relationships"><Relationship Id="rId3" Type="http://schemas.openxmlformats.org/officeDocument/2006/relationships/image" Target="../media/image123.jpeg"/><Relationship Id="rId2" Type="http://schemas.openxmlformats.org/officeDocument/2006/relationships/image" Target="../media/image122.jpeg"/><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3" Type="http://schemas.openxmlformats.org/officeDocument/2006/relationships/image" Target="../media/image83.jpeg"/><Relationship Id="rId2" Type="http://schemas.openxmlformats.org/officeDocument/2006/relationships/image" Target="../media/image124.png"/><Relationship Id="rId1" Type="http://schemas.openxmlformats.org/officeDocument/2006/relationships/slideLayout" Target="../slideLayouts/slideLayout2.xml"/><Relationship Id="rId4" Type="http://schemas.openxmlformats.org/officeDocument/2006/relationships/image" Target="../media/image125.png"/></Relationships>
</file>

<file path=ppt/slides/_rels/slide65.xml.rels><?xml version="1.0" encoding="UTF-8" standalone="yes"?>
<Relationships xmlns="http://schemas.openxmlformats.org/package/2006/relationships"><Relationship Id="rId2" Type="http://schemas.openxmlformats.org/officeDocument/2006/relationships/image" Target="../media/image126.png"/><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image" Target="../media/image127.jpeg"/><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3" Type="http://schemas.openxmlformats.org/officeDocument/2006/relationships/image" Target="../media/image129.jpeg"/><Relationship Id="rId2" Type="http://schemas.openxmlformats.org/officeDocument/2006/relationships/image" Target="../media/image128.png"/><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3" Type="http://schemas.openxmlformats.org/officeDocument/2006/relationships/image" Target="../media/image131.png"/><Relationship Id="rId2" Type="http://schemas.openxmlformats.org/officeDocument/2006/relationships/image" Target="../media/image130.png"/><Relationship Id="rId1" Type="http://schemas.openxmlformats.org/officeDocument/2006/relationships/slideLayout" Target="../slideLayouts/slideLayout2.xml"/><Relationship Id="rId5" Type="http://schemas.openxmlformats.org/officeDocument/2006/relationships/image" Target="../media/image132.png"/><Relationship Id="rId4" Type="http://schemas.openxmlformats.org/officeDocument/2006/relationships/image" Target="../media/image126.png"/></Relationships>
</file>

<file path=ppt/slides/_rels/slide69.xml.rels><?xml version="1.0" encoding="UTF-8" standalone="yes"?>
<Relationships xmlns="http://schemas.openxmlformats.org/package/2006/relationships"><Relationship Id="rId3" Type="http://schemas.openxmlformats.org/officeDocument/2006/relationships/image" Target="../media/image134.jpg"/><Relationship Id="rId2" Type="http://schemas.openxmlformats.org/officeDocument/2006/relationships/image" Target="../media/image133.jpg"/><Relationship Id="rId1" Type="http://schemas.openxmlformats.org/officeDocument/2006/relationships/slideLayout" Target="../slideLayouts/slideLayout2.xml"/><Relationship Id="rId4" Type="http://schemas.openxmlformats.org/officeDocument/2006/relationships/image" Target="../media/image135.jp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3" Type="http://schemas.openxmlformats.org/officeDocument/2006/relationships/image" Target="../media/image137.jpg"/><Relationship Id="rId2" Type="http://schemas.openxmlformats.org/officeDocument/2006/relationships/image" Target="../media/image136.jpg"/><Relationship Id="rId1" Type="http://schemas.openxmlformats.org/officeDocument/2006/relationships/slideLayout" Target="../slideLayouts/slideLayout2.xml"/><Relationship Id="rId4" Type="http://schemas.openxmlformats.org/officeDocument/2006/relationships/image" Target="../media/image138.jpeg"/></Relationships>
</file>

<file path=ppt/slides/_rels/slide71.xml.rels><?xml version="1.0" encoding="UTF-8" standalone="yes"?>
<Relationships xmlns="http://schemas.openxmlformats.org/package/2006/relationships"><Relationship Id="rId2" Type="http://schemas.openxmlformats.org/officeDocument/2006/relationships/image" Target="../media/image139.png"/><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3" Type="http://schemas.openxmlformats.org/officeDocument/2006/relationships/image" Target="../media/image141.png"/><Relationship Id="rId2" Type="http://schemas.openxmlformats.org/officeDocument/2006/relationships/image" Target="../media/image140.png"/><Relationship Id="rId1" Type="http://schemas.openxmlformats.org/officeDocument/2006/relationships/slideLayout" Target="../slideLayouts/slideLayout2.xml"/><Relationship Id="rId4" Type="http://schemas.openxmlformats.org/officeDocument/2006/relationships/image" Target="../media/image142.png"/></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2" Type="http://schemas.openxmlformats.org/officeDocument/2006/relationships/image" Target="../media/image143.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2" Type="http://schemas.openxmlformats.org/officeDocument/2006/relationships/image" Target="../media/image144.jpeg"/><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3" Type="http://schemas.microsoft.com/office/2007/relationships/hdphoto" Target="../media/hdphoto8.wdp"/><Relationship Id="rId2" Type="http://schemas.openxmlformats.org/officeDocument/2006/relationships/image" Target="../media/image145.jpeg"/><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3" Type="http://schemas.openxmlformats.org/officeDocument/2006/relationships/image" Target="../media/image147.png"/><Relationship Id="rId2" Type="http://schemas.openxmlformats.org/officeDocument/2006/relationships/image" Target="../media/image146.png"/><Relationship Id="rId1" Type="http://schemas.openxmlformats.org/officeDocument/2006/relationships/slideLayout" Target="../slideLayouts/slideLayout2.xml"/><Relationship Id="rId5" Type="http://schemas.openxmlformats.org/officeDocument/2006/relationships/image" Target="../media/image149.png"/><Relationship Id="rId4" Type="http://schemas.openxmlformats.org/officeDocument/2006/relationships/image" Target="../media/image148.png"/></Relationships>
</file>

<file path=ppt/slides/_rels/slide84.xml.rels><?xml version="1.0" encoding="UTF-8" standalone="yes"?>
<Relationships xmlns="http://schemas.openxmlformats.org/package/2006/relationships"><Relationship Id="rId3" Type="http://schemas.microsoft.com/office/2007/relationships/hdphoto" Target="../media/hdphoto9.wdp"/><Relationship Id="rId2" Type="http://schemas.openxmlformats.org/officeDocument/2006/relationships/image" Target="../media/image150.png"/><Relationship Id="rId1" Type="http://schemas.openxmlformats.org/officeDocument/2006/relationships/slideLayout" Target="../slideLayouts/slideLayout2.xml"/><Relationship Id="rId5" Type="http://schemas.openxmlformats.org/officeDocument/2006/relationships/hyperlink" Target="http://www.alpco.biz/documents/what-is-thermalbreak" TargetMode="External"/><Relationship Id="rId4" Type="http://schemas.openxmlformats.org/officeDocument/2006/relationships/image" Target="../media/image151.png"/></Relationships>
</file>

<file path=ppt/slides/_rels/slide85.xml.rels><?xml version="1.0" encoding="UTF-8" standalone="yes"?>
<Relationships xmlns="http://schemas.openxmlformats.org/package/2006/relationships"><Relationship Id="rId3" Type="http://schemas.openxmlformats.org/officeDocument/2006/relationships/image" Target="../media/image152.png"/><Relationship Id="rId2" Type="http://schemas.openxmlformats.org/officeDocument/2006/relationships/hyperlink" Target="http://www.alpco.biz/documents/what-is-thermalbreak" TargetMode="External"/><Relationship Id="rId1" Type="http://schemas.openxmlformats.org/officeDocument/2006/relationships/slideLayout" Target="../slideLayouts/slideLayout2.xml"/><Relationship Id="rId5" Type="http://schemas.openxmlformats.org/officeDocument/2006/relationships/image" Target="../media/image153.png"/><Relationship Id="rId4" Type="http://schemas.microsoft.com/office/2007/relationships/hdphoto" Target="../media/hdphoto10.wdp"/></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3" Type="http://schemas.openxmlformats.org/officeDocument/2006/relationships/image" Target="../media/image155.jpeg"/><Relationship Id="rId2" Type="http://schemas.openxmlformats.org/officeDocument/2006/relationships/image" Target="../media/image154.jpeg"/><Relationship Id="rId1" Type="http://schemas.openxmlformats.org/officeDocument/2006/relationships/slideLayout" Target="../slideLayouts/slideLayout2.xml"/><Relationship Id="rId4" Type="http://schemas.openxmlformats.org/officeDocument/2006/relationships/image" Target="../media/image156.png"/></Relationships>
</file>

<file path=ppt/slides/_rels/slide88.xml.rels><?xml version="1.0" encoding="UTF-8" standalone="yes"?>
<Relationships xmlns="http://schemas.openxmlformats.org/package/2006/relationships"><Relationship Id="rId3" Type="http://schemas.openxmlformats.org/officeDocument/2006/relationships/image" Target="../media/image158.jpeg"/><Relationship Id="rId2" Type="http://schemas.openxmlformats.org/officeDocument/2006/relationships/image" Target="../media/image157.jpeg"/><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3" Type="http://schemas.microsoft.com/office/2007/relationships/hdphoto" Target="../media/hdphoto11.wdp"/><Relationship Id="rId2" Type="http://schemas.openxmlformats.org/officeDocument/2006/relationships/image" Target="../media/image159.jpeg"/><Relationship Id="rId1" Type="http://schemas.openxmlformats.org/officeDocument/2006/relationships/slideLayout" Target="../slideLayouts/slideLayout2.xml"/><Relationship Id="rId4" Type="http://schemas.openxmlformats.org/officeDocument/2006/relationships/image" Target="../media/image160.jp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0.xml.rels><?xml version="1.0" encoding="UTF-8" standalone="yes"?>
<Relationships xmlns="http://schemas.openxmlformats.org/package/2006/relationships"><Relationship Id="rId3" Type="http://schemas.microsoft.com/office/2007/relationships/hdphoto" Target="../media/hdphoto12.wdp"/><Relationship Id="rId2" Type="http://schemas.openxmlformats.org/officeDocument/2006/relationships/image" Target="../media/image161.jpeg"/><Relationship Id="rId1" Type="http://schemas.openxmlformats.org/officeDocument/2006/relationships/slideLayout" Target="../slideLayouts/slideLayout2.xml"/><Relationship Id="rId4" Type="http://schemas.openxmlformats.org/officeDocument/2006/relationships/image" Target="../media/image162.jpg"/></Relationships>
</file>

<file path=ppt/slides/_rels/slide91.xml.rels><?xml version="1.0" encoding="UTF-8" standalone="yes"?>
<Relationships xmlns="http://schemas.openxmlformats.org/package/2006/relationships"><Relationship Id="rId3" Type="http://schemas.microsoft.com/office/2007/relationships/hdphoto" Target="../media/hdphoto13.wdp"/><Relationship Id="rId2" Type="http://schemas.openxmlformats.org/officeDocument/2006/relationships/image" Target="../media/image163.jpeg"/><Relationship Id="rId1" Type="http://schemas.openxmlformats.org/officeDocument/2006/relationships/slideLayout" Target="../slideLayouts/slideLayout2.xml"/><Relationship Id="rId5" Type="http://schemas.microsoft.com/office/2007/relationships/hdphoto" Target="../media/hdphoto14.wdp"/><Relationship Id="rId4" Type="http://schemas.openxmlformats.org/officeDocument/2006/relationships/image" Target="../media/image164.jpeg"/></Relationships>
</file>

<file path=ppt/slides/_rels/slide92.xml.rels><?xml version="1.0" encoding="UTF-8" standalone="yes"?>
<Relationships xmlns="http://schemas.openxmlformats.org/package/2006/relationships"><Relationship Id="rId3" Type="http://schemas.microsoft.com/office/2007/relationships/hdphoto" Target="../media/hdphoto15.wdp"/><Relationship Id="rId2" Type="http://schemas.openxmlformats.org/officeDocument/2006/relationships/image" Target="../media/image165.jpeg"/><Relationship Id="rId1" Type="http://schemas.openxmlformats.org/officeDocument/2006/relationships/slideLayout" Target="../slideLayouts/slideLayout2.xml"/><Relationship Id="rId4" Type="http://schemas.openxmlformats.org/officeDocument/2006/relationships/image" Target="../media/image166.jpg"/></Relationships>
</file>

<file path=ppt/slides/_rels/slide93.xml.rels><?xml version="1.0" encoding="UTF-8" standalone="yes"?>
<Relationships xmlns="http://schemas.openxmlformats.org/package/2006/relationships"><Relationship Id="rId3" Type="http://schemas.microsoft.com/office/2007/relationships/hdphoto" Target="../media/hdphoto16.wdp"/><Relationship Id="rId2" Type="http://schemas.openxmlformats.org/officeDocument/2006/relationships/image" Target="../media/image167.jpeg"/><Relationship Id="rId1" Type="http://schemas.openxmlformats.org/officeDocument/2006/relationships/slideLayout" Target="../slideLayouts/slideLayout2.xml"/><Relationship Id="rId4" Type="http://schemas.openxmlformats.org/officeDocument/2006/relationships/image" Target="../media/image168.jpg"/></Relationships>
</file>

<file path=ppt/slides/_rels/slide94.xml.rels><?xml version="1.0" encoding="UTF-8" standalone="yes"?>
<Relationships xmlns="http://schemas.openxmlformats.org/package/2006/relationships"><Relationship Id="rId3" Type="http://schemas.microsoft.com/office/2007/relationships/hdphoto" Target="../media/hdphoto17.wdp"/><Relationship Id="rId2" Type="http://schemas.openxmlformats.org/officeDocument/2006/relationships/image" Target="../media/image169.png"/><Relationship Id="rId1" Type="http://schemas.openxmlformats.org/officeDocument/2006/relationships/slideLayout" Target="../slideLayouts/slideLayout2.xml"/><Relationship Id="rId5" Type="http://schemas.microsoft.com/office/2007/relationships/hdphoto" Target="../media/hdphoto18.wdp"/><Relationship Id="rId4" Type="http://schemas.openxmlformats.org/officeDocument/2006/relationships/image" Target="../media/image170.png"/></Relationships>
</file>

<file path=ppt/slides/_rels/slide95.xml.rels><?xml version="1.0" encoding="UTF-8" standalone="yes"?>
<Relationships xmlns="http://schemas.openxmlformats.org/package/2006/relationships"><Relationship Id="rId3" Type="http://schemas.microsoft.com/office/2007/relationships/hdphoto" Target="../media/hdphoto19.wdp"/><Relationship Id="rId2" Type="http://schemas.openxmlformats.org/officeDocument/2006/relationships/image" Target="../media/image171.png"/><Relationship Id="rId1" Type="http://schemas.openxmlformats.org/officeDocument/2006/relationships/slideLayout" Target="../slideLayouts/slideLayout2.xml"/><Relationship Id="rId4" Type="http://schemas.openxmlformats.org/officeDocument/2006/relationships/image" Target="../media/image172.png"/></Relationships>
</file>

<file path=ppt/slides/_rels/slide96.xml.rels><?xml version="1.0" encoding="UTF-8" standalone="yes"?>
<Relationships xmlns="http://schemas.openxmlformats.org/package/2006/relationships"><Relationship Id="rId8" Type="http://schemas.microsoft.com/office/2007/relationships/hdphoto" Target="../media/hdphoto20.wdp"/><Relationship Id="rId3" Type="http://schemas.openxmlformats.org/officeDocument/2006/relationships/image" Target="../media/image174.jpg"/><Relationship Id="rId7" Type="http://schemas.openxmlformats.org/officeDocument/2006/relationships/image" Target="../media/image178.jpeg"/><Relationship Id="rId2" Type="http://schemas.openxmlformats.org/officeDocument/2006/relationships/image" Target="../media/image173.jpg"/><Relationship Id="rId1" Type="http://schemas.openxmlformats.org/officeDocument/2006/relationships/slideLayout" Target="../slideLayouts/slideLayout2.xml"/><Relationship Id="rId6" Type="http://schemas.openxmlformats.org/officeDocument/2006/relationships/image" Target="../media/image177.jpg"/><Relationship Id="rId5" Type="http://schemas.openxmlformats.org/officeDocument/2006/relationships/image" Target="../media/image176.jpg"/><Relationship Id="rId10" Type="http://schemas.microsoft.com/office/2007/relationships/hdphoto" Target="../media/hdphoto21.wdp"/><Relationship Id="rId4" Type="http://schemas.openxmlformats.org/officeDocument/2006/relationships/image" Target="../media/image175.jpg"/><Relationship Id="rId9" Type="http://schemas.openxmlformats.org/officeDocument/2006/relationships/image" Target="../media/image179.jpeg"/></Relationships>
</file>

<file path=ppt/slides/_rels/slide97.xml.rels><?xml version="1.0" encoding="UTF-8" standalone="yes"?>
<Relationships xmlns="http://schemas.openxmlformats.org/package/2006/relationships"><Relationship Id="rId3" Type="http://schemas.openxmlformats.org/officeDocument/2006/relationships/image" Target="../media/image181.jpeg"/><Relationship Id="rId7" Type="http://schemas.openxmlformats.org/officeDocument/2006/relationships/image" Target="../media/image185.jpeg"/><Relationship Id="rId2" Type="http://schemas.openxmlformats.org/officeDocument/2006/relationships/image" Target="../media/image180.jpeg"/><Relationship Id="rId1" Type="http://schemas.openxmlformats.org/officeDocument/2006/relationships/slideLayout" Target="../slideLayouts/slideLayout2.xml"/><Relationship Id="rId6" Type="http://schemas.openxmlformats.org/officeDocument/2006/relationships/image" Target="../media/image184.jpeg"/><Relationship Id="rId5" Type="http://schemas.openxmlformats.org/officeDocument/2006/relationships/image" Target="../media/image183.jpeg"/><Relationship Id="rId4" Type="http://schemas.openxmlformats.org/officeDocument/2006/relationships/image" Target="../media/image182.jpeg"/></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gradFill>
          <a:gsLst>
            <a:gs pos="44570">
              <a:srgbClr val="A0B1B5"/>
            </a:gs>
            <a:gs pos="51646">
              <a:srgbClr val="99AAAE"/>
            </a:gs>
            <a:gs pos="0">
              <a:schemeClr val="bg2">
                <a:shade val="94000"/>
                <a:satMod val="114000"/>
                <a:lumMod val="96000"/>
              </a:schemeClr>
            </a:gs>
            <a:gs pos="62000">
              <a:schemeClr val="bg2">
                <a:tint val="92000"/>
                <a:shade val="66000"/>
                <a:satMod val="110000"/>
                <a:lumMod val="80000"/>
              </a:schemeClr>
            </a:gs>
            <a:gs pos="100000">
              <a:schemeClr val="bg2">
                <a:tint val="89000"/>
                <a:shade val="62000"/>
                <a:satMod val="110000"/>
                <a:lumMod val="72000"/>
              </a:schemeClr>
            </a:gs>
          </a:gsLst>
          <a:lin ang="5400000" scaled="0"/>
        </a:gradFill>
        <a:effectLst/>
      </p:bgPr>
    </p:bg>
    <p:spTree>
      <p:nvGrpSpPr>
        <p:cNvPr id="1" name=""/>
        <p:cNvGrpSpPr/>
        <p:nvPr/>
      </p:nvGrpSpPr>
      <p:grpSpPr>
        <a:xfrm>
          <a:off x="0" y="0"/>
          <a:ext cx="0" cy="0"/>
          <a:chOff x="0" y="0"/>
          <a:chExt cx="0" cy="0"/>
        </a:xfrm>
      </p:grpSpPr>
      <p:sp>
        <p:nvSpPr>
          <p:cNvPr id="6" name="Title 1"/>
          <p:cNvSpPr txBox="1">
            <a:spLocks/>
          </p:cNvSpPr>
          <p:nvPr/>
        </p:nvSpPr>
        <p:spPr>
          <a:xfrm>
            <a:off x="505327" y="2487215"/>
            <a:ext cx="8373978" cy="1463153"/>
          </a:xfrm>
          <a:prstGeom prst="rect">
            <a:avLst/>
          </a:prstGeom>
        </p:spPr>
        <p:txBody>
          <a:bodyPr vert="horz" lIns="91440" tIns="45720" rIns="91440" bIns="45720" rtlCol="0" anchor="b">
            <a:normAutofit fontScale="70000" lnSpcReduction="20000"/>
          </a:bodyPr>
          <a:lstStyle>
            <a:lvl1pPr algn="l" defTabSz="9144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ctr" rtl="1"/>
            <a:r>
              <a:rPr lang="fa-IR" sz="8000" dirty="0" smtClean="0">
                <a:solidFill>
                  <a:prstClr val="black"/>
                </a:solidFill>
                <a:latin typeface="IranNastaliq" pitchFamily="18" charset="0"/>
                <a:cs typeface="B Homa" panose="00000400000000000000" pitchFamily="2" charset="-78"/>
              </a:rPr>
              <a:t>بررسی انواع شیشه در ساختمان</a:t>
            </a:r>
            <a:endParaRPr lang="en-US" sz="8000" dirty="0">
              <a:solidFill>
                <a:prstClr val="black"/>
              </a:solidFill>
              <a:latin typeface="IranNastaliq" pitchFamily="18" charset="0"/>
              <a:cs typeface="B Homa" panose="00000400000000000000" pitchFamily="2" charset="-78"/>
            </a:endParaRPr>
          </a:p>
        </p:txBody>
      </p:sp>
    </p:spTree>
    <p:extLst>
      <p:ext uri="{BB962C8B-B14F-4D97-AF65-F5344CB8AC3E}">
        <p14:creationId xmlns:p14="http://schemas.microsoft.com/office/powerpoint/2010/main" val="86191774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3957558" y="1096863"/>
            <a:ext cx="4214842" cy="5201424"/>
          </a:xfrm>
          <a:prstGeom prst="rect">
            <a:avLst/>
          </a:prstGeom>
          <a:noFill/>
        </p:spPr>
        <p:txBody>
          <a:bodyPr wrap="square" rtlCol="1">
            <a:spAutoFit/>
          </a:bodyPr>
          <a:lstStyle/>
          <a:p>
            <a:pPr>
              <a:buFont typeface="Arial" pitchFamily="34" charset="0"/>
              <a:buChar char="•"/>
            </a:pPr>
            <a:r>
              <a:rPr lang="fa-IR" sz="3200" dirty="0">
                <a:solidFill>
                  <a:prstClr val="black"/>
                </a:solidFill>
                <a:effectLst>
                  <a:outerShdw blurRad="38100" dist="38100" dir="2700000" algn="tl">
                    <a:srgbClr val="000000">
                      <a:alpha val="43137"/>
                    </a:srgbClr>
                  </a:outerShdw>
                </a:effectLst>
                <a:latin typeface="IranNastaliq" pitchFamily="18" charset="0"/>
                <a:cs typeface="B Homa" panose="00000400000000000000" pitchFamily="2" charset="-78"/>
              </a:rPr>
              <a:t>شیشه های پایه:</a:t>
            </a:r>
          </a:p>
          <a:p>
            <a:r>
              <a:rPr lang="fa-IR" sz="2400" dirty="0">
                <a:solidFill>
                  <a:prstClr val="black"/>
                </a:solidFill>
                <a:latin typeface="IranNastaliq" pitchFamily="18" charset="0"/>
                <a:cs typeface="B Homa" panose="00000400000000000000" pitchFamily="2" charset="-78"/>
              </a:rPr>
              <a:t>شیشه ی شفاف معمولی</a:t>
            </a:r>
            <a:br>
              <a:rPr lang="fa-IR" sz="2400" dirty="0">
                <a:solidFill>
                  <a:prstClr val="black"/>
                </a:solidFill>
                <a:latin typeface="IranNastaliq" pitchFamily="18" charset="0"/>
                <a:cs typeface="B Homa" panose="00000400000000000000" pitchFamily="2" charset="-78"/>
              </a:rPr>
            </a:br>
            <a:r>
              <a:rPr lang="fa-IR" sz="2400" dirty="0">
                <a:solidFill>
                  <a:prstClr val="black"/>
                </a:solidFill>
                <a:latin typeface="IranNastaliq" pitchFamily="18" charset="0"/>
                <a:cs typeface="B Homa" panose="00000400000000000000" pitchFamily="2" charset="-78"/>
              </a:rPr>
              <a:t>شیشه ی سیمی یا مسلح</a:t>
            </a:r>
            <a:br>
              <a:rPr lang="fa-IR" sz="2400" dirty="0">
                <a:solidFill>
                  <a:prstClr val="black"/>
                </a:solidFill>
                <a:latin typeface="IranNastaliq" pitchFamily="18" charset="0"/>
                <a:cs typeface="B Homa" panose="00000400000000000000" pitchFamily="2" charset="-78"/>
              </a:rPr>
            </a:br>
            <a:r>
              <a:rPr lang="fa-IR" sz="2400" dirty="0">
                <a:solidFill>
                  <a:prstClr val="black"/>
                </a:solidFill>
                <a:latin typeface="IranNastaliq" pitchFamily="18" charset="0"/>
                <a:cs typeface="B Homa" panose="00000400000000000000" pitchFamily="2" charset="-78"/>
              </a:rPr>
              <a:t>شیشه ی انعکاسی (بازتابنده)</a:t>
            </a:r>
            <a:br>
              <a:rPr lang="fa-IR" sz="2400" dirty="0">
                <a:solidFill>
                  <a:prstClr val="black"/>
                </a:solidFill>
                <a:latin typeface="IranNastaliq" pitchFamily="18" charset="0"/>
                <a:cs typeface="B Homa" panose="00000400000000000000" pitchFamily="2" charset="-78"/>
              </a:rPr>
            </a:br>
            <a:r>
              <a:rPr lang="fa-IR" sz="2400" dirty="0">
                <a:solidFill>
                  <a:prstClr val="black"/>
                </a:solidFill>
                <a:latin typeface="IranNastaliq" pitchFamily="18" charset="0"/>
                <a:cs typeface="B Homa" panose="00000400000000000000" pitchFamily="2" charset="-78"/>
              </a:rPr>
              <a:t>شیشه ی رنگی</a:t>
            </a:r>
            <a:br>
              <a:rPr lang="fa-IR" sz="2400" dirty="0">
                <a:solidFill>
                  <a:prstClr val="black"/>
                </a:solidFill>
                <a:latin typeface="IranNastaliq" pitchFamily="18" charset="0"/>
                <a:cs typeface="B Homa" panose="00000400000000000000" pitchFamily="2" charset="-78"/>
              </a:rPr>
            </a:br>
            <a:r>
              <a:rPr lang="fa-IR" sz="2400" dirty="0">
                <a:solidFill>
                  <a:prstClr val="black"/>
                </a:solidFill>
                <a:latin typeface="IranNastaliq" pitchFamily="18" charset="0"/>
                <a:cs typeface="B Homa" panose="00000400000000000000" pitchFamily="2" charset="-78"/>
              </a:rPr>
              <a:t>شیشه ی مشجر</a:t>
            </a:r>
            <a:br>
              <a:rPr lang="fa-IR" sz="2400" dirty="0">
                <a:solidFill>
                  <a:prstClr val="black"/>
                </a:solidFill>
                <a:latin typeface="IranNastaliq" pitchFamily="18" charset="0"/>
                <a:cs typeface="B Homa" panose="00000400000000000000" pitchFamily="2" charset="-78"/>
              </a:rPr>
            </a:br>
            <a:r>
              <a:rPr lang="fa-IR" sz="2400" dirty="0">
                <a:solidFill>
                  <a:prstClr val="black"/>
                </a:solidFill>
                <a:latin typeface="IranNastaliq" pitchFamily="18" charset="0"/>
                <a:cs typeface="B Homa" panose="00000400000000000000" pitchFamily="2" charset="-78"/>
              </a:rPr>
              <a:t> ضد آتش</a:t>
            </a:r>
            <a:br>
              <a:rPr lang="fa-IR" sz="2400" dirty="0">
                <a:solidFill>
                  <a:prstClr val="black"/>
                </a:solidFill>
                <a:latin typeface="IranNastaliq" pitchFamily="18" charset="0"/>
                <a:cs typeface="B Homa" panose="00000400000000000000" pitchFamily="2" charset="-78"/>
              </a:rPr>
            </a:br>
            <a:r>
              <a:rPr lang="fa-IR" sz="2400" dirty="0">
                <a:solidFill>
                  <a:prstClr val="black"/>
                </a:solidFill>
                <a:latin typeface="IranNastaliq" pitchFamily="18" charset="0"/>
                <a:cs typeface="B Homa" panose="00000400000000000000" pitchFamily="2" charset="-78"/>
              </a:rPr>
              <a:t>بلوک های شیشه ای</a:t>
            </a:r>
            <a:br>
              <a:rPr lang="fa-IR" sz="2400" dirty="0">
                <a:solidFill>
                  <a:prstClr val="black"/>
                </a:solidFill>
                <a:latin typeface="IranNastaliq" pitchFamily="18" charset="0"/>
                <a:cs typeface="B Homa" panose="00000400000000000000" pitchFamily="2" charset="-78"/>
              </a:rPr>
            </a:br>
            <a:r>
              <a:rPr lang="fa-IR" sz="2400" dirty="0">
                <a:solidFill>
                  <a:prstClr val="black"/>
                </a:solidFill>
                <a:latin typeface="IranNastaliq" pitchFamily="18" charset="0"/>
                <a:cs typeface="B Homa" panose="00000400000000000000" pitchFamily="2" charset="-78"/>
              </a:rPr>
              <a:t>شیشه ی خم</a:t>
            </a:r>
            <a:br>
              <a:rPr lang="fa-IR" sz="2400" dirty="0">
                <a:solidFill>
                  <a:prstClr val="black"/>
                </a:solidFill>
                <a:latin typeface="IranNastaliq" pitchFamily="18" charset="0"/>
                <a:cs typeface="B Homa" panose="00000400000000000000" pitchFamily="2" charset="-78"/>
              </a:rPr>
            </a:br>
            <a:r>
              <a:rPr lang="fa-IR" sz="2400" dirty="0">
                <a:solidFill>
                  <a:prstClr val="black"/>
                </a:solidFill>
                <a:latin typeface="IranNastaliq" pitchFamily="18" charset="0"/>
                <a:cs typeface="B Homa" panose="00000400000000000000" pitchFamily="2" charset="-78"/>
              </a:rPr>
              <a:t>شیشه های هوشمند</a:t>
            </a:r>
            <a:r>
              <a:rPr lang="en-US" sz="2400" dirty="0">
                <a:solidFill>
                  <a:prstClr val="black"/>
                </a:solidFill>
                <a:latin typeface="IranNastaliq" pitchFamily="18" charset="0"/>
                <a:cs typeface="B Homa" panose="00000400000000000000" pitchFamily="2" charset="-78"/>
              </a:rPr>
              <a:t/>
            </a:r>
            <a:br>
              <a:rPr lang="en-US" sz="2400" dirty="0">
                <a:solidFill>
                  <a:prstClr val="black"/>
                </a:solidFill>
                <a:latin typeface="IranNastaliq" pitchFamily="18" charset="0"/>
                <a:cs typeface="B Homa" panose="00000400000000000000" pitchFamily="2" charset="-78"/>
              </a:rPr>
            </a:br>
            <a:r>
              <a:rPr lang="ar-SA" sz="2400" dirty="0">
                <a:solidFill>
                  <a:prstClr val="black"/>
                </a:solidFill>
                <a:latin typeface="IranNastaliq" pitchFamily="18" charset="0"/>
                <a:cs typeface="B Homa" panose="00000400000000000000" pitchFamily="2" charset="-78"/>
              </a:rPr>
              <a:t>شیشه </a:t>
            </a:r>
            <a:r>
              <a:rPr lang="fa-IR" sz="2400" dirty="0">
                <a:solidFill>
                  <a:prstClr val="black"/>
                </a:solidFill>
                <a:latin typeface="IranNastaliq" pitchFamily="18" charset="0"/>
                <a:cs typeface="B Homa" panose="00000400000000000000" pitchFamily="2" charset="-78"/>
              </a:rPr>
              <a:t>نانو</a:t>
            </a:r>
          </a:p>
          <a:p>
            <a:r>
              <a:rPr lang="ar-SA" sz="2400" dirty="0">
                <a:solidFill>
                  <a:prstClr val="black"/>
                </a:solidFill>
                <a:latin typeface="IranNastaliq" pitchFamily="18" charset="0"/>
                <a:cs typeface="B Homa" panose="00000400000000000000" pitchFamily="2" charset="-78"/>
              </a:rPr>
              <a:t>شیشه نشکن</a:t>
            </a:r>
            <a:r>
              <a:rPr lang="en-US" sz="1600" dirty="0">
                <a:solidFill>
                  <a:prstClr val="black"/>
                </a:solidFill>
                <a:latin typeface="IranNastaliq" pitchFamily="18" charset="0"/>
                <a:cs typeface="B Homa" panose="00000400000000000000" pitchFamily="2" charset="-78"/>
              </a:rPr>
              <a:t> </a:t>
            </a:r>
            <a:r>
              <a:rPr lang="en-US" sz="1200" dirty="0">
                <a:solidFill>
                  <a:prstClr val="black"/>
                </a:solidFill>
                <a:cs typeface="B Homa" panose="00000400000000000000" pitchFamily="2" charset="-78"/>
              </a:rPr>
              <a:t>V-Temp </a:t>
            </a:r>
            <a:r>
              <a:rPr lang="fa-IR" sz="1200" dirty="0">
                <a:solidFill>
                  <a:prstClr val="black"/>
                </a:solidFill>
                <a:cs typeface="B Homa" panose="00000400000000000000" pitchFamily="2" charset="-78"/>
              </a:rPr>
              <a:t/>
            </a:r>
            <a:br>
              <a:rPr lang="fa-IR" sz="1200" dirty="0">
                <a:solidFill>
                  <a:prstClr val="black"/>
                </a:solidFill>
                <a:cs typeface="B Homa" panose="00000400000000000000" pitchFamily="2" charset="-78"/>
              </a:rPr>
            </a:br>
            <a:r>
              <a:rPr lang="fa-IR" sz="2400" dirty="0">
                <a:solidFill>
                  <a:prstClr val="black"/>
                </a:solidFill>
                <a:latin typeface="IranNastaliq" pitchFamily="18" charset="0"/>
                <a:cs typeface="B Homa" panose="00000400000000000000" pitchFamily="2" charset="-78"/>
              </a:rPr>
              <a:t>شیشه ی</a:t>
            </a:r>
            <a:r>
              <a:rPr lang="en-US" sz="1200" dirty="0">
                <a:solidFill>
                  <a:prstClr val="black"/>
                </a:solidFill>
                <a:cs typeface="B Homa" panose="00000400000000000000" pitchFamily="2" charset="-78"/>
              </a:rPr>
              <a:t>led</a:t>
            </a:r>
            <a:r>
              <a:rPr lang="en-US" sz="2400" dirty="0">
                <a:solidFill>
                  <a:prstClr val="black"/>
                </a:solidFill>
                <a:latin typeface="IranNastaliq" pitchFamily="18" charset="0"/>
                <a:cs typeface="B Homa" panose="00000400000000000000" pitchFamily="2" charset="-78"/>
              </a:rPr>
              <a:t> </a:t>
            </a:r>
            <a:r>
              <a:rPr lang="fa-IR" sz="2400" dirty="0">
                <a:solidFill>
                  <a:prstClr val="black"/>
                </a:solidFill>
                <a:latin typeface="IranNastaliq" pitchFamily="18" charset="0"/>
                <a:cs typeface="B Homa" panose="00000400000000000000" pitchFamily="2" charset="-78"/>
              </a:rPr>
              <a:t> دار</a:t>
            </a:r>
          </a:p>
          <a:p>
            <a:endParaRPr lang="fa-IR" sz="1200" dirty="0">
              <a:solidFill>
                <a:prstClr val="black"/>
              </a:solidFill>
              <a:cs typeface="B Homa" panose="00000400000000000000" pitchFamily="2" charset="-78"/>
            </a:endParaRPr>
          </a:p>
        </p:txBody>
      </p:sp>
      <p:sp>
        <p:nvSpPr>
          <p:cNvPr id="3" name="TextBox 2"/>
          <p:cNvSpPr txBox="1"/>
          <p:nvPr/>
        </p:nvSpPr>
        <p:spPr>
          <a:xfrm>
            <a:off x="3957558" y="104422"/>
            <a:ext cx="5277853" cy="707886"/>
          </a:xfrm>
          <a:prstGeom prst="rect">
            <a:avLst/>
          </a:prstGeom>
          <a:noFill/>
        </p:spPr>
        <p:txBody>
          <a:bodyPr wrap="square" rtlCol="0">
            <a:spAutoFit/>
          </a:bodyPr>
          <a:lstStyle/>
          <a:p>
            <a:pPr algn="ctr"/>
            <a:r>
              <a:rPr lang="fa-IR" sz="4000" dirty="0">
                <a:solidFill>
                  <a:srgbClr val="9FB8CD">
                    <a:lumMod val="50000"/>
                  </a:srgbClr>
                </a:solidFill>
                <a:latin typeface="IranNastaliq" pitchFamily="18" charset="0"/>
                <a:cs typeface="B Homa" panose="00000400000000000000" pitchFamily="2" charset="-78"/>
              </a:rPr>
              <a:t>انواع  شیشه در ساختمان : </a:t>
            </a:r>
            <a:endParaRPr lang="en-US" sz="4000" dirty="0">
              <a:solidFill>
                <a:srgbClr val="9FB8CD">
                  <a:lumMod val="50000"/>
                </a:srgbClr>
              </a:solidFill>
              <a:latin typeface="IranNastaliq" pitchFamily="18" charset="0"/>
              <a:cs typeface="B Homa" panose="00000400000000000000" pitchFamily="2" charset="-78"/>
            </a:endParaRPr>
          </a:p>
        </p:txBody>
      </p:sp>
      <p:sp>
        <p:nvSpPr>
          <p:cNvPr id="4" name="TextBox 3"/>
          <p:cNvSpPr txBox="1"/>
          <p:nvPr/>
        </p:nvSpPr>
        <p:spPr>
          <a:xfrm>
            <a:off x="1259632" y="1196752"/>
            <a:ext cx="3345670" cy="5386090"/>
          </a:xfrm>
          <a:prstGeom prst="rect">
            <a:avLst/>
          </a:prstGeom>
          <a:noFill/>
        </p:spPr>
        <p:txBody>
          <a:bodyPr wrap="square" rtlCol="0">
            <a:spAutoFit/>
          </a:bodyPr>
          <a:lstStyle/>
          <a:p>
            <a:r>
              <a:rPr lang="en-US" sz="1200" dirty="0">
                <a:solidFill>
                  <a:prstClr val="black"/>
                </a:solidFill>
                <a:cs typeface="B Homa" panose="00000400000000000000" pitchFamily="2" charset="-78"/>
              </a:rPr>
              <a:t> </a:t>
            </a:r>
            <a:r>
              <a:rPr lang="fa-IR" sz="1200" dirty="0">
                <a:solidFill>
                  <a:prstClr val="black"/>
                </a:solidFill>
                <a:cs typeface="B Homa" panose="00000400000000000000" pitchFamily="2" charset="-78"/>
              </a:rPr>
              <a:t/>
            </a:r>
            <a:br>
              <a:rPr lang="fa-IR" sz="1200" dirty="0">
                <a:solidFill>
                  <a:prstClr val="black"/>
                </a:solidFill>
                <a:cs typeface="B Homa" panose="00000400000000000000" pitchFamily="2" charset="-78"/>
              </a:rPr>
            </a:br>
            <a:r>
              <a:rPr lang="fa-IR" sz="2400" dirty="0">
                <a:solidFill>
                  <a:prstClr val="black"/>
                </a:solidFill>
                <a:latin typeface="IranNastaliq" pitchFamily="18" charset="0"/>
                <a:cs typeface="B Homa" panose="00000400000000000000" pitchFamily="2" charset="-78"/>
              </a:rPr>
              <a:t>شیشه هاس سکوریت</a:t>
            </a:r>
            <a:endParaRPr lang="en-US" sz="2400" dirty="0">
              <a:solidFill>
                <a:prstClr val="black"/>
              </a:solidFill>
              <a:latin typeface="IranNastaliq" pitchFamily="18" charset="0"/>
              <a:cs typeface="B Homa" panose="00000400000000000000" pitchFamily="2" charset="-78"/>
            </a:endParaRPr>
          </a:p>
          <a:p>
            <a:r>
              <a:rPr lang="ar-SA" sz="2400" dirty="0">
                <a:solidFill>
                  <a:prstClr val="black"/>
                </a:solidFill>
                <a:latin typeface="IranNastaliq" pitchFamily="18" charset="0"/>
                <a:cs typeface="B Homa" panose="00000400000000000000" pitchFamily="2" charset="-78"/>
              </a:rPr>
              <a:t>شیشه لمینیت </a:t>
            </a:r>
            <a:r>
              <a:rPr lang="en-US" sz="1200" dirty="0">
                <a:solidFill>
                  <a:prstClr val="black"/>
                </a:solidFill>
                <a:cs typeface="B Homa" panose="00000400000000000000" pitchFamily="2" charset="-78"/>
              </a:rPr>
              <a:t>V-Lam  </a:t>
            </a:r>
          </a:p>
          <a:p>
            <a:r>
              <a:rPr lang="ar-SA" sz="2400" dirty="0">
                <a:solidFill>
                  <a:prstClr val="black"/>
                </a:solidFill>
                <a:latin typeface="IranNastaliq" pitchFamily="18" charset="0"/>
                <a:cs typeface="B Homa" panose="00000400000000000000" pitchFamily="2" charset="-78"/>
              </a:rPr>
              <a:t>شیشه دوجداره</a:t>
            </a:r>
            <a:r>
              <a:rPr lang="en-US" sz="2400" dirty="0">
                <a:solidFill>
                  <a:prstClr val="black"/>
                </a:solidFill>
                <a:latin typeface="IranNastaliq" pitchFamily="18" charset="0"/>
                <a:cs typeface="B Homa" panose="00000400000000000000" pitchFamily="2" charset="-78"/>
              </a:rPr>
              <a:t> </a:t>
            </a:r>
            <a:endParaRPr lang="fa-IR" sz="2400" dirty="0">
              <a:solidFill>
                <a:prstClr val="black"/>
              </a:solidFill>
              <a:latin typeface="IranNastaliq" pitchFamily="18" charset="0"/>
              <a:cs typeface="B Homa" panose="00000400000000000000" pitchFamily="2" charset="-78"/>
            </a:endParaRPr>
          </a:p>
          <a:p>
            <a:r>
              <a:rPr lang="ar-SA" sz="2400" dirty="0">
                <a:solidFill>
                  <a:prstClr val="black"/>
                </a:solidFill>
                <a:latin typeface="IranNastaliq" pitchFamily="18" charset="0"/>
                <a:cs typeface="B Homa" panose="00000400000000000000" pitchFamily="2" charset="-78"/>
              </a:rPr>
              <a:t>شیشه اسپندرال</a:t>
            </a:r>
            <a:r>
              <a:rPr lang="en-US" sz="2400" dirty="0">
                <a:solidFill>
                  <a:prstClr val="black"/>
                </a:solidFill>
                <a:latin typeface="IranNastaliq" pitchFamily="18" charset="0"/>
                <a:cs typeface="B Homa" panose="00000400000000000000" pitchFamily="2" charset="-78"/>
              </a:rPr>
              <a:t>  </a:t>
            </a:r>
            <a:endParaRPr lang="fa-IR" sz="2400" dirty="0">
              <a:solidFill>
                <a:prstClr val="black"/>
              </a:solidFill>
              <a:latin typeface="IranNastaliq" pitchFamily="18" charset="0"/>
              <a:cs typeface="B Homa" panose="00000400000000000000" pitchFamily="2" charset="-78"/>
            </a:endParaRPr>
          </a:p>
          <a:p>
            <a:endParaRPr lang="fa-IR" sz="2400" dirty="0">
              <a:solidFill>
                <a:prstClr val="black"/>
              </a:solidFill>
              <a:latin typeface="IranNastaliq" pitchFamily="18" charset="0"/>
              <a:cs typeface="B Homa" panose="00000400000000000000" pitchFamily="2" charset="-78"/>
            </a:endParaRPr>
          </a:p>
          <a:p>
            <a:pPr>
              <a:buFont typeface="Arial" pitchFamily="34" charset="0"/>
              <a:buChar char="•"/>
            </a:pPr>
            <a:r>
              <a:rPr lang="fa-IR" sz="3200" dirty="0">
                <a:solidFill>
                  <a:prstClr val="black"/>
                </a:solidFill>
                <a:effectLst>
                  <a:outerShdw blurRad="38100" dist="38100" dir="2700000" algn="tl">
                    <a:srgbClr val="000000">
                      <a:alpha val="43137"/>
                    </a:srgbClr>
                  </a:outerShdw>
                </a:effectLst>
                <a:latin typeface="IranNastaliq" pitchFamily="18" charset="0"/>
                <a:cs typeface="B Homa" panose="00000400000000000000" pitchFamily="2" charset="-78"/>
              </a:rPr>
              <a:t>شیشه های پیشرفته:</a:t>
            </a:r>
            <a:endParaRPr lang="en-US" sz="3200" dirty="0">
              <a:solidFill>
                <a:prstClr val="black"/>
              </a:solidFill>
              <a:effectLst>
                <a:outerShdw blurRad="38100" dist="38100" dir="2700000" algn="tl">
                  <a:srgbClr val="000000">
                    <a:alpha val="43137"/>
                  </a:srgbClr>
                </a:outerShdw>
              </a:effectLst>
              <a:latin typeface="IranNastaliq" pitchFamily="18" charset="0"/>
              <a:cs typeface="B Homa" panose="00000400000000000000" pitchFamily="2" charset="-78"/>
            </a:endParaRPr>
          </a:p>
          <a:p>
            <a:pPr rtl="0"/>
            <a:r>
              <a:rPr lang="en-US" sz="1200" dirty="0">
                <a:solidFill>
                  <a:prstClr val="black"/>
                </a:solidFill>
                <a:cs typeface="B Homa" panose="00000400000000000000" pitchFamily="2" charset="-78"/>
              </a:rPr>
              <a:t> V-Cool </a:t>
            </a:r>
            <a:r>
              <a:rPr lang="ar-SA" sz="1200" dirty="0">
                <a:solidFill>
                  <a:prstClr val="black"/>
                </a:solidFill>
                <a:cs typeface="B Homa" panose="00000400000000000000" pitchFamily="2" charset="-78"/>
              </a:rPr>
              <a:t> </a:t>
            </a:r>
            <a:r>
              <a:rPr lang="ar-SA" sz="2400" dirty="0">
                <a:solidFill>
                  <a:prstClr val="black"/>
                </a:solidFill>
                <a:latin typeface="IranNastaliq" pitchFamily="18" charset="0"/>
                <a:cs typeface="B Homa" panose="00000400000000000000" pitchFamily="2" charset="-78"/>
              </a:rPr>
              <a:t>شیشه های دوجداره با ضریب تبادل حرارتی پایین</a:t>
            </a:r>
            <a:endParaRPr lang="en-US" sz="2400" dirty="0">
              <a:solidFill>
                <a:prstClr val="black"/>
              </a:solidFill>
              <a:latin typeface="IranNastaliq" pitchFamily="18" charset="0"/>
              <a:cs typeface="B Homa" panose="00000400000000000000" pitchFamily="2" charset="-78"/>
            </a:endParaRPr>
          </a:p>
          <a:p>
            <a:r>
              <a:rPr lang="en-US" sz="1200" b="1" baseline="30000" dirty="0">
                <a:solidFill>
                  <a:prstClr val="black"/>
                </a:solidFill>
                <a:cs typeface="B Homa" panose="00000400000000000000" pitchFamily="2" charset="-78"/>
              </a:rPr>
              <a:t>+</a:t>
            </a:r>
            <a:r>
              <a:rPr lang="ar-SA" sz="2400" dirty="0">
                <a:solidFill>
                  <a:prstClr val="black"/>
                </a:solidFill>
                <a:latin typeface="IranNastaliq" pitchFamily="18" charset="0"/>
                <a:cs typeface="B Homa" panose="00000400000000000000" pitchFamily="2" charset="-78"/>
              </a:rPr>
              <a:t>شیشه </a:t>
            </a:r>
            <a:r>
              <a:rPr lang="fa-IR" sz="2400" dirty="0">
                <a:solidFill>
                  <a:prstClr val="black"/>
                </a:solidFill>
                <a:latin typeface="IranNastaliq" pitchFamily="18" charset="0"/>
                <a:cs typeface="B Homa" panose="00000400000000000000" pitchFamily="2" charset="-78"/>
              </a:rPr>
              <a:t>کم تابش </a:t>
            </a:r>
            <a:r>
              <a:rPr lang="en-US" sz="1200" dirty="0">
                <a:solidFill>
                  <a:prstClr val="black"/>
                </a:solidFill>
                <a:cs typeface="B Homa" panose="00000400000000000000" pitchFamily="2" charset="-78"/>
              </a:rPr>
              <a:t>low- E</a:t>
            </a:r>
          </a:p>
          <a:p>
            <a:endParaRPr lang="fa-IR" sz="1200" dirty="0">
              <a:solidFill>
                <a:prstClr val="black"/>
              </a:solidFill>
              <a:cs typeface="B Homa" panose="00000400000000000000" pitchFamily="2" charset="-78"/>
            </a:endParaRPr>
          </a:p>
          <a:p>
            <a:r>
              <a:rPr lang="ar-SA" sz="2400" dirty="0">
                <a:solidFill>
                  <a:prstClr val="black"/>
                </a:solidFill>
                <a:latin typeface="IranNastaliq" pitchFamily="18" charset="0"/>
                <a:cs typeface="B Homa" panose="00000400000000000000" pitchFamily="2" charset="-78"/>
              </a:rPr>
              <a:t>شیشه مقاوم در برابر سرقت و زلزله </a:t>
            </a:r>
            <a:r>
              <a:rPr lang="en-US" sz="1200" dirty="0">
                <a:solidFill>
                  <a:prstClr val="black"/>
                </a:solidFill>
                <a:cs typeface="B Homa" panose="00000400000000000000" pitchFamily="2" charset="-78"/>
              </a:rPr>
              <a:t>V-Guard </a:t>
            </a:r>
          </a:p>
          <a:p>
            <a:pPr rtl="0"/>
            <a:r>
              <a:rPr lang="en-US" sz="1200" b="1" baseline="30000" dirty="0">
                <a:solidFill>
                  <a:prstClr val="black"/>
                </a:solidFill>
                <a:cs typeface="B Homa" panose="00000400000000000000" pitchFamily="2" charset="-78"/>
              </a:rPr>
              <a:t>+</a:t>
            </a:r>
            <a:r>
              <a:rPr lang="en-US" sz="1200" dirty="0">
                <a:solidFill>
                  <a:prstClr val="black"/>
                </a:solidFill>
                <a:cs typeface="B Homa" panose="00000400000000000000" pitchFamily="2" charset="-78"/>
              </a:rPr>
              <a:t>V-Guard </a:t>
            </a:r>
            <a:r>
              <a:rPr lang="en-US" sz="1200" dirty="0">
                <a:solidFill>
                  <a:prstClr val="black"/>
                </a:solidFill>
                <a:cs typeface="B Homa" panose="00000400000000000000" pitchFamily="2" charset="-78"/>
                <a:hlinkClick r:id="rId2"/>
              </a:rPr>
              <a:t> </a:t>
            </a:r>
            <a:r>
              <a:rPr lang="ar-SA" sz="2400" dirty="0">
                <a:solidFill>
                  <a:prstClr val="black"/>
                </a:solidFill>
                <a:latin typeface="IranNastaliq" pitchFamily="18" charset="0"/>
                <a:cs typeface="B Homa" panose="00000400000000000000" pitchFamily="2" charset="-78"/>
              </a:rPr>
              <a:t>شیشه ضد گلوله و ایمن در برابر انفجار</a:t>
            </a:r>
            <a:endParaRPr lang="en-US" sz="2400" dirty="0">
              <a:solidFill>
                <a:prstClr val="black"/>
              </a:solidFill>
              <a:latin typeface="IranNastaliq" pitchFamily="18" charset="0"/>
              <a:cs typeface="B Homa" panose="00000400000000000000" pitchFamily="2" charset="-78"/>
            </a:endParaRPr>
          </a:p>
        </p:txBody>
      </p:sp>
    </p:spTree>
    <p:extLst>
      <p:ext uri="{BB962C8B-B14F-4D97-AF65-F5344CB8AC3E}">
        <p14:creationId xmlns:p14="http://schemas.microsoft.com/office/powerpoint/2010/main" val="1107576172"/>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4143372" y="857232"/>
            <a:ext cx="4010028" cy="1661993"/>
          </a:xfrm>
          <a:prstGeom prst="rect">
            <a:avLst/>
          </a:prstGeom>
          <a:noFill/>
        </p:spPr>
        <p:txBody>
          <a:bodyPr wrap="square" rtlCol="1">
            <a:spAutoFit/>
          </a:bodyPr>
          <a:lstStyle/>
          <a:p>
            <a:pPr rtl="0"/>
            <a:endParaRPr lang="en-US" sz="1600" dirty="0">
              <a:solidFill>
                <a:prstClr val="black"/>
              </a:solidFill>
              <a:cs typeface="B Homa" panose="00000400000000000000" pitchFamily="2" charset="-78"/>
            </a:endParaRPr>
          </a:p>
          <a:p>
            <a:r>
              <a:rPr lang="fa-IR" sz="1600" b="1" dirty="0">
                <a:solidFill>
                  <a:prstClr val="black"/>
                </a:solidFill>
                <a:cs typeface="B Homa" panose="00000400000000000000" pitchFamily="2" charset="-78"/>
              </a:rPr>
              <a:t>1- شیشه شفاف معمولي</a:t>
            </a:r>
            <a:r>
              <a:rPr lang="en-US" sz="1600" dirty="0">
                <a:solidFill>
                  <a:prstClr val="black"/>
                </a:solidFill>
                <a:cs typeface="B Homa" panose="00000400000000000000" pitchFamily="2" charset="-78"/>
              </a:rPr>
              <a:t>(clear glass)</a:t>
            </a:r>
            <a:endParaRPr lang="fa-IR" sz="1600" dirty="0">
              <a:solidFill>
                <a:prstClr val="black"/>
              </a:solidFill>
              <a:cs typeface="B Homa" panose="00000400000000000000" pitchFamily="2" charset="-78"/>
            </a:endParaRPr>
          </a:p>
          <a:p>
            <a:pPr rtl="0"/>
            <a:endParaRPr lang="fa-IR" sz="1400" dirty="0">
              <a:solidFill>
                <a:prstClr val="black"/>
              </a:solidFill>
              <a:cs typeface="B Homa" panose="00000400000000000000" pitchFamily="2" charset="-78"/>
            </a:endParaRPr>
          </a:p>
          <a:p>
            <a:pPr rtl="0"/>
            <a:r>
              <a:rPr lang="fa-IR" sz="1400" dirty="0">
                <a:solidFill>
                  <a:prstClr val="black"/>
                </a:solidFill>
                <a:cs typeface="B Homa" panose="00000400000000000000" pitchFamily="2" charset="-78"/>
              </a:rPr>
              <a:t>شيشه هاي شفاف معمولي بيشترين درصد شيشه هاي مصرفي در ساختمان ها با ضخامت هايي از 2.5 تا 25 ميليمتر می باشد. به دو گونه‏ی شيشه هاي مسطح معمولي و شيشه هاي مسطح سنگين توليد مي شوند</a:t>
            </a:r>
          </a:p>
        </p:txBody>
      </p:sp>
      <p:sp>
        <p:nvSpPr>
          <p:cNvPr id="5" name="TextBox 4"/>
          <p:cNvSpPr txBox="1"/>
          <p:nvPr/>
        </p:nvSpPr>
        <p:spPr>
          <a:xfrm>
            <a:off x="2500298" y="2910015"/>
            <a:ext cx="5724540" cy="1661993"/>
          </a:xfrm>
          <a:prstGeom prst="rect">
            <a:avLst/>
          </a:prstGeom>
          <a:noFill/>
        </p:spPr>
        <p:txBody>
          <a:bodyPr wrap="square" rtlCol="1">
            <a:spAutoFit/>
          </a:bodyPr>
          <a:lstStyle/>
          <a:p>
            <a:r>
              <a:rPr lang="fa-IR" sz="1600" b="1" dirty="0">
                <a:solidFill>
                  <a:prstClr val="black"/>
                </a:solidFill>
                <a:cs typeface="B Homa" panose="00000400000000000000" pitchFamily="2" charset="-78"/>
              </a:rPr>
              <a:t>2_شیشه های سیمی یا مسلح</a:t>
            </a:r>
            <a:r>
              <a:rPr lang="en-US" sz="1600" dirty="0">
                <a:solidFill>
                  <a:prstClr val="black"/>
                </a:solidFill>
                <a:cs typeface="B Homa" panose="00000400000000000000" pitchFamily="2" charset="-78"/>
              </a:rPr>
              <a:t>(wired glass) </a:t>
            </a:r>
            <a:r>
              <a:rPr lang="fa-IR" sz="1600" dirty="0">
                <a:solidFill>
                  <a:prstClr val="black"/>
                </a:solidFill>
                <a:cs typeface="B Homa" panose="00000400000000000000" pitchFamily="2" charset="-78"/>
              </a:rPr>
              <a:t/>
            </a:r>
            <a:br>
              <a:rPr lang="fa-IR" sz="1600" dirty="0">
                <a:solidFill>
                  <a:prstClr val="black"/>
                </a:solidFill>
                <a:cs typeface="B Homa" panose="00000400000000000000" pitchFamily="2" charset="-78"/>
              </a:rPr>
            </a:br>
            <a:r>
              <a:rPr lang="en-US" sz="1600" dirty="0">
                <a:solidFill>
                  <a:prstClr val="black"/>
                </a:solidFill>
                <a:cs typeface="B Homa" panose="00000400000000000000" pitchFamily="2" charset="-78"/>
              </a:rPr>
              <a:t/>
            </a:r>
            <a:br>
              <a:rPr lang="en-US" sz="1600" dirty="0">
                <a:solidFill>
                  <a:prstClr val="black"/>
                </a:solidFill>
                <a:cs typeface="B Homa" panose="00000400000000000000" pitchFamily="2" charset="-78"/>
              </a:rPr>
            </a:br>
            <a:r>
              <a:rPr lang="fa-IR" sz="1400" dirty="0">
                <a:solidFill>
                  <a:prstClr val="black"/>
                </a:solidFill>
                <a:cs typeface="B Homa" panose="00000400000000000000" pitchFamily="2" charset="-78"/>
              </a:rPr>
              <a:t>به شیشه هایی گفته میشود که هنگام تولید و بعد از مرحله ی ذوب و شکل دهی،یک لایه تور سیمی داخل شیشه قرار میگیرد .کاربرد این شیشه ها برای جلوگیری از حریق و در جاهایی که خطر شکستن و فرو ریختن شیشه وجوددارد میباشدو ضخامت آن حدود 4 تا 6 میلیمتراست.</a:t>
            </a:r>
          </a:p>
          <a:p>
            <a:r>
              <a:rPr lang="fa-IR" sz="1400" dirty="0">
                <a:solidFill>
                  <a:prstClr val="black"/>
                </a:solidFill>
                <a:cs typeface="B Homa" panose="00000400000000000000" pitchFamily="2" charset="-78"/>
              </a:rPr>
              <a:t>غالبادر آسانسورها وکارگاه ها و موتورخانه ها به کار می رود.</a:t>
            </a:r>
            <a:r>
              <a:rPr lang="en-US" sz="1400" dirty="0">
                <a:solidFill>
                  <a:prstClr val="black"/>
                </a:solidFill>
                <a:cs typeface="B Homa" panose="00000400000000000000" pitchFamily="2" charset="-78"/>
              </a:rPr>
              <a:t/>
            </a:r>
            <a:br>
              <a:rPr lang="en-US" sz="1400" dirty="0">
                <a:solidFill>
                  <a:prstClr val="black"/>
                </a:solidFill>
                <a:cs typeface="B Homa" panose="00000400000000000000" pitchFamily="2" charset="-78"/>
              </a:rPr>
            </a:br>
            <a:endParaRPr lang="fa-IR" sz="1400" dirty="0">
              <a:solidFill>
                <a:prstClr val="black"/>
              </a:solidFill>
              <a:cs typeface="B Homa" panose="00000400000000000000" pitchFamily="2" charset="-78"/>
            </a:endParaRPr>
          </a:p>
        </p:txBody>
      </p:sp>
      <p:sp>
        <p:nvSpPr>
          <p:cNvPr id="6" name="TextBox 5"/>
          <p:cNvSpPr txBox="1"/>
          <p:nvPr/>
        </p:nvSpPr>
        <p:spPr>
          <a:xfrm>
            <a:off x="4027473" y="211392"/>
            <a:ext cx="5116527" cy="707886"/>
          </a:xfrm>
          <a:prstGeom prst="rect">
            <a:avLst/>
          </a:prstGeom>
          <a:noFill/>
        </p:spPr>
        <p:txBody>
          <a:bodyPr wrap="square" rtlCol="0">
            <a:spAutoFit/>
          </a:bodyPr>
          <a:lstStyle/>
          <a:p>
            <a:pPr algn="ctr"/>
            <a:r>
              <a:rPr lang="fa-IR" sz="4000" dirty="0">
                <a:solidFill>
                  <a:srgbClr val="9FB8CD">
                    <a:lumMod val="50000"/>
                  </a:srgbClr>
                </a:solidFill>
                <a:latin typeface="IranNastaliq" pitchFamily="18" charset="0"/>
                <a:cs typeface="B Homa" panose="00000400000000000000" pitchFamily="2" charset="-78"/>
              </a:rPr>
              <a:t>انواع  شیشه در ساختمان : </a:t>
            </a:r>
            <a:endParaRPr lang="en-US" sz="4000" dirty="0">
              <a:solidFill>
                <a:srgbClr val="9FB8CD">
                  <a:lumMod val="50000"/>
                </a:srgbClr>
              </a:solidFill>
              <a:latin typeface="IranNastaliq" pitchFamily="18" charset="0"/>
              <a:cs typeface="B Homa" panose="00000400000000000000" pitchFamily="2" charset="-78"/>
            </a:endParaRPr>
          </a:p>
        </p:txBody>
      </p:sp>
      <p:pic>
        <p:nvPicPr>
          <p:cNvPr id="1028" name="Picture 4" descr="C:\Users\KaDo0s\Desktop\10.7.91\images (6).jpg"/>
          <p:cNvPicPr>
            <a:picLocks noChangeAspect="1" noChangeArrowheads="1"/>
          </p:cNvPicPr>
          <p:nvPr/>
        </p:nvPicPr>
        <p:blipFill>
          <a:blip r:embed="rId2"/>
          <a:srcRect/>
          <a:stretch>
            <a:fillRect/>
          </a:stretch>
        </p:blipFill>
        <p:spPr bwMode="auto">
          <a:xfrm>
            <a:off x="4047102" y="4423773"/>
            <a:ext cx="1856249" cy="1397563"/>
          </a:xfrm>
          <a:prstGeom prst="rect">
            <a:avLst/>
          </a:prstGeom>
          <a:solidFill>
            <a:srgbClr val="FFFFFF">
              <a:shade val="85000"/>
            </a:srgbClr>
          </a:solidFill>
          <a:ln w="5715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031" name="Picture 7" descr="C:\Users\KaDo0s\Desktop\10.7.91\images (12).jpg"/>
          <p:cNvPicPr>
            <a:picLocks noChangeAspect="1" noChangeArrowheads="1"/>
          </p:cNvPicPr>
          <p:nvPr/>
        </p:nvPicPr>
        <p:blipFill>
          <a:blip r:embed="rId3"/>
          <a:srcRect/>
          <a:stretch>
            <a:fillRect/>
          </a:stretch>
        </p:blipFill>
        <p:spPr bwMode="auto">
          <a:xfrm rot="179164">
            <a:off x="1395345" y="4707451"/>
            <a:ext cx="2285030" cy="1520584"/>
          </a:xfrm>
          <a:prstGeom prst="rect">
            <a:avLst/>
          </a:prstGeom>
          <a:solidFill>
            <a:srgbClr val="FFFFFF">
              <a:shade val="85000"/>
            </a:srgbClr>
          </a:solidFill>
          <a:ln w="762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029" name="Picture 5" descr="C:\Users\KaDo0s\Desktop\10.7.91\images (7).jpg"/>
          <p:cNvPicPr>
            <a:picLocks noChangeAspect="1" noChangeArrowheads="1"/>
          </p:cNvPicPr>
          <p:nvPr/>
        </p:nvPicPr>
        <p:blipFill>
          <a:blip r:embed="rId4"/>
          <a:srcRect/>
          <a:stretch>
            <a:fillRect/>
          </a:stretch>
        </p:blipFill>
        <p:spPr bwMode="auto">
          <a:xfrm>
            <a:off x="940260" y="3583473"/>
            <a:ext cx="1300215" cy="1300215"/>
          </a:xfrm>
          <a:prstGeom prst="rect">
            <a:avLst/>
          </a:prstGeom>
          <a:solidFill>
            <a:srgbClr val="FFFFFF">
              <a:shade val="85000"/>
            </a:srgbClr>
          </a:solidFill>
          <a:ln w="5715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9" name="Picture 2" descr="C:\Users\KaDo0s\Desktop\10.7.91\Gothic-chicken-wire-glass.jpg"/>
          <p:cNvPicPr>
            <a:picLocks noChangeAspect="1" noChangeArrowheads="1"/>
          </p:cNvPicPr>
          <p:nvPr/>
        </p:nvPicPr>
        <p:blipFill>
          <a:blip r:embed="rId5" cstate="print"/>
          <a:srcRect/>
          <a:stretch>
            <a:fillRect/>
          </a:stretch>
        </p:blipFill>
        <p:spPr bwMode="auto">
          <a:xfrm>
            <a:off x="6143636" y="4658113"/>
            <a:ext cx="2165408" cy="1699845"/>
          </a:xfrm>
          <a:prstGeom prst="rect">
            <a:avLst/>
          </a:prstGeom>
          <a:solidFill>
            <a:srgbClr val="FFFFFF">
              <a:shade val="85000"/>
            </a:srgbClr>
          </a:solidFill>
          <a:ln w="5715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0" name="Picture 3" descr="C:\Users\KaDo0s\Desktop\10.7.91\images (4).jpg"/>
          <p:cNvPicPr>
            <a:picLocks noChangeAspect="1" noChangeArrowheads="1"/>
          </p:cNvPicPr>
          <p:nvPr/>
        </p:nvPicPr>
        <p:blipFill>
          <a:blip r:embed="rId6"/>
          <a:srcRect/>
          <a:stretch>
            <a:fillRect/>
          </a:stretch>
        </p:blipFill>
        <p:spPr bwMode="auto">
          <a:xfrm>
            <a:off x="928662" y="1011353"/>
            <a:ext cx="2108211" cy="1658237"/>
          </a:xfrm>
          <a:prstGeom prst="rect">
            <a:avLst/>
          </a:prstGeom>
          <a:solidFill>
            <a:srgbClr val="FFFFFF">
              <a:shade val="85000"/>
            </a:srgbClr>
          </a:solidFill>
          <a:ln w="5715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026" name="Picture 2" descr="C:\Users\KaDo0s\Desktop\10.7.91\images (1).jpg"/>
          <p:cNvPicPr>
            <a:picLocks noChangeAspect="1" noChangeArrowheads="1"/>
          </p:cNvPicPr>
          <p:nvPr/>
        </p:nvPicPr>
        <p:blipFill>
          <a:blip r:embed="rId7"/>
          <a:srcRect/>
          <a:stretch>
            <a:fillRect/>
          </a:stretch>
        </p:blipFill>
        <p:spPr bwMode="auto">
          <a:xfrm>
            <a:off x="2928926" y="1582857"/>
            <a:ext cx="1143008" cy="1631829"/>
          </a:xfrm>
          <a:prstGeom prst="rect">
            <a:avLst/>
          </a:prstGeom>
          <a:solidFill>
            <a:srgbClr val="FFFFFF">
              <a:shade val="85000"/>
            </a:srgbClr>
          </a:solidFill>
          <a:ln w="5715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2524860705"/>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3428992" y="1171219"/>
            <a:ext cx="4784636" cy="2831544"/>
          </a:xfrm>
          <a:prstGeom prst="rect">
            <a:avLst/>
          </a:prstGeom>
          <a:noFill/>
        </p:spPr>
        <p:txBody>
          <a:bodyPr wrap="square" rtlCol="1">
            <a:spAutoFit/>
          </a:bodyPr>
          <a:lstStyle/>
          <a:p>
            <a:r>
              <a:rPr lang="fa-IR" b="1" dirty="0">
                <a:solidFill>
                  <a:prstClr val="black"/>
                </a:solidFill>
                <a:cs typeface="B Homa" panose="00000400000000000000" pitchFamily="2" charset="-78"/>
              </a:rPr>
              <a:t>3_شیشه ی انعکاسی (بازتابنده</a:t>
            </a:r>
            <a:r>
              <a:rPr lang="fa-IR" sz="1600" b="1" dirty="0">
                <a:solidFill>
                  <a:prstClr val="black"/>
                </a:solidFill>
                <a:cs typeface="B Homa" panose="00000400000000000000" pitchFamily="2" charset="-78"/>
              </a:rPr>
              <a:t>) </a:t>
            </a:r>
          </a:p>
          <a:p>
            <a:endParaRPr lang="fa-IR" sz="1600" dirty="0">
              <a:solidFill>
                <a:prstClr val="black"/>
              </a:solidFill>
              <a:cs typeface="B Homa" panose="00000400000000000000" pitchFamily="2" charset="-78"/>
            </a:endParaRPr>
          </a:p>
          <a:p>
            <a:r>
              <a:rPr lang="fa-IR" sz="1600" dirty="0">
                <a:solidFill>
                  <a:prstClr val="black"/>
                </a:solidFill>
                <a:cs typeface="B Homa" panose="00000400000000000000" pitchFamily="2" charset="-78"/>
              </a:rPr>
              <a:t>در این نوع شیشه ها یک سطح شیشه با یک پوشش منعکس کننده نور و حرارت از جنس فلز یا اکسید فلز پوشانده میشود.این نوع شیشه ها نور خورشید را منعکس میکنند و در کاهش حرارت و  و درخشندگی موثر است. این شیشه با منعکس کردن نور خورشید حرارت ناشی از تابش نور خورشید را به طور قابل ملاحظه ای کاهش میدهد شیشه در روشنایی روز مانند آینه است و از داخل کاملا شفاف است. در شب پدیده‏ ی</a:t>
            </a:r>
          </a:p>
          <a:p>
            <a:r>
              <a:rPr lang="fa-IR" sz="1600" dirty="0">
                <a:solidFill>
                  <a:prstClr val="black"/>
                </a:solidFill>
                <a:cs typeface="B Homa" panose="00000400000000000000" pitchFamily="2" charset="-78"/>
              </a:rPr>
              <a:t>مذکور برعکس است.</a:t>
            </a:r>
            <a:br>
              <a:rPr lang="fa-IR" sz="1600" dirty="0">
                <a:solidFill>
                  <a:prstClr val="black"/>
                </a:solidFill>
                <a:cs typeface="B Homa" panose="00000400000000000000" pitchFamily="2" charset="-78"/>
              </a:rPr>
            </a:br>
            <a:endParaRPr lang="fa-IR" sz="1600" dirty="0">
              <a:solidFill>
                <a:prstClr val="black"/>
              </a:solidFill>
              <a:cs typeface="B Homa" panose="00000400000000000000" pitchFamily="2" charset="-78"/>
            </a:endParaRPr>
          </a:p>
        </p:txBody>
      </p:sp>
      <p:pic>
        <p:nvPicPr>
          <p:cNvPr id="4" name="Picture 4" descr="F:\poroje\tahvil\pic\Windows_sky_sc.jpg"/>
          <p:cNvPicPr>
            <a:picLocks noChangeAspect="1" noChangeArrowheads="1"/>
          </p:cNvPicPr>
          <p:nvPr/>
        </p:nvPicPr>
        <p:blipFill>
          <a:blip r:embed="rId2" cstate="print"/>
          <a:srcRect/>
          <a:stretch>
            <a:fillRect/>
          </a:stretch>
        </p:blipFill>
        <p:spPr bwMode="auto">
          <a:xfrm>
            <a:off x="785787" y="857232"/>
            <a:ext cx="2214577" cy="3357586"/>
          </a:xfrm>
          <a:prstGeom prst="rect">
            <a:avLst/>
          </a:prstGeom>
          <a:solidFill>
            <a:srgbClr val="FFFFFF">
              <a:shade val="85000"/>
            </a:srgbClr>
          </a:solidFill>
          <a:ln w="5715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7" name="TextBox 6"/>
          <p:cNvSpPr txBox="1"/>
          <p:nvPr/>
        </p:nvSpPr>
        <p:spPr>
          <a:xfrm>
            <a:off x="3753853" y="270413"/>
            <a:ext cx="5013158" cy="707886"/>
          </a:xfrm>
          <a:prstGeom prst="rect">
            <a:avLst/>
          </a:prstGeom>
          <a:noFill/>
        </p:spPr>
        <p:txBody>
          <a:bodyPr wrap="square" rtlCol="0">
            <a:spAutoFit/>
          </a:bodyPr>
          <a:lstStyle/>
          <a:p>
            <a:pPr algn="ctr"/>
            <a:r>
              <a:rPr lang="fa-IR" sz="4000" dirty="0">
                <a:solidFill>
                  <a:srgbClr val="9FB8CD">
                    <a:lumMod val="50000"/>
                  </a:srgbClr>
                </a:solidFill>
                <a:latin typeface="IranNastaliq" pitchFamily="18" charset="0"/>
                <a:cs typeface="B Homa" panose="00000400000000000000" pitchFamily="2" charset="-78"/>
              </a:rPr>
              <a:t>انواع  شیشه در ساختمان : </a:t>
            </a:r>
            <a:endParaRPr lang="en-US" sz="4000" dirty="0">
              <a:solidFill>
                <a:srgbClr val="9FB8CD">
                  <a:lumMod val="50000"/>
                </a:srgbClr>
              </a:solidFill>
              <a:latin typeface="IranNastaliq" pitchFamily="18" charset="0"/>
              <a:cs typeface="B Homa" panose="00000400000000000000" pitchFamily="2" charset="-78"/>
            </a:endParaRPr>
          </a:p>
        </p:txBody>
      </p:sp>
      <p:pic>
        <p:nvPicPr>
          <p:cNvPr id="9" name="Picture 6" descr="C:\Users\KaDo0s\Desktop\10.7.91\images (8).jpg"/>
          <p:cNvPicPr>
            <a:picLocks noChangeAspect="1" noChangeArrowheads="1"/>
          </p:cNvPicPr>
          <p:nvPr/>
        </p:nvPicPr>
        <p:blipFill>
          <a:blip r:embed="rId3"/>
          <a:srcRect/>
          <a:stretch>
            <a:fillRect/>
          </a:stretch>
        </p:blipFill>
        <p:spPr bwMode="auto">
          <a:xfrm>
            <a:off x="1571604" y="3643314"/>
            <a:ext cx="2857520" cy="2132149"/>
          </a:xfrm>
          <a:prstGeom prst="rect">
            <a:avLst/>
          </a:prstGeom>
          <a:solidFill>
            <a:srgbClr val="FFFFFF">
              <a:shade val="85000"/>
            </a:srgbClr>
          </a:solidFill>
          <a:ln w="5715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8" name="Picture 6" descr="C:\Documents and Settings\a\Desktop\shishe\shishe enekasi\23125.jpg"/>
          <p:cNvPicPr>
            <a:picLocks noChangeAspect="1" noChangeArrowheads="1"/>
          </p:cNvPicPr>
          <p:nvPr/>
        </p:nvPicPr>
        <p:blipFill>
          <a:blip r:embed="rId4" cstate="print"/>
          <a:srcRect/>
          <a:stretch>
            <a:fillRect/>
          </a:stretch>
        </p:blipFill>
        <p:spPr bwMode="auto">
          <a:xfrm>
            <a:off x="4572000" y="3643314"/>
            <a:ext cx="3810000" cy="2540000"/>
          </a:xfrm>
          <a:prstGeom prst="rect">
            <a:avLst/>
          </a:prstGeom>
          <a:solidFill>
            <a:srgbClr val="FFFFFF">
              <a:shade val="85000"/>
            </a:srgbClr>
          </a:solidFill>
          <a:ln w="5715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3633734811"/>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3643306" y="1290095"/>
            <a:ext cx="4643470" cy="1661993"/>
          </a:xfrm>
          <a:prstGeom prst="rect">
            <a:avLst/>
          </a:prstGeom>
        </p:spPr>
        <p:txBody>
          <a:bodyPr wrap="square">
            <a:spAutoFit/>
          </a:bodyPr>
          <a:lstStyle/>
          <a:p>
            <a:pPr rtl="0"/>
            <a:r>
              <a:rPr lang="en-US" sz="1600" dirty="0">
                <a:solidFill>
                  <a:prstClr val="black"/>
                </a:solidFill>
                <a:cs typeface="B Homa" panose="00000400000000000000" pitchFamily="2" charset="-78"/>
              </a:rPr>
              <a:t>(color tinted glass ) </a:t>
            </a:r>
            <a:r>
              <a:rPr lang="fa-IR" sz="1600" b="1" dirty="0">
                <a:solidFill>
                  <a:prstClr val="black"/>
                </a:solidFill>
                <a:cs typeface="B Homa" panose="00000400000000000000" pitchFamily="2" charset="-78"/>
              </a:rPr>
              <a:t>4- شیشه های رنگ شده</a:t>
            </a:r>
            <a:r>
              <a:rPr lang="en-US" dirty="0">
                <a:solidFill>
                  <a:srgbClr val="FF0000"/>
                </a:solidFill>
                <a:cs typeface="B Homa" panose="00000400000000000000" pitchFamily="2" charset="-78"/>
              </a:rPr>
              <a:t/>
            </a:r>
            <a:br>
              <a:rPr lang="en-US" dirty="0">
                <a:solidFill>
                  <a:srgbClr val="FF0000"/>
                </a:solidFill>
                <a:cs typeface="B Homa" panose="00000400000000000000" pitchFamily="2" charset="-78"/>
              </a:rPr>
            </a:br>
            <a:r>
              <a:rPr lang="fa-IR" sz="1200" dirty="0">
                <a:solidFill>
                  <a:prstClr val="black"/>
                </a:solidFill>
              </a:rPr>
              <a:t> </a:t>
            </a:r>
            <a:r>
              <a:rPr lang="fa-IR" sz="1400" dirty="0">
                <a:solidFill>
                  <a:prstClr val="black"/>
                </a:solidFill>
                <a:cs typeface="B Homa" panose="00000400000000000000" pitchFamily="2" charset="-78"/>
              </a:rPr>
              <a:t>براي توليد اين نوع شيشه به مواد خام در حال ذوب مواد رنگي اضافه ویا از مواد اولیه آن ترکیبی را کم مي كنند.  شیشه مرغوب صیقل داده شده را می توان با حرارت دادن محکم تر نمودو یک طرف آنرا با یک رنگ شیشه ای پوشاند این کار از طریق ذوب کردن سطوح مذکور با حرارت و مخلوط كردن رنگ با ان صورت مي گيرد.همچنین می توان شیش سفید را در شیشه رنگی مذاب فرو برد تا دو روی آن رنگی شود.</a:t>
            </a:r>
            <a:endParaRPr lang="fa-IR" dirty="0">
              <a:solidFill>
                <a:prstClr val="black"/>
              </a:solidFill>
              <a:cs typeface="B Homa" panose="00000400000000000000" pitchFamily="2" charset="-78"/>
            </a:endParaRPr>
          </a:p>
        </p:txBody>
      </p:sp>
      <p:pic>
        <p:nvPicPr>
          <p:cNvPr id="5" name="Picture 2" descr="C:\Users\KaDo0s\Desktop\10.7.91\images (15).jpg"/>
          <p:cNvPicPr>
            <a:picLocks noChangeAspect="1" noChangeArrowheads="1"/>
          </p:cNvPicPr>
          <p:nvPr/>
        </p:nvPicPr>
        <p:blipFill>
          <a:blip r:embed="rId2"/>
          <a:srcRect/>
          <a:stretch>
            <a:fillRect/>
          </a:stretch>
        </p:blipFill>
        <p:spPr bwMode="auto">
          <a:xfrm>
            <a:off x="6500826" y="2857496"/>
            <a:ext cx="1714512" cy="2973366"/>
          </a:xfrm>
          <a:prstGeom prst="rect">
            <a:avLst/>
          </a:prstGeom>
          <a:solidFill>
            <a:srgbClr val="FFFFFF">
              <a:shade val="85000"/>
            </a:srgbClr>
          </a:solidFill>
          <a:ln w="5715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7" name="Picture 4"/>
          <p:cNvPicPr>
            <a:picLocks noChangeAspect="1" noChangeArrowheads="1"/>
          </p:cNvPicPr>
          <p:nvPr/>
        </p:nvPicPr>
        <p:blipFill>
          <a:blip r:embed="rId3" cstate="print"/>
          <a:srcRect/>
          <a:stretch>
            <a:fillRect/>
          </a:stretch>
        </p:blipFill>
        <p:spPr bwMode="auto">
          <a:xfrm>
            <a:off x="3857620" y="4143380"/>
            <a:ext cx="2500330" cy="2018402"/>
          </a:xfrm>
          <a:prstGeom prst="rect">
            <a:avLst/>
          </a:prstGeom>
          <a:solidFill>
            <a:srgbClr val="FFFFFF">
              <a:shade val="85000"/>
            </a:srgbClr>
          </a:solidFill>
          <a:ln w="5715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3074" name="Picture 2"/>
          <p:cNvPicPr>
            <a:picLocks noChangeAspect="1" noChangeArrowheads="1"/>
          </p:cNvPicPr>
          <p:nvPr/>
        </p:nvPicPr>
        <p:blipFill>
          <a:blip r:embed="rId4"/>
          <a:srcRect/>
          <a:stretch>
            <a:fillRect/>
          </a:stretch>
        </p:blipFill>
        <p:spPr bwMode="auto">
          <a:xfrm>
            <a:off x="857223" y="1071546"/>
            <a:ext cx="2351501" cy="3571900"/>
          </a:xfrm>
          <a:prstGeom prst="rect">
            <a:avLst/>
          </a:prstGeom>
          <a:solidFill>
            <a:srgbClr val="FFFFFF">
              <a:shade val="85000"/>
            </a:srgbClr>
          </a:solidFill>
          <a:ln w="5715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3221563745"/>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3685136" y="1553544"/>
            <a:ext cx="4530202" cy="2554545"/>
          </a:xfrm>
          <a:prstGeom prst="rect">
            <a:avLst/>
          </a:prstGeom>
        </p:spPr>
        <p:txBody>
          <a:bodyPr wrap="square">
            <a:spAutoFit/>
          </a:bodyPr>
          <a:lstStyle/>
          <a:p>
            <a:r>
              <a:rPr lang="fa-IR" sz="1600" dirty="0">
                <a:solidFill>
                  <a:prstClr val="black"/>
                </a:solidFill>
                <a:cs typeface="B Homa" panose="00000400000000000000" pitchFamily="2" charset="-78"/>
              </a:rPr>
              <a:t>توسط سیستم های غلتکی تولید می گردد . در این روش طرح روی غلتک عینا بر روی سطح شیشه نقش می بندد . تنوع غلتک ها به طور گسترده ای موجب تنوع طرح های رویشیشه میگردد. این نوع شیشه ها کاربردهای تزئینی داشته و موجب عبور نور و جلوگیری از دید مستقیم که موجب حفظ محیط به طور خصوصی می گردد . شیشه های مشجر به طور گسترده ای در پنجره ها ، دربها و پارتیشن ها و مبلمان مورد استفاده قرار می گیرد . رنگ این نوع شیشه هادر تمام ضخامت شیشه یکنواخت می باشد . عبور انرژی خورشیدی ضریب سایه و نور گذری شیشه های رنگی بر حسب نوع رنگ تغییر می کند </a:t>
            </a:r>
          </a:p>
        </p:txBody>
      </p:sp>
      <p:sp>
        <p:nvSpPr>
          <p:cNvPr id="7" name="TextBox 6"/>
          <p:cNvSpPr txBox="1"/>
          <p:nvPr/>
        </p:nvSpPr>
        <p:spPr>
          <a:xfrm>
            <a:off x="3549316" y="321213"/>
            <a:ext cx="5229726" cy="707886"/>
          </a:xfrm>
          <a:prstGeom prst="rect">
            <a:avLst/>
          </a:prstGeom>
          <a:noFill/>
        </p:spPr>
        <p:txBody>
          <a:bodyPr wrap="square" rtlCol="0">
            <a:spAutoFit/>
          </a:bodyPr>
          <a:lstStyle/>
          <a:p>
            <a:pPr algn="ctr"/>
            <a:r>
              <a:rPr lang="fa-IR" sz="4000" dirty="0">
                <a:solidFill>
                  <a:srgbClr val="9FB8CD">
                    <a:lumMod val="50000"/>
                  </a:srgbClr>
                </a:solidFill>
                <a:latin typeface="IranNastaliq" pitchFamily="18" charset="0"/>
                <a:cs typeface="B Homa" panose="00000400000000000000" pitchFamily="2" charset="-78"/>
              </a:rPr>
              <a:t>انواع  شیشه در ساختمان : </a:t>
            </a:r>
            <a:endParaRPr lang="en-US" sz="4000" dirty="0">
              <a:solidFill>
                <a:srgbClr val="9FB8CD">
                  <a:lumMod val="50000"/>
                </a:srgbClr>
              </a:solidFill>
              <a:latin typeface="IranNastaliq" pitchFamily="18" charset="0"/>
              <a:cs typeface="B Homa" panose="00000400000000000000" pitchFamily="2" charset="-78"/>
            </a:endParaRPr>
          </a:p>
        </p:txBody>
      </p:sp>
      <p:pic>
        <p:nvPicPr>
          <p:cNvPr id="12" name="Picture 9" descr="C:\Users\KaDo0s\Desktop\10.7.91\custom_entry_doors_glass_krinke.jpg"/>
          <p:cNvPicPr>
            <a:picLocks noChangeAspect="1" noChangeArrowheads="1"/>
          </p:cNvPicPr>
          <p:nvPr/>
        </p:nvPicPr>
        <p:blipFill>
          <a:blip r:embed="rId2"/>
          <a:srcRect/>
          <a:stretch>
            <a:fillRect/>
          </a:stretch>
        </p:blipFill>
        <p:spPr bwMode="auto">
          <a:xfrm>
            <a:off x="5292080" y="3858949"/>
            <a:ext cx="2786082" cy="2378363"/>
          </a:xfrm>
          <a:prstGeom prst="rect">
            <a:avLst/>
          </a:prstGeom>
          <a:solidFill>
            <a:srgbClr val="FFFFFF">
              <a:shade val="85000"/>
            </a:srgbClr>
          </a:solidFill>
          <a:ln w="5715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028" name="Picture 4" descr="C:\Users\KaDo0s\Desktop\10.7.91\images (16).jpg"/>
          <p:cNvPicPr>
            <a:picLocks noChangeAspect="1" noChangeArrowheads="1"/>
          </p:cNvPicPr>
          <p:nvPr/>
        </p:nvPicPr>
        <p:blipFill>
          <a:blip r:embed="rId3"/>
          <a:srcRect/>
          <a:stretch>
            <a:fillRect/>
          </a:stretch>
        </p:blipFill>
        <p:spPr bwMode="auto">
          <a:xfrm>
            <a:off x="857224" y="1412776"/>
            <a:ext cx="2786082" cy="3643338"/>
          </a:xfrm>
          <a:prstGeom prst="rect">
            <a:avLst/>
          </a:prstGeom>
          <a:solidFill>
            <a:srgbClr val="FFFFFF">
              <a:shade val="85000"/>
            </a:srgbClr>
          </a:solidFill>
          <a:ln w="5715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3077" name="Picture 5" descr="C:\Users\KaDo0s\Desktop\10.7.91\images (20).jpg"/>
          <p:cNvPicPr>
            <a:picLocks noChangeAspect="1" noChangeArrowheads="1"/>
          </p:cNvPicPr>
          <p:nvPr/>
        </p:nvPicPr>
        <p:blipFill>
          <a:blip r:embed="rId4"/>
          <a:srcRect/>
          <a:stretch>
            <a:fillRect/>
          </a:stretch>
        </p:blipFill>
        <p:spPr bwMode="auto">
          <a:xfrm>
            <a:off x="3203848" y="3716534"/>
            <a:ext cx="1690910" cy="2088730"/>
          </a:xfrm>
          <a:prstGeom prst="rect">
            <a:avLst/>
          </a:prstGeom>
          <a:solidFill>
            <a:srgbClr val="FFFFFF">
              <a:shade val="85000"/>
            </a:srgbClr>
          </a:solidFill>
          <a:ln w="5715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15" name="Rectangle 14"/>
          <p:cNvSpPr/>
          <p:nvPr/>
        </p:nvSpPr>
        <p:spPr>
          <a:xfrm>
            <a:off x="6572264" y="1124744"/>
            <a:ext cx="1503937" cy="369332"/>
          </a:xfrm>
          <a:prstGeom prst="rect">
            <a:avLst/>
          </a:prstGeom>
        </p:spPr>
        <p:txBody>
          <a:bodyPr wrap="none">
            <a:spAutoFit/>
          </a:bodyPr>
          <a:lstStyle/>
          <a:p>
            <a:pPr rtl="0"/>
            <a:r>
              <a:rPr lang="fa-IR" b="1" dirty="0">
                <a:solidFill>
                  <a:prstClr val="black"/>
                </a:solidFill>
                <a:cs typeface="B Homa" panose="00000400000000000000" pitchFamily="2" charset="-78"/>
              </a:rPr>
              <a:t>5- شیشه مشجر</a:t>
            </a:r>
            <a:endParaRPr lang="fa-IR" sz="1600" dirty="0">
              <a:solidFill>
                <a:prstClr val="black"/>
              </a:solidFill>
              <a:cs typeface="B Homa" panose="00000400000000000000" pitchFamily="2" charset="-78"/>
            </a:endParaRPr>
          </a:p>
        </p:txBody>
      </p:sp>
    </p:spTree>
    <p:extLst>
      <p:ext uri="{BB962C8B-B14F-4D97-AF65-F5344CB8AC3E}">
        <p14:creationId xmlns:p14="http://schemas.microsoft.com/office/powerpoint/2010/main" val="1786155158"/>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458672" y="3429000"/>
            <a:ext cx="3470386" cy="3600986"/>
          </a:xfrm>
          <a:prstGeom prst="rect">
            <a:avLst/>
          </a:prstGeom>
          <a:noFill/>
        </p:spPr>
        <p:txBody>
          <a:bodyPr wrap="square" rtlCol="0">
            <a:spAutoFit/>
          </a:bodyPr>
          <a:lstStyle/>
          <a:p>
            <a:r>
              <a:rPr lang="fa-IR" sz="1600" dirty="0">
                <a:solidFill>
                  <a:prstClr val="black"/>
                </a:solidFill>
                <a:cs typeface="B Homa" panose="00000400000000000000" pitchFamily="2" charset="-78"/>
              </a:rPr>
              <a:t>استفاده از شيشه های </a:t>
            </a:r>
            <a:r>
              <a:rPr lang="en-US" sz="1600" dirty="0">
                <a:solidFill>
                  <a:prstClr val="black"/>
                </a:solidFill>
                <a:cs typeface="B Homa" panose="00000400000000000000" pitchFamily="2" charset="-78"/>
              </a:rPr>
              <a:t>led </a:t>
            </a:r>
            <a:r>
              <a:rPr lang="fa-IR" sz="1600" dirty="0">
                <a:solidFill>
                  <a:prstClr val="black"/>
                </a:solidFill>
                <a:cs typeface="B Homa" panose="00000400000000000000" pitchFamily="2" charset="-78"/>
              </a:rPr>
              <a:t>دار رو به افزايش است و کم کم به عنوان يک مصالح استاندارد ساختمانی که به طور مستقيم در سازه ساختمان جای می گيرد ، شناخته می شود .در گذشته اين شيشه ها فقط در رنگهای سبز و قرمز عرضه می شدند . در سال 1990 </a:t>
            </a:r>
            <a:r>
              <a:rPr lang="en-US" sz="1600" dirty="0">
                <a:solidFill>
                  <a:prstClr val="black"/>
                </a:solidFill>
                <a:cs typeface="B Homa" panose="00000400000000000000" pitchFamily="2" charset="-78"/>
              </a:rPr>
              <a:t>led </a:t>
            </a:r>
            <a:r>
              <a:rPr lang="fa-IR" sz="1600" dirty="0">
                <a:solidFill>
                  <a:prstClr val="black"/>
                </a:solidFill>
                <a:cs typeface="B Homa" panose="00000400000000000000" pitchFamily="2" charset="-78"/>
              </a:rPr>
              <a:t>های آبی ساخته شد و در نهايت امروزه می توان طيفی از رنگهای متفاوت را با استفاده از </a:t>
            </a:r>
            <a:r>
              <a:rPr lang="en-US" sz="1600" dirty="0">
                <a:solidFill>
                  <a:prstClr val="black"/>
                </a:solidFill>
                <a:cs typeface="B Homa" panose="00000400000000000000" pitchFamily="2" charset="-78"/>
              </a:rPr>
              <a:t>led </a:t>
            </a:r>
            <a:r>
              <a:rPr lang="fa-IR" sz="1600" dirty="0">
                <a:solidFill>
                  <a:prstClr val="black"/>
                </a:solidFill>
                <a:cs typeface="B Homa" panose="00000400000000000000" pitchFamily="2" charset="-78"/>
              </a:rPr>
              <a:t>در نمای ساختمان ايجاد نمود . </a:t>
            </a:r>
            <a:r>
              <a:rPr lang="en-US" sz="1600" dirty="0">
                <a:solidFill>
                  <a:prstClr val="black"/>
                </a:solidFill>
                <a:cs typeface="B Homa" panose="00000400000000000000" pitchFamily="2" charset="-78"/>
              </a:rPr>
              <a:t>led </a:t>
            </a:r>
            <a:r>
              <a:rPr lang="fa-IR" sz="1600" dirty="0">
                <a:solidFill>
                  <a:prstClr val="black"/>
                </a:solidFill>
                <a:cs typeface="B Homa" panose="00000400000000000000" pitchFamily="2" charset="-78"/>
              </a:rPr>
              <a:t>ها در نمای ساختمان تا دکوراسيون داخلی منزل قابل استفاده هستند و انرژی ديود ها هم از طريق باتری و هم از طريق انرژی خورشيدی قابل تأمين است </a:t>
            </a:r>
            <a:r>
              <a:rPr lang="fa-IR" dirty="0">
                <a:solidFill>
                  <a:prstClr val="black"/>
                </a:solidFill>
                <a:cs typeface="B Homa" panose="00000400000000000000" pitchFamily="2" charset="-78"/>
              </a:rPr>
              <a:t>.</a:t>
            </a:r>
          </a:p>
          <a:p>
            <a:endParaRPr lang="fa-IR" dirty="0">
              <a:solidFill>
                <a:prstClr val="black"/>
              </a:solidFill>
              <a:cs typeface="B Homa" panose="00000400000000000000" pitchFamily="2" charset="-78"/>
            </a:endParaRPr>
          </a:p>
        </p:txBody>
      </p:sp>
      <p:sp>
        <p:nvSpPr>
          <p:cNvPr id="11" name="TextBox 10"/>
          <p:cNvSpPr txBox="1"/>
          <p:nvPr/>
        </p:nvSpPr>
        <p:spPr>
          <a:xfrm>
            <a:off x="3761542" y="106568"/>
            <a:ext cx="5342022" cy="707886"/>
          </a:xfrm>
          <a:prstGeom prst="rect">
            <a:avLst/>
          </a:prstGeom>
          <a:noFill/>
        </p:spPr>
        <p:txBody>
          <a:bodyPr wrap="square" rtlCol="0">
            <a:spAutoFit/>
          </a:bodyPr>
          <a:lstStyle/>
          <a:p>
            <a:pPr algn="ctr"/>
            <a:r>
              <a:rPr lang="fa-IR" sz="4000" dirty="0">
                <a:solidFill>
                  <a:srgbClr val="9FB8CD">
                    <a:lumMod val="50000"/>
                  </a:srgbClr>
                </a:solidFill>
                <a:latin typeface="IranNastaliq" pitchFamily="18" charset="0"/>
                <a:cs typeface="B Homa" panose="00000400000000000000" pitchFamily="2" charset="-78"/>
              </a:rPr>
              <a:t>انواع  شیشه در ساختمان : </a:t>
            </a:r>
            <a:endParaRPr lang="en-US" sz="4000" dirty="0">
              <a:solidFill>
                <a:srgbClr val="9FB8CD">
                  <a:lumMod val="50000"/>
                </a:srgbClr>
              </a:solidFill>
              <a:latin typeface="IranNastaliq" pitchFamily="18" charset="0"/>
              <a:cs typeface="B Homa" panose="00000400000000000000" pitchFamily="2" charset="-78"/>
            </a:endParaRPr>
          </a:p>
        </p:txBody>
      </p:sp>
      <p:sp>
        <p:nvSpPr>
          <p:cNvPr id="5" name="Rectangle 4"/>
          <p:cNvSpPr/>
          <p:nvPr/>
        </p:nvSpPr>
        <p:spPr>
          <a:xfrm>
            <a:off x="4629472" y="1319743"/>
            <a:ext cx="3442990" cy="1569660"/>
          </a:xfrm>
          <a:prstGeom prst="rect">
            <a:avLst/>
          </a:prstGeom>
        </p:spPr>
        <p:txBody>
          <a:bodyPr wrap="square">
            <a:spAutoFit/>
          </a:bodyPr>
          <a:lstStyle/>
          <a:p>
            <a:r>
              <a:rPr lang="fa-IR" sz="1600" dirty="0">
                <a:solidFill>
                  <a:prstClr val="black"/>
                </a:solidFill>
                <a:cs typeface="B Homa" panose="00000400000000000000" pitchFamily="2" charset="-78"/>
              </a:rPr>
              <a:t>همراه مواد اولیه این شیشه ها،مقدار زیادی اکسید بوریک بکار میرود وسیلیس آنها از انواع شیشه های معمولی بیشتر است. بطور معمول از </a:t>
            </a:r>
            <a:r>
              <a:rPr lang="en-US" sz="1600" dirty="0">
                <a:solidFill>
                  <a:prstClr val="black"/>
                </a:solidFill>
                <a:cs typeface="B Homa" panose="00000400000000000000" pitchFamily="2" charset="-78"/>
              </a:rPr>
              <a:t> </a:t>
            </a:r>
            <a:r>
              <a:rPr lang="fa-IR" sz="1600" dirty="0">
                <a:solidFill>
                  <a:prstClr val="black"/>
                </a:solidFill>
                <a:cs typeface="B Homa" panose="00000400000000000000" pitchFamily="2" charset="-78"/>
              </a:rPr>
              <a:t>این شیشه هابه عنوان ظروف آزمایشگاهی و آشپزخانه یا در جلو بخاری های دیواری و اجاق ها استفاده میشود.</a:t>
            </a:r>
          </a:p>
        </p:txBody>
      </p:sp>
      <p:pic>
        <p:nvPicPr>
          <p:cNvPr id="4098" name="Picture 2"/>
          <p:cNvPicPr>
            <a:picLocks noChangeAspect="1" noChangeArrowheads="1"/>
          </p:cNvPicPr>
          <p:nvPr/>
        </p:nvPicPr>
        <p:blipFill>
          <a:blip r:embed="rId2"/>
          <a:srcRect/>
          <a:stretch>
            <a:fillRect/>
          </a:stretch>
        </p:blipFill>
        <p:spPr bwMode="auto">
          <a:xfrm>
            <a:off x="2714612" y="1142984"/>
            <a:ext cx="1857388" cy="1467556"/>
          </a:xfrm>
          <a:prstGeom prst="rect">
            <a:avLst/>
          </a:prstGeom>
          <a:solidFill>
            <a:srgbClr val="FFFFFF">
              <a:shade val="85000"/>
            </a:srgbClr>
          </a:solidFill>
          <a:ln w="5715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4100" name="Picture 4"/>
          <p:cNvPicPr>
            <a:picLocks noChangeAspect="1" noChangeArrowheads="1"/>
          </p:cNvPicPr>
          <p:nvPr/>
        </p:nvPicPr>
        <p:blipFill>
          <a:blip r:embed="rId3"/>
          <a:srcRect/>
          <a:stretch>
            <a:fillRect/>
          </a:stretch>
        </p:blipFill>
        <p:spPr bwMode="auto">
          <a:xfrm>
            <a:off x="857224" y="857232"/>
            <a:ext cx="1930413" cy="1357322"/>
          </a:xfrm>
          <a:prstGeom prst="rect">
            <a:avLst/>
          </a:prstGeom>
          <a:solidFill>
            <a:srgbClr val="FFFFFF">
              <a:shade val="85000"/>
            </a:srgbClr>
          </a:solidFill>
          <a:ln w="5715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8" name="Rectangle 7"/>
          <p:cNvSpPr/>
          <p:nvPr/>
        </p:nvSpPr>
        <p:spPr>
          <a:xfrm>
            <a:off x="1820789" y="2988230"/>
            <a:ext cx="2108269" cy="369332"/>
          </a:xfrm>
          <a:prstGeom prst="rect">
            <a:avLst/>
          </a:prstGeom>
        </p:spPr>
        <p:txBody>
          <a:bodyPr wrap="none">
            <a:spAutoFit/>
          </a:bodyPr>
          <a:lstStyle/>
          <a:p>
            <a:r>
              <a:rPr lang="fa-IR" b="1" dirty="0">
                <a:solidFill>
                  <a:prstClr val="black"/>
                </a:solidFill>
                <a:cs typeface="B Homa" panose="00000400000000000000" pitchFamily="2" charset="-78"/>
              </a:rPr>
              <a:t>7- شيشه هاي </a:t>
            </a:r>
            <a:r>
              <a:rPr lang="en-US" b="1" dirty="0">
                <a:solidFill>
                  <a:prstClr val="black"/>
                </a:solidFill>
                <a:cs typeface="B Homa" panose="00000400000000000000" pitchFamily="2" charset="-78"/>
              </a:rPr>
              <a:t>LED </a:t>
            </a:r>
            <a:r>
              <a:rPr lang="fa-IR" b="1" dirty="0">
                <a:solidFill>
                  <a:prstClr val="black"/>
                </a:solidFill>
                <a:cs typeface="B Homa" panose="00000400000000000000" pitchFamily="2" charset="-78"/>
              </a:rPr>
              <a:t>دار</a:t>
            </a:r>
            <a:endParaRPr lang="fa-IR" sz="1600" b="1" dirty="0">
              <a:solidFill>
                <a:prstClr val="black"/>
              </a:solidFill>
              <a:cs typeface="B Homa" panose="00000400000000000000" pitchFamily="2" charset="-78"/>
            </a:endParaRPr>
          </a:p>
        </p:txBody>
      </p:sp>
      <p:sp>
        <p:nvSpPr>
          <p:cNvPr id="9" name="Rectangle 8"/>
          <p:cNvSpPr/>
          <p:nvPr/>
        </p:nvSpPr>
        <p:spPr>
          <a:xfrm>
            <a:off x="5702205" y="857232"/>
            <a:ext cx="2441695" cy="369332"/>
          </a:xfrm>
          <a:prstGeom prst="rect">
            <a:avLst/>
          </a:prstGeom>
        </p:spPr>
        <p:txBody>
          <a:bodyPr wrap="none">
            <a:spAutoFit/>
          </a:bodyPr>
          <a:lstStyle/>
          <a:p>
            <a:pPr rtl="0"/>
            <a:r>
              <a:rPr lang="fa-IR" b="1" dirty="0">
                <a:solidFill>
                  <a:prstClr val="black"/>
                </a:solidFill>
                <a:cs typeface="B Homa" panose="00000400000000000000" pitchFamily="2" charset="-78"/>
              </a:rPr>
              <a:t>6- شیشه ضد آتش(پیرکس)</a:t>
            </a:r>
          </a:p>
        </p:txBody>
      </p:sp>
      <p:pic>
        <p:nvPicPr>
          <p:cNvPr id="4101" name="Picture 5" descr="C:\Users\KaDo0s\Desktop\10.7.91\1215682985.jpg"/>
          <p:cNvPicPr>
            <a:picLocks noChangeAspect="1" noChangeArrowheads="1"/>
          </p:cNvPicPr>
          <p:nvPr/>
        </p:nvPicPr>
        <p:blipFill>
          <a:blip r:embed="rId4"/>
          <a:srcRect/>
          <a:stretch>
            <a:fillRect/>
          </a:stretch>
        </p:blipFill>
        <p:spPr bwMode="auto">
          <a:xfrm>
            <a:off x="6432553" y="4786322"/>
            <a:ext cx="1854223" cy="1390667"/>
          </a:xfrm>
          <a:prstGeom prst="rect">
            <a:avLst/>
          </a:prstGeom>
          <a:solidFill>
            <a:srgbClr val="FFFFFF">
              <a:shade val="85000"/>
            </a:srgbClr>
          </a:solidFill>
          <a:ln w="381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4103" name="Picture 7"/>
          <p:cNvPicPr>
            <a:picLocks noChangeAspect="1" noChangeArrowheads="1"/>
          </p:cNvPicPr>
          <p:nvPr/>
        </p:nvPicPr>
        <p:blipFill>
          <a:blip r:embed="rId5"/>
          <a:srcRect/>
          <a:stretch>
            <a:fillRect/>
          </a:stretch>
        </p:blipFill>
        <p:spPr bwMode="auto">
          <a:xfrm>
            <a:off x="4143372" y="3571876"/>
            <a:ext cx="2214578" cy="2214578"/>
          </a:xfrm>
          <a:prstGeom prst="rect">
            <a:avLst/>
          </a:prstGeom>
          <a:solidFill>
            <a:srgbClr val="FFFFFF">
              <a:shade val="85000"/>
            </a:srgbClr>
          </a:solidFill>
          <a:ln w="5715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4105" name="Picture 9"/>
          <p:cNvPicPr>
            <a:picLocks noChangeAspect="1" noChangeArrowheads="1"/>
          </p:cNvPicPr>
          <p:nvPr/>
        </p:nvPicPr>
        <p:blipFill>
          <a:blip r:embed="rId6" cstate="print"/>
          <a:srcRect/>
          <a:stretch>
            <a:fillRect/>
          </a:stretch>
        </p:blipFill>
        <p:spPr bwMode="auto">
          <a:xfrm>
            <a:off x="6643702" y="3143248"/>
            <a:ext cx="1619261" cy="1214446"/>
          </a:xfrm>
          <a:prstGeom prst="rect">
            <a:avLst/>
          </a:prstGeom>
          <a:solidFill>
            <a:srgbClr val="FFFFFF">
              <a:shade val="85000"/>
            </a:srgbClr>
          </a:solidFill>
          <a:ln w="381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1706754873"/>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2919426" y="1500174"/>
            <a:ext cx="5367350" cy="3416320"/>
          </a:xfrm>
          <a:prstGeom prst="rect">
            <a:avLst/>
          </a:prstGeom>
          <a:noFill/>
        </p:spPr>
        <p:txBody>
          <a:bodyPr wrap="square" rtlCol="0">
            <a:spAutoFit/>
          </a:bodyPr>
          <a:lstStyle/>
          <a:p>
            <a:r>
              <a:rPr lang="fa-IR" sz="1600" dirty="0">
                <a:solidFill>
                  <a:prstClr val="black"/>
                </a:solidFill>
                <a:cs typeface="B Homa" panose="00000400000000000000" pitchFamily="2" charset="-78"/>
              </a:rPr>
              <a:t>شیشه های خم بیشتر به منظور تحقق ایده های مهندسین معمار و طراحان نمای ساختمانها تولید</a:t>
            </a:r>
          </a:p>
          <a:p>
            <a:r>
              <a:rPr lang="fa-IR" sz="1600" dirty="0">
                <a:solidFill>
                  <a:prstClr val="black"/>
                </a:solidFill>
                <a:cs typeface="B Homa" panose="00000400000000000000" pitchFamily="2" charset="-78"/>
              </a:rPr>
              <a:t>می گردد و باعث افزایش فضا ، زیبایی ، جذابیت و نیز مقاومت بیشتر می شوند.ایجاد تنوع در فضا ،استفاده از فضای بدون استفاده و ایجاد هارمونی وهماهنگی در دید از ویژگی های منحصر به فرد این نوع شیشه ها می باشد.</a:t>
            </a:r>
          </a:p>
          <a:p>
            <a:r>
              <a:rPr lang="fa-IR" sz="1600" dirty="0">
                <a:solidFill>
                  <a:prstClr val="black"/>
                </a:solidFill>
                <a:cs typeface="B Homa" panose="00000400000000000000" pitchFamily="2" charset="-78"/>
              </a:rPr>
              <a:t>انواع شیشه های خم ، بنا به سفارش در جریان تولید شیشه های سکوریت و یا نیمه سکوریت در شعاع ها و خمش های معینی تولید می شوند تا فرم دلخواه ومورد نظر طراح را برای نصب در ساختمانهای مسکونی ، اداری و تجاری را فراهم آورد</a:t>
            </a:r>
          </a:p>
          <a:p>
            <a:endParaRPr lang="fa-IR" dirty="0">
              <a:solidFill>
                <a:prstClr val="black"/>
              </a:solidFill>
              <a:cs typeface="B Homa" panose="00000400000000000000" pitchFamily="2" charset="-78"/>
            </a:endParaRPr>
          </a:p>
          <a:p>
            <a:endParaRPr lang="fa-IR" dirty="0">
              <a:solidFill>
                <a:prstClr val="black"/>
              </a:solidFill>
              <a:cs typeface="B Homa" panose="00000400000000000000" pitchFamily="2" charset="-78"/>
            </a:endParaRPr>
          </a:p>
          <a:p>
            <a:endParaRPr lang="fa-IR" dirty="0">
              <a:solidFill>
                <a:prstClr val="black"/>
              </a:solidFill>
              <a:cs typeface="B Homa" panose="00000400000000000000" pitchFamily="2" charset="-78"/>
            </a:endParaRPr>
          </a:p>
          <a:p>
            <a:endParaRPr lang="en-US" dirty="0">
              <a:solidFill>
                <a:prstClr val="black"/>
              </a:solidFill>
              <a:cs typeface="B Homa" panose="00000400000000000000" pitchFamily="2" charset="-78"/>
            </a:endParaRPr>
          </a:p>
        </p:txBody>
      </p:sp>
      <p:sp>
        <p:nvSpPr>
          <p:cNvPr id="11" name="TextBox 10"/>
          <p:cNvSpPr txBox="1"/>
          <p:nvPr/>
        </p:nvSpPr>
        <p:spPr>
          <a:xfrm>
            <a:off x="3637547" y="208080"/>
            <a:ext cx="5506453" cy="707886"/>
          </a:xfrm>
          <a:prstGeom prst="rect">
            <a:avLst/>
          </a:prstGeom>
          <a:noFill/>
        </p:spPr>
        <p:txBody>
          <a:bodyPr wrap="square" rtlCol="0">
            <a:spAutoFit/>
          </a:bodyPr>
          <a:lstStyle/>
          <a:p>
            <a:pPr algn="ctr"/>
            <a:r>
              <a:rPr lang="fa-IR" sz="4000" dirty="0">
                <a:solidFill>
                  <a:srgbClr val="9FB8CD">
                    <a:lumMod val="50000"/>
                  </a:srgbClr>
                </a:solidFill>
                <a:latin typeface="IranNastaliq" pitchFamily="18" charset="0"/>
                <a:cs typeface="B Homa" panose="00000400000000000000" pitchFamily="2" charset="-78"/>
              </a:rPr>
              <a:t>انواع  شیشه در ساختمان : </a:t>
            </a:r>
            <a:endParaRPr lang="en-US" sz="4000" dirty="0">
              <a:solidFill>
                <a:srgbClr val="9FB8CD">
                  <a:lumMod val="50000"/>
                </a:srgbClr>
              </a:solidFill>
              <a:latin typeface="IranNastaliq" pitchFamily="18" charset="0"/>
              <a:cs typeface="B Homa" panose="00000400000000000000" pitchFamily="2" charset="-78"/>
            </a:endParaRPr>
          </a:p>
        </p:txBody>
      </p:sp>
      <p:sp>
        <p:nvSpPr>
          <p:cNvPr id="4" name="Rectangle 3"/>
          <p:cNvSpPr/>
          <p:nvPr/>
        </p:nvSpPr>
        <p:spPr>
          <a:xfrm>
            <a:off x="5580378" y="1000108"/>
            <a:ext cx="2563522" cy="369332"/>
          </a:xfrm>
          <a:prstGeom prst="rect">
            <a:avLst/>
          </a:prstGeom>
        </p:spPr>
        <p:txBody>
          <a:bodyPr wrap="none">
            <a:spAutoFit/>
          </a:bodyPr>
          <a:lstStyle/>
          <a:p>
            <a:r>
              <a:rPr lang="fa-IR" b="1" dirty="0">
                <a:solidFill>
                  <a:prstClr val="black"/>
                </a:solidFill>
                <a:cs typeface="B Homa" panose="00000400000000000000" pitchFamily="2" charset="-78"/>
              </a:rPr>
              <a:t>8- شیشه خم</a:t>
            </a:r>
            <a:r>
              <a:rPr lang="en-US" dirty="0">
                <a:solidFill>
                  <a:prstClr val="black"/>
                </a:solidFill>
                <a:cs typeface="B Homa" panose="00000400000000000000" pitchFamily="2" charset="-78"/>
              </a:rPr>
              <a:t>(Bend glass )</a:t>
            </a:r>
            <a:endParaRPr lang="fa-IR" b="1" dirty="0">
              <a:solidFill>
                <a:prstClr val="black"/>
              </a:solidFill>
              <a:cs typeface="B Homa" panose="00000400000000000000" pitchFamily="2" charset="-78"/>
            </a:endParaRPr>
          </a:p>
        </p:txBody>
      </p:sp>
      <p:pic>
        <p:nvPicPr>
          <p:cNvPr id="5122" name="Picture 2"/>
          <p:cNvPicPr>
            <a:picLocks noChangeAspect="1" noChangeArrowheads="1"/>
          </p:cNvPicPr>
          <p:nvPr/>
        </p:nvPicPr>
        <p:blipFill>
          <a:blip r:embed="rId2"/>
          <a:srcRect/>
          <a:stretch>
            <a:fillRect/>
          </a:stretch>
        </p:blipFill>
        <p:spPr bwMode="auto">
          <a:xfrm>
            <a:off x="4740546" y="4357694"/>
            <a:ext cx="2188908" cy="1571636"/>
          </a:xfrm>
          <a:prstGeom prst="rect">
            <a:avLst/>
          </a:prstGeom>
          <a:solidFill>
            <a:srgbClr val="FFFFFF">
              <a:shade val="85000"/>
            </a:srgbClr>
          </a:solidFill>
          <a:ln w="5715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5123" name="Picture 3"/>
          <p:cNvPicPr>
            <a:picLocks noChangeAspect="1" noChangeArrowheads="1"/>
          </p:cNvPicPr>
          <p:nvPr/>
        </p:nvPicPr>
        <p:blipFill>
          <a:blip r:embed="rId3"/>
          <a:srcRect/>
          <a:stretch>
            <a:fillRect/>
          </a:stretch>
        </p:blipFill>
        <p:spPr bwMode="auto">
          <a:xfrm>
            <a:off x="928662" y="1142984"/>
            <a:ext cx="1882236" cy="2523120"/>
          </a:xfrm>
          <a:prstGeom prst="rect">
            <a:avLst/>
          </a:prstGeom>
          <a:solidFill>
            <a:srgbClr val="FFFFFF">
              <a:shade val="85000"/>
            </a:srgbClr>
          </a:solidFill>
          <a:ln w="5715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5124" name="Picture 4" descr="C:\Users\KaDo0s\Desktop\10.7.91\images.jpg"/>
          <p:cNvPicPr>
            <a:picLocks noChangeAspect="1" noChangeArrowheads="1"/>
          </p:cNvPicPr>
          <p:nvPr/>
        </p:nvPicPr>
        <p:blipFill>
          <a:blip r:embed="rId4"/>
          <a:srcRect/>
          <a:stretch>
            <a:fillRect/>
          </a:stretch>
        </p:blipFill>
        <p:spPr bwMode="auto">
          <a:xfrm>
            <a:off x="6572264" y="3857628"/>
            <a:ext cx="1757940" cy="1143008"/>
          </a:xfrm>
          <a:prstGeom prst="rect">
            <a:avLst/>
          </a:prstGeom>
          <a:solidFill>
            <a:srgbClr val="FFFFFF">
              <a:shade val="85000"/>
            </a:srgbClr>
          </a:solidFill>
          <a:ln w="5715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9" name="Picture 2"/>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928662" y="3908428"/>
            <a:ext cx="3051893" cy="2163778"/>
          </a:xfrm>
          <a:prstGeom prst="rect">
            <a:avLst/>
          </a:prstGeom>
          <a:solidFill>
            <a:srgbClr val="FFFFFF">
              <a:shade val="85000"/>
            </a:srgbClr>
          </a:solidFill>
          <a:ln w="5715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4109517332"/>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p:nvPr/>
        </p:nvSpPr>
        <p:spPr>
          <a:xfrm>
            <a:off x="2571736" y="948152"/>
            <a:ext cx="5715040" cy="2616101"/>
          </a:xfrm>
          <a:prstGeom prst="rect">
            <a:avLst/>
          </a:prstGeom>
          <a:noFill/>
        </p:spPr>
        <p:txBody>
          <a:bodyPr wrap="square" rtlCol="0">
            <a:spAutoFit/>
          </a:bodyPr>
          <a:lstStyle/>
          <a:p>
            <a:r>
              <a:rPr lang="fa-IR" b="1" dirty="0">
                <a:solidFill>
                  <a:prstClr val="black"/>
                </a:solidFill>
                <a:cs typeface="B Homa" panose="00000400000000000000" pitchFamily="2" charset="-78"/>
              </a:rPr>
              <a:t>9-بلوکهای شیشه ای</a:t>
            </a:r>
            <a:endParaRPr lang="en-US" b="1" dirty="0">
              <a:solidFill>
                <a:prstClr val="black"/>
              </a:solidFill>
              <a:cs typeface="B Homa" panose="00000400000000000000" pitchFamily="2" charset="-78"/>
            </a:endParaRPr>
          </a:p>
          <a:p>
            <a:endParaRPr lang="en-US" b="1" dirty="0">
              <a:solidFill>
                <a:prstClr val="black"/>
              </a:solidFill>
              <a:cs typeface="B Homa" panose="00000400000000000000" pitchFamily="2" charset="-78"/>
            </a:endParaRPr>
          </a:p>
          <a:p>
            <a:r>
              <a:rPr lang="fa-IR" sz="1600" dirty="0">
                <a:solidFill>
                  <a:prstClr val="black"/>
                </a:solidFill>
                <a:cs typeface="B Homa" panose="00000400000000000000" pitchFamily="2" charset="-78"/>
              </a:rPr>
              <a:t>این بلوک ها از دو جداره وکیوم شده شیشه که فضای میانی آنها خلا است تشکیل شده و عایق بسیار مناسبی برای سرما ، گرما ، رطوبت و صدا بشمار می آید . بلوکهای شیشه ای علاوه بر تحمل فشار زیاد از قابلیت عبور نور برخوردار می باشند و به همین سبب کارایی زیادی در ساخت دیوار های داخلی ، نمای خارجی ، پارتیشن بندی و حتی وسایل دکوراتیو دارند .این آجرها در ابعاد ، طرحها و رنگهای گوناگون و متناسب با هر سلیقه ای تولید می شوند . و در نتیجه این محصول شیشه ای باخصوصیات منحصر به فرد خود به عنوان یک متریال کارآمد و مدرن کاربردهای بسیار متنوعی در معماری نوین پیدا کرده است</a:t>
            </a:r>
            <a:r>
              <a:rPr lang="en-US" sz="1600" b="1" dirty="0">
                <a:solidFill>
                  <a:prstClr val="black"/>
                </a:solidFill>
                <a:cs typeface="B Homa" panose="00000400000000000000" pitchFamily="2" charset="-78"/>
              </a:rPr>
              <a:t>.</a:t>
            </a:r>
            <a:endParaRPr lang="en-US" sz="1600" dirty="0">
              <a:solidFill>
                <a:prstClr val="black"/>
              </a:solidFill>
              <a:cs typeface="B Homa" panose="00000400000000000000" pitchFamily="2" charset="-78"/>
            </a:endParaRPr>
          </a:p>
        </p:txBody>
      </p:sp>
      <p:sp>
        <p:nvSpPr>
          <p:cNvPr id="11" name="TextBox 10"/>
          <p:cNvSpPr txBox="1"/>
          <p:nvPr/>
        </p:nvSpPr>
        <p:spPr>
          <a:xfrm>
            <a:off x="3043989" y="77908"/>
            <a:ext cx="5109411" cy="707886"/>
          </a:xfrm>
          <a:prstGeom prst="rect">
            <a:avLst/>
          </a:prstGeom>
          <a:noFill/>
        </p:spPr>
        <p:txBody>
          <a:bodyPr wrap="square" rtlCol="0">
            <a:spAutoFit/>
          </a:bodyPr>
          <a:lstStyle/>
          <a:p>
            <a:pPr algn="ctr"/>
            <a:r>
              <a:rPr lang="fa-IR" sz="4000" dirty="0">
                <a:solidFill>
                  <a:srgbClr val="9FB8CD">
                    <a:lumMod val="50000"/>
                  </a:srgbClr>
                </a:solidFill>
                <a:latin typeface="IranNastaliq" pitchFamily="18" charset="0"/>
                <a:cs typeface="B Homa" panose="00000400000000000000" pitchFamily="2" charset="-78"/>
              </a:rPr>
              <a:t>انواع  شیشه در ساختمان : </a:t>
            </a:r>
            <a:endParaRPr lang="en-US" sz="4000" dirty="0">
              <a:solidFill>
                <a:srgbClr val="9FB8CD">
                  <a:lumMod val="50000"/>
                </a:srgbClr>
              </a:solidFill>
              <a:latin typeface="IranNastaliq" pitchFamily="18" charset="0"/>
              <a:cs typeface="B Homa" panose="00000400000000000000" pitchFamily="2" charset="-78"/>
            </a:endParaRPr>
          </a:p>
        </p:txBody>
      </p:sp>
      <p:pic>
        <p:nvPicPr>
          <p:cNvPr id="6151" name="Picture 7" descr="C:\Users\KaDo0s\Desktop\10.7.91\ex glass.jpg"/>
          <p:cNvPicPr>
            <a:picLocks noChangeAspect="1" noChangeArrowheads="1"/>
          </p:cNvPicPr>
          <p:nvPr/>
        </p:nvPicPr>
        <p:blipFill>
          <a:blip r:embed="rId2"/>
          <a:srcRect/>
          <a:stretch>
            <a:fillRect/>
          </a:stretch>
        </p:blipFill>
        <p:spPr bwMode="auto">
          <a:xfrm>
            <a:off x="785786" y="1500174"/>
            <a:ext cx="1857388" cy="2214578"/>
          </a:xfrm>
          <a:prstGeom prst="rect">
            <a:avLst/>
          </a:prstGeom>
          <a:solidFill>
            <a:srgbClr val="FFFFFF">
              <a:shade val="85000"/>
            </a:srgbClr>
          </a:solidFill>
          <a:ln w="5715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6155" name="Picture 11"/>
          <p:cNvPicPr>
            <a:picLocks noChangeAspect="1" noChangeArrowheads="1"/>
          </p:cNvPicPr>
          <p:nvPr/>
        </p:nvPicPr>
        <p:blipFill>
          <a:blip r:embed="rId3"/>
          <a:srcRect/>
          <a:stretch>
            <a:fillRect/>
          </a:stretch>
        </p:blipFill>
        <p:spPr bwMode="auto">
          <a:xfrm>
            <a:off x="1259632" y="3871927"/>
            <a:ext cx="4388857" cy="1914527"/>
          </a:xfrm>
          <a:prstGeom prst="rect">
            <a:avLst/>
          </a:prstGeom>
          <a:solidFill>
            <a:srgbClr val="FFFFFF">
              <a:shade val="85000"/>
            </a:srgbClr>
          </a:solidFill>
          <a:ln w="5715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026" name="Picture 2"/>
          <p:cNvPicPr>
            <a:picLocks noChangeAspect="1" noChangeArrowheads="1"/>
          </p:cNvPicPr>
          <p:nvPr/>
        </p:nvPicPr>
        <p:blipFill rotWithShape="1">
          <a:blip r:embed="rId4" cstate="print">
            <a:grayscl/>
            <a:lum contrast="40000"/>
            <a:extLst>
              <a:ext uri="{28A0092B-C50C-407E-A947-70E740481C1C}">
                <a14:useLocalDpi xmlns:a14="http://schemas.microsoft.com/office/drawing/2010/main" val="0"/>
              </a:ext>
            </a:extLst>
          </a:blip>
          <a:srcRect l="1" r="3574" b="2602"/>
          <a:stretch/>
        </p:blipFill>
        <p:spPr bwMode="auto">
          <a:xfrm>
            <a:off x="5868144" y="3880162"/>
            <a:ext cx="2587067" cy="1906292"/>
          </a:xfrm>
          <a:prstGeom prst="rect">
            <a:avLst/>
          </a:prstGeom>
          <a:solidFill>
            <a:srgbClr val="FFFFFF">
              <a:shade val="85000"/>
            </a:srgbClr>
          </a:solidFill>
          <a:ln w="5715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spTree>
    <p:extLst>
      <p:ext uri="{BB962C8B-B14F-4D97-AF65-F5344CB8AC3E}">
        <p14:creationId xmlns:p14="http://schemas.microsoft.com/office/powerpoint/2010/main" val="1482824450"/>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110042" y="1052736"/>
            <a:ext cx="7350390" cy="1831161"/>
          </a:xfrm>
        </p:spPr>
        <p:txBody>
          <a:bodyPr>
            <a:normAutofit fontScale="92500" lnSpcReduction="10000"/>
          </a:bodyPr>
          <a:lstStyle/>
          <a:p>
            <a:pPr algn="r" rtl="1">
              <a:buNone/>
            </a:pPr>
            <a:r>
              <a:rPr lang="fa-IR" sz="1800" b="1" dirty="0" smtClean="0">
                <a:solidFill>
                  <a:schemeClr val="tx1"/>
                </a:solidFill>
                <a:cs typeface="B Homa" panose="00000400000000000000" pitchFamily="2" charset="-78"/>
              </a:rPr>
              <a:t>      10-شیشه هوشمند :</a:t>
            </a:r>
          </a:p>
          <a:p>
            <a:pPr algn="r" rtl="1">
              <a:buNone/>
            </a:pPr>
            <a:endParaRPr lang="en-US" sz="1600" b="1" dirty="0" smtClean="0">
              <a:solidFill>
                <a:schemeClr val="tx1"/>
              </a:solidFill>
              <a:cs typeface="B Homa" panose="00000400000000000000" pitchFamily="2" charset="-78"/>
            </a:endParaRPr>
          </a:p>
          <a:p>
            <a:pPr algn="r" rtl="1">
              <a:buNone/>
            </a:pPr>
            <a:r>
              <a:rPr lang="fa-IR" sz="1800" dirty="0" smtClean="0">
                <a:solidFill>
                  <a:schemeClr val="tx1"/>
                </a:solidFill>
                <a:cs typeface="B Homa" panose="00000400000000000000" pitchFamily="2" charset="-78"/>
              </a:rPr>
              <a:t>     پنجره  </a:t>
            </a:r>
            <a:r>
              <a:rPr lang="fa-IR" sz="1800" dirty="0">
                <a:solidFill>
                  <a:schemeClr val="tx1"/>
                </a:solidFill>
                <a:cs typeface="B Homa" panose="00000400000000000000" pitchFamily="2" charset="-78"/>
              </a:rPr>
              <a:t>های هوشیار درمقابل شرایط متغیرجوی واکنش نشان می دهند.این پنجره ها </a:t>
            </a:r>
            <a:r>
              <a:rPr lang="fa-IR" sz="1800" dirty="0" smtClean="0">
                <a:solidFill>
                  <a:schemeClr val="tx1"/>
                </a:solidFill>
                <a:cs typeface="B Homa" panose="00000400000000000000" pitchFamily="2" charset="-78"/>
              </a:rPr>
              <a:t>از </a:t>
            </a:r>
            <a:r>
              <a:rPr lang="fa-IR" sz="1400" dirty="0" smtClean="0">
                <a:solidFill>
                  <a:schemeClr val="tx1"/>
                </a:solidFill>
                <a:cs typeface="B Homa" panose="00000400000000000000" pitchFamily="2" charset="-78"/>
              </a:rPr>
              <a:t>لعاب</a:t>
            </a:r>
            <a:r>
              <a:rPr lang="fa-IR" sz="1800" dirty="0" smtClean="0">
                <a:solidFill>
                  <a:schemeClr val="tx1"/>
                </a:solidFill>
                <a:cs typeface="B Homa" panose="00000400000000000000" pitchFamily="2" charset="-78"/>
              </a:rPr>
              <a:t>غیرفعال(</a:t>
            </a:r>
            <a:r>
              <a:rPr lang="en-US" sz="1400" dirty="0">
                <a:solidFill>
                  <a:schemeClr val="tx1"/>
                </a:solidFill>
                <a:cs typeface="B Homa" panose="00000400000000000000" pitchFamily="2" charset="-78"/>
              </a:rPr>
              <a:t>PASSIVE</a:t>
            </a:r>
            <a:r>
              <a:rPr lang="fa-IR" sz="1800" dirty="0">
                <a:solidFill>
                  <a:schemeClr val="tx1"/>
                </a:solidFill>
                <a:cs typeface="B Homa" panose="00000400000000000000" pitchFamily="2" charset="-78"/>
              </a:rPr>
              <a:t>)که شفافیت آن با تغییردادن نور و یا حرارت </a:t>
            </a:r>
            <a:r>
              <a:rPr lang="fa-IR" sz="1800" dirty="0" smtClean="0">
                <a:solidFill>
                  <a:schemeClr val="tx1"/>
                </a:solidFill>
                <a:cs typeface="B Homa" panose="00000400000000000000" pitchFamily="2" charset="-78"/>
              </a:rPr>
              <a:t>تغییرمی کند </a:t>
            </a:r>
            <a:r>
              <a:rPr lang="fa-IR" sz="1800" dirty="0">
                <a:solidFill>
                  <a:schemeClr val="tx1"/>
                </a:solidFill>
                <a:cs typeface="B Homa" panose="00000400000000000000" pitchFamily="2" charset="-78"/>
              </a:rPr>
              <a:t>و </a:t>
            </a:r>
            <a:r>
              <a:rPr lang="fa-IR" sz="1400" dirty="0" smtClean="0">
                <a:solidFill>
                  <a:schemeClr val="tx1"/>
                </a:solidFill>
                <a:cs typeface="B Homa" panose="00000400000000000000" pitchFamily="2" charset="-78"/>
              </a:rPr>
              <a:t>لعاب </a:t>
            </a:r>
            <a:r>
              <a:rPr lang="fa-IR" sz="1800" dirty="0" smtClean="0">
                <a:solidFill>
                  <a:schemeClr val="tx1"/>
                </a:solidFill>
                <a:cs typeface="B Homa" panose="00000400000000000000" pitchFamily="2" charset="-78"/>
              </a:rPr>
              <a:t>فعال </a:t>
            </a:r>
            <a:r>
              <a:rPr lang="fa-IR" sz="1800" dirty="0">
                <a:solidFill>
                  <a:schemeClr val="tx1"/>
                </a:solidFill>
                <a:cs typeface="B Homa" panose="00000400000000000000" pitchFamily="2" charset="-78"/>
              </a:rPr>
              <a:t>(</a:t>
            </a:r>
            <a:r>
              <a:rPr lang="en-US" sz="1400" dirty="0">
                <a:solidFill>
                  <a:schemeClr val="tx1"/>
                </a:solidFill>
                <a:cs typeface="B Homa" panose="00000400000000000000" pitchFamily="2" charset="-78"/>
              </a:rPr>
              <a:t>ACTIVE</a:t>
            </a:r>
            <a:r>
              <a:rPr lang="fa-IR" sz="1800" dirty="0">
                <a:solidFill>
                  <a:schemeClr val="tx1"/>
                </a:solidFill>
                <a:cs typeface="B Homa" panose="00000400000000000000" pitchFamily="2" charset="-78"/>
              </a:rPr>
              <a:t>)که به طور الکتریکی و اتوماتیک کنترل می شوند تشکیل گشته </a:t>
            </a:r>
            <a:r>
              <a:rPr lang="fa-IR" sz="1800" dirty="0" smtClean="0">
                <a:solidFill>
                  <a:schemeClr val="tx1"/>
                </a:solidFill>
                <a:cs typeface="B Homa" panose="00000400000000000000" pitchFamily="2" charset="-78"/>
              </a:rPr>
              <a:t>اند.</a:t>
            </a:r>
          </a:p>
          <a:p>
            <a:pPr algn="r" rtl="1">
              <a:buNone/>
            </a:pPr>
            <a:r>
              <a:rPr lang="fa-IR" sz="1400" dirty="0" smtClean="0">
                <a:solidFill>
                  <a:schemeClr val="tx1"/>
                </a:solidFill>
                <a:cs typeface="B Homa" panose="00000400000000000000" pitchFamily="2" charset="-78"/>
              </a:rPr>
              <a:t>       </a:t>
            </a:r>
            <a:r>
              <a:rPr lang="fa-IR" sz="1600" dirty="0" smtClean="0">
                <a:solidFill>
                  <a:schemeClr val="tx1"/>
                </a:solidFill>
                <a:cs typeface="B Homa" panose="00000400000000000000" pitchFamily="2" charset="-78"/>
              </a:rPr>
              <a:t>شیشه های فتوکرومیک عینک ها را هوشمند در نظر نمیگیرند زیرا قابل تنظیم نمی باشد</a:t>
            </a:r>
            <a:r>
              <a:rPr lang="fa-IR" sz="1400" dirty="0" smtClean="0">
                <a:solidFill>
                  <a:schemeClr val="tx1"/>
                </a:solidFill>
                <a:cs typeface="B Homa" panose="00000400000000000000" pitchFamily="2" charset="-78"/>
              </a:rPr>
              <a:t>.</a:t>
            </a:r>
          </a:p>
        </p:txBody>
      </p:sp>
      <p:sp>
        <p:nvSpPr>
          <p:cNvPr id="7" name="TextBox 6"/>
          <p:cNvSpPr txBox="1"/>
          <p:nvPr/>
        </p:nvSpPr>
        <p:spPr>
          <a:xfrm>
            <a:off x="3192378" y="0"/>
            <a:ext cx="5662863" cy="707886"/>
          </a:xfrm>
          <a:prstGeom prst="rect">
            <a:avLst/>
          </a:prstGeom>
          <a:noFill/>
        </p:spPr>
        <p:txBody>
          <a:bodyPr wrap="square" rtlCol="0">
            <a:spAutoFit/>
          </a:bodyPr>
          <a:lstStyle/>
          <a:p>
            <a:pPr algn="ctr"/>
            <a:r>
              <a:rPr lang="fa-IR" sz="4000" dirty="0">
                <a:solidFill>
                  <a:srgbClr val="9FB8CD">
                    <a:lumMod val="50000"/>
                  </a:srgbClr>
                </a:solidFill>
                <a:latin typeface="IranNastaliq" pitchFamily="18" charset="0"/>
                <a:cs typeface="B Homa" panose="00000400000000000000" pitchFamily="2" charset="-78"/>
              </a:rPr>
              <a:t>انواع  شیشه در ساختمان : </a:t>
            </a:r>
            <a:endParaRPr lang="en-US" sz="4000" dirty="0">
              <a:solidFill>
                <a:srgbClr val="9FB8CD">
                  <a:lumMod val="50000"/>
                </a:srgbClr>
              </a:solidFill>
              <a:latin typeface="IranNastaliq" pitchFamily="18" charset="0"/>
              <a:cs typeface="B Homa" panose="00000400000000000000" pitchFamily="2" charset="-78"/>
            </a:endParaRPr>
          </a:p>
        </p:txBody>
      </p:sp>
      <p:sp>
        <p:nvSpPr>
          <p:cNvPr id="4" name="Rectangle 3"/>
          <p:cNvSpPr/>
          <p:nvPr/>
        </p:nvSpPr>
        <p:spPr>
          <a:xfrm>
            <a:off x="1500166" y="2714620"/>
            <a:ext cx="3571900" cy="338554"/>
          </a:xfrm>
          <a:prstGeom prst="rect">
            <a:avLst/>
          </a:prstGeom>
        </p:spPr>
        <p:txBody>
          <a:bodyPr wrap="square">
            <a:spAutoFit/>
          </a:bodyPr>
          <a:lstStyle/>
          <a:p>
            <a:r>
              <a:rPr lang="fa-IR" sz="1600" dirty="0">
                <a:solidFill>
                  <a:prstClr val="black"/>
                </a:solidFill>
                <a:cs typeface="B Homa" panose="00000400000000000000" pitchFamily="2" charset="-78"/>
              </a:rPr>
              <a:t> </a:t>
            </a:r>
          </a:p>
        </p:txBody>
      </p:sp>
      <p:pic>
        <p:nvPicPr>
          <p:cNvPr id="2" name="Picture 1"/>
          <p:cNvPicPr>
            <a:picLocks noChangeAspect="1"/>
          </p:cNvPicPr>
          <p:nvPr/>
        </p:nvPicPr>
        <p:blipFill rotWithShape="1">
          <a:blip r:embed="rId2">
            <a:extLst>
              <a:ext uri="{28A0092B-C50C-407E-A947-70E740481C1C}">
                <a14:useLocalDpi xmlns:a14="http://schemas.microsoft.com/office/drawing/2010/main" val="0"/>
              </a:ext>
            </a:extLst>
          </a:blip>
          <a:srcRect l="15073" r="14805"/>
          <a:stretch/>
        </p:blipFill>
        <p:spPr>
          <a:xfrm>
            <a:off x="1259632" y="2996952"/>
            <a:ext cx="3005594" cy="3000375"/>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l="9503" r="6741"/>
          <a:stretch/>
        </p:blipFill>
        <p:spPr>
          <a:xfrm>
            <a:off x="4648200" y="2996951"/>
            <a:ext cx="3505200" cy="2929481"/>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3374092118"/>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022353" y="1161020"/>
            <a:ext cx="7688509" cy="5179622"/>
          </a:xfrm>
        </p:spPr>
        <p:txBody>
          <a:bodyPr>
            <a:noAutofit/>
          </a:bodyPr>
          <a:lstStyle/>
          <a:p>
            <a:pPr marL="68580" indent="0" algn="r" rtl="1">
              <a:buNone/>
            </a:pPr>
            <a:r>
              <a:rPr lang="fa-IR" sz="1800" dirty="0">
                <a:solidFill>
                  <a:schemeClr val="tx1"/>
                </a:solidFill>
                <a:cs typeface="B Homa" panose="00000400000000000000" pitchFamily="2" charset="-78"/>
              </a:rPr>
              <a:t>استفاده از پنجره‌هایی که می‌توانند با کاهش یا افزایش جذب نور روشنایی و دمای خانه‌ها را تنظیم کنند می‌تواند تأثیر به‌سزایی در کاهش مصرف انرژی و هزینه‌های خانوار داشته باشد. با این حال به کارگیری این پنجره‌ها با هزینه تولید بالای 10دلار برای هر مترمربع در منازل و دفترهای کار چندان مقرون‌به‌صرفه به نظر نمی‌رسد.به گزارش تکنولوژی ریویو، شرکت </a:t>
            </a:r>
            <a:r>
              <a:rPr lang="en-US" sz="1600" dirty="0" err="1">
                <a:solidFill>
                  <a:schemeClr val="tx1"/>
                </a:solidFill>
                <a:cs typeface="B Homa" panose="00000400000000000000" pitchFamily="2" charset="-78"/>
              </a:rPr>
              <a:t>S</a:t>
            </a:r>
            <a:r>
              <a:rPr lang="en-US" sz="1400" dirty="0" err="1">
                <a:solidFill>
                  <a:schemeClr val="tx1"/>
                </a:solidFill>
                <a:cs typeface="B Homa" panose="00000400000000000000" pitchFamily="2" charset="-78"/>
              </a:rPr>
              <a:t>oladigm</a:t>
            </a:r>
            <a:r>
              <a:rPr lang="en-US" sz="1800" dirty="0">
                <a:solidFill>
                  <a:schemeClr val="tx1"/>
                </a:solidFill>
                <a:cs typeface="B Homa" panose="00000400000000000000" pitchFamily="2" charset="-78"/>
              </a:rPr>
              <a:t> </a:t>
            </a:r>
            <a:r>
              <a:rPr lang="fa-IR" sz="1800" dirty="0">
                <a:solidFill>
                  <a:schemeClr val="tx1"/>
                </a:solidFill>
                <a:cs typeface="B Homa" panose="00000400000000000000" pitchFamily="2" charset="-78"/>
              </a:rPr>
              <a:t>موفق شده است با به کارگیری تکنیک تازه‌ای ساخت شیشه‌های هوشمند حساس به تغییرات جریان الکتریکی -الکتروکرومیک- را بسیار‌ مقرون‌به‌صرفه‌تر از قبل کند. این شرکت رقم دقیقی را عنوان نکرده اما به نظر می‌رسد هزینه‌ها حداقل 80درصد کاهش داشته باشند.</a:t>
            </a:r>
          </a:p>
          <a:p>
            <a:pPr marL="68580" indent="0" algn="r" rtl="1">
              <a:buNone/>
            </a:pPr>
            <a:r>
              <a:rPr lang="fa-IR" sz="1800" dirty="0">
                <a:solidFill>
                  <a:schemeClr val="tx1"/>
                </a:solidFill>
                <a:cs typeface="B Homa" panose="00000400000000000000" pitchFamily="2" charset="-78"/>
              </a:rPr>
              <a:t>در این روش لایه‌ای رسوبی متشکل از دو فیلم شفاف اکسیده با قابلیت رسانایی بالا که یک لایه یونی، یک الکترولیت و یک لایه الکتروکرومیک را در برگرفته‌اند، میان دو صفحه شیشه‌ای تعبیه‌شده است. با به کارگیری یک جریان الکتریکی با ولتاژ پایین یون‌ها از محفظه نگهداری خارج خواهند شد و با گذر از الکترولیت به لایه </a:t>
            </a:r>
            <a:r>
              <a:rPr lang="fa-IR" sz="1800" dirty="0" smtClean="0">
                <a:solidFill>
                  <a:schemeClr val="tx1"/>
                </a:solidFill>
                <a:cs typeface="B Homa" panose="00000400000000000000" pitchFamily="2" charset="-78"/>
              </a:rPr>
              <a:t>الکتروکرومیک </a:t>
            </a:r>
            <a:r>
              <a:rPr lang="fa-IR" sz="1800" dirty="0">
                <a:solidFill>
                  <a:schemeClr val="tx1"/>
                </a:solidFill>
                <a:cs typeface="B Homa" panose="00000400000000000000" pitchFamily="2" charset="-78"/>
              </a:rPr>
              <a:t>خواهند رسید. برخورد یون‌ها با این لایه الکتروکرومیک جذب یا بازتاب نور را باعث خواهد شد و می‌تواند به پنجره ظاهری تیره بدهد. با تغییر جهت جریان الکتریکی می‌توان یون‌ها را به فضا اولیه برگرداند و ظاهری روشن‌تر همراه با ورود نور بیشتر را به پنجره داد.</a:t>
            </a:r>
          </a:p>
          <a:p>
            <a:pPr marL="68580" indent="0" algn="r" rtl="1">
              <a:buNone/>
            </a:pPr>
            <a:r>
              <a:rPr lang="fa-IR" sz="1800" dirty="0">
                <a:solidFill>
                  <a:schemeClr val="tx1"/>
                </a:solidFill>
                <a:cs typeface="B Homa" panose="00000400000000000000" pitchFamily="2" charset="-78"/>
              </a:rPr>
              <a:t>مطالعه روی تعدادی از ساختمان‌های تجاری در 5 شهر مختلف نشان می‌دهد استفاده از این پنجره‌ها می‌تواند هزینه‌های گرمایش، تهویه هوا و تهویه مطبوع را سالانه تا 25درصد کاهش دهد</a:t>
            </a:r>
            <a:r>
              <a:rPr lang="fa-IR" sz="1800" dirty="0" smtClean="0">
                <a:solidFill>
                  <a:schemeClr val="tx1"/>
                </a:solidFill>
                <a:cs typeface="B Homa" panose="00000400000000000000" pitchFamily="2" charset="-78"/>
              </a:rPr>
              <a:t>.</a:t>
            </a:r>
          </a:p>
        </p:txBody>
      </p:sp>
      <p:sp>
        <p:nvSpPr>
          <p:cNvPr id="7" name="TextBox 6"/>
          <p:cNvSpPr txBox="1"/>
          <p:nvPr/>
        </p:nvSpPr>
        <p:spPr>
          <a:xfrm>
            <a:off x="3565358" y="344850"/>
            <a:ext cx="5578642" cy="707886"/>
          </a:xfrm>
          <a:prstGeom prst="rect">
            <a:avLst/>
          </a:prstGeom>
          <a:noFill/>
        </p:spPr>
        <p:txBody>
          <a:bodyPr wrap="square" rtlCol="0">
            <a:spAutoFit/>
          </a:bodyPr>
          <a:lstStyle/>
          <a:p>
            <a:pPr algn="ctr"/>
            <a:r>
              <a:rPr lang="fa-IR" sz="4000" dirty="0">
                <a:solidFill>
                  <a:srgbClr val="9FB8CD">
                    <a:lumMod val="50000"/>
                  </a:srgbClr>
                </a:solidFill>
                <a:latin typeface="IranNastaliq" pitchFamily="18" charset="0"/>
                <a:cs typeface="B Homa" panose="00000400000000000000" pitchFamily="2" charset="-78"/>
              </a:rPr>
              <a:t>انواع  شیشه در ساختمان : </a:t>
            </a:r>
            <a:endParaRPr lang="en-US" sz="4000" dirty="0">
              <a:solidFill>
                <a:srgbClr val="9FB8CD">
                  <a:lumMod val="50000"/>
                </a:srgbClr>
              </a:solidFill>
              <a:latin typeface="IranNastaliq" pitchFamily="18" charset="0"/>
              <a:cs typeface="B Homa" panose="00000400000000000000" pitchFamily="2" charset="-78"/>
            </a:endParaRPr>
          </a:p>
        </p:txBody>
      </p:sp>
      <p:sp>
        <p:nvSpPr>
          <p:cNvPr id="4" name="Rectangle 3"/>
          <p:cNvSpPr/>
          <p:nvPr/>
        </p:nvSpPr>
        <p:spPr>
          <a:xfrm>
            <a:off x="1500166" y="2714620"/>
            <a:ext cx="3571900" cy="338554"/>
          </a:xfrm>
          <a:prstGeom prst="rect">
            <a:avLst/>
          </a:prstGeom>
        </p:spPr>
        <p:txBody>
          <a:bodyPr wrap="square">
            <a:spAutoFit/>
          </a:bodyPr>
          <a:lstStyle/>
          <a:p>
            <a:r>
              <a:rPr lang="fa-IR" sz="1600" dirty="0">
                <a:solidFill>
                  <a:prstClr val="black"/>
                </a:solidFill>
                <a:cs typeface="B Homa" panose="00000400000000000000" pitchFamily="2" charset="-78"/>
              </a:rPr>
              <a:t> </a:t>
            </a:r>
          </a:p>
        </p:txBody>
      </p:sp>
    </p:spTree>
    <p:extLst>
      <p:ext uri="{BB962C8B-B14F-4D97-AF65-F5344CB8AC3E}">
        <p14:creationId xmlns:p14="http://schemas.microsoft.com/office/powerpoint/2010/main" val="419742500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6041357" y="577516"/>
            <a:ext cx="2891790" cy="2157884"/>
          </a:xfrm>
        </p:spPr>
        <p:txBody>
          <a:bodyPr>
            <a:normAutofit/>
          </a:bodyPr>
          <a:lstStyle/>
          <a:p>
            <a:pPr algn="ctr" rtl="1"/>
            <a:r>
              <a:rPr lang="fa-IR" sz="6600" dirty="0" smtClean="0">
                <a:solidFill>
                  <a:schemeClr val="tx2"/>
                </a:solidFill>
                <a:latin typeface="IranNastaliq" pitchFamily="18" charset="0"/>
                <a:cs typeface="B Homa" panose="00000400000000000000" pitchFamily="2" charset="-78"/>
              </a:rPr>
              <a:t>فهرست :</a:t>
            </a:r>
            <a:endParaRPr lang="en-US" sz="6600" dirty="0">
              <a:solidFill>
                <a:schemeClr val="tx2"/>
              </a:solidFill>
              <a:latin typeface="IranNastaliq" pitchFamily="18" charset="0"/>
              <a:cs typeface="B Homa" panose="00000400000000000000" pitchFamily="2" charset="-78"/>
            </a:endParaRPr>
          </a:p>
        </p:txBody>
      </p:sp>
      <p:sp>
        <p:nvSpPr>
          <p:cNvPr id="7" name="TextBox 6"/>
          <p:cNvSpPr txBox="1"/>
          <p:nvPr/>
        </p:nvSpPr>
        <p:spPr>
          <a:xfrm>
            <a:off x="4451684" y="2086867"/>
            <a:ext cx="4332276" cy="3046988"/>
          </a:xfrm>
          <a:prstGeom prst="rect">
            <a:avLst/>
          </a:prstGeom>
          <a:noFill/>
        </p:spPr>
        <p:txBody>
          <a:bodyPr wrap="square" rtlCol="0">
            <a:spAutoFit/>
          </a:bodyPr>
          <a:lstStyle/>
          <a:p>
            <a:pPr marL="571500" indent="-571500">
              <a:buFont typeface="Wingdings" pitchFamily="2" charset="2"/>
              <a:buChar char="§"/>
            </a:pPr>
            <a:r>
              <a:rPr lang="fa-IR" sz="3200" dirty="0">
                <a:solidFill>
                  <a:srgbClr val="464653"/>
                </a:solidFill>
                <a:latin typeface="IranNastaliq" pitchFamily="18" charset="0"/>
                <a:cs typeface="B Homa" panose="00000400000000000000" pitchFamily="2" charset="-78"/>
              </a:rPr>
              <a:t>تاریخچه شیشه</a:t>
            </a:r>
          </a:p>
          <a:p>
            <a:pPr marL="571500" indent="-571500">
              <a:buFont typeface="Wingdings" pitchFamily="2" charset="2"/>
              <a:buChar char="§"/>
            </a:pPr>
            <a:r>
              <a:rPr lang="fa-IR" sz="3200" dirty="0">
                <a:solidFill>
                  <a:srgbClr val="464653"/>
                </a:solidFill>
                <a:latin typeface="IranNastaliq" pitchFamily="18" charset="0"/>
                <a:cs typeface="B Homa" panose="00000400000000000000" pitchFamily="2" charset="-78"/>
              </a:rPr>
              <a:t>عملکرد شیشه</a:t>
            </a:r>
          </a:p>
          <a:p>
            <a:pPr marL="571500" indent="-571500">
              <a:buFont typeface="Wingdings" pitchFamily="2" charset="2"/>
              <a:buChar char="§"/>
            </a:pPr>
            <a:r>
              <a:rPr lang="fa-IR" sz="3200" dirty="0">
                <a:solidFill>
                  <a:srgbClr val="464653"/>
                </a:solidFill>
                <a:latin typeface="IranNastaliq" pitchFamily="18" charset="0"/>
                <a:cs typeface="B Homa" panose="00000400000000000000" pitchFamily="2" charset="-78"/>
              </a:rPr>
              <a:t>انواع شیشه</a:t>
            </a:r>
          </a:p>
          <a:p>
            <a:pPr marL="571500" indent="-571500">
              <a:buFont typeface="Wingdings" pitchFamily="2" charset="2"/>
              <a:buChar char="§"/>
            </a:pPr>
            <a:r>
              <a:rPr lang="fa-IR" sz="3200" dirty="0">
                <a:solidFill>
                  <a:srgbClr val="464653"/>
                </a:solidFill>
                <a:latin typeface="IranNastaliq" pitchFamily="18" charset="0"/>
                <a:cs typeface="B Homa" panose="00000400000000000000" pitchFamily="2" charset="-78"/>
              </a:rPr>
              <a:t>کاربرد شیشه در ساختمان</a:t>
            </a:r>
          </a:p>
          <a:p>
            <a:pPr marL="571500" indent="-571500">
              <a:buFont typeface="Wingdings" pitchFamily="2" charset="2"/>
              <a:buChar char="§"/>
            </a:pPr>
            <a:r>
              <a:rPr lang="fa-IR" sz="3200" dirty="0">
                <a:solidFill>
                  <a:srgbClr val="464653"/>
                </a:solidFill>
                <a:latin typeface="IranNastaliq" pitchFamily="18" charset="0"/>
                <a:cs typeface="B Homa" panose="00000400000000000000" pitchFamily="2" charset="-78"/>
              </a:rPr>
              <a:t>نمونه های موجود</a:t>
            </a:r>
          </a:p>
          <a:p>
            <a:pPr marL="571500" indent="-571500">
              <a:buFont typeface="Wingdings" pitchFamily="2" charset="2"/>
              <a:buChar char="§"/>
            </a:pPr>
            <a:r>
              <a:rPr lang="fa-IR" sz="3200" dirty="0" smtClean="0">
                <a:solidFill>
                  <a:srgbClr val="464653"/>
                </a:solidFill>
                <a:latin typeface="IranNastaliq" pitchFamily="18" charset="0"/>
                <a:cs typeface="B Homa" panose="00000400000000000000" pitchFamily="2" charset="-78"/>
              </a:rPr>
              <a:t>منابع </a:t>
            </a:r>
            <a:r>
              <a:rPr lang="fa-IR" sz="3200" dirty="0">
                <a:solidFill>
                  <a:srgbClr val="464653"/>
                </a:solidFill>
                <a:latin typeface="IranNastaliq" pitchFamily="18" charset="0"/>
                <a:cs typeface="B Homa" panose="00000400000000000000" pitchFamily="2" charset="-78"/>
              </a:rPr>
              <a:t>وماخذ</a:t>
            </a:r>
            <a:endParaRPr lang="en-US" sz="3200" dirty="0">
              <a:solidFill>
                <a:srgbClr val="464653"/>
              </a:solidFill>
              <a:latin typeface="IranNastaliq" pitchFamily="18" charset="0"/>
              <a:cs typeface="B Homa" panose="00000400000000000000" pitchFamily="2" charset="-78"/>
            </a:endParaRPr>
          </a:p>
        </p:txBody>
      </p:sp>
    </p:spTree>
    <p:extLst>
      <p:ext uri="{BB962C8B-B14F-4D97-AF65-F5344CB8AC3E}">
        <p14:creationId xmlns:p14="http://schemas.microsoft.com/office/powerpoint/2010/main" val="1113414402"/>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202827" y="1064767"/>
            <a:ext cx="7203566" cy="4248472"/>
          </a:xfrm>
        </p:spPr>
        <p:txBody>
          <a:bodyPr>
            <a:noAutofit/>
          </a:bodyPr>
          <a:lstStyle/>
          <a:p>
            <a:pPr algn="justLow" rtl="1">
              <a:buNone/>
            </a:pPr>
            <a:r>
              <a:rPr lang="fa-IR" sz="1600" dirty="0" smtClean="0">
                <a:solidFill>
                  <a:schemeClr val="tx1"/>
                </a:solidFill>
                <a:cs typeface="B Homa" panose="00000400000000000000" pitchFamily="2" charset="-78"/>
              </a:rPr>
              <a:t>مدیر تحقیقات این کمپانی اظهار میدارد که بهترین کاربرد این محصول برای </a:t>
            </a:r>
            <a:r>
              <a:rPr lang="fa-IR" sz="1600" dirty="0" smtClean="0">
                <a:solidFill>
                  <a:schemeClr val="tx1"/>
                </a:solidFill>
                <a:effectLst>
                  <a:outerShdw blurRad="38100" dist="38100" dir="2700000" algn="tl">
                    <a:srgbClr val="000000">
                      <a:alpha val="43137"/>
                    </a:srgbClr>
                  </a:outerShdw>
                </a:effectLst>
                <a:cs typeface="B Homa" panose="00000400000000000000" pitchFamily="2" charset="-78"/>
              </a:rPr>
              <a:t>آسمانخراش ها </a:t>
            </a:r>
            <a:r>
              <a:rPr lang="fa-IR" sz="1600" dirty="0" smtClean="0">
                <a:solidFill>
                  <a:schemeClr val="tx1"/>
                </a:solidFill>
                <a:cs typeface="B Homa" panose="00000400000000000000" pitchFamily="2" charset="-78"/>
              </a:rPr>
              <a:t>است و نه پنجره ها، چون کنترل درجه حرارت در این گونه موارد مهمتر از دید است. شیشه هایی که بطور اتوماتیک تغییر رنگ می دهند، هم اکنون بطور موفقیت آمیزی در ساخت عینک ها و شیشه اتومبیل ها مورد استفاده قرار گرفته اند. این شیشه ها که به نام </a:t>
            </a:r>
            <a:r>
              <a:rPr lang="fa-IR" sz="1600" dirty="0" smtClean="0">
                <a:solidFill>
                  <a:schemeClr val="tx1"/>
                </a:solidFill>
                <a:effectLst>
                  <a:outerShdw blurRad="38100" dist="38100" dir="2700000" algn="tl">
                    <a:srgbClr val="000000">
                      <a:alpha val="43137"/>
                    </a:srgbClr>
                  </a:outerShdw>
                </a:effectLst>
                <a:cs typeface="B Homa" panose="00000400000000000000" pitchFamily="2" charset="-78"/>
              </a:rPr>
              <a:t>الکتروکرومیک</a:t>
            </a:r>
            <a:r>
              <a:rPr lang="fa-IR" sz="1600" dirty="0" smtClean="0">
                <a:solidFill>
                  <a:schemeClr val="tx1"/>
                </a:solidFill>
                <a:cs typeface="B Homa" panose="00000400000000000000" pitchFamily="2" charset="-78"/>
              </a:rPr>
              <a:t>(</a:t>
            </a:r>
            <a:r>
              <a:rPr lang="en-US" sz="1600" dirty="0" smtClean="0">
                <a:solidFill>
                  <a:schemeClr val="tx1"/>
                </a:solidFill>
                <a:cs typeface="B Homa" panose="00000400000000000000" pitchFamily="2" charset="-78"/>
              </a:rPr>
              <a:t>ELECTROCHROMIC</a:t>
            </a:r>
            <a:r>
              <a:rPr lang="fa-IR" sz="1600" dirty="0" smtClean="0">
                <a:solidFill>
                  <a:schemeClr val="tx1"/>
                </a:solidFill>
                <a:cs typeface="B Homa" panose="00000400000000000000" pitchFamily="2" charset="-78"/>
              </a:rPr>
              <a:t>)شناخته می شوند، شفافیت خود را بوسیله جریان الکتریکی که از میان یک لایه میانی ذرات میکروسکوپی می کذرد، تغییر می دهند.این ذرات میکروسکوپی را می توان مرتب نمود تا شفافیت حاصل گردد و یا نامنظم نمود تا حالت ماتی ایجاد گردد.</a:t>
            </a:r>
          </a:p>
          <a:p>
            <a:pPr algn="justLow" rtl="1">
              <a:buNone/>
            </a:pPr>
            <a:r>
              <a:rPr lang="fa-IR" sz="1600" dirty="0" smtClean="0">
                <a:solidFill>
                  <a:schemeClr val="tx1"/>
                </a:solidFill>
                <a:cs typeface="B Homa" panose="00000400000000000000" pitchFamily="2" charset="-78"/>
              </a:rPr>
              <a:t>ازبین کلیه شیشه های قابل تنظیم، نوع الکتروکرومیک، بیشترین میزان کنترل را در مقابل نوسانات نور و  حرارت ارایه داده و بنابراین بیشترین انعطاف پذیری در تنظیم روشنایی(نور) داخلی و نیار به خنکی را تامین می کند.</a:t>
            </a:r>
          </a:p>
          <a:p>
            <a:pPr algn="justLow" rtl="1">
              <a:buNone/>
            </a:pPr>
            <a:r>
              <a:rPr lang="fa-IR" sz="1600" dirty="0" smtClean="0">
                <a:solidFill>
                  <a:schemeClr val="tx1"/>
                </a:solidFill>
                <a:effectLst>
                  <a:outerShdw blurRad="38100" dist="38100" dir="2700000" algn="tl">
                    <a:srgbClr val="000000">
                      <a:alpha val="43137"/>
                    </a:srgbClr>
                  </a:outerShdw>
                </a:effectLst>
                <a:cs typeface="B Homa" panose="00000400000000000000" pitchFamily="2" charset="-78"/>
              </a:rPr>
              <a:t>وریلایت</a:t>
            </a:r>
            <a:r>
              <a:rPr lang="fa-IR" sz="1600" dirty="0" smtClean="0">
                <a:solidFill>
                  <a:schemeClr val="tx1"/>
                </a:solidFill>
                <a:cs typeface="B Homa" panose="00000400000000000000" pitchFamily="2" charset="-78"/>
              </a:rPr>
              <a:t> </a:t>
            </a:r>
            <a:r>
              <a:rPr lang="en-US" sz="1600" dirty="0" smtClean="0">
                <a:solidFill>
                  <a:schemeClr val="tx1"/>
                </a:solidFill>
                <a:cs typeface="B Homa" panose="00000400000000000000" pitchFamily="2" charset="-78"/>
              </a:rPr>
              <a:t> </a:t>
            </a:r>
            <a:r>
              <a:rPr lang="fa-IR" sz="1600" dirty="0" smtClean="0">
                <a:solidFill>
                  <a:schemeClr val="tx1"/>
                </a:solidFill>
                <a:cs typeface="B Homa" panose="00000400000000000000" pitchFamily="2" charset="-78"/>
              </a:rPr>
              <a:t>(</a:t>
            </a:r>
            <a:r>
              <a:rPr lang="en-US" sz="1600" dirty="0" smtClean="0">
                <a:solidFill>
                  <a:schemeClr val="tx1"/>
                </a:solidFill>
                <a:cs typeface="B Homa" panose="00000400000000000000" pitchFamily="2" charset="-78"/>
              </a:rPr>
              <a:t>VARI LITE</a:t>
            </a:r>
            <a:r>
              <a:rPr lang="fa-IR" sz="1600" dirty="0" smtClean="0">
                <a:solidFill>
                  <a:schemeClr val="tx1"/>
                </a:solidFill>
                <a:cs typeface="B Homa" panose="00000400000000000000" pitchFamily="2" charset="-78"/>
              </a:rPr>
              <a:t>)یعنی پانل شیشه ای که تا همین اواخر توسط کمپانی ای در کالیفرنیا تولید می شد، امکانات وسیعتر الکترومیک را آشکار می سازد. ذرات میکروسکوپی که در بین دولایه شیشه قرار دارند، با عبور یک جریان الکتریکی 120ولتی، شیشه را از حالت مات به حالت شفاف تبدیل می کنند. وقتی جریان قطع گردد، ذرات به حالت نامنظم درآمده و پانل شیشه ای بطورموقت به حالت مات درمیآید. این محصول در بازار موفقیت کمی داشت زیرا تنها از نظر دید ایده آل بوده و از نظر صرفه جویی درانرژی هیچکاری نکرده، وبرای حفظ شفافیت به برق مدام نیاز دارد و فوق العاده گران است.</a:t>
            </a:r>
          </a:p>
        </p:txBody>
      </p:sp>
      <p:sp>
        <p:nvSpPr>
          <p:cNvPr id="7" name="TextBox 6"/>
          <p:cNvSpPr txBox="1"/>
          <p:nvPr/>
        </p:nvSpPr>
        <p:spPr>
          <a:xfrm>
            <a:off x="3465095" y="112643"/>
            <a:ext cx="5245768" cy="707886"/>
          </a:xfrm>
          <a:prstGeom prst="rect">
            <a:avLst/>
          </a:prstGeom>
          <a:noFill/>
        </p:spPr>
        <p:txBody>
          <a:bodyPr wrap="square" rtlCol="0">
            <a:spAutoFit/>
          </a:bodyPr>
          <a:lstStyle/>
          <a:p>
            <a:pPr algn="ctr"/>
            <a:r>
              <a:rPr lang="fa-IR" sz="4000" dirty="0">
                <a:solidFill>
                  <a:srgbClr val="9FB8CD">
                    <a:lumMod val="50000"/>
                  </a:srgbClr>
                </a:solidFill>
                <a:latin typeface="IranNastaliq" pitchFamily="18" charset="0"/>
                <a:cs typeface="B Homa" panose="00000400000000000000" pitchFamily="2" charset="-78"/>
              </a:rPr>
              <a:t>انواع  شیشه در ساختمان : </a:t>
            </a:r>
            <a:endParaRPr lang="en-US" sz="4000" dirty="0">
              <a:solidFill>
                <a:srgbClr val="9FB8CD">
                  <a:lumMod val="50000"/>
                </a:srgbClr>
              </a:solidFill>
              <a:latin typeface="IranNastaliq" pitchFamily="18" charset="0"/>
              <a:cs typeface="B Homa" panose="00000400000000000000" pitchFamily="2" charset="-78"/>
            </a:endParaRPr>
          </a:p>
        </p:txBody>
      </p:sp>
      <p:sp>
        <p:nvSpPr>
          <p:cNvPr id="4" name="Rectangle 3"/>
          <p:cNvSpPr/>
          <p:nvPr/>
        </p:nvSpPr>
        <p:spPr>
          <a:xfrm>
            <a:off x="1500166" y="2714620"/>
            <a:ext cx="3571900" cy="338554"/>
          </a:xfrm>
          <a:prstGeom prst="rect">
            <a:avLst/>
          </a:prstGeom>
        </p:spPr>
        <p:txBody>
          <a:bodyPr wrap="square">
            <a:spAutoFit/>
          </a:bodyPr>
          <a:lstStyle/>
          <a:p>
            <a:r>
              <a:rPr lang="fa-IR" sz="1600" dirty="0">
                <a:solidFill>
                  <a:prstClr val="black"/>
                </a:solidFill>
                <a:cs typeface="B Homa" panose="00000400000000000000" pitchFamily="2" charset="-78"/>
              </a:rPr>
              <a:t> </a:t>
            </a:r>
          </a:p>
        </p:txBody>
      </p:sp>
    </p:spTree>
    <p:extLst>
      <p:ext uri="{BB962C8B-B14F-4D97-AF65-F5344CB8AC3E}">
        <p14:creationId xmlns:p14="http://schemas.microsoft.com/office/powerpoint/2010/main" val="2192839221"/>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046417" y="1052736"/>
            <a:ext cx="7203566" cy="4248472"/>
          </a:xfrm>
        </p:spPr>
        <p:txBody>
          <a:bodyPr>
            <a:noAutofit/>
          </a:bodyPr>
          <a:lstStyle/>
          <a:p>
            <a:pPr marL="68580" indent="0" algn="r" rtl="1">
              <a:buNone/>
            </a:pPr>
            <a:r>
              <a:rPr lang="fa-IR" sz="1600" dirty="0">
                <a:solidFill>
                  <a:schemeClr val="tx1"/>
                </a:solidFill>
                <a:cs typeface="B Homa" panose="00000400000000000000" pitchFamily="2" charset="-78"/>
              </a:rPr>
              <a:t>رائو مالپوری مدیر عامل شرکت سولادیم می‌گوید: «راز کاهش هزینه‌ها و بهبود کیفیت در استفاده از مواد صحیح و بهره‌گیری از تازه‌ترین تکنیک‌ها نهفته است». این شرکت ساخت پنجره‌های هوشمند را با استفاده از اکسیدتنگستن آغاز کرد اما داغ شدن شیشه‌ها به دلیل فعل و انفعالات شیمیایی و جذب پایین پرتوهای زیرقرمز توسط این پنجره باعث شدند استفاده از مواد جدید مورد توجه قرار بگیرد.</a:t>
            </a:r>
          </a:p>
          <a:p>
            <a:pPr marL="68580" indent="0" algn="r" rtl="1">
              <a:buNone/>
            </a:pPr>
            <a:r>
              <a:rPr lang="fa-IR" sz="1600" dirty="0">
                <a:solidFill>
                  <a:schemeClr val="tx1"/>
                </a:solidFill>
                <a:cs typeface="B Homa" panose="00000400000000000000" pitchFamily="2" charset="-78"/>
              </a:rPr>
              <a:t>در مراحل بعدی استفاده از لایه الکتروکرومیک بر پایه واکنش متقابل میان منیزیوم و یون‌هاى هیدروژن جایگزین اکسیدتنگستن شد و علاوه بر این آلیاژ آنتیموان با عناصری مانند مس یا نقره در مقابل یون‌های لیتیوم به کار گرفته شد. این واکنش‌ها نه‌تنها حرارتی تولید نمی‌کنند بلکه می‌توانند با دقت بالایی جلوی ورود پرتوهای نور مرئی و زیرقرمز را به محیط بگیرند.</a:t>
            </a:r>
          </a:p>
          <a:p>
            <a:pPr marL="68580" indent="0" algn="r" rtl="1">
              <a:buNone/>
            </a:pPr>
            <a:r>
              <a:rPr lang="fa-IR" sz="1600" dirty="0">
                <a:solidFill>
                  <a:schemeClr val="tx1"/>
                </a:solidFill>
                <a:cs typeface="B Homa" panose="00000400000000000000" pitchFamily="2" charset="-78"/>
              </a:rPr>
              <a:t>علاوه بر این روشی پیش‌بینی شده که می‌تواند با استفاده از پنجره‌های هوشمند میزان ورود نور مرئی و زیرقرمز نزدیک را کنترل کرد و از تابش خورشید در روزهای سرد زمستان حداکثر استفاده را برد.</a:t>
            </a:r>
          </a:p>
        </p:txBody>
      </p:sp>
      <p:sp>
        <p:nvSpPr>
          <p:cNvPr id="7" name="TextBox 6"/>
          <p:cNvSpPr txBox="1"/>
          <p:nvPr/>
        </p:nvSpPr>
        <p:spPr>
          <a:xfrm>
            <a:off x="3286116" y="112643"/>
            <a:ext cx="5121442" cy="707886"/>
          </a:xfrm>
          <a:prstGeom prst="rect">
            <a:avLst/>
          </a:prstGeom>
          <a:noFill/>
        </p:spPr>
        <p:txBody>
          <a:bodyPr wrap="square" rtlCol="0">
            <a:spAutoFit/>
          </a:bodyPr>
          <a:lstStyle/>
          <a:p>
            <a:pPr algn="ctr"/>
            <a:r>
              <a:rPr lang="fa-IR" sz="4000" dirty="0">
                <a:solidFill>
                  <a:srgbClr val="9FB8CD">
                    <a:lumMod val="50000"/>
                  </a:srgbClr>
                </a:solidFill>
                <a:latin typeface="IranNastaliq" pitchFamily="18" charset="0"/>
                <a:cs typeface="B Homa" panose="00000400000000000000" pitchFamily="2" charset="-78"/>
              </a:rPr>
              <a:t>انواع  شیشه در ساختمان : </a:t>
            </a:r>
            <a:endParaRPr lang="en-US" sz="4000" dirty="0">
              <a:solidFill>
                <a:srgbClr val="9FB8CD">
                  <a:lumMod val="50000"/>
                </a:srgbClr>
              </a:solidFill>
              <a:latin typeface="IranNastaliq" pitchFamily="18" charset="0"/>
              <a:cs typeface="B Homa" panose="00000400000000000000" pitchFamily="2" charset="-78"/>
            </a:endParaRPr>
          </a:p>
        </p:txBody>
      </p:sp>
      <p:sp>
        <p:nvSpPr>
          <p:cNvPr id="4" name="Rectangle 3"/>
          <p:cNvSpPr/>
          <p:nvPr/>
        </p:nvSpPr>
        <p:spPr>
          <a:xfrm>
            <a:off x="1500166" y="2714620"/>
            <a:ext cx="3571900" cy="338554"/>
          </a:xfrm>
          <a:prstGeom prst="rect">
            <a:avLst/>
          </a:prstGeom>
        </p:spPr>
        <p:txBody>
          <a:bodyPr wrap="square">
            <a:spAutoFit/>
          </a:bodyPr>
          <a:lstStyle/>
          <a:p>
            <a:r>
              <a:rPr lang="fa-IR" sz="1600" dirty="0">
                <a:solidFill>
                  <a:prstClr val="black"/>
                </a:solidFill>
                <a:cs typeface="B Homa" panose="00000400000000000000" pitchFamily="2" charset="-78"/>
              </a:rPr>
              <a:t> </a:t>
            </a:r>
          </a:p>
        </p:txBody>
      </p:sp>
    </p:spTree>
    <p:extLst>
      <p:ext uri="{BB962C8B-B14F-4D97-AF65-F5344CB8AC3E}">
        <p14:creationId xmlns:p14="http://schemas.microsoft.com/office/powerpoint/2010/main" val="1860311061"/>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4000496" y="908720"/>
            <a:ext cx="4237591" cy="369332"/>
          </a:xfrm>
          <a:prstGeom prst="rect">
            <a:avLst/>
          </a:prstGeom>
          <a:noFill/>
        </p:spPr>
        <p:txBody>
          <a:bodyPr wrap="square" rtlCol="1">
            <a:spAutoFit/>
          </a:bodyPr>
          <a:lstStyle/>
          <a:p>
            <a:pPr rtl="0"/>
            <a:r>
              <a:rPr lang="fa-IR" b="1" dirty="0">
                <a:solidFill>
                  <a:prstClr val="black"/>
                </a:solidFill>
                <a:cs typeface="B Homa" panose="00000400000000000000" pitchFamily="2" charset="-78"/>
              </a:rPr>
              <a:t>11-شیشه </a:t>
            </a:r>
            <a:r>
              <a:rPr lang="fa-IR" b="1" dirty="0" smtClean="0">
                <a:solidFill>
                  <a:prstClr val="black"/>
                </a:solidFill>
                <a:cs typeface="B Homa" panose="00000400000000000000" pitchFamily="2" charset="-78"/>
              </a:rPr>
              <a:t>نانو (</a:t>
            </a:r>
            <a:r>
              <a:rPr lang="fa-IR" sz="1600" dirty="0">
                <a:solidFill>
                  <a:prstClr val="black"/>
                </a:solidFill>
                <a:cs typeface="B Homa" panose="00000400000000000000" pitchFamily="2" charset="-78"/>
              </a:rPr>
              <a:t>  شیشه های خود تمیز شونده</a:t>
            </a:r>
            <a:r>
              <a:rPr lang="fa-IR" dirty="0">
                <a:solidFill>
                  <a:prstClr val="black"/>
                </a:solidFill>
                <a:cs typeface="B Homa" panose="00000400000000000000" pitchFamily="2" charset="-78"/>
              </a:rPr>
              <a:t>)</a:t>
            </a:r>
            <a:endParaRPr lang="fa-IR" b="1" dirty="0">
              <a:solidFill>
                <a:prstClr val="black"/>
              </a:solidFill>
              <a:cs typeface="B Homa" panose="00000400000000000000" pitchFamily="2" charset="-78"/>
            </a:endParaRPr>
          </a:p>
        </p:txBody>
      </p:sp>
      <p:sp>
        <p:nvSpPr>
          <p:cNvPr id="5" name="Rectangle 4"/>
          <p:cNvSpPr/>
          <p:nvPr/>
        </p:nvSpPr>
        <p:spPr>
          <a:xfrm>
            <a:off x="750275" y="1004059"/>
            <a:ext cx="7724318" cy="3077766"/>
          </a:xfrm>
          <a:prstGeom prst="rect">
            <a:avLst/>
          </a:prstGeom>
        </p:spPr>
        <p:txBody>
          <a:bodyPr wrap="square">
            <a:spAutoFit/>
          </a:bodyPr>
          <a:lstStyle/>
          <a:p>
            <a:pPr algn="just"/>
            <a:r>
              <a:rPr lang="fa-IR" dirty="0">
                <a:solidFill>
                  <a:prstClr val="black"/>
                </a:solidFill>
                <a:cs typeface="B Homa" panose="00000400000000000000" pitchFamily="2" charset="-78"/>
              </a:rPr>
              <a:t> </a:t>
            </a:r>
          </a:p>
          <a:p>
            <a:pPr algn="just"/>
            <a:r>
              <a:rPr lang="fa-IR" sz="1600" dirty="0">
                <a:solidFill>
                  <a:prstClr val="black"/>
                </a:solidFill>
                <a:cs typeface="B Homa" panose="00000400000000000000" pitchFamily="2" charset="-78"/>
              </a:rPr>
              <a:t>آلودگی، ٍفرورفتگیهای میکروسکوپی در سطح شیشه و نشست ذرات گردوغبار و ترکیب آنها با آب و چربیها می باشد. ماده نانوئی با قرار گرفتن بر روی سطح شیشه ، باعث پوشش فرورفتگی ها شده و سطح شیشه کاملا مسطح میگردد. از اینرو مانع از کثیف و خیس شدن سطح می شود و در نتیجه با یک بار بارش باران و یا آب ریختن بر روی سطح تمامی کثیفی آن از بین می رودنوجه کنید که این ماده یک لایه نیست که بر روی سطوح کشیده شود، بلکه تغییر شیمیایی در سطح مولکولی می باشد، که از آلوده شدن سطوح جلوگیری می نماید. این ترکیب آبگریز، نمیگذارد تا آب و یا هر ذره دیگری بر روی سطح شیشه و یا سرامیک بنشیند. این ماده بسیار نازک و شفاف است و اصلا قابل مشاهده به وسیله چشم نیست و در نتیجه سطوح شفاف مانند شیشه ها و لنزهای دوربین نیز به وسیله آن به راحتی محافظت می شوند. این ذرات نانو بر روی مولکولهای سطوح می چسبند و مانع از نفوذ هر نوع ماده دیگر بر روی سطح می شوند. می بینید که آب هرگز بر روی سطوح آغشته شده بوسیله این ماده نمی ایستد، بنابراین اگر جسمی بر روی این سطوح بنشیند تنها با ریختن آب بر روی سطح و یا باریدن باران </a:t>
            </a:r>
            <a:r>
              <a:rPr lang="fa-IR" sz="1600" dirty="0" smtClean="0">
                <a:solidFill>
                  <a:prstClr val="black"/>
                </a:solidFill>
                <a:cs typeface="B Homa" panose="00000400000000000000" pitchFamily="2" charset="-78"/>
              </a:rPr>
              <a:t>پاک </a:t>
            </a:r>
            <a:r>
              <a:rPr lang="fa-IR" sz="1600" dirty="0">
                <a:solidFill>
                  <a:prstClr val="black"/>
                </a:solidFill>
                <a:cs typeface="B Homa" panose="00000400000000000000" pitchFamily="2" charset="-78"/>
              </a:rPr>
              <a:t>خواهد شد</a:t>
            </a:r>
            <a:r>
              <a:rPr lang="fa-IR" sz="1600" dirty="0" smtClean="0">
                <a:solidFill>
                  <a:prstClr val="black"/>
                </a:solidFill>
                <a:cs typeface="B Homa" panose="00000400000000000000" pitchFamily="2" charset="-78"/>
              </a:rPr>
              <a:t>.</a:t>
            </a:r>
            <a:endParaRPr lang="fa-IR" sz="1600" dirty="0">
              <a:solidFill>
                <a:prstClr val="black"/>
              </a:solidFill>
              <a:cs typeface="B Homa" panose="00000400000000000000" pitchFamily="2" charset="-78"/>
            </a:endParaRPr>
          </a:p>
        </p:txBody>
      </p:sp>
      <p:sp>
        <p:nvSpPr>
          <p:cNvPr id="6" name="TextBox 5"/>
          <p:cNvSpPr txBox="1"/>
          <p:nvPr/>
        </p:nvSpPr>
        <p:spPr>
          <a:xfrm>
            <a:off x="3329088" y="165244"/>
            <a:ext cx="5386137" cy="707886"/>
          </a:xfrm>
          <a:prstGeom prst="rect">
            <a:avLst/>
          </a:prstGeom>
          <a:noFill/>
        </p:spPr>
        <p:txBody>
          <a:bodyPr wrap="square" rtlCol="0">
            <a:spAutoFit/>
          </a:bodyPr>
          <a:lstStyle/>
          <a:p>
            <a:pPr algn="ctr"/>
            <a:r>
              <a:rPr lang="fa-IR" sz="4000" dirty="0">
                <a:solidFill>
                  <a:srgbClr val="9FB8CD">
                    <a:lumMod val="50000"/>
                  </a:srgbClr>
                </a:solidFill>
                <a:latin typeface="IranNastaliq" pitchFamily="18" charset="0"/>
                <a:cs typeface="B Homa" panose="00000400000000000000" pitchFamily="2" charset="-78"/>
              </a:rPr>
              <a:t>انواع  شیشه در ساختمان : </a:t>
            </a:r>
            <a:endParaRPr lang="en-US" sz="4000" dirty="0">
              <a:solidFill>
                <a:srgbClr val="9FB8CD">
                  <a:lumMod val="50000"/>
                </a:srgbClr>
              </a:solidFill>
              <a:latin typeface="IranNastaliq" pitchFamily="18" charset="0"/>
              <a:cs typeface="B Homa" panose="00000400000000000000" pitchFamily="2" charset="-78"/>
            </a:endParaRPr>
          </a:p>
        </p:txBody>
      </p:sp>
      <p:pic>
        <p:nvPicPr>
          <p:cNvPr id="7171" name="Picture 3" descr="C:\Users\KaDo0s\Desktop\10.7.91\images (29).jpg"/>
          <p:cNvPicPr>
            <a:picLocks noChangeAspect="1" noChangeArrowheads="1"/>
          </p:cNvPicPr>
          <p:nvPr/>
        </p:nvPicPr>
        <p:blipFill>
          <a:blip r:embed="rId3"/>
          <a:srcRect/>
          <a:stretch>
            <a:fillRect/>
          </a:stretch>
        </p:blipFill>
        <p:spPr bwMode="auto">
          <a:xfrm>
            <a:off x="750275" y="4420218"/>
            <a:ext cx="4319589" cy="2286016"/>
          </a:xfrm>
          <a:prstGeom prst="rect">
            <a:avLst/>
          </a:prstGeom>
          <a:solidFill>
            <a:srgbClr val="FFFFFF">
              <a:shade val="85000"/>
            </a:srgbClr>
          </a:solidFill>
          <a:ln w="5715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9" name="Picture 8" descr="C:\Users\KaDo0s\Desktop\10.7.91\images (28).jpg"/>
          <p:cNvPicPr>
            <a:picLocks noChangeAspect="1" noChangeArrowheads="1"/>
          </p:cNvPicPr>
          <p:nvPr/>
        </p:nvPicPr>
        <p:blipFill>
          <a:blip r:embed="rId4"/>
          <a:srcRect/>
          <a:stretch>
            <a:fillRect/>
          </a:stretch>
        </p:blipFill>
        <p:spPr bwMode="auto">
          <a:xfrm>
            <a:off x="5411266" y="4566697"/>
            <a:ext cx="2967074" cy="1993058"/>
          </a:xfrm>
          <a:prstGeom prst="rect">
            <a:avLst/>
          </a:prstGeom>
          <a:solidFill>
            <a:srgbClr val="FFFFFF">
              <a:shade val="85000"/>
            </a:srgbClr>
          </a:solidFill>
          <a:ln w="5715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3957852294"/>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2574758" y="77908"/>
            <a:ext cx="5578642" cy="707886"/>
          </a:xfrm>
          <a:prstGeom prst="rect">
            <a:avLst/>
          </a:prstGeom>
          <a:noFill/>
        </p:spPr>
        <p:txBody>
          <a:bodyPr wrap="square" rtlCol="0">
            <a:spAutoFit/>
          </a:bodyPr>
          <a:lstStyle/>
          <a:p>
            <a:pPr algn="ctr"/>
            <a:r>
              <a:rPr lang="fa-IR" sz="4000" dirty="0">
                <a:solidFill>
                  <a:srgbClr val="9FB8CD">
                    <a:lumMod val="50000"/>
                  </a:srgbClr>
                </a:solidFill>
                <a:latin typeface="IranNastaliq" pitchFamily="18" charset="0"/>
                <a:cs typeface="B Homa" panose="00000400000000000000" pitchFamily="2" charset="-78"/>
              </a:rPr>
              <a:t>انواع  شیشه در ساختمان : </a:t>
            </a:r>
            <a:endParaRPr lang="en-US" sz="4000" dirty="0">
              <a:solidFill>
                <a:srgbClr val="9FB8CD">
                  <a:lumMod val="50000"/>
                </a:srgbClr>
              </a:solidFill>
              <a:latin typeface="IranNastaliq" pitchFamily="18" charset="0"/>
              <a:cs typeface="B Homa" panose="00000400000000000000" pitchFamily="2" charset="-78"/>
            </a:endParaRPr>
          </a:p>
        </p:txBody>
      </p:sp>
      <p:sp>
        <p:nvSpPr>
          <p:cNvPr id="8" name="Rectangle 7"/>
          <p:cNvSpPr/>
          <p:nvPr/>
        </p:nvSpPr>
        <p:spPr>
          <a:xfrm>
            <a:off x="1428728" y="963682"/>
            <a:ext cx="6786610" cy="1107996"/>
          </a:xfrm>
          <a:prstGeom prst="rect">
            <a:avLst/>
          </a:prstGeom>
        </p:spPr>
        <p:txBody>
          <a:bodyPr wrap="square">
            <a:spAutoFit/>
          </a:bodyPr>
          <a:lstStyle/>
          <a:p>
            <a:r>
              <a:rPr lang="fa-IR" dirty="0">
                <a:solidFill>
                  <a:prstClr val="black"/>
                </a:solidFill>
                <a:cs typeface="B Homa" panose="00000400000000000000" pitchFamily="2" charset="-78"/>
              </a:rPr>
              <a:t/>
            </a:r>
            <a:br>
              <a:rPr lang="fa-IR" dirty="0">
                <a:solidFill>
                  <a:prstClr val="black"/>
                </a:solidFill>
                <a:cs typeface="B Homa" panose="00000400000000000000" pitchFamily="2" charset="-78"/>
              </a:rPr>
            </a:br>
            <a:r>
              <a:rPr lang="fa-IR" dirty="0">
                <a:solidFill>
                  <a:prstClr val="black"/>
                </a:solidFill>
                <a:cs typeface="B Homa" panose="00000400000000000000" pitchFamily="2" charset="-78"/>
              </a:rPr>
              <a:t> </a:t>
            </a:r>
            <a:r>
              <a:rPr lang="fa-IR" sz="1400" dirty="0">
                <a:solidFill>
                  <a:prstClr val="black"/>
                </a:solidFill>
                <a:cs typeface="B Homa" panose="00000400000000000000" pitchFamily="2" charset="-78"/>
              </a:rPr>
              <a:t>پس زدن آب از روی سطوح - عدم چسبیدن آلودگی و کثافات بر روی سطوح - عدم رسوب گرفتن سطوح -پایدار نمودن سطوح در برابر فرسایش - ممانعت از خوردگی سطح توسط هوا - جلوگیری از رشد قارچ ها - سهولت پاکیزگی - صرفه جویی در آب و مواد پاک کننده - مقاومت بالا تا حدود 400 درجه سانتی گراد</a:t>
            </a:r>
            <a:r>
              <a:rPr lang="fa-IR" sz="1600" dirty="0">
                <a:solidFill>
                  <a:prstClr val="black"/>
                </a:solidFill>
                <a:cs typeface="B Homa" panose="00000400000000000000" pitchFamily="2" charset="-78"/>
              </a:rPr>
              <a:t>.</a:t>
            </a:r>
            <a:endParaRPr lang="fa-IR" sz="1600" dirty="0">
              <a:solidFill>
                <a:prstClr val="black"/>
              </a:solidFill>
            </a:endParaRPr>
          </a:p>
        </p:txBody>
      </p:sp>
      <p:sp>
        <p:nvSpPr>
          <p:cNvPr id="7" name="Rectangle 6"/>
          <p:cNvSpPr/>
          <p:nvPr/>
        </p:nvSpPr>
        <p:spPr>
          <a:xfrm>
            <a:off x="5699884" y="928670"/>
            <a:ext cx="2509020" cy="369332"/>
          </a:xfrm>
          <a:prstGeom prst="rect">
            <a:avLst/>
          </a:prstGeom>
        </p:spPr>
        <p:txBody>
          <a:bodyPr wrap="none">
            <a:spAutoFit/>
          </a:bodyPr>
          <a:lstStyle/>
          <a:p>
            <a:r>
              <a:rPr lang="fa-IR" b="1" dirty="0">
                <a:solidFill>
                  <a:prstClr val="black"/>
                </a:solidFill>
                <a:cs typeface="B Homa" panose="00000400000000000000" pitchFamily="2" charset="-78"/>
              </a:rPr>
              <a:t>مزایای استفاده از پوشش نانو</a:t>
            </a:r>
          </a:p>
        </p:txBody>
      </p:sp>
      <p:pic>
        <p:nvPicPr>
          <p:cNvPr id="10" name="Picture 9" descr="C:\Users\KaDo0s\Desktop\10.7.91\images (28).jpg"/>
          <p:cNvPicPr>
            <a:picLocks noChangeAspect="1" noChangeArrowheads="1"/>
          </p:cNvPicPr>
          <p:nvPr/>
        </p:nvPicPr>
        <p:blipFill>
          <a:blip r:embed="rId3"/>
          <a:srcRect/>
          <a:stretch>
            <a:fillRect/>
          </a:stretch>
        </p:blipFill>
        <p:spPr bwMode="auto">
          <a:xfrm>
            <a:off x="1357290" y="2285992"/>
            <a:ext cx="6500858" cy="3757740"/>
          </a:xfrm>
          <a:prstGeom prst="rect">
            <a:avLst/>
          </a:prstGeom>
          <a:solidFill>
            <a:srgbClr val="FFFFFF">
              <a:shade val="85000"/>
            </a:srgbClr>
          </a:solidFill>
          <a:ln w="5715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3199370942"/>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descr="C:\Users\KaDo0s\Desktop\10.7.91\images (30).jpg"/>
          <p:cNvPicPr>
            <a:picLocks noChangeAspect="1" noChangeArrowheads="1"/>
          </p:cNvPicPr>
          <p:nvPr/>
        </p:nvPicPr>
        <p:blipFill>
          <a:blip r:embed="rId2"/>
          <a:srcRect/>
          <a:stretch>
            <a:fillRect/>
          </a:stretch>
        </p:blipFill>
        <p:spPr bwMode="auto">
          <a:xfrm>
            <a:off x="1357289" y="2670108"/>
            <a:ext cx="2152555" cy="1901900"/>
          </a:xfrm>
          <a:prstGeom prst="rect">
            <a:avLst/>
          </a:prstGeom>
          <a:solidFill>
            <a:srgbClr val="FFFFFF">
              <a:shade val="85000"/>
            </a:srgbClr>
          </a:solidFill>
          <a:ln w="5715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2" name="Rectangle 1"/>
          <p:cNvSpPr/>
          <p:nvPr/>
        </p:nvSpPr>
        <p:spPr>
          <a:xfrm>
            <a:off x="971600" y="1020792"/>
            <a:ext cx="7253808" cy="2400657"/>
          </a:xfrm>
          <a:prstGeom prst="rect">
            <a:avLst/>
          </a:prstGeom>
        </p:spPr>
        <p:txBody>
          <a:bodyPr wrap="square">
            <a:spAutoFit/>
          </a:bodyPr>
          <a:lstStyle/>
          <a:p>
            <a:r>
              <a:rPr lang="fa-IR" b="1" dirty="0">
                <a:solidFill>
                  <a:prstClr val="black"/>
                </a:solidFill>
                <a:latin typeface="Arial" pitchFamily="34" charset="0"/>
                <a:cs typeface="B Homa" panose="00000400000000000000" pitchFamily="2" charset="-78"/>
              </a:rPr>
              <a:t>12-</a:t>
            </a:r>
            <a:r>
              <a:rPr lang="ar-SA" b="1" dirty="0">
                <a:solidFill>
                  <a:prstClr val="black"/>
                </a:solidFill>
                <a:latin typeface="Arial" pitchFamily="34" charset="0"/>
                <a:cs typeface="B Homa" panose="00000400000000000000" pitchFamily="2" charset="-78"/>
              </a:rPr>
              <a:t>شیشه نشکن</a:t>
            </a:r>
            <a:r>
              <a:rPr lang="en-US" b="1" dirty="0">
                <a:solidFill>
                  <a:prstClr val="black"/>
                </a:solidFill>
                <a:latin typeface="Arial" pitchFamily="34" charset="0"/>
                <a:cs typeface="B Homa" panose="00000400000000000000" pitchFamily="2" charset="-78"/>
              </a:rPr>
              <a:t> </a:t>
            </a:r>
            <a:r>
              <a:rPr lang="en-US" dirty="0">
                <a:solidFill>
                  <a:prstClr val="black"/>
                </a:solidFill>
                <a:latin typeface="Arial" pitchFamily="34" charset="0"/>
                <a:cs typeface="B Homa" panose="00000400000000000000" pitchFamily="2" charset="-78"/>
              </a:rPr>
              <a:t>(</a:t>
            </a:r>
            <a:r>
              <a:rPr lang="en-US" dirty="0">
                <a:solidFill>
                  <a:prstClr val="black"/>
                </a:solidFill>
              </a:rPr>
              <a:t>tempered glass</a:t>
            </a:r>
            <a:r>
              <a:rPr lang="en-US" dirty="0">
                <a:solidFill>
                  <a:prstClr val="black"/>
                </a:solidFill>
                <a:latin typeface="Arial" pitchFamily="34" charset="0"/>
                <a:cs typeface="B Homa" panose="00000400000000000000" pitchFamily="2" charset="-78"/>
              </a:rPr>
              <a:t>) </a:t>
            </a:r>
            <a:r>
              <a:rPr lang="en-US" dirty="0">
                <a:solidFill>
                  <a:prstClr val="black"/>
                </a:solidFill>
                <a:latin typeface="IranNastaliq" pitchFamily="18" charset="0"/>
                <a:cs typeface="B Homa" panose="00000400000000000000" pitchFamily="2" charset="-78"/>
              </a:rPr>
              <a:t>  </a:t>
            </a:r>
          </a:p>
          <a:p>
            <a:endParaRPr lang="fa-IR" dirty="0">
              <a:solidFill>
                <a:prstClr val="black"/>
              </a:solidFill>
              <a:latin typeface="Arial" pitchFamily="34" charset="0"/>
              <a:cs typeface="B Homa" panose="00000400000000000000" pitchFamily="2" charset="-78"/>
            </a:endParaRPr>
          </a:p>
          <a:p>
            <a:r>
              <a:rPr lang="fa-IR" sz="1600" dirty="0">
                <a:solidFill>
                  <a:prstClr val="black"/>
                </a:solidFill>
                <a:latin typeface="Arial" pitchFamily="34" charset="0"/>
                <a:cs typeface="B Homa" panose="00000400000000000000" pitchFamily="2" charset="-78"/>
              </a:rPr>
              <a:t> این نوع شیشه‌ها شامل دو یا چند لایه شیشه‌اند که بوسیله ورقه‌هایی از نایلون شفاف تحت حرارت و فشار به هم متصل می‌شوند. همچنین بعضی از انواع شیشه‌های طلق‌دار به عنوان عایق صوتی ، جاذب حرارت ، کاهنده شفافیت و شیشه ایمنی بکار برده می‌شوند. وقتی که این شیشه‌ها می‌شکنند، خاصیت کشسانی نایلون مانع از پخش و پراکندگی ذرات شیشه می‌گردد.</a:t>
            </a:r>
            <a:br>
              <a:rPr lang="fa-IR" sz="1600" dirty="0">
                <a:solidFill>
                  <a:prstClr val="black"/>
                </a:solidFill>
                <a:latin typeface="Arial" pitchFamily="34" charset="0"/>
                <a:cs typeface="B Homa" panose="00000400000000000000" pitchFamily="2" charset="-78"/>
              </a:rPr>
            </a:br>
            <a:r>
              <a:rPr lang="fa-IR" sz="1600" dirty="0">
                <a:solidFill>
                  <a:prstClr val="black"/>
                </a:solidFill>
                <a:latin typeface="Arial" pitchFamily="34" charset="0"/>
                <a:cs typeface="B Homa" panose="00000400000000000000" pitchFamily="2" charset="-78"/>
              </a:rPr>
              <a:t/>
            </a:r>
            <a:br>
              <a:rPr lang="fa-IR" sz="1600" dirty="0">
                <a:solidFill>
                  <a:prstClr val="black"/>
                </a:solidFill>
                <a:latin typeface="Arial" pitchFamily="34" charset="0"/>
                <a:cs typeface="B Homa" panose="00000400000000000000" pitchFamily="2" charset="-78"/>
              </a:rPr>
            </a:br>
            <a:endParaRPr lang="fa-IR" sz="1600" dirty="0">
              <a:solidFill>
                <a:prstClr val="black"/>
              </a:solidFill>
              <a:latin typeface="Arial" pitchFamily="34" charset="0"/>
              <a:cs typeface="B Homa" panose="00000400000000000000" pitchFamily="2" charset="-78"/>
            </a:endParaRPr>
          </a:p>
          <a:p>
            <a:r>
              <a:rPr lang="en-US" dirty="0">
                <a:solidFill>
                  <a:prstClr val="black"/>
                </a:solidFill>
                <a:latin typeface="Arial" pitchFamily="34" charset="0"/>
                <a:cs typeface="B Homa" panose="00000400000000000000" pitchFamily="2" charset="-78"/>
              </a:rPr>
              <a:t> </a:t>
            </a:r>
            <a:endParaRPr lang="fa-IR" dirty="0">
              <a:solidFill>
                <a:prstClr val="black"/>
              </a:solidFill>
              <a:latin typeface="Arial" pitchFamily="34" charset="0"/>
              <a:cs typeface="B Homa" panose="00000400000000000000" pitchFamily="2" charset="-78"/>
            </a:endParaRPr>
          </a:p>
        </p:txBody>
      </p:sp>
      <p:sp>
        <p:nvSpPr>
          <p:cNvPr id="5" name="TextBox 4"/>
          <p:cNvSpPr txBox="1"/>
          <p:nvPr/>
        </p:nvSpPr>
        <p:spPr>
          <a:xfrm>
            <a:off x="3380874" y="199246"/>
            <a:ext cx="5602705" cy="707886"/>
          </a:xfrm>
          <a:prstGeom prst="rect">
            <a:avLst/>
          </a:prstGeom>
          <a:noFill/>
        </p:spPr>
        <p:txBody>
          <a:bodyPr wrap="square" rtlCol="0">
            <a:spAutoFit/>
          </a:bodyPr>
          <a:lstStyle/>
          <a:p>
            <a:pPr algn="ctr"/>
            <a:r>
              <a:rPr lang="fa-IR" sz="4000" dirty="0">
                <a:solidFill>
                  <a:srgbClr val="9FB8CD">
                    <a:lumMod val="50000"/>
                  </a:srgbClr>
                </a:solidFill>
                <a:latin typeface="IranNastaliq" pitchFamily="18" charset="0"/>
                <a:cs typeface="B Homa" panose="00000400000000000000" pitchFamily="2" charset="-78"/>
              </a:rPr>
              <a:t>انواع  شیشه در ساختمان : </a:t>
            </a:r>
            <a:endParaRPr lang="en-US" sz="4000" dirty="0">
              <a:solidFill>
                <a:srgbClr val="9FB8CD">
                  <a:lumMod val="50000"/>
                </a:srgbClr>
              </a:solidFill>
              <a:latin typeface="IranNastaliq" pitchFamily="18" charset="0"/>
              <a:cs typeface="B Homa" panose="00000400000000000000" pitchFamily="2" charset="-78"/>
            </a:endParaRPr>
          </a:p>
        </p:txBody>
      </p:sp>
      <p:sp>
        <p:nvSpPr>
          <p:cNvPr id="4" name="Rectangle 3"/>
          <p:cNvSpPr/>
          <p:nvPr/>
        </p:nvSpPr>
        <p:spPr>
          <a:xfrm>
            <a:off x="1142976" y="4716860"/>
            <a:ext cx="4071966" cy="1815882"/>
          </a:xfrm>
          <a:prstGeom prst="rect">
            <a:avLst/>
          </a:prstGeom>
        </p:spPr>
        <p:txBody>
          <a:bodyPr wrap="square">
            <a:spAutoFit/>
          </a:bodyPr>
          <a:lstStyle/>
          <a:p>
            <a:r>
              <a:rPr lang="fa-IR" sz="1600" dirty="0">
                <a:solidFill>
                  <a:prstClr val="black"/>
                </a:solidFill>
                <a:latin typeface="Arial" pitchFamily="34" charset="0"/>
                <a:cs typeface="B Homa" panose="00000400000000000000" pitchFamily="2" charset="-78"/>
              </a:rPr>
              <a:t>این شیشه در مقابل تنش های حرارتی ناشی از جذب انرژی خورشید و همچنین تنش های مکانیکی مانند ضربه ، فشار باد و فشارهای ناشی از وزن برف ، مقاومت مناسبی دارد از جمله کاربردهای این نوع شیشه‌ها در خودروها و ویترین مغازه‌هایی که اشیاء گرانقیمت می‌فروشند استفاده می‌گردد. ممکن است شیشه نشکن را از جنس سکوریت بسازند</a:t>
            </a:r>
            <a:endParaRPr lang="fa-IR" sz="1600" dirty="0">
              <a:solidFill>
                <a:prstClr val="black"/>
              </a:solidFill>
            </a:endParaRPr>
          </a:p>
        </p:txBody>
      </p:sp>
      <p:pic>
        <p:nvPicPr>
          <p:cNvPr id="8196" name="Picture 4" descr="C:\Users\KaDo0s\Desktop\10.7.91\safety-glass-inspection-1.jpg"/>
          <p:cNvPicPr>
            <a:picLocks noChangeAspect="1" noChangeArrowheads="1"/>
          </p:cNvPicPr>
          <p:nvPr/>
        </p:nvPicPr>
        <p:blipFill>
          <a:blip r:embed="rId3"/>
          <a:srcRect/>
          <a:stretch>
            <a:fillRect/>
          </a:stretch>
        </p:blipFill>
        <p:spPr bwMode="auto">
          <a:xfrm flipH="1">
            <a:off x="5572132" y="3889052"/>
            <a:ext cx="2786082" cy="2088397"/>
          </a:xfrm>
          <a:prstGeom prst="rect">
            <a:avLst/>
          </a:prstGeom>
          <a:solidFill>
            <a:srgbClr val="FFFFFF">
              <a:shade val="85000"/>
            </a:srgbClr>
          </a:solidFill>
          <a:ln w="5715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8195" name="Picture 3" descr="C:\Users\KaDo0s\Desktop\10.7.91\images (35).jpg"/>
          <p:cNvPicPr>
            <a:picLocks noChangeAspect="1" noChangeArrowheads="1"/>
          </p:cNvPicPr>
          <p:nvPr/>
        </p:nvPicPr>
        <p:blipFill>
          <a:blip r:embed="rId4"/>
          <a:srcRect/>
          <a:stretch>
            <a:fillRect/>
          </a:stretch>
        </p:blipFill>
        <p:spPr bwMode="auto">
          <a:xfrm>
            <a:off x="4143372" y="2857496"/>
            <a:ext cx="2518760" cy="1714512"/>
          </a:xfrm>
          <a:prstGeom prst="rect">
            <a:avLst/>
          </a:prstGeom>
          <a:solidFill>
            <a:srgbClr val="FFFFFF">
              <a:shade val="85000"/>
            </a:srgbClr>
          </a:solidFill>
          <a:ln w="5715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1860914524"/>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4714876" y="1000108"/>
            <a:ext cx="3505200" cy="369332"/>
          </a:xfrm>
          <a:prstGeom prst="rect">
            <a:avLst/>
          </a:prstGeom>
          <a:noFill/>
        </p:spPr>
        <p:txBody>
          <a:bodyPr wrap="square" rtlCol="0">
            <a:spAutoFit/>
          </a:bodyPr>
          <a:lstStyle/>
          <a:p>
            <a:r>
              <a:rPr lang="fa-IR" b="1" dirty="0">
                <a:solidFill>
                  <a:prstClr val="black"/>
                </a:solidFill>
                <a:cs typeface="B Homa" panose="00000400000000000000" pitchFamily="2" charset="-78"/>
              </a:rPr>
              <a:t>13-شیشه سکوریت: </a:t>
            </a:r>
            <a:endParaRPr lang="en-US" b="1" dirty="0">
              <a:solidFill>
                <a:prstClr val="black"/>
              </a:solidFill>
              <a:cs typeface="B Homa" panose="00000400000000000000" pitchFamily="2" charset="-78"/>
            </a:endParaRPr>
          </a:p>
        </p:txBody>
      </p:sp>
      <p:sp>
        <p:nvSpPr>
          <p:cNvPr id="5" name="Rectangle 4"/>
          <p:cNvSpPr/>
          <p:nvPr/>
        </p:nvSpPr>
        <p:spPr>
          <a:xfrm>
            <a:off x="3643306" y="1428736"/>
            <a:ext cx="4714876" cy="2554545"/>
          </a:xfrm>
          <a:prstGeom prst="rect">
            <a:avLst/>
          </a:prstGeom>
        </p:spPr>
        <p:txBody>
          <a:bodyPr wrap="square">
            <a:spAutoFit/>
          </a:bodyPr>
          <a:lstStyle/>
          <a:p>
            <a:pPr rtl="0"/>
            <a:r>
              <a:rPr lang="fa-IR" sz="1600" dirty="0">
                <a:solidFill>
                  <a:prstClr val="black"/>
                </a:solidFill>
                <a:latin typeface="Arial" pitchFamily="34" charset="0"/>
                <a:cs typeface="B Homa" panose="00000400000000000000" pitchFamily="2" charset="-78"/>
              </a:rPr>
              <a:t> شیشه های سکوریت با اعمال شوک حرارتی بر شیشه معمولی تهیه میشوند و در مقایسه با شیشه های معمولی با مشخصات یکسان در مقابل بارهای مکانیکی ، ضربه و تنشهای حرارتی تا پنج برابر مقاومتر میباشند.شيشه سكوريت حرارتي، عبارتست از نوعي شيشه كه استحكام آن بواسطه عمليات حرارتي افزايش يافته است. در طي اين فرآيند شيشه تا دماي نرم شوندگي (حدود 700 درجه سانتيگراد) گرم و پس از آن به وسيله دميدن جريان سريع هوا به طور يكنواخت بر هر دو سطح آن سرد مي‌گردد. اين اقدام سبب ايجاد برخي تغييرات فيزيكي در شيشه شده ولي شكل ظاهري آن ثابت مي‌ماند</a:t>
            </a:r>
          </a:p>
        </p:txBody>
      </p:sp>
      <p:pic>
        <p:nvPicPr>
          <p:cNvPr id="6" name="Picture 5" descr="H:\New Folderr\VENUS GLASS3_files\pic61.jpg"/>
          <p:cNvPicPr/>
          <p:nvPr/>
        </p:nvPicPr>
        <p:blipFill>
          <a:blip r:embed="rId2">
            <a:extLst>
              <a:ext uri="{28A0092B-C50C-407E-A947-70E740481C1C}">
                <a14:useLocalDpi xmlns:a14="http://schemas.microsoft.com/office/drawing/2010/main" val="0"/>
              </a:ext>
            </a:extLst>
          </a:blip>
          <a:srcRect/>
          <a:stretch>
            <a:fillRect/>
          </a:stretch>
        </p:blipFill>
        <p:spPr bwMode="auto">
          <a:xfrm>
            <a:off x="4429124" y="4214818"/>
            <a:ext cx="1607819" cy="1402798"/>
          </a:xfrm>
          <a:prstGeom prst="rect">
            <a:avLst/>
          </a:prstGeom>
          <a:solidFill>
            <a:srgbClr val="FFFFFF">
              <a:shade val="85000"/>
            </a:srgbClr>
          </a:solidFill>
          <a:ln w="762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7" name="Rectangle 6"/>
          <p:cNvSpPr/>
          <p:nvPr/>
        </p:nvSpPr>
        <p:spPr>
          <a:xfrm>
            <a:off x="4071934" y="5715016"/>
            <a:ext cx="1928826" cy="600164"/>
          </a:xfrm>
          <a:prstGeom prst="rect">
            <a:avLst/>
          </a:prstGeom>
        </p:spPr>
        <p:txBody>
          <a:bodyPr wrap="square">
            <a:spAutoFit/>
          </a:bodyPr>
          <a:lstStyle/>
          <a:p>
            <a:pPr rtl="0"/>
            <a:r>
              <a:rPr lang="fa-IR" sz="1100" dirty="0">
                <a:solidFill>
                  <a:prstClr val="black"/>
                </a:solidFill>
                <a:cs typeface="B Homa" panose="00000400000000000000" pitchFamily="2" charset="-78"/>
              </a:rPr>
              <a:t>2) </a:t>
            </a:r>
            <a:r>
              <a:rPr lang="ar-SA" sz="1100" dirty="0">
                <a:solidFill>
                  <a:prstClr val="black"/>
                </a:solidFill>
                <a:cs typeface="B Homa" panose="00000400000000000000" pitchFamily="2" charset="-78"/>
              </a:rPr>
              <a:t>سپس شيشه حرارت داده شده تحت فرآيند کنترل شده ای سرد می شود</a:t>
            </a:r>
            <a:endParaRPr lang="en-US" sz="1100" dirty="0">
              <a:solidFill>
                <a:prstClr val="black"/>
              </a:solidFill>
              <a:cs typeface="B Homa" panose="00000400000000000000" pitchFamily="2" charset="-78"/>
            </a:endParaRPr>
          </a:p>
        </p:txBody>
      </p:sp>
      <p:pic>
        <p:nvPicPr>
          <p:cNvPr id="8" name="Picture 7" descr="H:\New Folderr\VENUS GLASS3_files\pic62.jpg"/>
          <p:cNvPicPr/>
          <p:nvPr/>
        </p:nvPicPr>
        <p:blipFill>
          <a:blip r:embed="rId3">
            <a:extLst>
              <a:ext uri="{28A0092B-C50C-407E-A947-70E740481C1C}">
                <a14:useLocalDpi xmlns:a14="http://schemas.microsoft.com/office/drawing/2010/main" val="0"/>
              </a:ext>
            </a:extLst>
          </a:blip>
          <a:srcRect/>
          <a:stretch>
            <a:fillRect/>
          </a:stretch>
        </p:blipFill>
        <p:spPr bwMode="auto">
          <a:xfrm>
            <a:off x="6647226" y="4214818"/>
            <a:ext cx="1687161" cy="1500198"/>
          </a:xfrm>
          <a:prstGeom prst="rect">
            <a:avLst/>
          </a:prstGeom>
          <a:solidFill>
            <a:srgbClr val="FFFFFF">
              <a:shade val="85000"/>
            </a:srgbClr>
          </a:solidFill>
          <a:ln w="5715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9" name="Rectangle 8"/>
          <p:cNvSpPr/>
          <p:nvPr/>
        </p:nvSpPr>
        <p:spPr>
          <a:xfrm>
            <a:off x="6357950" y="5786454"/>
            <a:ext cx="1952620" cy="600164"/>
          </a:xfrm>
          <a:prstGeom prst="rect">
            <a:avLst/>
          </a:prstGeom>
        </p:spPr>
        <p:txBody>
          <a:bodyPr wrap="square">
            <a:spAutoFit/>
          </a:bodyPr>
          <a:lstStyle/>
          <a:p>
            <a:pPr rtl="0"/>
            <a:r>
              <a:rPr lang="fa-IR" sz="1100" dirty="0">
                <a:solidFill>
                  <a:prstClr val="black"/>
                </a:solidFill>
                <a:cs typeface="B Homa" panose="00000400000000000000" pitchFamily="2" charset="-78"/>
              </a:rPr>
              <a:t>1) </a:t>
            </a:r>
            <a:r>
              <a:rPr lang="ar-SA" sz="1100" dirty="0">
                <a:solidFill>
                  <a:prstClr val="black"/>
                </a:solidFill>
                <a:latin typeface="Arial" pitchFamily="34" charset="0"/>
                <a:cs typeface="B Homa" panose="00000400000000000000" pitchFamily="2" charset="-78"/>
              </a:rPr>
              <a:t>ابتدا شيشه معمولی را در کوره مخصوص تا 625 درجه سانتيگراد گرم می کنند</a:t>
            </a:r>
            <a:endParaRPr lang="en-US" sz="1100" dirty="0">
              <a:solidFill>
                <a:prstClr val="black"/>
              </a:solidFill>
              <a:latin typeface="Arial" pitchFamily="34" charset="0"/>
              <a:cs typeface="B Homa" panose="00000400000000000000" pitchFamily="2" charset="-78"/>
            </a:endParaRPr>
          </a:p>
        </p:txBody>
      </p:sp>
      <p:sp>
        <p:nvSpPr>
          <p:cNvPr id="10" name="TextBox 9"/>
          <p:cNvSpPr txBox="1"/>
          <p:nvPr/>
        </p:nvSpPr>
        <p:spPr>
          <a:xfrm>
            <a:off x="3953639" y="292222"/>
            <a:ext cx="4808621" cy="707886"/>
          </a:xfrm>
          <a:prstGeom prst="rect">
            <a:avLst/>
          </a:prstGeom>
          <a:noFill/>
        </p:spPr>
        <p:txBody>
          <a:bodyPr wrap="square" rtlCol="0">
            <a:spAutoFit/>
          </a:bodyPr>
          <a:lstStyle/>
          <a:p>
            <a:pPr algn="ctr"/>
            <a:r>
              <a:rPr lang="fa-IR" sz="4000" dirty="0">
                <a:solidFill>
                  <a:srgbClr val="9FB8CD">
                    <a:lumMod val="50000"/>
                  </a:srgbClr>
                </a:solidFill>
                <a:latin typeface="IranNastaliq" pitchFamily="18" charset="0"/>
                <a:cs typeface="B Homa" panose="00000400000000000000" pitchFamily="2" charset="-78"/>
              </a:rPr>
              <a:t>انواع  شیشه در ساختمان : </a:t>
            </a:r>
            <a:endParaRPr lang="en-US" sz="4000" dirty="0">
              <a:solidFill>
                <a:srgbClr val="9FB8CD">
                  <a:lumMod val="50000"/>
                </a:srgbClr>
              </a:solidFill>
              <a:latin typeface="IranNastaliq" pitchFamily="18" charset="0"/>
              <a:cs typeface="B Homa" panose="00000400000000000000" pitchFamily="2" charset="-78"/>
            </a:endParaRPr>
          </a:p>
        </p:txBody>
      </p:sp>
      <p:pic>
        <p:nvPicPr>
          <p:cNvPr id="11" name="Picture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28662" y="1785926"/>
            <a:ext cx="2143140" cy="1643074"/>
          </a:xfrm>
          <a:prstGeom prst="rect">
            <a:avLst/>
          </a:prstGeom>
          <a:solidFill>
            <a:srgbClr val="FFFFFF">
              <a:shade val="85000"/>
            </a:srgbClr>
          </a:solidFill>
          <a:ln w="5715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pic>
        <p:nvPicPr>
          <p:cNvPr id="9219" name="Picture 3"/>
          <p:cNvPicPr>
            <a:picLocks noChangeAspect="1" noChangeArrowheads="1"/>
          </p:cNvPicPr>
          <p:nvPr/>
        </p:nvPicPr>
        <p:blipFill>
          <a:blip r:embed="rId5"/>
          <a:srcRect/>
          <a:stretch>
            <a:fillRect/>
          </a:stretch>
        </p:blipFill>
        <p:spPr bwMode="auto">
          <a:xfrm>
            <a:off x="928662" y="3714752"/>
            <a:ext cx="2857520" cy="2158321"/>
          </a:xfrm>
          <a:prstGeom prst="rect">
            <a:avLst/>
          </a:prstGeom>
          <a:solidFill>
            <a:srgbClr val="FFFFFF">
              <a:shade val="85000"/>
            </a:srgbClr>
          </a:solidFill>
          <a:ln w="5715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1531611348"/>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4214810" y="1000108"/>
            <a:ext cx="4010028" cy="4801314"/>
          </a:xfrm>
          <a:prstGeom prst="rect">
            <a:avLst/>
          </a:prstGeom>
        </p:spPr>
        <p:txBody>
          <a:bodyPr wrap="square">
            <a:spAutoFit/>
          </a:bodyPr>
          <a:lstStyle/>
          <a:p>
            <a:pPr algn="justLow"/>
            <a:r>
              <a:rPr lang="fa-IR" sz="1600" b="1" dirty="0">
                <a:solidFill>
                  <a:prstClr val="black"/>
                </a:solidFill>
                <a:latin typeface="Arial" pitchFamily="34" charset="0"/>
                <a:cs typeface="B Homa" panose="00000400000000000000" pitchFamily="2" charset="-78"/>
              </a:rPr>
              <a:t>نحوه خرد شدن </a:t>
            </a:r>
            <a:r>
              <a:rPr lang="fa-IR" sz="1600" dirty="0">
                <a:solidFill>
                  <a:prstClr val="black"/>
                </a:solidFill>
                <a:latin typeface="Arial" pitchFamily="34" charset="0"/>
                <a:cs typeface="B Homa" panose="00000400000000000000" pitchFamily="2" charset="-78"/>
              </a:rPr>
              <a:t>این شیشه به قطعات ریز و غیر برنده ، مانع از بروز جراحت ناشی از شکستگی شیشه در شرایط بحرانی مانند زلزله میگردد. شیشه سکوریت الزامات استانداردهای بین المللی درباره شیشه ایمنی را کاملاً برآورده میسازد.</a:t>
            </a:r>
            <a:r>
              <a:rPr lang="fa-IR" sz="1600" dirty="0">
                <a:solidFill>
                  <a:prstClr val="black"/>
                </a:solidFill>
                <a:cs typeface="B Homa" panose="00000400000000000000" pitchFamily="2" charset="-78"/>
              </a:rPr>
              <a:t> استفاده از شيشه معمولي (غير سكوريت) در ساختمانهاي بلند مرتبه در صورت بروز حادثه اعم از طبيعي مانند زلزله يا حوادث ناشي از دخالت بشر ، خطر آسيب ديدگي جدي و حتي مرگ به همراه دارد، چرا كه شيشه شكسته شده به صورت قطعات بزرگ در هوا شناور مي شود و شعاع زيادي را در معرض خطر قرار مي دهد در ضمن با توجه به آن كه در شيشه سكوريت تنش‌هاي كششي و فشاري دروني با يكديگر در تعادل مي‌باشند، نمي توان بر روي آن عمليات بعدي مانند برش، خم و يا سوراخ كاري انجام داد و بنابراين پيش از انجام عمليات سكوريت بايستي ابعاد و كليه مشخصات شيشه در نقشه تفصيلي اجرايي به طور دقيق مشخص گردد. </a:t>
            </a:r>
          </a:p>
          <a:p>
            <a:pPr algn="justLow"/>
            <a:r>
              <a:rPr lang="fa-IR" sz="1600" dirty="0">
                <a:solidFill>
                  <a:prstClr val="black"/>
                </a:solidFill>
                <a:cs typeface="B Homa" panose="00000400000000000000" pitchFamily="2" charset="-78"/>
              </a:rPr>
              <a:t>.</a:t>
            </a:r>
          </a:p>
          <a:p>
            <a:pPr algn="justLow"/>
            <a:endParaRPr lang="fa-IR" dirty="0">
              <a:solidFill>
                <a:prstClr val="black"/>
              </a:solidFill>
              <a:cs typeface="B Homa" panose="00000400000000000000" pitchFamily="2" charset="-78"/>
            </a:endParaRPr>
          </a:p>
        </p:txBody>
      </p:sp>
      <p:sp>
        <p:nvSpPr>
          <p:cNvPr id="10" name="TextBox 9"/>
          <p:cNvSpPr txBox="1"/>
          <p:nvPr/>
        </p:nvSpPr>
        <p:spPr>
          <a:xfrm>
            <a:off x="3614236" y="185065"/>
            <a:ext cx="4820653" cy="707886"/>
          </a:xfrm>
          <a:prstGeom prst="rect">
            <a:avLst/>
          </a:prstGeom>
          <a:noFill/>
        </p:spPr>
        <p:txBody>
          <a:bodyPr wrap="square" rtlCol="0">
            <a:spAutoFit/>
          </a:bodyPr>
          <a:lstStyle/>
          <a:p>
            <a:pPr algn="ctr"/>
            <a:r>
              <a:rPr lang="fa-IR" sz="4000" dirty="0">
                <a:solidFill>
                  <a:srgbClr val="9FB8CD">
                    <a:lumMod val="50000"/>
                  </a:srgbClr>
                </a:solidFill>
                <a:latin typeface="IranNastaliq" pitchFamily="18" charset="0"/>
                <a:cs typeface="B Homa" panose="00000400000000000000" pitchFamily="2" charset="-78"/>
              </a:rPr>
              <a:t>انواع  شیشه در ساختمان : </a:t>
            </a:r>
            <a:endParaRPr lang="en-US" sz="4000" dirty="0">
              <a:solidFill>
                <a:srgbClr val="9FB8CD">
                  <a:lumMod val="50000"/>
                </a:srgbClr>
              </a:solidFill>
              <a:latin typeface="IranNastaliq" pitchFamily="18" charset="0"/>
              <a:cs typeface="B Homa" panose="00000400000000000000" pitchFamily="2" charset="-78"/>
            </a:endParaRPr>
          </a:p>
        </p:txBody>
      </p:sp>
      <p:pic>
        <p:nvPicPr>
          <p:cNvPr id="4" name="Picture 2"/>
          <p:cNvPicPr>
            <a:picLocks noChangeAspect="1" noChangeArrowheads="1"/>
          </p:cNvPicPr>
          <p:nvPr/>
        </p:nvPicPr>
        <p:blipFill>
          <a:blip r:embed="rId2"/>
          <a:srcRect/>
          <a:stretch>
            <a:fillRect/>
          </a:stretch>
        </p:blipFill>
        <p:spPr bwMode="auto">
          <a:xfrm>
            <a:off x="899592" y="2143116"/>
            <a:ext cx="2714644" cy="3936234"/>
          </a:xfrm>
          <a:prstGeom prst="rect">
            <a:avLst/>
          </a:prstGeom>
          <a:solidFill>
            <a:srgbClr val="FFFFFF">
              <a:shade val="85000"/>
            </a:srgbClr>
          </a:solidFill>
          <a:ln w="5715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7"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47664" y="857232"/>
            <a:ext cx="2610000" cy="1571636"/>
          </a:xfrm>
          <a:prstGeom prst="rect">
            <a:avLst/>
          </a:prstGeom>
          <a:solidFill>
            <a:srgbClr val="FFFFFF">
              <a:shade val="85000"/>
            </a:srgbClr>
          </a:solidFill>
          <a:ln w="5715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sp>
        <p:nvSpPr>
          <p:cNvPr id="8" name="Rectangle 7"/>
          <p:cNvSpPr/>
          <p:nvPr/>
        </p:nvSpPr>
        <p:spPr>
          <a:xfrm>
            <a:off x="4157664" y="4929198"/>
            <a:ext cx="3943322" cy="1384995"/>
          </a:xfrm>
          <a:prstGeom prst="rect">
            <a:avLst/>
          </a:prstGeom>
        </p:spPr>
        <p:txBody>
          <a:bodyPr wrap="square">
            <a:spAutoFit/>
          </a:bodyPr>
          <a:lstStyle/>
          <a:p>
            <a:r>
              <a:rPr lang="fa-IR" sz="1600" b="1" dirty="0">
                <a:solidFill>
                  <a:prstClr val="black"/>
                </a:solidFill>
                <a:cs typeface="B Homa" panose="00000400000000000000" pitchFamily="2" charset="-78"/>
              </a:rPr>
              <a:t>موارد کاربرد:</a:t>
            </a:r>
          </a:p>
          <a:p>
            <a:r>
              <a:rPr lang="fa-IR" sz="1600" dirty="0">
                <a:solidFill>
                  <a:prstClr val="black"/>
                </a:solidFill>
                <a:cs typeface="B Homa" panose="00000400000000000000" pitchFamily="2" charset="-78"/>
              </a:rPr>
              <a:t>انواع پنجره -دربهای ورودی ثابت و متحرک -درب پاسیو -پارتیشن -ويترين و پیشخوان فروشگاهها-نرده های شیشه ای </a:t>
            </a:r>
          </a:p>
          <a:p>
            <a:endParaRPr lang="fa-IR" sz="2000" dirty="0">
              <a:solidFill>
                <a:prstClr val="black"/>
              </a:solidFill>
              <a:latin typeface="Arial" pitchFamily="34" charset="0"/>
              <a:cs typeface="B Homa" panose="00000400000000000000" pitchFamily="2" charset="-78"/>
            </a:endParaRPr>
          </a:p>
        </p:txBody>
      </p:sp>
    </p:spTree>
    <p:extLst>
      <p:ext uri="{BB962C8B-B14F-4D97-AF65-F5344CB8AC3E}">
        <p14:creationId xmlns:p14="http://schemas.microsoft.com/office/powerpoint/2010/main" val="3972517425"/>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5281642" y="773652"/>
            <a:ext cx="3505200" cy="369332"/>
          </a:xfrm>
          <a:prstGeom prst="rect">
            <a:avLst/>
          </a:prstGeom>
          <a:noFill/>
        </p:spPr>
        <p:txBody>
          <a:bodyPr wrap="square" rtlCol="0">
            <a:spAutoFit/>
          </a:bodyPr>
          <a:lstStyle/>
          <a:p>
            <a:pPr algn="ctr"/>
            <a:r>
              <a:rPr lang="fa-IR" b="1" dirty="0">
                <a:solidFill>
                  <a:prstClr val="black"/>
                </a:solidFill>
                <a:latin typeface="Arial" pitchFamily="34" charset="0"/>
                <a:cs typeface="B Homa" panose="00000400000000000000" pitchFamily="2" charset="-78"/>
              </a:rPr>
              <a:t>14-</a:t>
            </a:r>
            <a:r>
              <a:rPr lang="ar-SA" b="1" dirty="0">
                <a:solidFill>
                  <a:prstClr val="black"/>
                </a:solidFill>
                <a:latin typeface="Arial" pitchFamily="34" charset="0"/>
                <a:cs typeface="B Homa" panose="00000400000000000000" pitchFamily="2" charset="-78"/>
              </a:rPr>
              <a:t>شیشه لمینیت </a:t>
            </a:r>
            <a:r>
              <a:rPr lang="en-US" dirty="0">
                <a:solidFill>
                  <a:prstClr val="black"/>
                </a:solidFill>
                <a:latin typeface="Arial" pitchFamily="34" charset="0"/>
                <a:cs typeface="Arial" pitchFamily="34" charset="0"/>
              </a:rPr>
              <a:t>V-Lam</a:t>
            </a:r>
            <a:r>
              <a:rPr lang="en-US" dirty="0">
                <a:solidFill>
                  <a:prstClr val="black"/>
                </a:solidFill>
                <a:cs typeface="B Homa" panose="00000400000000000000" pitchFamily="2" charset="-78"/>
              </a:rPr>
              <a:t>  </a:t>
            </a:r>
          </a:p>
        </p:txBody>
      </p:sp>
      <p:sp>
        <p:nvSpPr>
          <p:cNvPr id="2" name="Rectangle 1"/>
          <p:cNvSpPr/>
          <p:nvPr/>
        </p:nvSpPr>
        <p:spPr>
          <a:xfrm>
            <a:off x="857224" y="1280212"/>
            <a:ext cx="7643866" cy="1077218"/>
          </a:xfrm>
          <a:prstGeom prst="rect">
            <a:avLst/>
          </a:prstGeom>
        </p:spPr>
        <p:txBody>
          <a:bodyPr wrap="square">
            <a:spAutoFit/>
          </a:bodyPr>
          <a:lstStyle/>
          <a:p>
            <a:r>
              <a:rPr lang="fa-IR" sz="1600" dirty="0">
                <a:solidFill>
                  <a:prstClr val="black"/>
                </a:solidFill>
                <a:latin typeface="Arial" pitchFamily="34" charset="0"/>
                <a:cs typeface="B Homa" panose="00000400000000000000" pitchFamily="2" charset="-78"/>
              </a:rPr>
              <a:t>شیشه لمینیت از ترکیب دو یا چند شیشه که بین آنها یک یا چند لایه طلق </a:t>
            </a:r>
            <a:r>
              <a:rPr lang="en-US" sz="1600" dirty="0">
                <a:solidFill>
                  <a:prstClr val="black"/>
                </a:solidFill>
                <a:latin typeface="Arial" pitchFamily="34" charset="0"/>
                <a:cs typeface="B Homa" panose="00000400000000000000" pitchFamily="2" charset="-78"/>
              </a:rPr>
              <a:t>PVB </a:t>
            </a:r>
            <a:r>
              <a:rPr lang="fa-IR" sz="1600" dirty="0">
                <a:solidFill>
                  <a:prstClr val="black"/>
                </a:solidFill>
                <a:latin typeface="Arial" pitchFamily="34" charset="0"/>
                <a:cs typeface="B Homa" panose="00000400000000000000" pitchFamily="2" charset="-78"/>
              </a:rPr>
              <a:t>قرار گرفته و به صورت یک مجموعه یک پارچه درآمده است، به وجود می آید. </a:t>
            </a:r>
          </a:p>
          <a:p>
            <a:endParaRPr lang="fa-IR" sz="1600" dirty="0">
              <a:solidFill>
                <a:prstClr val="black"/>
              </a:solidFill>
              <a:latin typeface="Arial" pitchFamily="34" charset="0"/>
              <a:cs typeface="B Homa" panose="00000400000000000000" pitchFamily="2" charset="-78"/>
            </a:endParaRPr>
          </a:p>
          <a:p>
            <a:endParaRPr lang="fa-IR" sz="1600" dirty="0">
              <a:solidFill>
                <a:prstClr val="black"/>
              </a:solidFill>
              <a:latin typeface="Arial" pitchFamily="34" charset="0"/>
              <a:cs typeface="B Homa" panose="00000400000000000000" pitchFamily="2" charset="-78"/>
            </a:endParaRPr>
          </a:p>
        </p:txBody>
      </p:sp>
      <p:sp>
        <p:nvSpPr>
          <p:cNvPr id="3" name="Rectangle 2"/>
          <p:cNvSpPr/>
          <p:nvPr/>
        </p:nvSpPr>
        <p:spPr>
          <a:xfrm>
            <a:off x="1000100" y="4307612"/>
            <a:ext cx="4157666" cy="2062103"/>
          </a:xfrm>
          <a:prstGeom prst="rect">
            <a:avLst/>
          </a:prstGeom>
        </p:spPr>
        <p:txBody>
          <a:bodyPr wrap="square">
            <a:spAutoFit/>
          </a:bodyPr>
          <a:lstStyle/>
          <a:p>
            <a:endParaRPr lang="fa-IR" sz="1600" dirty="0">
              <a:solidFill>
                <a:prstClr val="black"/>
              </a:solidFill>
              <a:latin typeface="Arial" pitchFamily="34" charset="0"/>
              <a:cs typeface="B Homa" panose="00000400000000000000" pitchFamily="2" charset="-78"/>
            </a:endParaRPr>
          </a:p>
          <a:p>
            <a:r>
              <a:rPr lang="fa-IR" sz="1600" dirty="0">
                <a:solidFill>
                  <a:prstClr val="black"/>
                </a:solidFill>
                <a:latin typeface="Arial" pitchFamily="34" charset="0"/>
                <a:cs typeface="B Homa" panose="00000400000000000000" pitchFamily="2" charset="-78"/>
              </a:rPr>
              <a:t> 1)انواع شیشه مانند شیشه معمولی ، سکوریت ، نیمه سکوریت ، پوشش دار و یا اسپندرال در ساختار شیشه لمینت به کار می رود.</a:t>
            </a:r>
          </a:p>
          <a:p>
            <a:r>
              <a:rPr lang="fa-IR" sz="1600" dirty="0">
                <a:solidFill>
                  <a:prstClr val="black"/>
                </a:solidFill>
                <a:latin typeface="Arial" pitchFamily="34" charset="0"/>
                <a:cs typeface="B Homa" panose="00000400000000000000" pitchFamily="2" charset="-78"/>
              </a:rPr>
              <a:t> </a:t>
            </a:r>
          </a:p>
          <a:p>
            <a:r>
              <a:rPr lang="fa-IR" sz="1600" dirty="0">
                <a:solidFill>
                  <a:prstClr val="black"/>
                </a:solidFill>
                <a:latin typeface="Arial" pitchFamily="34" charset="0"/>
                <a:cs typeface="B Homa" panose="00000400000000000000" pitchFamily="2" charset="-78"/>
              </a:rPr>
              <a:t>2) طلق </a:t>
            </a:r>
            <a:r>
              <a:rPr lang="en-US" sz="1600" dirty="0">
                <a:solidFill>
                  <a:prstClr val="black"/>
                </a:solidFill>
                <a:latin typeface="Arial" pitchFamily="34" charset="0"/>
                <a:cs typeface="B Homa" panose="00000400000000000000" pitchFamily="2" charset="-78"/>
              </a:rPr>
              <a:t>PVB </a:t>
            </a:r>
            <a:r>
              <a:rPr lang="fa-IR" sz="1600" dirty="0">
                <a:solidFill>
                  <a:prstClr val="black"/>
                </a:solidFill>
                <a:latin typeface="Arial" pitchFamily="34" charset="0"/>
                <a:cs typeface="B Homa" panose="00000400000000000000" pitchFamily="2" charset="-78"/>
              </a:rPr>
              <a:t>(لایه پلی وینیل بوتیرال)که در ساختار شیشه لمینت به کار می رود ، خاصیت عایق صوتی داشته و همچنین مانع از عبور اشعه</a:t>
            </a:r>
            <a:r>
              <a:rPr lang="en-US" sz="1600" dirty="0">
                <a:solidFill>
                  <a:prstClr val="black"/>
                </a:solidFill>
                <a:latin typeface="Arial" pitchFamily="34" charset="0"/>
                <a:cs typeface="B Homa" panose="00000400000000000000" pitchFamily="2" charset="-78"/>
              </a:rPr>
              <a:t>UV </a:t>
            </a:r>
            <a:r>
              <a:rPr lang="fa-IR" sz="1600" dirty="0">
                <a:solidFill>
                  <a:prstClr val="black"/>
                </a:solidFill>
                <a:latin typeface="Arial" pitchFamily="34" charset="0"/>
                <a:cs typeface="B Homa" panose="00000400000000000000" pitchFamily="2" charset="-78"/>
              </a:rPr>
              <a:t>ی گردد.</a:t>
            </a:r>
            <a:r>
              <a:rPr lang="fa-IR" sz="1600" dirty="0">
                <a:solidFill>
                  <a:prstClr val="black"/>
                </a:solidFill>
                <a:cs typeface="B Homa" panose="00000400000000000000" pitchFamily="2" charset="-78"/>
              </a:rPr>
              <a:t> </a:t>
            </a:r>
          </a:p>
        </p:txBody>
      </p:sp>
      <p:pic>
        <p:nvPicPr>
          <p:cNvPr id="7"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929322" y="3357562"/>
            <a:ext cx="2425116" cy="2848554"/>
          </a:xfrm>
          <a:prstGeom prst="rect">
            <a:avLst/>
          </a:prstGeom>
          <a:solidFill>
            <a:srgbClr val="FFFFFF">
              <a:shade val="85000"/>
            </a:srgbClr>
          </a:solidFill>
          <a:ln w="5715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pic>
        <p:nvPicPr>
          <p:cNvPr id="8"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57620" y="2071678"/>
            <a:ext cx="2490514" cy="1855433"/>
          </a:xfrm>
          <a:prstGeom prst="rect">
            <a:avLst/>
          </a:prstGeom>
          <a:solidFill>
            <a:srgbClr val="FFFFFF">
              <a:shade val="85000"/>
            </a:srgbClr>
          </a:solidFill>
          <a:ln w="5715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sp>
        <p:nvSpPr>
          <p:cNvPr id="9" name="TextBox 8"/>
          <p:cNvSpPr txBox="1"/>
          <p:nvPr/>
        </p:nvSpPr>
        <p:spPr>
          <a:xfrm>
            <a:off x="3608248" y="72260"/>
            <a:ext cx="4892842" cy="707886"/>
          </a:xfrm>
          <a:prstGeom prst="rect">
            <a:avLst/>
          </a:prstGeom>
          <a:noFill/>
        </p:spPr>
        <p:txBody>
          <a:bodyPr wrap="square" rtlCol="0">
            <a:spAutoFit/>
          </a:bodyPr>
          <a:lstStyle/>
          <a:p>
            <a:pPr algn="ctr"/>
            <a:r>
              <a:rPr lang="fa-IR" sz="4000" dirty="0">
                <a:solidFill>
                  <a:srgbClr val="9FB8CD">
                    <a:lumMod val="50000"/>
                  </a:srgbClr>
                </a:solidFill>
                <a:latin typeface="IranNastaliq" pitchFamily="18" charset="0"/>
                <a:cs typeface="B Homa" panose="00000400000000000000" pitchFamily="2" charset="-78"/>
              </a:rPr>
              <a:t>انواع  شیشه در ساختمان : </a:t>
            </a:r>
            <a:endParaRPr lang="en-US" sz="4000" dirty="0">
              <a:solidFill>
                <a:srgbClr val="9FB8CD">
                  <a:lumMod val="50000"/>
                </a:srgbClr>
              </a:solidFill>
              <a:latin typeface="IranNastaliq" pitchFamily="18" charset="0"/>
              <a:cs typeface="B Homa" panose="00000400000000000000" pitchFamily="2" charset="-78"/>
            </a:endParaRPr>
          </a:p>
        </p:txBody>
      </p:sp>
      <p:pic>
        <p:nvPicPr>
          <p:cNvPr id="10" name="Picture 10" descr="C:\Documents and Settings\a\Desktop\0c6eea1c-bdcc-4fc6-889c-4c38f3b85b7f.jpg"/>
          <p:cNvPicPr>
            <a:picLocks noChangeAspect="1" noChangeArrowheads="1"/>
          </p:cNvPicPr>
          <p:nvPr/>
        </p:nvPicPr>
        <p:blipFill>
          <a:blip r:embed="rId4" cstate="print"/>
          <a:srcRect/>
          <a:stretch>
            <a:fillRect/>
          </a:stretch>
        </p:blipFill>
        <p:spPr bwMode="auto">
          <a:xfrm>
            <a:off x="642910" y="1785926"/>
            <a:ext cx="2786082" cy="2389065"/>
          </a:xfrm>
          <a:prstGeom prst="rect">
            <a:avLst/>
          </a:prstGeom>
          <a:solidFill>
            <a:srgbClr val="FFFFFF">
              <a:shade val="85000"/>
            </a:srgbClr>
          </a:solidFill>
          <a:ln w="5715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2895451094"/>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714612" y="2660405"/>
            <a:ext cx="5857916" cy="2585323"/>
          </a:xfrm>
          <a:prstGeom prst="rect">
            <a:avLst/>
          </a:prstGeom>
        </p:spPr>
        <p:txBody>
          <a:bodyPr wrap="square">
            <a:spAutoFit/>
          </a:bodyPr>
          <a:lstStyle/>
          <a:p>
            <a:r>
              <a:rPr lang="fa-IR" b="1" dirty="0">
                <a:solidFill>
                  <a:prstClr val="black"/>
                </a:solidFill>
                <a:cs typeface="B Homa" panose="00000400000000000000" pitchFamily="2" charset="-78"/>
              </a:rPr>
              <a:t>موارد کاربرد:</a:t>
            </a:r>
          </a:p>
          <a:p>
            <a:endParaRPr lang="fa-IR" sz="1600" dirty="0">
              <a:solidFill>
                <a:prstClr val="black"/>
              </a:solidFill>
              <a:cs typeface="B Homa" panose="00000400000000000000" pitchFamily="2" charset="-78"/>
            </a:endParaRPr>
          </a:p>
          <a:p>
            <a:r>
              <a:rPr lang="fa-IR" sz="1600" dirty="0">
                <a:solidFill>
                  <a:prstClr val="black"/>
                </a:solidFill>
                <a:cs typeface="B Homa" panose="00000400000000000000" pitchFamily="2" charset="-78"/>
              </a:rPr>
              <a:t>    » انواع شیشه دوجداره </a:t>
            </a:r>
          </a:p>
          <a:p>
            <a:r>
              <a:rPr lang="fa-IR" sz="1600" dirty="0">
                <a:solidFill>
                  <a:prstClr val="black"/>
                </a:solidFill>
                <a:cs typeface="B Homa" panose="00000400000000000000" pitchFamily="2" charset="-78"/>
              </a:rPr>
              <a:t>    » نمای ساختمان ( به ويژه برای ساختمانهائی با نمای تمام شیشه ای) </a:t>
            </a:r>
          </a:p>
          <a:p>
            <a:r>
              <a:rPr lang="fa-IR" sz="1600" dirty="0">
                <a:solidFill>
                  <a:prstClr val="black"/>
                </a:solidFill>
                <a:cs typeface="B Homa" panose="00000400000000000000" pitchFamily="2" charset="-78"/>
              </a:rPr>
              <a:t>    » استودیو های ضبط صدا ، مدارس ، بیمارستانها ( به علت ويژگی عایق صوتی) </a:t>
            </a:r>
          </a:p>
          <a:p>
            <a:r>
              <a:rPr lang="fa-IR" sz="1600" dirty="0">
                <a:solidFill>
                  <a:prstClr val="black"/>
                </a:solidFill>
                <a:cs typeface="B Homa" panose="00000400000000000000" pitchFamily="2" charset="-78"/>
              </a:rPr>
              <a:t>    » شیشه نورگیر سقف </a:t>
            </a:r>
          </a:p>
          <a:p>
            <a:r>
              <a:rPr lang="fa-IR" sz="1600" dirty="0">
                <a:solidFill>
                  <a:prstClr val="black"/>
                </a:solidFill>
                <a:cs typeface="B Homa" panose="00000400000000000000" pitchFamily="2" charset="-78"/>
              </a:rPr>
              <a:t>    » شیشه ضد سرقت (بانکها ، موزه ها ، جواهر فروشی ها ،...) </a:t>
            </a:r>
          </a:p>
          <a:p>
            <a:r>
              <a:rPr lang="fa-IR" sz="1600" dirty="0">
                <a:solidFill>
                  <a:prstClr val="black"/>
                </a:solidFill>
                <a:cs typeface="B Homa" panose="00000400000000000000" pitchFamily="2" charset="-78"/>
              </a:rPr>
              <a:t>    » آسانسور ، نرده های شیشه ای ، کف و پله شیشه ای</a:t>
            </a:r>
          </a:p>
          <a:p>
            <a:r>
              <a:rPr lang="fa-IR" sz="1600" dirty="0">
                <a:solidFill>
                  <a:prstClr val="black"/>
                </a:solidFill>
                <a:cs typeface="B Homa" panose="00000400000000000000" pitchFamily="2" charset="-78"/>
              </a:rPr>
              <a:t>    » دکوراسیون داخلی </a:t>
            </a:r>
          </a:p>
          <a:p>
            <a:r>
              <a:rPr lang="fa-IR" sz="1600" dirty="0">
                <a:solidFill>
                  <a:prstClr val="black"/>
                </a:solidFill>
                <a:cs typeface="B Homa" panose="00000400000000000000" pitchFamily="2" charset="-78"/>
              </a:rPr>
              <a:t>    » آکواریوم</a:t>
            </a:r>
          </a:p>
        </p:txBody>
      </p:sp>
      <p:pic>
        <p:nvPicPr>
          <p:cNvPr id="9" name="Picture 2" descr="C:\Users\sarah\Desktop\hr68melp1siaa8434b.jpg"/>
          <p:cNvPicPr>
            <a:picLocks noChangeAspect="1" noChangeArrowheads="1"/>
          </p:cNvPicPr>
          <p:nvPr/>
        </p:nvPicPr>
        <p:blipFill>
          <a:blip r:embed="rId2" cstate="print"/>
          <a:srcRect/>
          <a:stretch>
            <a:fillRect/>
          </a:stretch>
        </p:blipFill>
        <p:spPr bwMode="auto">
          <a:xfrm>
            <a:off x="928662" y="2026235"/>
            <a:ext cx="1632733" cy="2045707"/>
          </a:xfrm>
          <a:prstGeom prst="rect">
            <a:avLst/>
          </a:prstGeom>
          <a:solidFill>
            <a:srgbClr val="FFFFFF">
              <a:shade val="85000"/>
            </a:srgbClr>
          </a:solidFill>
          <a:ln w="5715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10" name="Rectangle 9"/>
          <p:cNvSpPr/>
          <p:nvPr/>
        </p:nvSpPr>
        <p:spPr>
          <a:xfrm>
            <a:off x="714348" y="1065898"/>
            <a:ext cx="7587216" cy="1323439"/>
          </a:xfrm>
          <a:prstGeom prst="rect">
            <a:avLst/>
          </a:prstGeom>
        </p:spPr>
        <p:txBody>
          <a:bodyPr wrap="square">
            <a:spAutoFit/>
          </a:bodyPr>
          <a:lstStyle/>
          <a:p>
            <a:r>
              <a:rPr lang="fa-IR" sz="1600" dirty="0">
                <a:solidFill>
                  <a:prstClr val="black"/>
                </a:solidFill>
                <a:cs typeface="B Homa" panose="00000400000000000000" pitchFamily="2" charset="-78"/>
              </a:rPr>
              <a:t>براي شيشه هاي سقف حتما بايد از شيشه هاي لمينيت استفاده شود تا خطر ناشي ازسقوط تکه هاي شکسته شيشه به حداقل برسد.براي شيشه هايي که به عنوان کف و پله استفاده مي شود در صورت شکستن خطر فرو رفتن افراد در شيشه وجود دارد. تنها گزينه مناسب استفاده از شيشه هاي لمينيت است که نحوه شکست آن به گونه اي است که </a:t>
            </a:r>
          </a:p>
          <a:p>
            <a:r>
              <a:rPr lang="fa-IR" sz="1600" dirty="0">
                <a:solidFill>
                  <a:prstClr val="black"/>
                </a:solidFill>
                <a:cs typeface="B Homa" panose="00000400000000000000" pitchFamily="2" charset="-78"/>
              </a:rPr>
              <a:t>مانع از فرو رفتن افراد در شيشه مي گردد. </a:t>
            </a:r>
          </a:p>
        </p:txBody>
      </p:sp>
      <p:pic>
        <p:nvPicPr>
          <p:cNvPr id="12"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910955" y="4643446"/>
            <a:ext cx="1946533" cy="1662895"/>
          </a:xfrm>
          <a:prstGeom prst="rect">
            <a:avLst/>
          </a:prstGeom>
          <a:solidFill>
            <a:srgbClr val="FFFFFF">
              <a:shade val="85000"/>
            </a:srgbClr>
          </a:solidFill>
          <a:ln w="5715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3" name="Picture 2"/>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3246229" y="4572008"/>
            <a:ext cx="1682961" cy="1714512"/>
          </a:xfrm>
          <a:prstGeom prst="rect">
            <a:avLst/>
          </a:prstGeom>
          <a:solidFill>
            <a:srgbClr val="FFFFFF">
              <a:shade val="85000"/>
            </a:srgbClr>
          </a:solidFill>
          <a:ln w="5715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4" name="Picture 2"/>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5936332" y="5523497"/>
            <a:ext cx="1493188" cy="691585"/>
          </a:xfrm>
          <a:prstGeom prst="rect">
            <a:avLst/>
          </a:prstGeom>
          <a:solidFill>
            <a:srgbClr val="FFFFFF">
              <a:shade val="85000"/>
            </a:srgbClr>
          </a:solidFill>
          <a:ln w="5715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15" name="TextBox 14"/>
          <p:cNvSpPr txBox="1"/>
          <p:nvPr/>
        </p:nvSpPr>
        <p:spPr>
          <a:xfrm>
            <a:off x="2714612" y="77908"/>
            <a:ext cx="5438788" cy="707886"/>
          </a:xfrm>
          <a:prstGeom prst="rect">
            <a:avLst/>
          </a:prstGeom>
          <a:noFill/>
        </p:spPr>
        <p:txBody>
          <a:bodyPr wrap="square" rtlCol="0">
            <a:spAutoFit/>
          </a:bodyPr>
          <a:lstStyle/>
          <a:p>
            <a:pPr algn="ctr"/>
            <a:r>
              <a:rPr lang="fa-IR" sz="4000" dirty="0">
                <a:solidFill>
                  <a:srgbClr val="9FB8CD">
                    <a:lumMod val="50000"/>
                  </a:srgbClr>
                </a:solidFill>
                <a:latin typeface="IranNastaliq" pitchFamily="18" charset="0"/>
                <a:cs typeface="B Homa" panose="00000400000000000000" pitchFamily="2" charset="-78"/>
              </a:rPr>
              <a:t>انواع  شیشه در ساختمان : </a:t>
            </a:r>
            <a:endParaRPr lang="en-US" sz="4000" dirty="0">
              <a:solidFill>
                <a:srgbClr val="9FB8CD">
                  <a:lumMod val="50000"/>
                </a:srgbClr>
              </a:solidFill>
              <a:latin typeface="IranNastaliq" pitchFamily="18" charset="0"/>
              <a:cs typeface="B Homa" panose="00000400000000000000" pitchFamily="2" charset="-78"/>
            </a:endParaRPr>
          </a:p>
        </p:txBody>
      </p:sp>
    </p:spTree>
    <p:extLst>
      <p:ext uri="{BB962C8B-B14F-4D97-AF65-F5344CB8AC3E}">
        <p14:creationId xmlns:p14="http://schemas.microsoft.com/office/powerpoint/2010/main" val="2218567242"/>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a:spLocks noChangeArrowheads="1"/>
          </p:cNvSpPr>
          <p:nvPr/>
        </p:nvSpPr>
        <p:spPr bwMode="auto">
          <a:xfrm>
            <a:off x="571472" y="1063639"/>
            <a:ext cx="7643713" cy="135421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fontAlgn="base">
              <a:spcBef>
                <a:spcPct val="0"/>
              </a:spcBef>
              <a:spcAft>
                <a:spcPct val="0"/>
              </a:spcAft>
            </a:pPr>
            <a:endParaRPr lang="en-US" sz="1600" dirty="0">
              <a:solidFill>
                <a:prstClr val="black"/>
              </a:solidFill>
              <a:latin typeface="Arial" pitchFamily="34" charset="0"/>
              <a:cs typeface="B Homa" panose="00000400000000000000" pitchFamily="2" charset="-78"/>
            </a:endParaRPr>
          </a:p>
          <a:p>
            <a:pPr eaLnBrk="0" fontAlgn="base" hangingPunct="0">
              <a:spcBef>
                <a:spcPct val="0"/>
              </a:spcBef>
              <a:spcAft>
                <a:spcPct val="0"/>
              </a:spcAft>
            </a:pPr>
            <a:r>
              <a:rPr lang="ar-SA" sz="1600" dirty="0">
                <a:solidFill>
                  <a:prstClr val="black"/>
                </a:solidFill>
                <a:latin typeface="Calibri" pitchFamily="34" charset="0"/>
                <a:ea typeface="Calibri" pitchFamily="34" charset="0"/>
                <a:cs typeface="B Homa" panose="00000400000000000000" pitchFamily="2" charset="-78"/>
              </a:rPr>
              <a:t>شیشه دوجداره از دولایه شیشه، جدا کننده آلومینیومی ، گاز پرکننده ، </a:t>
            </a:r>
            <a:r>
              <a:rPr lang="fa-IR" sz="1600" dirty="0">
                <a:solidFill>
                  <a:prstClr val="black"/>
                </a:solidFill>
                <a:latin typeface="Calibri" pitchFamily="34" charset="0"/>
                <a:ea typeface="Calibri" pitchFamily="34" charset="0"/>
                <a:cs typeface="B Homa" panose="00000400000000000000" pitchFamily="2" charset="-78"/>
              </a:rPr>
              <a:t>اسپیسر،</a:t>
            </a:r>
            <a:r>
              <a:rPr lang="ar-SA" sz="1600" dirty="0">
                <a:solidFill>
                  <a:prstClr val="black"/>
                </a:solidFill>
                <a:latin typeface="Calibri" pitchFamily="34" charset="0"/>
                <a:ea typeface="Calibri" pitchFamily="34" charset="0"/>
                <a:cs typeface="B Homa" panose="00000400000000000000" pitchFamily="2" charset="-78"/>
              </a:rPr>
              <a:t>چسب های اولیه و ثانويه و رطوبت گیر تشکیل می شود. با انتخاب صحیح نوع شیشه برای هرلایه می توان از ويژگیهای انواع شیشه بطور همزمان استفاده کرد</a:t>
            </a:r>
            <a:r>
              <a:rPr lang="en-US" sz="1600" dirty="0">
                <a:solidFill>
                  <a:prstClr val="black"/>
                </a:solidFill>
                <a:latin typeface="Calibri" pitchFamily="34" charset="0"/>
                <a:ea typeface="Calibri" pitchFamily="34" charset="0"/>
                <a:cs typeface="B Homa" panose="00000400000000000000" pitchFamily="2" charset="-78"/>
              </a:rPr>
              <a:t>. </a:t>
            </a:r>
            <a:endParaRPr lang="en-US" sz="1600" dirty="0">
              <a:solidFill>
                <a:prstClr val="black"/>
              </a:solidFill>
              <a:latin typeface="Arial" pitchFamily="34" charset="0"/>
              <a:cs typeface="B Homa" panose="00000400000000000000" pitchFamily="2" charset="-78"/>
            </a:endParaRPr>
          </a:p>
          <a:p>
            <a:pPr eaLnBrk="0" fontAlgn="base" hangingPunct="0">
              <a:spcBef>
                <a:spcPct val="0"/>
              </a:spcBef>
              <a:spcAft>
                <a:spcPct val="0"/>
              </a:spcAft>
            </a:pPr>
            <a:endParaRPr lang="en-US" dirty="0">
              <a:solidFill>
                <a:prstClr val="black"/>
              </a:solidFill>
              <a:latin typeface="Arial" pitchFamily="34" charset="0"/>
              <a:cs typeface="B Homa" panose="00000400000000000000" pitchFamily="2" charset="-78"/>
            </a:endParaRPr>
          </a:p>
        </p:txBody>
      </p:sp>
      <p:sp>
        <p:nvSpPr>
          <p:cNvPr id="3" name="Rectangle 3"/>
          <p:cNvSpPr>
            <a:spLocks noChangeArrowheads="1"/>
          </p:cNvSpPr>
          <p:nvPr/>
        </p:nvSpPr>
        <p:spPr bwMode="auto">
          <a:xfrm>
            <a:off x="8959269" y="1796534"/>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fontAlgn="base">
              <a:spcBef>
                <a:spcPct val="0"/>
              </a:spcBef>
              <a:spcAft>
                <a:spcPct val="0"/>
              </a:spcAft>
            </a:pPr>
            <a:endParaRPr lang="en-US">
              <a:solidFill>
                <a:prstClr val="black"/>
              </a:solidFill>
              <a:latin typeface="Arial" pitchFamily="34" charset="0"/>
              <a:cs typeface="Arial" pitchFamily="34" charset="0"/>
            </a:endParaRPr>
          </a:p>
        </p:txBody>
      </p:sp>
      <p:sp>
        <p:nvSpPr>
          <p:cNvPr id="8" name="TextBox 7"/>
          <p:cNvSpPr txBox="1"/>
          <p:nvPr/>
        </p:nvSpPr>
        <p:spPr>
          <a:xfrm>
            <a:off x="5567394" y="1000108"/>
            <a:ext cx="3505200" cy="369332"/>
          </a:xfrm>
          <a:prstGeom prst="rect">
            <a:avLst/>
          </a:prstGeom>
          <a:noFill/>
        </p:spPr>
        <p:txBody>
          <a:bodyPr wrap="square" rtlCol="0">
            <a:spAutoFit/>
          </a:bodyPr>
          <a:lstStyle/>
          <a:p>
            <a:pPr algn="ctr"/>
            <a:r>
              <a:rPr lang="fa-IR" b="1" dirty="0">
                <a:solidFill>
                  <a:prstClr val="black"/>
                </a:solidFill>
                <a:cs typeface="B Homa" panose="00000400000000000000" pitchFamily="2" charset="-78"/>
              </a:rPr>
              <a:t>15-</a:t>
            </a:r>
            <a:r>
              <a:rPr lang="ar-SA" b="1" dirty="0">
                <a:solidFill>
                  <a:prstClr val="black"/>
                </a:solidFill>
                <a:cs typeface="B Homa" panose="00000400000000000000" pitchFamily="2" charset="-78"/>
              </a:rPr>
              <a:t>شیشه دوجداره</a:t>
            </a:r>
            <a:endParaRPr lang="en-US" b="1" dirty="0">
              <a:solidFill>
                <a:prstClr val="black"/>
              </a:solidFill>
              <a:cs typeface="B Homa" panose="00000400000000000000" pitchFamily="2" charset="-78"/>
            </a:endParaRPr>
          </a:p>
        </p:txBody>
      </p:sp>
      <p:pic>
        <p:nvPicPr>
          <p:cNvPr id="13314" name="Picture 2"/>
          <p:cNvPicPr>
            <a:picLocks noChangeAspect="1" noChangeArrowheads="1"/>
          </p:cNvPicPr>
          <p:nvPr/>
        </p:nvPicPr>
        <p:blipFill>
          <a:blip r:embed="rId2">
            <a:extLst>
              <a:ext uri="{BEBA8EAE-BF5A-486C-A8C5-ECC9F3942E4B}">
                <a14:imgProps xmlns:a14="http://schemas.microsoft.com/office/drawing/2010/main">
                  <a14:imgLayer r:embed="rId3">
                    <a14:imgEffect>
                      <a14:sharpenSoften amount="50000"/>
                    </a14:imgEffect>
                    <a14:imgEffect>
                      <a14:saturation sat="200000"/>
                    </a14:imgEffect>
                    <a14:imgEffect>
                      <a14:brightnessContrast contrast="20000"/>
                    </a14:imgEffect>
                  </a14:imgLayer>
                </a14:imgProps>
              </a:ext>
            </a:extLst>
          </a:blip>
          <a:srcRect/>
          <a:stretch>
            <a:fillRect/>
          </a:stretch>
        </p:blipFill>
        <p:spPr bwMode="auto">
          <a:xfrm>
            <a:off x="730784" y="2328776"/>
            <a:ext cx="4542426" cy="3608993"/>
          </a:xfrm>
          <a:prstGeom prst="rect">
            <a:avLst/>
          </a:prstGeom>
          <a:solidFill>
            <a:srgbClr val="FFFFFF">
              <a:shade val="85000"/>
            </a:srgbClr>
          </a:solidFill>
          <a:ln w="5715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1" name="Picture 4" descr="23830-BigPic"/>
          <p:cNvPicPr>
            <a:picLocks noChangeAspect="1" noChangeArrowheads="1"/>
          </p:cNvPicPr>
          <p:nvPr/>
        </p:nvPicPr>
        <p:blipFill>
          <a:blip r:embed="rId4" cstate="print"/>
          <a:srcRect/>
          <a:stretch>
            <a:fillRect/>
          </a:stretch>
        </p:blipFill>
        <p:spPr bwMode="auto">
          <a:xfrm rot="756728">
            <a:off x="5789483" y="2487141"/>
            <a:ext cx="2278328" cy="3188455"/>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9" name="TextBox 8"/>
          <p:cNvSpPr txBox="1"/>
          <p:nvPr/>
        </p:nvSpPr>
        <p:spPr>
          <a:xfrm>
            <a:off x="2714612" y="77908"/>
            <a:ext cx="5438788" cy="707886"/>
          </a:xfrm>
          <a:prstGeom prst="rect">
            <a:avLst/>
          </a:prstGeom>
          <a:noFill/>
        </p:spPr>
        <p:txBody>
          <a:bodyPr wrap="square" rtlCol="0">
            <a:spAutoFit/>
          </a:bodyPr>
          <a:lstStyle/>
          <a:p>
            <a:pPr algn="ctr"/>
            <a:r>
              <a:rPr lang="fa-IR" sz="4000" dirty="0">
                <a:solidFill>
                  <a:srgbClr val="9FB8CD">
                    <a:lumMod val="50000"/>
                  </a:srgbClr>
                </a:solidFill>
                <a:latin typeface="IranNastaliq" pitchFamily="18" charset="0"/>
                <a:cs typeface="B Homa" panose="00000400000000000000" pitchFamily="2" charset="-78"/>
              </a:rPr>
              <a:t>انواع  شیشه در ساختمان : </a:t>
            </a:r>
            <a:endParaRPr lang="en-US" sz="4000" dirty="0">
              <a:solidFill>
                <a:srgbClr val="9FB8CD">
                  <a:lumMod val="50000"/>
                </a:srgbClr>
              </a:solidFill>
              <a:latin typeface="IranNastaliq" pitchFamily="18" charset="0"/>
              <a:cs typeface="B Homa" panose="00000400000000000000" pitchFamily="2" charset="-78"/>
            </a:endParaRPr>
          </a:p>
        </p:txBody>
      </p:sp>
    </p:spTree>
    <p:extLst>
      <p:ext uri="{BB962C8B-B14F-4D97-AF65-F5344CB8AC3E}">
        <p14:creationId xmlns:p14="http://schemas.microsoft.com/office/powerpoint/2010/main" val="33896281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a:xfrm>
            <a:off x="2237875" y="-208765"/>
            <a:ext cx="6705716" cy="1702160"/>
          </a:xfrm>
        </p:spPr>
        <p:txBody>
          <a:bodyPr>
            <a:noAutofit/>
          </a:bodyPr>
          <a:lstStyle/>
          <a:p>
            <a:pPr algn="r"/>
            <a:r>
              <a:rPr lang="fa-IR" sz="4400" dirty="0" smtClean="0">
                <a:solidFill>
                  <a:schemeClr val="tx2"/>
                </a:solidFill>
                <a:latin typeface="IranNastaliq" pitchFamily="18" charset="0"/>
                <a:cs typeface="B Homa" panose="00000400000000000000" pitchFamily="2" charset="-78"/>
              </a:rPr>
              <a:t>تعریف و تاریخچه شیشه</a:t>
            </a:r>
            <a:endParaRPr lang="en-US" sz="4400" dirty="0">
              <a:solidFill>
                <a:schemeClr val="tx2"/>
              </a:solidFill>
              <a:latin typeface="IranNastaliq" pitchFamily="18" charset="0"/>
              <a:cs typeface="B Homa" panose="00000400000000000000" pitchFamily="2" charset="-78"/>
            </a:endParaRPr>
          </a:p>
        </p:txBody>
      </p:sp>
      <p:sp>
        <p:nvSpPr>
          <p:cNvPr id="5" name="TextBox 4"/>
          <p:cNvSpPr txBox="1"/>
          <p:nvPr/>
        </p:nvSpPr>
        <p:spPr>
          <a:xfrm>
            <a:off x="4608094" y="2526190"/>
            <a:ext cx="3072179" cy="3046988"/>
          </a:xfrm>
          <a:prstGeom prst="rect">
            <a:avLst/>
          </a:prstGeom>
          <a:noFill/>
        </p:spPr>
        <p:txBody>
          <a:bodyPr wrap="square" rtlCol="0">
            <a:spAutoFit/>
          </a:bodyPr>
          <a:lstStyle/>
          <a:p>
            <a:r>
              <a:rPr lang="fa-IR" sz="3200" dirty="0">
                <a:solidFill>
                  <a:prstClr val="black"/>
                </a:solidFill>
                <a:latin typeface="IranNastaliq" pitchFamily="18" charset="0"/>
                <a:cs typeface="B Homa" panose="00000400000000000000" pitchFamily="2" charset="-78"/>
              </a:rPr>
              <a:t>معرفی شیشه</a:t>
            </a:r>
          </a:p>
          <a:p>
            <a:r>
              <a:rPr lang="fa-IR" sz="3200" dirty="0">
                <a:solidFill>
                  <a:prstClr val="black"/>
                </a:solidFill>
                <a:latin typeface="IranNastaliq" pitchFamily="18" charset="0"/>
                <a:cs typeface="B Homa" panose="00000400000000000000" pitchFamily="2" charset="-78"/>
              </a:rPr>
              <a:t>مواد تشکیل دهنده شیشه</a:t>
            </a:r>
          </a:p>
          <a:p>
            <a:r>
              <a:rPr lang="fa-IR" sz="3200" dirty="0">
                <a:solidFill>
                  <a:prstClr val="black"/>
                </a:solidFill>
                <a:latin typeface="IranNastaliq" pitchFamily="18" charset="0"/>
                <a:cs typeface="B Homa" panose="00000400000000000000" pitchFamily="2" charset="-78"/>
              </a:rPr>
              <a:t>تعاریف شیشه</a:t>
            </a:r>
          </a:p>
          <a:p>
            <a:r>
              <a:rPr lang="fa-IR" sz="3200" dirty="0">
                <a:solidFill>
                  <a:prstClr val="black"/>
                </a:solidFill>
                <a:latin typeface="IranNastaliq" pitchFamily="18" charset="0"/>
                <a:cs typeface="B Homa" panose="00000400000000000000" pitchFamily="2" charset="-78"/>
              </a:rPr>
              <a:t>تاریخچه درایران</a:t>
            </a:r>
          </a:p>
          <a:p>
            <a:r>
              <a:rPr lang="fa-IR" sz="3200" dirty="0">
                <a:solidFill>
                  <a:prstClr val="black"/>
                </a:solidFill>
                <a:latin typeface="IranNastaliq" pitchFamily="18" charset="0"/>
                <a:cs typeface="B Homa" panose="00000400000000000000" pitchFamily="2" charset="-78"/>
              </a:rPr>
              <a:t>تاریخچه دراروپا</a:t>
            </a:r>
            <a:endParaRPr lang="en-US" sz="3200" dirty="0">
              <a:solidFill>
                <a:prstClr val="black"/>
              </a:solidFill>
              <a:latin typeface="IranNastaliq" pitchFamily="18" charset="0"/>
              <a:cs typeface="B Homa" panose="00000400000000000000" pitchFamily="2" charset="-78"/>
            </a:endParaRPr>
          </a:p>
        </p:txBody>
      </p:sp>
    </p:spTree>
    <p:extLst>
      <p:ext uri="{BB962C8B-B14F-4D97-AF65-F5344CB8AC3E}">
        <p14:creationId xmlns:p14="http://schemas.microsoft.com/office/powerpoint/2010/main" val="2481106212"/>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3"/>
          <p:cNvSpPr>
            <a:spLocks noChangeArrowheads="1"/>
          </p:cNvSpPr>
          <p:nvPr/>
        </p:nvSpPr>
        <p:spPr bwMode="auto">
          <a:xfrm>
            <a:off x="8959269" y="1796534"/>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fontAlgn="base">
              <a:spcBef>
                <a:spcPct val="0"/>
              </a:spcBef>
              <a:spcAft>
                <a:spcPct val="0"/>
              </a:spcAft>
            </a:pPr>
            <a:endParaRPr lang="en-US">
              <a:solidFill>
                <a:prstClr val="black"/>
              </a:solidFill>
              <a:latin typeface="Arial" pitchFamily="34" charset="0"/>
              <a:cs typeface="Arial" pitchFamily="34" charset="0"/>
            </a:endParaRPr>
          </a:p>
        </p:txBody>
      </p:sp>
      <p:sp>
        <p:nvSpPr>
          <p:cNvPr id="4" name="Rectangle 3"/>
          <p:cNvSpPr/>
          <p:nvPr/>
        </p:nvSpPr>
        <p:spPr>
          <a:xfrm>
            <a:off x="5210180" y="1340768"/>
            <a:ext cx="2943220" cy="3293209"/>
          </a:xfrm>
          <a:prstGeom prst="rect">
            <a:avLst/>
          </a:prstGeom>
        </p:spPr>
        <p:txBody>
          <a:bodyPr wrap="square">
            <a:spAutoFit/>
          </a:bodyPr>
          <a:lstStyle/>
          <a:p>
            <a:pPr algn="justLow"/>
            <a:r>
              <a:rPr lang="fa-IR" sz="1600" dirty="0">
                <a:solidFill>
                  <a:prstClr val="black"/>
                </a:solidFill>
                <a:latin typeface="Arial" pitchFamily="34" charset="0"/>
                <a:cs typeface="B Homa" panose="00000400000000000000" pitchFamily="2" charset="-78"/>
              </a:rPr>
              <a:t>1)</a:t>
            </a:r>
            <a:r>
              <a:rPr lang="en-US" sz="1600" dirty="0">
                <a:solidFill>
                  <a:prstClr val="black"/>
                </a:solidFill>
                <a:latin typeface="Arial" pitchFamily="34" charset="0"/>
                <a:cs typeface="B Homa" panose="00000400000000000000" pitchFamily="2" charset="-78"/>
              </a:rPr>
              <a:t> </a:t>
            </a:r>
            <a:r>
              <a:rPr lang="ar-SA" sz="1600" dirty="0">
                <a:solidFill>
                  <a:prstClr val="black"/>
                </a:solidFill>
                <a:latin typeface="Arial" pitchFamily="34" charset="0"/>
                <a:cs typeface="B Homa" panose="00000400000000000000" pitchFamily="2" charset="-78"/>
              </a:rPr>
              <a:t>هريک از جداره های شیشه در شیشه دوجداره می تواند معمولی ، سکوریت ، نیمه سکوریت ، پوشش دار ، لمینت و یا اسپندرال با ضخامت های متفاوت باشد</a:t>
            </a:r>
            <a:r>
              <a:rPr lang="en-US" sz="1600" dirty="0">
                <a:solidFill>
                  <a:prstClr val="black"/>
                </a:solidFill>
                <a:latin typeface="Arial" pitchFamily="34" charset="0"/>
                <a:cs typeface="B Homa" panose="00000400000000000000" pitchFamily="2" charset="-78"/>
              </a:rPr>
              <a:t>.</a:t>
            </a:r>
          </a:p>
          <a:p>
            <a:pPr algn="justLow"/>
            <a:r>
              <a:rPr lang="fa-IR" sz="1600" dirty="0">
                <a:solidFill>
                  <a:prstClr val="black"/>
                </a:solidFill>
                <a:latin typeface="Arial" pitchFamily="34" charset="0"/>
                <a:cs typeface="B Homa" panose="00000400000000000000" pitchFamily="2" charset="-78"/>
              </a:rPr>
              <a:t>2)</a:t>
            </a:r>
            <a:r>
              <a:rPr lang="en-US" sz="1600" dirty="0">
                <a:solidFill>
                  <a:prstClr val="black"/>
                </a:solidFill>
                <a:latin typeface="Arial" pitchFamily="34" charset="0"/>
                <a:cs typeface="B Homa" panose="00000400000000000000" pitchFamily="2" charset="-78"/>
              </a:rPr>
              <a:t>  </a:t>
            </a:r>
            <a:r>
              <a:rPr lang="ar-SA" sz="1600" dirty="0">
                <a:solidFill>
                  <a:prstClr val="black"/>
                </a:solidFill>
                <a:latin typeface="Arial" pitchFamily="34" charset="0"/>
                <a:cs typeface="B Homa" panose="00000400000000000000" pitchFamily="2" charset="-78"/>
              </a:rPr>
              <a:t>دوجداره شیشه توسط یک جداکننده آلومینیومی حاوی مواد رطوبت گیر از همدیگر جدا می شوند. این مجموعه به وسیله دو نوع چسب مخصوص به یکدیگر متصل شده و آب بندی می شود</a:t>
            </a:r>
            <a:r>
              <a:rPr lang="en-US" sz="1600" dirty="0">
                <a:solidFill>
                  <a:prstClr val="black"/>
                </a:solidFill>
                <a:latin typeface="Arial" pitchFamily="34" charset="0"/>
                <a:cs typeface="B Homa" panose="00000400000000000000" pitchFamily="2" charset="-78"/>
              </a:rPr>
              <a:t>.</a:t>
            </a:r>
          </a:p>
          <a:p>
            <a:pPr algn="justLow"/>
            <a:r>
              <a:rPr lang="fa-IR" sz="1600" dirty="0">
                <a:solidFill>
                  <a:prstClr val="black"/>
                </a:solidFill>
                <a:latin typeface="Arial" pitchFamily="34" charset="0"/>
                <a:cs typeface="B Homa" panose="00000400000000000000" pitchFamily="2" charset="-78"/>
              </a:rPr>
              <a:t>3)چ</a:t>
            </a:r>
            <a:r>
              <a:rPr lang="ar-SA" sz="1600" dirty="0">
                <a:solidFill>
                  <a:prstClr val="black"/>
                </a:solidFill>
                <a:latin typeface="Arial" pitchFamily="34" charset="0"/>
                <a:cs typeface="B Homa" panose="00000400000000000000" pitchFamily="2" charset="-78"/>
              </a:rPr>
              <a:t>سب اولیه</a:t>
            </a:r>
            <a:endParaRPr lang="en-US" sz="1600" dirty="0">
              <a:solidFill>
                <a:prstClr val="black"/>
              </a:solidFill>
              <a:latin typeface="Arial" pitchFamily="34" charset="0"/>
              <a:cs typeface="B Homa" panose="00000400000000000000" pitchFamily="2" charset="-78"/>
            </a:endParaRPr>
          </a:p>
          <a:p>
            <a:pPr algn="justLow"/>
            <a:r>
              <a:rPr lang="en-US" sz="1600" dirty="0">
                <a:solidFill>
                  <a:prstClr val="black"/>
                </a:solidFill>
                <a:latin typeface="Arial" pitchFamily="34" charset="0"/>
                <a:cs typeface="B Homa" panose="00000400000000000000" pitchFamily="2" charset="-78"/>
              </a:rPr>
              <a:t> </a:t>
            </a:r>
            <a:r>
              <a:rPr lang="fa-IR" sz="1600" dirty="0">
                <a:solidFill>
                  <a:prstClr val="black"/>
                </a:solidFill>
                <a:latin typeface="Arial" pitchFamily="34" charset="0"/>
                <a:cs typeface="B Homa" panose="00000400000000000000" pitchFamily="2" charset="-78"/>
              </a:rPr>
              <a:t>4)</a:t>
            </a:r>
            <a:r>
              <a:rPr lang="en-US" sz="1600" dirty="0">
                <a:solidFill>
                  <a:prstClr val="black"/>
                </a:solidFill>
                <a:latin typeface="Arial" pitchFamily="34" charset="0"/>
                <a:cs typeface="B Homa" panose="00000400000000000000" pitchFamily="2" charset="-78"/>
              </a:rPr>
              <a:t> </a:t>
            </a:r>
            <a:r>
              <a:rPr lang="ar-SA" sz="1600" dirty="0">
                <a:solidFill>
                  <a:prstClr val="black"/>
                </a:solidFill>
                <a:latin typeface="Arial" pitchFamily="34" charset="0"/>
                <a:cs typeface="B Homa" panose="00000400000000000000" pitchFamily="2" charset="-78"/>
              </a:rPr>
              <a:t>چسب ثانویه</a:t>
            </a:r>
            <a:endParaRPr lang="en-US" sz="1600" dirty="0">
              <a:solidFill>
                <a:prstClr val="black"/>
              </a:solidFill>
              <a:latin typeface="Arial" pitchFamily="34" charset="0"/>
              <a:cs typeface="B Homa" panose="00000400000000000000" pitchFamily="2" charset="-78"/>
            </a:endParaRPr>
          </a:p>
        </p:txBody>
      </p:sp>
      <p:sp>
        <p:nvSpPr>
          <p:cNvPr id="7" name="TextBox 6"/>
          <p:cNvSpPr txBox="1"/>
          <p:nvPr/>
        </p:nvSpPr>
        <p:spPr>
          <a:xfrm>
            <a:off x="2899611" y="77908"/>
            <a:ext cx="5253789" cy="707886"/>
          </a:xfrm>
          <a:prstGeom prst="rect">
            <a:avLst/>
          </a:prstGeom>
          <a:noFill/>
        </p:spPr>
        <p:txBody>
          <a:bodyPr wrap="square" rtlCol="0">
            <a:spAutoFit/>
          </a:bodyPr>
          <a:lstStyle/>
          <a:p>
            <a:pPr algn="ctr"/>
            <a:r>
              <a:rPr lang="fa-IR" sz="4000" dirty="0">
                <a:solidFill>
                  <a:srgbClr val="9FB8CD">
                    <a:lumMod val="50000"/>
                  </a:srgbClr>
                </a:solidFill>
                <a:latin typeface="IranNastaliq" pitchFamily="18" charset="0"/>
                <a:cs typeface="B Homa" panose="00000400000000000000" pitchFamily="2" charset="-78"/>
              </a:rPr>
              <a:t>انواع  شیشه در ساختمان : </a:t>
            </a:r>
            <a:endParaRPr lang="en-US" sz="4000" dirty="0">
              <a:solidFill>
                <a:srgbClr val="9FB8CD">
                  <a:lumMod val="50000"/>
                </a:srgbClr>
              </a:solidFill>
              <a:latin typeface="IranNastaliq" pitchFamily="18" charset="0"/>
              <a:cs typeface="B Homa" panose="00000400000000000000" pitchFamily="2" charset="-78"/>
            </a:endParaRPr>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99592" y="2636912"/>
            <a:ext cx="4018722" cy="32179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536004665"/>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3"/>
          <p:cNvSpPr>
            <a:spLocks noChangeArrowheads="1"/>
          </p:cNvSpPr>
          <p:nvPr/>
        </p:nvSpPr>
        <p:spPr bwMode="auto">
          <a:xfrm>
            <a:off x="8959269" y="1796534"/>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fontAlgn="base">
              <a:spcBef>
                <a:spcPct val="0"/>
              </a:spcBef>
              <a:spcAft>
                <a:spcPct val="0"/>
              </a:spcAft>
            </a:pPr>
            <a:endParaRPr lang="en-US">
              <a:solidFill>
                <a:prstClr val="black"/>
              </a:solidFill>
              <a:latin typeface="Arial" pitchFamily="34" charset="0"/>
              <a:cs typeface="Arial" pitchFamily="34" charset="0"/>
            </a:endParaRPr>
          </a:p>
        </p:txBody>
      </p:sp>
      <p:sp>
        <p:nvSpPr>
          <p:cNvPr id="5" name="Rectangle 4"/>
          <p:cNvSpPr/>
          <p:nvPr/>
        </p:nvSpPr>
        <p:spPr>
          <a:xfrm>
            <a:off x="4216520" y="1000108"/>
            <a:ext cx="4171904" cy="4339650"/>
          </a:xfrm>
          <a:prstGeom prst="rect">
            <a:avLst/>
          </a:prstGeom>
        </p:spPr>
        <p:txBody>
          <a:bodyPr wrap="square">
            <a:spAutoFit/>
          </a:bodyPr>
          <a:lstStyle/>
          <a:p>
            <a:r>
              <a:rPr lang="ar-SA" sz="1600" dirty="0">
                <a:solidFill>
                  <a:prstClr val="black"/>
                </a:solidFill>
                <a:latin typeface="Arial" pitchFamily="34" charset="0"/>
                <a:cs typeface="B Homa" panose="00000400000000000000" pitchFamily="2" charset="-78"/>
              </a:rPr>
              <a:t>به علت وجود لایه هوا یا گازآرگون و با استفاده از شیشه</a:t>
            </a:r>
            <a:r>
              <a:rPr lang="en-US" sz="1600" dirty="0">
                <a:solidFill>
                  <a:prstClr val="black"/>
                </a:solidFill>
                <a:latin typeface="Arial" pitchFamily="34" charset="0"/>
                <a:cs typeface="B Homa" panose="00000400000000000000" pitchFamily="2" charset="-78"/>
              </a:rPr>
              <a:t> Low-E </a:t>
            </a:r>
            <a:r>
              <a:rPr lang="ar-SA" sz="1600" dirty="0">
                <a:solidFill>
                  <a:prstClr val="black"/>
                </a:solidFill>
                <a:latin typeface="Arial" pitchFamily="34" charset="0"/>
                <a:cs typeface="B Homa" panose="00000400000000000000" pitchFamily="2" charset="-78"/>
              </a:rPr>
              <a:t>و یا پوشش دار هر سه روش انتقال حرارت یعنی رسانش ، جابجائی و تابش در شیشه های دوجداره قابل کنترل است. بدین ترتیب میتوان میزان مصرف انرژی جهت سرد کردن یا گرم کردن فضای داخل را کاهش داد</a:t>
            </a:r>
            <a:r>
              <a:rPr lang="en-US" sz="1600" dirty="0">
                <a:solidFill>
                  <a:prstClr val="black"/>
                </a:solidFill>
                <a:latin typeface="Arial" pitchFamily="34" charset="0"/>
                <a:cs typeface="B Homa" panose="00000400000000000000" pitchFamily="2" charset="-78"/>
              </a:rPr>
              <a:t>. </a:t>
            </a:r>
          </a:p>
          <a:p>
            <a:r>
              <a:rPr lang="ar-SA" sz="1600" dirty="0">
                <a:solidFill>
                  <a:prstClr val="black"/>
                </a:solidFill>
                <a:latin typeface="Arial" pitchFamily="34" charset="0"/>
                <a:cs typeface="B Homa" panose="00000400000000000000" pitchFamily="2" charset="-78"/>
              </a:rPr>
              <a:t>در صورت استفاده از شیشه های پوشش دار و یا لمینیت میزان ورود نور و اشعه</a:t>
            </a:r>
            <a:r>
              <a:rPr lang="en-US" sz="1600" dirty="0">
                <a:solidFill>
                  <a:prstClr val="black"/>
                </a:solidFill>
                <a:latin typeface="Arial" pitchFamily="34" charset="0"/>
                <a:cs typeface="B Homa" panose="00000400000000000000" pitchFamily="2" charset="-78"/>
              </a:rPr>
              <a:t> UV </a:t>
            </a:r>
            <a:r>
              <a:rPr lang="ar-SA" sz="1600" dirty="0">
                <a:solidFill>
                  <a:prstClr val="black"/>
                </a:solidFill>
                <a:latin typeface="Arial" pitchFamily="34" charset="0"/>
                <a:cs typeface="B Homa" panose="00000400000000000000" pitchFamily="2" charset="-78"/>
              </a:rPr>
              <a:t>کاملاً قابل کنترل است</a:t>
            </a:r>
            <a:r>
              <a:rPr lang="en-US" sz="1600" dirty="0">
                <a:solidFill>
                  <a:prstClr val="black"/>
                </a:solidFill>
                <a:latin typeface="Arial" pitchFamily="34" charset="0"/>
                <a:cs typeface="B Homa" panose="00000400000000000000" pitchFamily="2" charset="-78"/>
              </a:rPr>
              <a:t>.</a:t>
            </a:r>
          </a:p>
          <a:p>
            <a:r>
              <a:rPr lang="ar-SA" sz="1600" dirty="0">
                <a:solidFill>
                  <a:prstClr val="black"/>
                </a:solidFill>
                <a:latin typeface="Arial" pitchFamily="34" charset="0"/>
                <a:cs typeface="B Homa" panose="00000400000000000000" pitchFamily="2" charset="-78"/>
              </a:rPr>
              <a:t>میزان ایزولاسیون صوتی در شیشه های دوجداره به علت وجود گاز مناسب قابل کنترل است. برای کسب نتیجه بهتر میتوان از شیشه لمینیت در هر یک از لایه های شیشه استفاده نمود. در صورت استفاده از شیشه سکوريت و یا لمینیت در لایه ها ، این شیشه مقاومت خوبی در برابر سرقت و زلزله خواهد داشت</a:t>
            </a:r>
            <a:r>
              <a:rPr lang="en-US" sz="1600" dirty="0">
                <a:solidFill>
                  <a:prstClr val="black"/>
                </a:solidFill>
                <a:latin typeface="Arial" pitchFamily="34" charset="0"/>
                <a:cs typeface="B Homa" panose="00000400000000000000" pitchFamily="2" charset="-78"/>
              </a:rPr>
              <a:t>. </a:t>
            </a:r>
          </a:p>
          <a:p>
            <a:r>
              <a:rPr lang="ar-SA" sz="1600" dirty="0">
                <a:solidFill>
                  <a:prstClr val="black"/>
                </a:solidFill>
                <a:latin typeface="Arial" pitchFamily="34" charset="0"/>
                <a:cs typeface="B Homa" panose="00000400000000000000" pitchFamily="2" charset="-78"/>
              </a:rPr>
              <a:t>بعلت وجود گاز بین دو لایه شیشه دمای سطح داخلی شیشه با دمای اتاق یکسان می­ماند بنابراین شیشه در زمستان عرق </a:t>
            </a:r>
            <a:r>
              <a:rPr lang="fa-IR" sz="1600" dirty="0">
                <a:solidFill>
                  <a:prstClr val="black"/>
                </a:solidFill>
                <a:latin typeface="Arial" pitchFamily="34" charset="0"/>
                <a:cs typeface="B Homa" panose="00000400000000000000" pitchFamily="2" charset="-78"/>
              </a:rPr>
              <a:t>ن</a:t>
            </a:r>
            <a:r>
              <a:rPr lang="ar-SA" sz="1600" dirty="0">
                <a:solidFill>
                  <a:prstClr val="black"/>
                </a:solidFill>
                <a:latin typeface="Arial" pitchFamily="34" charset="0"/>
                <a:cs typeface="B Homa" panose="00000400000000000000" pitchFamily="2" charset="-78"/>
              </a:rPr>
              <a:t>میکند</a:t>
            </a:r>
            <a:r>
              <a:rPr lang="en-US" dirty="0">
                <a:solidFill>
                  <a:prstClr val="black"/>
                </a:solidFill>
                <a:latin typeface="Arial" pitchFamily="34" charset="0"/>
                <a:cs typeface="B Homa" panose="00000400000000000000" pitchFamily="2" charset="-78"/>
              </a:rPr>
              <a:t>.</a:t>
            </a:r>
          </a:p>
          <a:p>
            <a:r>
              <a:rPr lang="ar-SA" dirty="0">
                <a:solidFill>
                  <a:prstClr val="black"/>
                </a:solidFill>
                <a:latin typeface="Arial" pitchFamily="34" charset="0"/>
                <a:cs typeface="B Homa" panose="00000400000000000000" pitchFamily="2" charset="-78"/>
              </a:rPr>
              <a:t> </a:t>
            </a:r>
            <a:endParaRPr lang="en-US" dirty="0">
              <a:solidFill>
                <a:prstClr val="black"/>
              </a:solidFill>
              <a:latin typeface="Arial" pitchFamily="34" charset="0"/>
              <a:cs typeface="B Homa" panose="00000400000000000000" pitchFamily="2" charset="-78"/>
            </a:endParaRPr>
          </a:p>
        </p:txBody>
      </p:sp>
      <p:sp>
        <p:nvSpPr>
          <p:cNvPr id="8" name="TextBox 7"/>
          <p:cNvSpPr txBox="1"/>
          <p:nvPr/>
        </p:nvSpPr>
        <p:spPr>
          <a:xfrm>
            <a:off x="3429000" y="77908"/>
            <a:ext cx="5269832" cy="707886"/>
          </a:xfrm>
          <a:prstGeom prst="rect">
            <a:avLst/>
          </a:prstGeom>
          <a:noFill/>
        </p:spPr>
        <p:txBody>
          <a:bodyPr wrap="square" rtlCol="0">
            <a:spAutoFit/>
          </a:bodyPr>
          <a:lstStyle/>
          <a:p>
            <a:pPr algn="ctr"/>
            <a:r>
              <a:rPr lang="fa-IR" sz="4000" dirty="0">
                <a:solidFill>
                  <a:srgbClr val="9FB8CD">
                    <a:lumMod val="50000"/>
                  </a:srgbClr>
                </a:solidFill>
                <a:latin typeface="IranNastaliq" pitchFamily="18" charset="0"/>
                <a:cs typeface="B Homa" panose="00000400000000000000" pitchFamily="2" charset="-78"/>
              </a:rPr>
              <a:t>انواع  شیشه در ساختمان : </a:t>
            </a:r>
            <a:endParaRPr lang="en-US" sz="4000" dirty="0">
              <a:solidFill>
                <a:srgbClr val="9FB8CD">
                  <a:lumMod val="50000"/>
                </a:srgbClr>
              </a:solidFill>
              <a:latin typeface="IranNastaliq" pitchFamily="18" charset="0"/>
              <a:cs typeface="B Homa" panose="00000400000000000000" pitchFamily="2" charset="-78"/>
            </a:endParaRPr>
          </a:p>
        </p:txBody>
      </p:sp>
      <p:sp>
        <p:nvSpPr>
          <p:cNvPr id="9" name="Rectangle 2"/>
          <p:cNvSpPr>
            <a:spLocks noChangeArrowheads="1"/>
          </p:cNvSpPr>
          <p:nvPr/>
        </p:nvSpPr>
        <p:spPr bwMode="auto">
          <a:xfrm>
            <a:off x="4214963" y="5072074"/>
            <a:ext cx="4000375" cy="12003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a:lnSpc>
                <a:spcPct val="150000"/>
              </a:lnSpc>
            </a:pPr>
            <a:r>
              <a:rPr lang="ar-SA" sz="1600" b="1" dirty="0">
                <a:solidFill>
                  <a:prstClr val="black"/>
                </a:solidFill>
                <a:cs typeface="B Homa" panose="00000400000000000000" pitchFamily="2" charset="-78"/>
              </a:rPr>
              <a:t>موارد کاربرد</a:t>
            </a:r>
            <a:r>
              <a:rPr lang="en-US" sz="1600" b="1" dirty="0">
                <a:solidFill>
                  <a:prstClr val="black"/>
                </a:solidFill>
                <a:cs typeface="B Homa" panose="00000400000000000000" pitchFamily="2" charset="-78"/>
              </a:rPr>
              <a:t>:</a:t>
            </a:r>
          </a:p>
          <a:p>
            <a:pPr>
              <a:lnSpc>
                <a:spcPct val="150000"/>
              </a:lnSpc>
            </a:pPr>
            <a:r>
              <a:rPr lang="ar-SA" sz="1600" dirty="0">
                <a:solidFill>
                  <a:prstClr val="black"/>
                </a:solidFill>
                <a:cs typeface="B Homa" panose="00000400000000000000" pitchFamily="2" charset="-78"/>
              </a:rPr>
              <a:t>پنجره ها</a:t>
            </a:r>
            <a:r>
              <a:rPr lang="en-US" sz="1600" dirty="0">
                <a:solidFill>
                  <a:prstClr val="black"/>
                </a:solidFill>
                <a:cs typeface="B Homa" panose="00000400000000000000" pitchFamily="2" charset="-78"/>
              </a:rPr>
              <a:t>-</a:t>
            </a:r>
            <a:r>
              <a:rPr lang="ar-SA" sz="1600" dirty="0">
                <a:solidFill>
                  <a:prstClr val="black"/>
                </a:solidFill>
                <a:cs typeface="B Homa" panose="00000400000000000000" pitchFamily="2" charset="-78"/>
              </a:rPr>
              <a:t> نمای ساختمان</a:t>
            </a:r>
            <a:r>
              <a:rPr lang="en-US" sz="1600" dirty="0">
                <a:solidFill>
                  <a:prstClr val="black"/>
                </a:solidFill>
                <a:cs typeface="B Homa" panose="00000400000000000000" pitchFamily="2" charset="-78"/>
              </a:rPr>
              <a:t> -(Curtain Wall) </a:t>
            </a:r>
            <a:r>
              <a:rPr lang="ar-SA" sz="1600" dirty="0">
                <a:solidFill>
                  <a:prstClr val="black"/>
                </a:solidFill>
                <a:cs typeface="B Homa" panose="00000400000000000000" pitchFamily="2" charset="-78"/>
              </a:rPr>
              <a:t>انواع ويترين فروشگاهها</a:t>
            </a:r>
            <a:r>
              <a:rPr lang="en-US" sz="1600" dirty="0">
                <a:solidFill>
                  <a:prstClr val="black"/>
                </a:solidFill>
                <a:cs typeface="B Homa" panose="00000400000000000000" pitchFamily="2" charset="-78"/>
              </a:rPr>
              <a:t>-</a:t>
            </a:r>
            <a:r>
              <a:rPr lang="ar-SA" sz="1600" dirty="0">
                <a:solidFill>
                  <a:prstClr val="black"/>
                </a:solidFill>
                <a:cs typeface="B Homa" panose="00000400000000000000" pitchFamily="2" charset="-78"/>
              </a:rPr>
              <a:t>سقفهای شیشه ای </a:t>
            </a:r>
            <a:endParaRPr lang="en-US" sz="1600" dirty="0">
              <a:solidFill>
                <a:prstClr val="black"/>
              </a:solidFill>
              <a:cs typeface="B Homa" panose="00000400000000000000" pitchFamily="2" charset="-78"/>
            </a:endParaRPr>
          </a:p>
        </p:txBody>
      </p:sp>
      <p:pic>
        <p:nvPicPr>
          <p:cNvPr id="10" name="Picture 8" descr="C:\Documents and Settings\a\Desktop\shishe2jedare.jpg"/>
          <p:cNvPicPr>
            <a:picLocks noChangeAspect="1" noChangeArrowheads="1"/>
          </p:cNvPicPr>
          <p:nvPr/>
        </p:nvPicPr>
        <p:blipFill>
          <a:blip r:embed="rId2" cstate="print"/>
          <a:srcRect/>
          <a:stretch>
            <a:fillRect/>
          </a:stretch>
        </p:blipFill>
        <p:spPr bwMode="auto">
          <a:xfrm>
            <a:off x="615692" y="1196752"/>
            <a:ext cx="3527727" cy="2428868"/>
          </a:xfrm>
          <a:prstGeom prst="rect">
            <a:avLst/>
          </a:prstGeom>
          <a:solidFill>
            <a:srgbClr val="FFFFFF">
              <a:shade val="85000"/>
            </a:srgbClr>
          </a:solidFill>
          <a:ln w="5715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1" name="Picture 10"/>
          <p:cNvPicPr>
            <a:picLocks noChangeAspect="1"/>
          </p:cNvPicPr>
          <p:nvPr/>
        </p:nvPicPr>
        <p:blipFill rotWithShape="1">
          <a:blip r:embed="rId3">
            <a:extLst>
              <a:ext uri="{BEBA8EAE-BF5A-486C-A8C5-ECC9F3942E4B}">
                <a14:imgProps xmlns:a14="http://schemas.microsoft.com/office/drawing/2010/main">
                  <a14:imgLayer r:embed="rId4">
                    <a14:imgEffect>
                      <a14:backgroundRemoval t="838" b="100000" l="3143" r="100000"/>
                    </a14:imgEffect>
                  </a14:imgLayer>
                </a14:imgProps>
              </a:ext>
              <a:ext uri="{28A0092B-C50C-407E-A947-70E740481C1C}">
                <a14:useLocalDpi xmlns:a14="http://schemas.microsoft.com/office/drawing/2010/main" val="0"/>
              </a:ext>
            </a:extLst>
          </a:blip>
          <a:srcRect l="18963" t="1668" r="19219"/>
          <a:stretch/>
        </p:blipFill>
        <p:spPr>
          <a:xfrm rot="20377534">
            <a:off x="1619672" y="3475290"/>
            <a:ext cx="1833799" cy="2983561"/>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1660074553"/>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5424518" y="642918"/>
            <a:ext cx="3505200" cy="707886"/>
          </a:xfrm>
          <a:prstGeom prst="rect">
            <a:avLst/>
          </a:prstGeom>
          <a:noFill/>
        </p:spPr>
        <p:txBody>
          <a:bodyPr wrap="square" rtlCol="0">
            <a:spAutoFit/>
          </a:bodyPr>
          <a:lstStyle/>
          <a:p>
            <a:pPr algn="ctr"/>
            <a:r>
              <a:rPr lang="en-US" b="1" dirty="0">
                <a:solidFill>
                  <a:prstClr val="black"/>
                </a:solidFill>
                <a:cs typeface="B Homa" panose="00000400000000000000" pitchFamily="2" charset="-78"/>
              </a:rPr>
              <a:t> </a:t>
            </a:r>
            <a:r>
              <a:rPr lang="fa-IR" b="1" dirty="0">
                <a:solidFill>
                  <a:prstClr val="black"/>
                </a:solidFill>
                <a:cs typeface="B Homa" panose="00000400000000000000" pitchFamily="2" charset="-78"/>
              </a:rPr>
              <a:t>16-</a:t>
            </a:r>
            <a:r>
              <a:rPr lang="ar-SA" b="1" dirty="0">
                <a:solidFill>
                  <a:prstClr val="black"/>
                </a:solidFill>
                <a:cs typeface="B Homa" panose="00000400000000000000" pitchFamily="2" charset="-78"/>
              </a:rPr>
              <a:t>شیشه اسپندرال</a:t>
            </a:r>
            <a:r>
              <a:rPr lang="en-US" sz="4000" dirty="0">
                <a:solidFill>
                  <a:prstClr val="black"/>
                </a:solidFill>
                <a:latin typeface="IranNastaliq" pitchFamily="18" charset="0"/>
                <a:cs typeface="B Homa" panose="00000400000000000000" pitchFamily="2" charset="-78"/>
              </a:rPr>
              <a:t>  </a:t>
            </a:r>
          </a:p>
        </p:txBody>
      </p:sp>
      <p:sp>
        <p:nvSpPr>
          <p:cNvPr id="2" name="Rectangle 1"/>
          <p:cNvSpPr/>
          <p:nvPr/>
        </p:nvSpPr>
        <p:spPr>
          <a:xfrm>
            <a:off x="1000100" y="1040485"/>
            <a:ext cx="7053266" cy="1661993"/>
          </a:xfrm>
          <a:prstGeom prst="rect">
            <a:avLst/>
          </a:prstGeom>
        </p:spPr>
        <p:txBody>
          <a:bodyPr wrap="square">
            <a:spAutoFit/>
          </a:bodyPr>
          <a:lstStyle/>
          <a:p>
            <a:endParaRPr lang="fa-IR" dirty="0">
              <a:solidFill>
                <a:prstClr val="black"/>
              </a:solidFill>
              <a:cs typeface="B Homa" panose="00000400000000000000" pitchFamily="2" charset="-78"/>
            </a:endParaRPr>
          </a:p>
          <a:p>
            <a:r>
              <a:rPr lang="fa-IR" sz="1600" dirty="0">
                <a:solidFill>
                  <a:prstClr val="black"/>
                </a:solidFill>
                <a:cs typeface="B Homa" panose="00000400000000000000" pitchFamily="2" charset="-78"/>
              </a:rPr>
              <a:t>استفاده از شیشه اسپندرال شیوه ای مناسب برای پوشاندن سطوح ناخواسته مانند فضای بین طبقات در نماهای تمام شیشه ای است .شیشه اسپندرال شیشه ای غیرشفاف است که فضای پشت آن قابل رؤيت نمی باشد.شیشه اسپندرال در انواع رنگها تولید می شودو میتواند با دیگر بخشهای نما تضاد يا هماهنگی داشته باشد</a:t>
            </a:r>
            <a:r>
              <a:rPr lang="fa-IR" dirty="0">
                <a:solidFill>
                  <a:prstClr val="black"/>
                </a:solidFill>
                <a:cs typeface="B Homa" panose="00000400000000000000" pitchFamily="2" charset="-78"/>
              </a:rPr>
              <a:t>. </a:t>
            </a:r>
          </a:p>
          <a:p>
            <a:r>
              <a:rPr lang="fa-IR" dirty="0">
                <a:solidFill>
                  <a:prstClr val="black"/>
                </a:solidFill>
                <a:cs typeface="B Homa" panose="00000400000000000000" pitchFamily="2" charset="-78"/>
              </a:rPr>
              <a:t> 	</a:t>
            </a:r>
            <a:endParaRPr lang="en-US" dirty="0">
              <a:solidFill>
                <a:prstClr val="black"/>
              </a:solidFill>
              <a:cs typeface="B Homa" panose="00000400000000000000" pitchFamily="2" charset="-78"/>
            </a:endParaRPr>
          </a:p>
        </p:txBody>
      </p:sp>
      <p:sp>
        <p:nvSpPr>
          <p:cNvPr id="3" name="Rectangle 2"/>
          <p:cNvSpPr/>
          <p:nvPr/>
        </p:nvSpPr>
        <p:spPr>
          <a:xfrm>
            <a:off x="4500562" y="3068960"/>
            <a:ext cx="3552804" cy="1354217"/>
          </a:xfrm>
          <a:prstGeom prst="rect">
            <a:avLst/>
          </a:prstGeom>
        </p:spPr>
        <p:txBody>
          <a:bodyPr wrap="square">
            <a:spAutoFit/>
          </a:bodyPr>
          <a:lstStyle/>
          <a:p>
            <a:r>
              <a:rPr lang="fa-IR" sz="1600" dirty="0">
                <a:solidFill>
                  <a:prstClr val="black"/>
                </a:solidFill>
                <a:cs typeface="B Homa" panose="00000400000000000000" pitchFamily="2" charset="-78"/>
              </a:rPr>
              <a:t>از شیشه اسپندرال به منظور پوشاندن سطوح نا خواسته مانند فضای بین طبقات استفاده می شود.می توان از انواع رنگ ها به منظور ایجاد هماهنگی یا تضاد در نمای ساختمان استفاده کرد</a:t>
            </a:r>
            <a:r>
              <a:rPr lang="fa-IR" dirty="0">
                <a:solidFill>
                  <a:prstClr val="black"/>
                </a:solidFill>
                <a:cs typeface="B Homa" panose="00000400000000000000" pitchFamily="2" charset="-78"/>
              </a:rPr>
              <a:t>.</a:t>
            </a:r>
            <a:endParaRPr lang="en-US" dirty="0">
              <a:solidFill>
                <a:prstClr val="black"/>
              </a:solidFill>
              <a:cs typeface="B Homa" panose="00000400000000000000" pitchFamily="2" charset="-78"/>
            </a:endParaRPr>
          </a:p>
        </p:txBody>
      </p:sp>
      <p:pic>
        <p:nvPicPr>
          <p:cNvPr id="5" name="Picture 4" descr="H:\New Folderr\VENUS GLASS5_files\pic4.jpg"/>
          <p:cNvPicPr/>
          <p:nvPr/>
        </p:nvPicPr>
        <p:blipFill>
          <a:blip r:embed="rId2">
            <a:extLst>
              <a:ext uri="{28A0092B-C50C-407E-A947-70E740481C1C}">
                <a14:useLocalDpi xmlns:a14="http://schemas.microsoft.com/office/drawing/2010/main" val="0"/>
              </a:ext>
            </a:extLst>
          </a:blip>
          <a:srcRect/>
          <a:stretch>
            <a:fillRect/>
          </a:stretch>
        </p:blipFill>
        <p:spPr bwMode="auto">
          <a:xfrm>
            <a:off x="1187624" y="2714620"/>
            <a:ext cx="3168352" cy="2586588"/>
          </a:xfrm>
          <a:prstGeom prst="rect">
            <a:avLst/>
          </a:prstGeom>
          <a:solidFill>
            <a:srgbClr val="FFFFFF">
              <a:shade val="85000"/>
            </a:srgbClr>
          </a:solidFill>
          <a:ln w="5715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9" name="TextBox 8"/>
          <p:cNvSpPr txBox="1"/>
          <p:nvPr/>
        </p:nvSpPr>
        <p:spPr>
          <a:xfrm>
            <a:off x="3722258" y="105734"/>
            <a:ext cx="5109411" cy="707886"/>
          </a:xfrm>
          <a:prstGeom prst="rect">
            <a:avLst/>
          </a:prstGeom>
          <a:noFill/>
        </p:spPr>
        <p:txBody>
          <a:bodyPr wrap="square" rtlCol="0">
            <a:spAutoFit/>
          </a:bodyPr>
          <a:lstStyle/>
          <a:p>
            <a:pPr algn="ctr"/>
            <a:r>
              <a:rPr lang="fa-IR" sz="4000" dirty="0">
                <a:solidFill>
                  <a:srgbClr val="9FB8CD">
                    <a:lumMod val="50000"/>
                  </a:srgbClr>
                </a:solidFill>
                <a:latin typeface="IranNastaliq" pitchFamily="18" charset="0"/>
                <a:cs typeface="B Homa" panose="00000400000000000000" pitchFamily="2" charset="-78"/>
              </a:rPr>
              <a:t>انواع  شیشه در ساختمان : </a:t>
            </a:r>
            <a:endParaRPr lang="en-US" sz="4000" dirty="0">
              <a:solidFill>
                <a:srgbClr val="9FB8CD">
                  <a:lumMod val="50000"/>
                </a:srgbClr>
              </a:solidFill>
              <a:latin typeface="IranNastaliq" pitchFamily="18" charset="0"/>
              <a:cs typeface="B Homa" panose="00000400000000000000" pitchFamily="2" charset="-78"/>
            </a:endParaRPr>
          </a:p>
        </p:txBody>
      </p:sp>
    </p:spTree>
    <p:extLst>
      <p:ext uri="{BB962C8B-B14F-4D97-AF65-F5344CB8AC3E}">
        <p14:creationId xmlns:p14="http://schemas.microsoft.com/office/powerpoint/2010/main" val="134547609"/>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4357686" y="857232"/>
            <a:ext cx="3795714" cy="4031873"/>
          </a:xfrm>
          <a:prstGeom prst="rect">
            <a:avLst/>
          </a:prstGeom>
        </p:spPr>
        <p:txBody>
          <a:bodyPr wrap="square">
            <a:spAutoFit/>
          </a:bodyPr>
          <a:lstStyle/>
          <a:p>
            <a:pPr algn="justLow"/>
            <a:r>
              <a:rPr lang="fa-IR" sz="1600" dirty="0">
                <a:solidFill>
                  <a:prstClr val="black"/>
                </a:solidFill>
                <a:effectLst>
                  <a:outerShdw blurRad="38100" dist="38100" dir="2700000" algn="tl">
                    <a:srgbClr val="000000">
                      <a:alpha val="43137"/>
                    </a:srgbClr>
                  </a:outerShdw>
                </a:effectLst>
                <a:cs typeface="B Homa" panose="00000400000000000000" pitchFamily="2" charset="-78"/>
              </a:rPr>
              <a:t>ويژگیهای</a:t>
            </a:r>
            <a:r>
              <a:rPr lang="fa-IR" sz="1600" dirty="0">
                <a:solidFill>
                  <a:prstClr val="black"/>
                </a:solidFill>
                <a:cs typeface="B Homa" panose="00000400000000000000" pitchFamily="2" charset="-78"/>
              </a:rPr>
              <a:t> شیشه اسپندرال :</a:t>
            </a:r>
          </a:p>
          <a:p>
            <a:pPr algn="justLow"/>
            <a:endParaRPr lang="fa-IR" sz="1600" dirty="0">
              <a:solidFill>
                <a:prstClr val="black"/>
              </a:solidFill>
              <a:cs typeface="B Homa" panose="00000400000000000000" pitchFamily="2" charset="-78"/>
            </a:endParaRPr>
          </a:p>
          <a:p>
            <a:pPr algn="justLow"/>
            <a:r>
              <a:rPr lang="fa-IR" sz="1600" dirty="0">
                <a:solidFill>
                  <a:prstClr val="black"/>
                </a:solidFill>
                <a:cs typeface="B Homa" panose="00000400000000000000" pitchFamily="2" charset="-78"/>
              </a:rPr>
              <a:t>شیشه اسپندرال امکان ایجاد همرنگی کامل در نمای ساختمان را فراهم میسازد. عامل تعیین کننده درایجاد همرنگی نهائی ، توانائی تولید یکنواخت طیف رنگی موردنظر است که به شدت به نحوه چاپ رنگ بر سطح شیشه و فرآیند پخت آن در مرحله تثبیت رنگ بستگی دارد. شرکت ونوس شیشه کیفیت و دوام رنگ شیشه های اسپندرال خود را تضمین میکند. </a:t>
            </a:r>
          </a:p>
          <a:p>
            <a:pPr algn="justLow"/>
            <a:r>
              <a:rPr lang="fa-IR" sz="1600" dirty="0">
                <a:solidFill>
                  <a:prstClr val="black"/>
                </a:solidFill>
                <a:cs typeface="B Homa" panose="00000400000000000000" pitchFamily="2" charset="-78"/>
              </a:rPr>
              <a:t>. استفاده از شیشه های اسپندرال بهترين شيوه برای پوشش مناطق کور ساختمان است. انطباق رنگی شیشه های اسپندرال با سایر بخشهای نما مستلزم در نظر گرفتن عوامل گوناگون می¬باشد. بنابراین مشاوره با بخش مهندسی فروش شرکت و استفاده از </a:t>
            </a:r>
            <a:r>
              <a:rPr lang="en-US" sz="1600" dirty="0">
                <a:solidFill>
                  <a:prstClr val="black"/>
                </a:solidFill>
                <a:cs typeface="B Homa" panose="00000400000000000000" pitchFamily="2" charset="-78"/>
              </a:rPr>
              <a:t>mock up </a:t>
            </a:r>
            <a:r>
              <a:rPr lang="fa-IR" sz="1600" dirty="0">
                <a:solidFill>
                  <a:prstClr val="black"/>
                </a:solidFill>
                <a:cs typeface="B Homa" panose="00000400000000000000" pitchFamily="2" charset="-78"/>
              </a:rPr>
              <a:t>در این زمینه توصیه میگردد. </a:t>
            </a:r>
          </a:p>
        </p:txBody>
      </p:sp>
      <p:sp>
        <p:nvSpPr>
          <p:cNvPr id="7" name="TextBox 6"/>
          <p:cNvSpPr txBox="1"/>
          <p:nvPr/>
        </p:nvSpPr>
        <p:spPr>
          <a:xfrm>
            <a:off x="3592553" y="212494"/>
            <a:ext cx="5325979" cy="707886"/>
          </a:xfrm>
          <a:prstGeom prst="rect">
            <a:avLst/>
          </a:prstGeom>
          <a:noFill/>
        </p:spPr>
        <p:txBody>
          <a:bodyPr wrap="square" rtlCol="0">
            <a:spAutoFit/>
          </a:bodyPr>
          <a:lstStyle/>
          <a:p>
            <a:pPr algn="ctr"/>
            <a:r>
              <a:rPr lang="fa-IR" sz="4000" dirty="0">
                <a:solidFill>
                  <a:srgbClr val="9FB8CD">
                    <a:lumMod val="50000"/>
                  </a:srgbClr>
                </a:solidFill>
                <a:latin typeface="IranNastaliq" pitchFamily="18" charset="0"/>
                <a:cs typeface="B Homa" panose="00000400000000000000" pitchFamily="2" charset="-78"/>
              </a:rPr>
              <a:t>انواع  شیشه در ساختمان : </a:t>
            </a:r>
            <a:endParaRPr lang="en-US" sz="4000" dirty="0">
              <a:solidFill>
                <a:srgbClr val="9FB8CD">
                  <a:lumMod val="50000"/>
                </a:srgbClr>
              </a:solidFill>
              <a:latin typeface="IranNastaliq" pitchFamily="18" charset="0"/>
              <a:cs typeface="B Homa" panose="00000400000000000000" pitchFamily="2" charset="-78"/>
            </a:endParaRPr>
          </a:p>
        </p:txBody>
      </p:sp>
      <p:sp>
        <p:nvSpPr>
          <p:cNvPr id="9" name="Rectangle 8"/>
          <p:cNvSpPr/>
          <p:nvPr/>
        </p:nvSpPr>
        <p:spPr>
          <a:xfrm>
            <a:off x="642910" y="5072074"/>
            <a:ext cx="7434266" cy="1077218"/>
          </a:xfrm>
          <a:prstGeom prst="rect">
            <a:avLst/>
          </a:prstGeom>
        </p:spPr>
        <p:txBody>
          <a:bodyPr wrap="square">
            <a:spAutoFit/>
          </a:bodyPr>
          <a:lstStyle/>
          <a:p>
            <a:pPr algn="justLow"/>
            <a:r>
              <a:rPr lang="fa-IR" sz="1600" dirty="0">
                <a:solidFill>
                  <a:prstClr val="black"/>
                </a:solidFill>
                <a:effectLst>
                  <a:outerShdw blurRad="38100" dist="38100" dir="2700000" algn="tl">
                    <a:srgbClr val="000000">
                      <a:alpha val="43137"/>
                    </a:srgbClr>
                  </a:outerShdw>
                </a:effectLst>
                <a:cs typeface="B Homa" panose="00000400000000000000" pitchFamily="2" charset="-78"/>
              </a:rPr>
              <a:t>موارد کاربرد:</a:t>
            </a:r>
          </a:p>
          <a:p>
            <a:pPr>
              <a:lnSpc>
                <a:spcPct val="150000"/>
              </a:lnSpc>
            </a:pPr>
            <a:r>
              <a:rPr lang="fa-IR" sz="1600" dirty="0">
                <a:solidFill>
                  <a:prstClr val="black"/>
                </a:solidFill>
                <a:cs typeface="B Homa" panose="00000400000000000000" pitchFamily="2" charset="-78"/>
              </a:rPr>
              <a:t>نمای ساختمان </a:t>
            </a:r>
            <a:r>
              <a:rPr lang="en-US" sz="1600" dirty="0">
                <a:solidFill>
                  <a:prstClr val="black"/>
                </a:solidFill>
                <a:cs typeface="B Homa" panose="00000400000000000000" pitchFamily="2" charset="-78"/>
              </a:rPr>
              <a:t>_(Curtain wall) </a:t>
            </a:r>
            <a:r>
              <a:rPr lang="fa-IR" sz="1600" dirty="0">
                <a:solidFill>
                  <a:prstClr val="black"/>
                </a:solidFill>
                <a:cs typeface="B Homa" panose="00000400000000000000" pitchFamily="2" charset="-78"/>
              </a:rPr>
              <a:t>انواع پنجره و دربهای شیشه ای -سقف های شیشه ای -ويترين فروشگاهها -پارتیشن -دکوراسیون داخلی </a:t>
            </a:r>
          </a:p>
        </p:txBody>
      </p:sp>
      <p:pic>
        <p:nvPicPr>
          <p:cNvPr id="6" name="Picture 3" descr="C:\Users\KaDo0s\Desktop\10.7.91\spandrel-glass-drawing.png"/>
          <p:cNvPicPr>
            <a:picLocks noChangeAspect="1" noChangeArrowheads="1"/>
          </p:cNvPicPr>
          <p:nvPr/>
        </p:nvPicPr>
        <p:blipFill>
          <a:blip r:embed="rId2"/>
          <a:srcRect/>
          <a:stretch>
            <a:fillRect/>
          </a:stretch>
        </p:blipFill>
        <p:spPr bwMode="auto">
          <a:xfrm>
            <a:off x="1043608" y="1262074"/>
            <a:ext cx="2771775" cy="3810000"/>
          </a:xfrm>
          <a:prstGeom prst="rect">
            <a:avLst/>
          </a:prstGeom>
          <a:solidFill>
            <a:srgbClr val="FFFFFF">
              <a:shade val="85000"/>
            </a:srgbClr>
          </a:solidFill>
          <a:ln w="5715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2168741475"/>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000364" y="1340768"/>
            <a:ext cx="5100028" cy="1877437"/>
          </a:xfrm>
          <a:prstGeom prst="rect">
            <a:avLst/>
          </a:prstGeom>
          <a:noFill/>
        </p:spPr>
        <p:txBody>
          <a:bodyPr wrap="square" rtlCol="1">
            <a:spAutoFit/>
          </a:bodyPr>
          <a:lstStyle/>
          <a:p>
            <a:r>
              <a:rPr lang="en-US" dirty="0">
                <a:solidFill>
                  <a:prstClr val="black"/>
                </a:solidFill>
                <a:cs typeface="B Homa" panose="00000400000000000000" pitchFamily="2" charset="-78"/>
              </a:rPr>
              <a:t> </a:t>
            </a:r>
            <a:r>
              <a:rPr lang="en-US" sz="1600" dirty="0">
                <a:solidFill>
                  <a:prstClr val="black"/>
                </a:solidFill>
                <a:cs typeface="B Homa" panose="00000400000000000000" pitchFamily="2" charset="-78"/>
              </a:rPr>
              <a:t>v cool</a:t>
            </a:r>
            <a:r>
              <a:rPr lang="fa-IR" sz="1600" dirty="0">
                <a:solidFill>
                  <a:prstClr val="black"/>
                </a:solidFill>
                <a:cs typeface="B Homa" panose="00000400000000000000" pitchFamily="2" charset="-78"/>
              </a:rPr>
              <a:t>خاصيت ايزولاسيون بسیار بالا در شيشه های است.شیشه های </a:t>
            </a:r>
            <a:r>
              <a:rPr lang="en-US" sz="1600" dirty="0" err="1">
                <a:solidFill>
                  <a:prstClr val="black"/>
                </a:solidFill>
                <a:cs typeface="B Homa" panose="00000400000000000000" pitchFamily="2" charset="-78"/>
              </a:rPr>
              <a:t>vcool</a:t>
            </a:r>
            <a:r>
              <a:rPr lang="fa-IR" sz="1600" dirty="0">
                <a:solidFill>
                  <a:prstClr val="black"/>
                </a:solidFill>
                <a:cs typeface="B Homa" panose="00000400000000000000" pitchFamily="2" charset="-78"/>
              </a:rPr>
              <a:t> شیشه های دو جداره ای هستند که مهمترین ویژگی آن ها ضریب تبادل حرارتی پایین با محیط اطراف است.میزان جریان انرژی حرارتی که از هر متر مربع شیشه در هر ثاتیه عبور میکند،بسیار پایین است.</a:t>
            </a:r>
          </a:p>
          <a:p>
            <a:r>
              <a:rPr lang="fa-IR" sz="1600" dirty="0">
                <a:solidFill>
                  <a:prstClr val="black"/>
                </a:solidFill>
                <a:cs typeface="B Homa" panose="00000400000000000000" pitchFamily="2" charset="-78"/>
              </a:rPr>
              <a:t> </a:t>
            </a:r>
            <a:r>
              <a:rPr lang="fa-IR" sz="1600" dirty="0">
                <a:solidFill>
                  <a:prstClr val="black"/>
                </a:solidFill>
                <a:effectLst>
                  <a:outerShdw blurRad="38100" dist="38100" dir="2700000" algn="tl">
                    <a:srgbClr val="000000">
                      <a:alpha val="43137"/>
                    </a:srgbClr>
                  </a:outerShdw>
                </a:effectLst>
                <a:cs typeface="B Homa" panose="00000400000000000000" pitchFamily="2" charset="-78"/>
              </a:rPr>
              <a:t>انواع شیشه های </a:t>
            </a:r>
            <a:r>
              <a:rPr lang="en-US" sz="1600" dirty="0" err="1">
                <a:solidFill>
                  <a:prstClr val="black"/>
                </a:solidFill>
                <a:effectLst>
                  <a:outerShdw blurRad="38100" dist="38100" dir="2700000" algn="tl">
                    <a:srgbClr val="000000">
                      <a:alpha val="43137"/>
                    </a:srgbClr>
                  </a:outerShdw>
                </a:effectLst>
                <a:cs typeface="B Homa" panose="00000400000000000000" pitchFamily="2" charset="-78"/>
              </a:rPr>
              <a:t>low_E</a:t>
            </a:r>
            <a:r>
              <a:rPr lang="fa-IR" sz="1600" dirty="0">
                <a:solidFill>
                  <a:prstClr val="black"/>
                </a:solidFill>
                <a:effectLst>
                  <a:outerShdw blurRad="38100" dist="38100" dir="2700000" algn="tl">
                    <a:srgbClr val="000000">
                      <a:alpha val="43137"/>
                    </a:srgbClr>
                  </a:outerShdw>
                </a:effectLst>
                <a:cs typeface="B Homa" panose="00000400000000000000" pitchFamily="2" charset="-78"/>
              </a:rPr>
              <a:t>از زیر شاخه های </a:t>
            </a:r>
            <a:r>
              <a:rPr lang="en-US" sz="1600" dirty="0" err="1">
                <a:solidFill>
                  <a:prstClr val="black"/>
                </a:solidFill>
                <a:effectLst>
                  <a:outerShdw blurRad="38100" dist="38100" dir="2700000" algn="tl">
                    <a:srgbClr val="000000">
                      <a:alpha val="43137"/>
                    </a:srgbClr>
                  </a:outerShdw>
                </a:effectLst>
                <a:cs typeface="B Homa" panose="00000400000000000000" pitchFamily="2" charset="-78"/>
              </a:rPr>
              <a:t>Vcool</a:t>
            </a:r>
            <a:r>
              <a:rPr lang="en-US" sz="1600" dirty="0">
                <a:solidFill>
                  <a:prstClr val="black"/>
                </a:solidFill>
                <a:effectLst>
                  <a:outerShdw blurRad="38100" dist="38100" dir="2700000" algn="tl">
                    <a:srgbClr val="000000">
                      <a:alpha val="43137"/>
                    </a:srgbClr>
                  </a:outerShdw>
                </a:effectLst>
                <a:cs typeface="B Homa" panose="00000400000000000000" pitchFamily="2" charset="-78"/>
              </a:rPr>
              <a:t> </a:t>
            </a:r>
            <a:r>
              <a:rPr lang="fa-IR" sz="1600" dirty="0">
                <a:solidFill>
                  <a:prstClr val="black"/>
                </a:solidFill>
                <a:effectLst>
                  <a:outerShdw blurRad="38100" dist="38100" dir="2700000" algn="tl">
                    <a:srgbClr val="000000">
                      <a:alpha val="43137"/>
                    </a:srgbClr>
                  </a:outerShdw>
                </a:effectLst>
                <a:cs typeface="B Homa" panose="00000400000000000000" pitchFamily="2" charset="-78"/>
              </a:rPr>
              <a:t>میباشد</a:t>
            </a:r>
            <a:r>
              <a:rPr lang="fa-IR" dirty="0">
                <a:solidFill>
                  <a:prstClr val="black"/>
                </a:solidFill>
                <a:effectLst>
                  <a:outerShdw blurRad="38100" dist="38100" dir="2700000" algn="tl">
                    <a:srgbClr val="000000">
                      <a:alpha val="43137"/>
                    </a:srgbClr>
                  </a:outerShdw>
                </a:effectLst>
                <a:cs typeface="B Homa" panose="00000400000000000000" pitchFamily="2" charset="-78"/>
              </a:rPr>
              <a:t>.</a:t>
            </a:r>
          </a:p>
          <a:p>
            <a:pPr algn="l" rtl="0"/>
            <a:endParaRPr lang="fa-IR" sz="1600" dirty="0">
              <a:solidFill>
                <a:prstClr val="black"/>
              </a:solidFill>
              <a:cs typeface="B Homa" panose="00000400000000000000" pitchFamily="2" charset="-78"/>
            </a:endParaRPr>
          </a:p>
        </p:txBody>
      </p:sp>
      <p:sp>
        <p:nvSpPr>
          <p:cNvPr id="6" name="TextBox 5"/>
          <p:cNvSpPr txBox="1"/>
          <p:nvPr/>
        </p:nvSpPr>
        <p:spPr>
          <a:xfrm>
            <a:off x="2000232" y="3103434"/>
            <a:ext cx="6072230" cy="1754326"/>
          </a:xfrm>
          <a:prstGeom prst="rect">
            <a:avLst/>
          </a:prstGeom>
          <a:noFill/>
        </p:spPr>
        <p:txBody>
          <a:bodyPr wrap="square" rtlCol="1">
            <a:spAutoFit/>
          </a:bodyPr>
          <a:lstStyle/>
          <a:p>
            <a:r>
              <a:rPr lang="fa-IR" sz="1600" b="1" dirty="0">
                <a:solidFill>
                  <a:prstClr val="black"/>
                </a:solidFill>
                <a:cs typeface="B Homa" panose="00000400000000000000" pitchFamily="2" charset="-78"/>
              </a:rPr>
              <a:t>ويژگی های شيشه </a:t>
            </a:r>
            <a:r>
              <a:rPr lang="en-US" sz="1600" b="1" dirty="0">
                <a:solidFill>
                  <a:prstClr val="black"/>
                </a:solidFill>
                <a:cs typeface="B Homa" panose="00000400000000000000" pitchFamily="2" charset="-78"/>
              </a:rPr>
              <a:t>V-Cool </a:t>
            </a:r>
            <a:r>
              <a:rPr lang="fa-IR" sz="1600" b="1" dirty="0">
                <a:solidFill>
                  <a:prstClr val="black"/>
                </a:solidFill>
                <a:cs typeface="B Homa" panose="00000400000000000000" pitchFamily="2" charset="-78"/>
              </a:rPr>
              <a:t>عبارتند از</a:t>
            </a:r>
            <a:r>
              <a:rPr lang="fa-IR" sz="1600" dirty="0">
                <a:solidFill>
                  <a:prstClr val="black"/>
                </a:solidFill>
                <a:cs typeface="B Homa" panose="00000400000000000000" pitchFamily="2" charset="-78"/>
              </a:rPr>
              <a:t>:</a:t>
            </a:r>
          </a:p>
          <a:p>
            <a:pPr marL="285750" indent="-285750">
              <a:buFont typeface="Arial" pitchFamily="34" charset="0"/>
              <a:buChar char="•"/>
            </a:pPr>
            <a:endParaRPr lang="fa-IR" dirty="0">
              <a:solidFill>
                <a:prstClr val="black"/>
              </a:solidFill>
              <a:cs typeface="B Homa" panose="00000400000000000000" pitchFamily="2" charset="-78"/>
            </a:endParaRPr>
          </a:p>
          <a:p>
            <a:pPr marL="285750" indent="-285750">
              <a:lnSpc>
                <a:spcPct val="150000"/>
              </a:lnSpc>
              <a:buFont typeface="Arial" pitchFamily="34" charset="0"/>
              <a:buChar char="•"/>
            </a:pPr>
            <a:r>
              <a:rPr lang="fa-IR" sz="1600" dirty="0">
                <a:solidFill>
                  <a:prstClr val="black"/>
                </a:solidFill>
                <a:cs typeface="B Homa" panose="00000400000000000000" pitchFamily="2" charset="-78"/>
              </a:rPr>
              <a:t>کنترل انرژی</a:t>
            </a:r>
          </a:p>
          <a:p>
            <a:pPr marL="285750" indent="-285750">
              <a:lnSpc>
                <a:spcPct val="150000"/>
              </a:lnSpc>
              <a:buFont typeface="Arial" pitchFamily="34" charset="0"/>
              <a:buChar char="•"/>
            </a:pPr>
            <a:r>
              <a:rPr lang="fa-IR" sz="1600" dirty="0">
                <a:solidFill>
                  <a:prstClr val="black"/>
                </a:solidFill>
                <a:cs typeface="B Homa" panose="00000400000000000000" pitchFamily="2" charset="-78"/>
              </a:rPr>
              <a:t>رفتار انتخابی نور در برابر خورشید</a:t>
            </a:r>
          </a:p>
          <a:p>
            <a:pPr marL="285750" indent="-285750">
              <a:lnSpc>
                <a:spcPct val="150000"/>
              </a:lnSpc>
              <a:buFont typeface="Arial" pitchFamily="34" charset="0"/>
              <a:buChar char="•"/>
            </a:pPr>
            <a:r>
              <a:rPr lang="fa-IR" sz="1600" dirty="0">
                <a:solidFill>
                  <a:prstClr val="black"/>
                </a:solidFill>
                <a:cs typeface="B Homa" panose="00000400000000000000" pitchFamily="2" charset="-78"/>
              </a:rPr>
              <a:t>آرامش دمائی</a:t>
            </a:r>
          </a:p>
        </p:txBody>
      </p:sp>
      <p:sp>
        <p:nvSpPr>
          <p:cNvPr id="7" name="Rectangle 6"/>
          <p:cNvSpPr/>
          <p:nvPr/>
        </p:nvSpPr>
        <p:spPr>
          <a:xfrm>
            <a:off x="4429124" y="928670"/>
            <a:ext cx="3528392" cy="369332"/>
          </a:xfrm>
          <a:prstGeom prst="rect">
            <a:avLst/>
          </a:prstGeom>
        </p:spPr>
        <p:txBody>
          <a:bodyPr wrap="square">
            <a:spAutoFit/>
          </a:bodyPr>
          <a:lstStyle/>
          <a:p>
            <a:r>
              <a:rPr lang="fa-IR" b="1" dirty="0">
                <a:solidFill>
                  <a:prstClr val="black"/>
                </a:solidFill>
                <a:cs typeface="B Homa" panose="00000400000000000000" pitchFamily="2" charset="-78"/>
              </a:rPr>
              <a:t>17-شیشه های (</a:t>
            </a:r>
            <a:r>
              <a:rPr lang="en-US" dirty="0">
                <a:solidFill>
                  <a:prstClr val="black"/>
                </a:solidFill>
                <a:cs typeface="B Homa" panose="00000400000000000000" pitchFamily="2" charset="-78"/>
              </a:rPr>
              <a:t>(</a:t>
            </a:r>
            <a:r>
              <a:rPr lang="en-US" dirty="0" err="1">
                <a:solidFill>
                  <a:prstClr val="black"/>
                </a:solidFill>
                <a:cs typeface="B Homa" panose="00000400000000000000" pitchFamily="2" charset="-78"/>
              </a:rPr>
              <a:t>v_cool</a:t>
            </a:r>
            <a:endParaRPr lang="fa-IR" dirty="0">
              <a:solidFill>
                <a:prstClr val="black"/>
              </a:solidFill>
              <a:cs typeface="B Homa" panose="00000400000000000000" pitchFamily="2" charset="-78"/>
            </a:endParaRPr>
          </a:p>
        </p:txBody>
      </p:sp>
      <p:sp>
        <p:nvSpPr>
          <p:cNvPr id="8" name="TextBox 7"/>
          <p:cNvSpPr txBox="1"/>
          <p:nvPr/>
        </p:nvSpPr>
        <p:spPr>
          <a:xfrm>
            <a:off x="3344779" y="77908"/>
            <a:ext cx="4808621" cy="707886"/>
          </a:xfrm>
          <a:prstGeom prst="rect">
            <a:avLst/>
          </a:prstGeom>
          <a:noFill/>
        </p:spPr>
        <p:txBody>
          <a:bodyPr wrap="square" rtlCol="0">
            <a:spAutoFit/>
          </a:bodyPr>
          <a:lstStyle/>
          <a:p>
            <a:pPr algn="ctr"/>
            <a:r>
              <a:rPr lang="fa-IR" sz="4000" dirty="0">
                <a:solidFill>
                  <a:srgbClr val="9FB8CD">
                    <a:lumMod val="50000"/>
                  </a:srgbClr>
                </a:solidFill>
                <a:latin typeface="IranNastaliq" pitchFamily="18" charset="0"/>
                <a:cs typeface="B Homa" panose="00000400000000000000" pitchFamily="2" charset="-78"/>
              </a:rPr>
              <a:t>انواع  شیشه در ساختمان : </a:t>
            </a:r>
            <a:endParaRPr lang="en-US" sz="4000" dirty="0">
              <a:solidFill>
                <a:srgbClr val="9FB8CD">
                  <a:lumMod val="50000"/>
                </a:srgbClr>
              </a:solidFill>
              <a:latin typeface="IranNastaliq" pitchFamily="18" charset="0"/>
              <a:cs typeface="B Homa" panose="00000400000000000000" pitchFamily="2" charset="-78"/>
            </a:endParaRPr>
          </a:p>
        </p:txBody>
      </p:sp>
      <p:pic>
        <p:nvPicPr>
          <p:cNvPr id="9" name="Picture 2"/>
          <p:cNvPicPr>
            <a:picLocks noChangeAspect="1" noChangeArrowheads="1"/>
          </p:cNvPicPr>
          <p:nvPr/>
        </p:nvPicPr>
        <p:blipFill>
          <a:blip r:embed="rId2" cstate="print"/>
          <a:srcRect/>
          <a:stretch>
            <a:fillRect/>
          </a:stretch>
        </p:blipFill>
        <p:spPr bwMode="auto">
          <a:xfrm>
            <a:off x="428596" y="357166"/>
            <a:ext cx="2354460" cy="6143668"/>
          </a:xfrm>
          <a:prstGeom prst="rect">
            <a:avLst/>
          </a:prstGeom>
          <a:solidFill>
            <a:srgbClr val="FFFFFF">
              <a:shade val="85000"/>
            </a:srgbClr>
          </a:solidFill>
          <a:ln w="5715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2500064088"/>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3071802" y="963399"/>
            <a:ext cx="5200536" cy="3600986"/>
          </a:xfrm>
          <a:prstGeom prst="rect">
            <a:avLst/>
          </a:prstGeom>
        </p:spPr>
        <p:txBody>
          <a:bodyPr wrap="square">
            <a:spAutoFit/>
          </a:bodyPr>
          <a:lstStyle/>
          <a:p>
            <a:pPr rtl="0"/>
            <a:r>
              <a:rPr lang="fa-IR" b="1" dirty="0">
                <a:solidFill>
                  <a:prstClr val="black"/>
                </a:solidFill>
                <a:cs typeface="B Homa" panose="00000400000000000000" pitchFamily="2" charset="-78"/>
              </a:rPr>
              <a:t>کنترل انرژی:</a:t>
            </a:r>
          </a:p>
          <a:p>
            <a:pPr algn="l" rtl="0"/>
            <a:endParaRPr lang="fa-IR" sz="1600" b="1" dirty="0">
              <a:solidFill>
                <a:prstClr val="black"/>
              </a:solidFill>
              <a:cs typeface="B Homa" panose="00000400000000000000" pitchFamily="2" charset="-78"/>
            </a:endParaRPr>
          </a:p>
          <a:p>
            <a:r>
              <a:rPr lang="fa-IR" sz="1600" dirty="0">
                <a:solidFill>
                  <a:prstClr val="black"/>
                </a:solidFill>
                <a:cs typeface="B Homa" panose="00000400000000000000" pitchFamily="2" charset="-78"/>
              </a:rPr>
              <a:t>این ویژگی موجب عدم انتقال انرژی حرارتی محیط داخل به فضای بیرونی در فصل زمستان و در نتیجه کاهش بار حرارتی سیستم های گرمازا می گردد. در فصل تابستان نیز از ورود گرمای شديد فضای بيرون به محيط داخل جلوگيری نموده و در نتیجه نزول بار سیستم های سرماساز را در پی خواهد داشت.در شیشه های </a:t>
            </a:r>
            <a:r>
              <a:rPr lang="en-US" sz="1600" dirty="0">
                <a:solidFill>
                  <a:prstClr val="black"/>
                </a:solidFill>
                <a:cs typeface="B Homa" panose="00000400000000000000" pitchFamily="2" charset="-78"/>
              </a:rPr>
              <a:t>V-Cool </a:t>
            </a:r>
            <a:r>
              <a:rPr lang="fa-IR" sz="1600" dirty="0">
                <a:solidFill>
                  <a:prstClr val="black"/>
                </a:solidFill>
                <a:cs typeface="B Homa" panose="00000400000000000000" pitchFamily="2" charset="-78"/>
              </a:rPr>
              <a:t>به علت جذب بالای انرژی حرارتی و بازتابش آن توصيه می شود که لایه های شیشه،سکوريت شوند تا مقاومت فیزیکی و مکانیکی آنها 5 برابر افزايش يابد. سکوريت کردن اين نوع شيشه ها به علت وجود پوشش های ظريف و پيچيده نیاز به تخصص ویژه دارد و تنها با استفاده از دستگاه های خاص و پیشرفته میسر است.</a:t>
            </a:r>
          </a:p>
          <a:p>
            <a:endParaRPr lang="fa-IR" sz="1600" dirty="0">
              <a:solidFill>
                <a:prstClr val="black"/>
              </a:solidFill>
              <a:cs typeface="B Homa" panose="00000400000000000000" pitchFamily="2" charset="-78"/>
            </a:endParaRPr>
          </a:p>
          <a:p>
            <a:pPr algn="l" rtl="0"/>
            <a:endParaRPr lang="fa-IR" dirty="0">
              <a:solidFill>
                <a:prstClr val="black"/>
              </a:solidFill>
              <a:cs typeface="B Homa" panose="00000400000000000000" pitchFamily="2" charset="-78"/>
            </a:endParaRPr>
          </a:p>
        </p:txBody>
      </p:sp>
      <p:sp>
        <p:nvSpPr>
          <p:cNvPr id="4" name="TextBox 3"/>
          <p:cNvSpPr txBox="1"/>
          <p:nvPr/>
        </p:nvSpPr>
        <p:spPr>
          <a:xfrm>
            <a:off x="4648200" y="77908"/>
            <a:ext cx="3505200" cy="1323439"/>
          </a:xfrm>
          <a:prstGeom prst="rect">
            <a:avLst/>
          </a:prstGeom>
          <a:noFill/>
        </p:spPr>
        <p:txBody>
          <a:bodyPr wrap="square" rtlCol="0">
            <a:spAutoFit/>
          </a:bodyPr>
          <a:lstStyle/>
          <a:p>
            <a:pPr algn="ctr"/>
            <a:r>
              <a:rPr lang="fa-IR" sz="4000" dirty="0">
                <a:solidFill>
                  <a:srgbClr val="9FB8CD">
                    <a:lumMod val="50000"/>
                  </a:srgbClr>
                </a:solidFill>
                <a:latin typeface="IranNastaliq" pitchFamily="18" charset="0"/>
                <a:cs typeface="B Homa" panose="00000400000000000000" pitchFamily="2" charset="-78"/>
              </a:rPr>
              <a:t>انواع  شیشه در ساختمان : </a:t>
            </a:r>
            <a:endParaRPr lang="en-US" sz="4000" dirty="0">
              <a:solidFill>
                <a:srgbClr val="9FB8CD">
                  <a:lumMod val="50000"/>
                </a:srgbClr>
              </a:solidFill>
              <a:latin typeface="IranNastaliq" pitchFamily="18" charset="0"/>
              <a:cs typeface="B Homa" panose="00000400000000000000" pitchFamily="2" charset="-78"/>
            </a:endParaRPr>
          </a:p>
        </p:txBody>
      </p:sp>
      <p:sp>
        <p:nvSpPr>
          <p:cNvPr id="5" name="Rectangle 4"/>
          <p:cNvSpPr/>
          <p:nvPr/>
        </p:nvSpPr>
        <p:spPr>
          <a:xfrm>
            <a:off x="2969649" y="4237688"/>
            <a:ext cx="5286412" cy="1600438"/>
          </a:xfrm>
          <a:prstGeom prst="rect">
            <a:avLst/>
          </a:prstGeom>
        </p:spPr>
        <p:txBody>
          <a:bodyPr wrap="square">
            <a:spAutoFit/>
          </a:bodyPr>
          <a:lstStyle/>
          <a:p>
            <a:r>
              <a:rPr lang="fa-IR" sz="1600" dirty="0">
                <a:solidFill>
                  <a:prstClr val="black"/>
                </a:solidFill>
                <a:cs typeface="B Homa" panose="00000400000000000000" pitchFamily="2" charset="-78"/>
              </a:rPr>
              <a:t>رفتارشيشه های </a:t>
            </a:r>
            <a:r>
              <a:rPr lang="en-US" sz="1600" dirty="0">
                <a:solidFill>
                  <a:prstClr val="black"/>
                </a:solidFill>
                <a:cs typeface="B Homa" panose="00000400000000000000" pitchFamily="2" charset="-78"/>
              </a:rPr>
              <a:t>V-Cool </a:t>
            </a:r>
            <a:r>
              <a:rPr lang="fa-IR" sz="1600" dirty="0">
                <a:solidFill>
                  <a:prstClr val="black"/>
                </a:solidFill>
                <a:cs typeface="B Homa" panose="00000400000000000000" pitchFamily="2" charset="-78"/>
              </a:rPr>
              <a:t>در مقابل نور ، بسته به سليقه طراح و مصرف کننده از تنوع بسیاری برخوردار است. شيشه های رنگی، رفلکس يا بيرنگی که در ساختار شيشه </a:t>
            </a:r>
            <a:r>
              <a:rPr lang="en-US" sz="1600" dirty="0">
                <a:solidFill>
                  <a:prstClr val="black"/>
                </a:solidFill>
                <a:cs typeface="B Homa" panose="00000400000000000000" pitchFamily="2" charset="-78"/>
              </a:rPr>
              <a:t>V-Cool </a:t>
            </a:r>
            <a:r>
              <a:rPr lang="fa-IR" sz="1600" dirty="0">
                <a:solidFill>
                  <a:prstClr val="black"/>
                </a:solidFill>
                <a:cs typeface="B Homa" panose="00000400000000000000" pitchFamily="2" charset="-78"/>
              </a:rPr>
              <a:t>به کار می روند قادرند که بخشی از نور مادون قرمز یا </a:t>
            </a:r>
            <a:r>
              <a:rPr lang="en-US" sz="1600" dirty="0">
                <a:solidFill>
                  <a:prstClr val="black"/>
                </a:solidFill>
                <a:cs typeface="B Homa" panose="00000400000000000000" pitchFamily="2" charset="-78"/>
              </a:rPr>
              <a:t>IR ) </a:t>
            </a:r>
            <a:r>
              <a:rPr lang="fa-IR" sz="1600" dirty="0">
                <a:solidFill>
                  <a:prstClr val="black"/>
                </a:solidFill>
                <a:cs typeface="B Homa" panose="00000400000000000000" pitchFamily="2" charset="-78"/>
              </a:rPr>
              <a:t>آن بخش از اشعه خورشید که به گرما تبدیل می شود) را جذب کرده يا بازتابش نمایند. پوششهای شیشه </a:t>
            </a:r>
            <a:r>
              <a:rPr lang="en-US" sz="1600" dirty="0">
                <a:solidFill>
                  <a:prstClr val="black"/>
                </a:solidFill>
                <a:cs typeface="B Homa" panose="00000400000000000000" pitchFamily="2" charset="-78"/>
              </a:rPr>
              <a:t>V-Cool </a:t>
            </a:r>
            <a:r>
              <a:rPr lang="fa-IR" sz="1600" dirty="0">
                <a:solidFill>
                  <a:prstClr val="black"/>
                </a:solidFill>
                <a:cs typeface="B Homa" panose="00000400000000000000" pitchFamily="2" charset="-78"/>
              </a:rPr>
              <a:t>همچنين موجب بازتابش بخشی از اشعه مخرب ماوراء بنفش می شوند</a:t>
            </a:r>
            <a:r>
              <a:rPr lang="fa-IR" dirty="0">
                <a:solidFill>
                  <a:prstClr val="black"/>
                </a:solidFill>
                <a:cs typeface="B Homa" panose="00000400000000000000" pitchFamily="2" charset="-78"/>
              </a:rPr>
              <a:t>.</a:t>
            </a:r>
          </a:p>
        </p:txBody>
      </p:sp>
      <p:sp>
        <p:nvSpPr>
          <p:cNvPr id="8" name="Rectangle 7"/>
          <p:cNvSpPr/>
          <p:nvPr/>
        </p:nvSpPr>
        <p:spPr>
          <a:xfrm>
            <a:off x="5469979" y="3845486"/>
            <a:ext cx="2654894" cy="369332"/>
          </a:xfrm>
          <a:prstGeom prst="rect">
            <a:avLst/>
          </a:prstGeom>
        </p:spPr>
        <p:txBody>
          <a:bodyPr wrap="none">
            <a:spAutoFit/>
          </a:bodyPr>
          <a:lstStyle/>
          <a:p>
            <a:pPr algn="l" rtl="0"/>
            <a:r>
              <a:rPr lang="fa-IR" b="1" dirty="0">
                <a:solidFill>
                  <a:prstClr val="black"/>
                </a:solidFill>
                <a:cs typeface="B Homa" panose="00000400000000000000" pitchFamily="2" charset="-78"/>
              </a:rPr>
              <a:t>رفتار انتخابی در برابرنور خورشید:</a:t>
            </a:r>
            <a:endParaRPr lang="fa-IR" dirty="0">
              <a:solidFill>
                <a:prstClr val="black"/>
              </a:solidFill>
              <a:cs typeface="B Homa" panose="00000400000000000000" pitchFamily="2" charset="-78"/>
            </a:endParaRPr>
          </a:p>
        </p:txBody>
      </p:sp>
      <p:pic>
        <p:nvPicPr>
          <p:cNvPr id="4098" name="Picture 2"/>
          <p:cNvPicPr>
            <a:picLocks noChangeAspect="1" noChangeArrowheads="1"/>
          </p:cNvPicPr>
          <p:nvPr/>
        </p:nvPicPr>
        <p:blipFill>
          <a:blip r:embed="rId2" cstate="print"/>
          <a:srcRect/>
          <a:stretch>
            <a:fillRect/>
          </a:stretch>
        </p:blipFill>
        <p:spPr bwMode="auto">
          <a:xfrm>
            <a:off x="428596" y="357166"/>
            <a:ext cx="2354460" cy="6143668"/>
          </a:xfrm>
          <a:prstGeom prst="rect">
            <a:avLst/>
          </a:prstGeom>
          <a:solidFill>
            <a:srgbClr val="FFFFFF">
              <a:shade val="85000"/>
            </a:srgbClr>
          </a:solidFill>
          <a:ln w="5715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2441368610"/>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857488" y="1512316"/>
            <a:ext cx="5286412" cy="2062103"/>
          </a:xfrm>
          <a:prstGeom prst="rect">
            <a:avLst/>
          </a:prstGeom>
        </p:spPr>
        <p:txBody>
          <a:bodyPr wrap="square">
            <a:spAutoFit/>
          </a:bodyPr>
          <a:lstStyle/>
          <a:p>
            <a:r>
              <a:rPr lang="fa-IR" sz="1600" dirty="0">
                <a:solidFill>
                  <a:prstClr val="black"/>
                </a:solidFill>
                <a:cs typeface="B Homa" panose="00000400000000000000" pitchFamily="2" charset="-78"/>
              </a:rPr>
              <a:t>دمای سطح داخلی شيشه همواره تابعی از درجه حرارت محيط بيرون است. تبادل حرارتی بين بدن فردی که نزديک پنجره قرار دارد و سطح داخلی شیشه می تواند اثرناخوشایندی داشته باشد. افت زياد درجه حرارت در شب های زمستان و افزايش دما در بعدازظهر تابستان مثال های ملموسی از عدم آرامش دمائی در فضای داخل است. افراد جهت دستیابی به آرامش دمائی، پوشش خود را تغییر داده و یا ظرفيت سيستم های گرمايشی و سرمايشی ساختمان را افزایش می دهند. اين مسئله علاوه بر تاثير مستقيم بر سلامتی ساکنين باعث اتلاف انرژی نيز می گردد.</a:t>
            </a:r>
          </a:p>
        </p:txBody>
      </p:sp>
      <p:sp>
        <p:nvSpPr>
          <p:cNvPr id="5" name="Rectangle 4"/>
          <p:cNvSpPr/>
          <p:nvPr/>
        </p:nvSpPr>
        <p:spPr>
          <a:xfrm>
            <a:off x="6894192" y="1142984"/>
            <a:ext cx="1290738" cy="369332"/>
          </a:xfrm>
          <a:prstGeom prst="rect">
            <a:avLst/>
          </a:prstGeom>
        </p:spPr>
        <p:txBody>
          <a:bodyPr wrap="none">
            <a:spAutoFit/>
          </a:bodyPr>
          <a:lstStyle/>
          <a:p>
            <a:pPr algn="l" rtl="0"/>
            <a:r>
              <a:rPr lang="fa-IR" b="1" dirty="0">
                <a:solidFill>
                  <a:prstClr val="black"/>
                </a:solidFill>
                <a:cs typeface="B Homa" panose="00000400000000000000" pitchFamily="2" charset="-78"/>
              </a:rPr>
              <a:t>آرامش دمائی</a:t>
            </a:r>
            <a:endParaRPr lang="fa-IR" dirty="0">
              <a:solidFill>
                <a:prstClr val="black"/>
              </a:solidFill>
              <a:cs typeface="B Homa" panose="00000400000000000000" pitchFamily="2" charset="-78"/>
            </a:endParaRPr>
          </a:p>
        </p:txBody>
      </p:sp>
      <p:sp>
        <p:nvSpPr>
          <p:cNvPr id="7" name="TextBox 6"/>
          <p:cNvSpPr txBox="1"/>
          <p:nvPr/>
        </p:nvSpPr>
        <p:spPr>
          <a:xfrm>
            <a:off x="3000364" y="77908"/>
            <a:ext cx="5153036" cy="707886"/>
          </a:xfrm>
          <a:prstGeom prst="rect">
            <a:avLst/>
          </a:prstGeom>
          <a:noFill/>
        </p:spPr>
        <p:txBody>
          <a:bodyPr wrap="square" rtlCol="0">
            <a:spAutoFit/>
          </a:bodyPr>
          <a:lstStyle/>
          <a:p>
            <a:pPr algn="ctr"/>
            <a:r>
              <a:rPr lang="fa-IR" sz="4000" dirty="0">
                <a:solidFill>
                  <a:srgbClr val="9FB8CD">
                    <a:lumMod val="50000"/>
                  </a:srgbClr>
                </a:solidFill>
                <a:latin typeface="IranNastaliq" pitchFamily="18" charset="0"/>
                <a:cs typeface="B Homa" panose="00000400000000000000" pitchFamily="2" charset="-78"/>
              </a:rPr>
              <a:t>انواع  شیشه در ساختمان : </a:t>
            </a:r>
            <a:endParaRPr lang="en-US" sz="4000" dirty="0">
              <a:solidFill>
                <a:srgbClr val="9FB8CD">
                  <a:lumMod val="50000"/>
                </a:srgbClr>
              </a:solidFill>
              <a:latin typeface="IranNastaliq" pitchFamily="18" charset="0"/>
              <a:cs typeface="B Homa" panose="00000400000000000000" pitchFamily="2" charset="-78"/>
            </a:endParaRPr>
          </a:p>
        </p:txBody>
      </p:sp>
      <p:sp>
        <p:nvSpPr>
          <p:cNvPr id="9" name="Rectangle 8"/>
          <p:cNvSpPr/>
          <p:nvPr/>
        </p:nvSpPr>
        <p:spPr>
          <a:xfrm>
            <a:off x="3000364" y="3357562"/>
            <a:ext cx="5214974" cy="1569660"/>
          </a:xfrm>
          <a:prstGeom prst="rect">
            <a:avLst/>
          </a:prstGeom>
        </p:spPr>
        <p:txBody>
          <a:bodyPr wrap="square">
            <a:spAutoFit/>
          </a:bodyPr>
          <a:lstStyle/>
          <a:p>
            <a:r>
              <a:rPr lang="fa-IR" sz="1600" dirty="0">
                <a:solidFill>
                  <a:prstClr val="black"/>
                </a:solidFill>
                <a:cs typeface="B Homa" panose="00000400000000000000" pitchFamily="2" charset="-78"/>
              </a:rPr>
              <a:t>وجود پوشش های خاص در شيشه های </a:t>
            </a:r>
            <a:r>
              <a:rPr lang="en-US" sz="1600" dirty="0">
                <a:solidFill>
                  <a:prstClr val="black"/>
                </a:solidFill>
                <a:cs typeface="B Homa" panose="00000400000000000000" pitchFamily="2" charset="-78"/>
              </a:rPr>
              <a:t>V-Cool </a:t>
            </a:r>
            <a:r>
              <a:rPr lang="fa-IR" sz="1600" dirty="0">
                <a:solidFill>
                  <a:prstClr val="black"/>
                </a:solidFill>
                <a:cs typeface="B Homa" panose="00000400000000000000" pitchFamily="2" charset="-78"/>
              </a:rPr>
              <a:t>باعث می شود که دمای سطح داخلی شيشه غالباً تابعی از درجه حرارت فضای داخل و تقریباً مستقل از شرايط جوی محیط خارج و ابعاد پنجره باشد . بدین ترتیب شیشه های </a:t>
            </a:r>
            <a:r>
              <a:rPr lang="en-US" sz="1600" dirty="0">
                <a:solidFill>
                  <a:prstClr val="black"/>
                </a:solidFill>
                <a:cs typeface="B Homa" panose="00000400000000000000" pitchFamily="2" charset="-78"/>
              </a:rPr>
              <a:t>V-Cool </a:t>
            </a:r>
            <a:r>
              <a:rPr lang="fa-IR" sz="1600" dirty="0">
                <a:solidFill>
                  <a:prstClr val="black"/>
                </a:solidFill>
                <a:cs typeface="B Homa" panose="00000400000000000000" pitchFamily="2" charset="-78"/>
              </a:rPr>
              <a:t>دمای یکسانی را در تمامی فضای داخلی ساختمان اعم از قسمت های نزديک يا دور ازپنجره، فارغ از ساعات شبانه روز تامین می نمایند.</a:t>
            </a:r>
          </a:p>
        </p:txBody>
      </p:sp>
      <p:pic>
        <p:nvPicPr>
          <p:cNvPr id="10" name="Picture 2"/>
          <p:cNvPicPr>
            <a:picLocks noChangeAspect="1" noChangeArrowheads="1"/>
          </p:cNvPicPr>
          <p:nvPr/>
        </p:nvPicPr>
        <p:blipFill>
          <a:blip r:embed="rId2" cstate="print"/>
          <a:srcRect/>
          <a:stretch>
            <a:fillRect/>
          </a:stretch>
        </p:blipFill>
        <p:spPr bwMode="auto">
          <a:xfrm>
            <a:off x="428596" y="357166"/>
            <a:ext cx="2354460" cy="6143668"/>
          </a:xfrm>
          <a:prstGeom prst="rect">
            <a:avLst/>
          </a:prstGeom>
          <a:solidFill>
            <a:srgbClr val="FFFFFF">
              <a:shade val="85000"/>
            </a:srgbClr>
          </a:solidFill>
          <a:ln w="5715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1112757036"/>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a:srcRect/>
          <a:stretch>
            <a:fillRect/>
          </a:stretch>
        </p:blipFill>
        <p:spPr bwMode="auto">
          <a:xfrm>
            <a:off x="1428728" y="1117207"/>
            <a:ext cx="3033815" cy="2013899"/>
          </a:xfrm>
          <a:prstGeom prst="rect">
            <a:avLst/>
          </a:prstGeom>
          <a:solidFill>
            <a:srgbClr val="FFFFFF">
              <a:shade val="85000"/>
            </a:srgbClr>
          </a:solidFill>
          <a:ln w="5715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5" name="Rectangle 4"/>
          <p:cNvSpPr/>
          <p:nvPr/>
        </p:nvSpPr>
        <p:spPr>
          <a:xfrm>
            <a:off x="1428728" y="3222526"/>
            <a:ext cx="3045252" cy="461665"/>
          </a:xfrm>
          <a:prstGeom prst="rect">
            <a:avLst/>
          </a:prstGeom>
        </p:spPr>
        <p:txBody>
          <a:bodyPr wrap="square">
            <a:spAutoFit/>
          </a:bodyPr>
          <a:lstStyle/>
          <a:p>
            <a:r>
              <a:rPr lang="fa-IR" sz="1200" dirty="0">
                <a:solidFill>
                  <a:prstClr val="black"/>
                </a:solidFill>
                <a:cs typeface="B Homa" panose="00000400000000000000" pitchFamily="2" charset="-78"/>
              </a:rPr>
              <a:t>شیشه </a:t>
            </a:r>
            <a:r>
              <a:rPr lang="en-US" sz="1200" dirty="0">
                <a:solidFill>
                  <a:prstClr val="black"/>
                </a:solidFill>
                <a:cs typeface="B Homa" panose="00000400000000000000" pitchFamily="2" charset="-78"/>
              </a:rPr>
              <a:t>V-Cool </a:t>
            </a:r>
            <a:r>
              <a:rPr lang="fa-IR" sz="1200" dirty="0">
                <a:solidFill>
                  <a:prstClr val="black"/>
                </a:solidFill>
                <a:cs typeface="B Homa" panose="00000400000000000000" pitchFamily="2" charset="-78"/>
              </a:rPr>
              <a:t>در ساختمان مجموعه سینمایی پردیس در پارک ملت تهران بکار رفته است</a:t>
            </a:r>
          </a:p>
        </p:txBody>
      </p:sp>
      <p:pic>
        <p:nvPicPr>
          <p:cNvPr id="3075" name="Picture 3"/>
          <p:cNvPicPr>
            <a:picLocks noChangeAspect="1" noChangeArrowheads="1"/>
          </p:cNvPicPr>
          <p:nvPr/>
        </p:nvPicPr>
        <p:blipFill>
          <a:blip r:embed="rId3"/>
          <a:srcRect/>
          <a:stretch>
            <a:fillRect/>
          </a:stretch>
        </p:blipFill>
        <p:spPr bwMode="auto">
          <a:xfrm>
            <a:off x="1428728" y="3702610"/>
            <a:ext cx="2973815" cy="2084213"/>
          </a:xfrm>
          <a:prstGeom prst="rect">
            <a:avLst/>
          </a:prstGeom>
          <a:solidFill>
            <a:srgbClr val="FFFFFF">
              <a:shade val="85000"/>
            </a:srgbClr>
          </a:solidFill>
          <a:ln w="5715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7" name="Rectangle 6"/>
          <p:cNvSpPr/>
          <p:nvPr/>
        </p:nvSpPr>
        <p:spPr>
          <a:xfrm>
            <a:off x="-71470" y="5925941"/>
            <a:ext cx="4572000" cy="276999"/>
          </a:xfrm>
          <a:prstGeom prst="rect">
            <a:avLst/>
          </a:prstGeom>
        </p:spPr>
        <p:txBody>
          <a:bodyPr>
            <a:spAutoFit/>
          </a:bodyPr>
          <a:lstStyle/>
          <a:p>
            <a:r>
              <a:rPr lang="fa-IR" sz="1200" dirty="0">
                <a:solidFill>
                  <a:prstClr val="black"/>
                </a:solidFill>
                <a:cs typeface="B Homa" panose="00000400000000000000" pitchFamily="2" charset="-78"/>
              </a:rPr>
              <a:t>شیشه</a:t>
            </a:r>
            <a:r>
              <a:rPr lang="fa-IR" sz="1200" dirty="0">
                <a:solidFill>
                  <a:prstClr val="black"/>
                </a:solidFill>
              </a:rPr>
              <a:t> </a:t>
            </a:r>
            <a:r>
              <a:rPr lang="en-US" sz="1200" dirty="0">
                <a:solidFill>
                  <a:prstClr val="black"/>
                </a:solidFill>
                <a:cs typeface="B Homa" panose="00000400000000000000" pitchFamily="2" charset="-78"/>
              </a:rPr>
              <a:t>V-Cool </a:t>
            </a:r>
            <a:r>
              <a:rPr lang="fa-IR" sz="1200" dirty="0">
                <a:solidFill>
                  <a:prstClr val="black"/>
                </a:solidFill>
                <a:cs typeface="B Homa" panose="00000400000000000000" pitchFamily="2" charset="-78"/>
              </a:rPr>
              <a:t>در ساختمان برج میکا در کیش بکار رفته است</a:t>
            </a:r>
            <a:r>
              <a:rPr lang="fa-IR" sz="1200" dirty="0">
                <a:solidFill>
                  <a:prstClr val="black"/>
                </a:solidFill>
              </a:rPr>
              <a:t>.</a:t>
            </a:r>
          </a:p>
        </p:txBody>
      </p:sp>
      <p:pic>
        <p:nvPicPr>
          <p:cNvPr id="3076" name="Picture 4"/>
          <p:cNvPicPr>
            <a:picLocks noChangeAspect="1" noChangeArrowheads="1"/>
          </p:cNvPicPr>
          <p:nvPr/>
        </p:nvPicPr>
        <p:blipFill>
          <a:blip r:embed="rId4"/>
          <a:srcRect/>
          <a:stretch>
            <a:fillRect/>
          </a:stretch>
        </p:blipFill>
        <p:spPr bwMode="auto">
          <a:xfrm>
            <a:off x="4673885" y="1059404"/>
            <a:ext cx="3112826" cy="4767324"/>
          </a:xfrm>
          <a:prstGeom prst="rect">
            <a:avLst/>
          </a:prstGeom>
          <a:solidFill>
            <a:srgbClr val="FFFFFF">
              <a:shade val="85000"/>
            </a:srgbClr>
          </a:solidFill>
          <a:ln w="5715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9" name="Rectangle 8"/>
          <p:cNvSpPr/>
          <p:nvPr/>
        </p:nvSpPr>
        <p:spPr>
          <a:xfrm>
            <a:off x="4643438" y="5845750"/>
            <a:ext cx="4572000" cy="369332"/>
          </a:xfrm>
          <a:prstGeom prst="rect">
            <a:avLst/>
          </a:prstGeom>
        </p:spPr>
        <p:txBody>
          <a:bodyPr wrap="square">
            <a:spAutoFit/>
          </a:bodyPr>
          <a:lstStyle/>
          <a:p>
            <a:pPr algn="l"/>
            <a:r>
              <a:rPr lang="fa-IR" sz="1200" dirty="0">
                <a:solidFill>
                  <a:prstClr val="black"/>
                </a:solidFill>
                <a:cs typeface="B Homa" panose="00000400000000000000" pitchFamily="2" charset="-78"/>
              </a:rPr>
              <a:t>شیشه </a:t>
            </a:r>
            <a:r>
              <a:rPr lang="en-US" sz="1200" dirty="0">
                <a:solidFill>
                  <a:prstClr val="black"/>
                </a:solidFill>
                <a:cs typeface="B Homa" panose="00000400000000000000" pitchFamily="2" charset="-78"/>
              </a:rPr>
              <a:t>V-Cool </a:t>
            </a:r>
            <a:r>
              <a:rPr lang="fa-IR" sz="1200" dirty="0">
                <a:solidFill>
                  <a:prstClr val="black"/>
                </a:solidFill>
                <a:cs typeface="B Homa" panose="00000400000000000000" pitchFamily="2" charset="-78"/>
              </a:rPr>
              <a:t>در ساختمان برج تهران بکار رفته است</a:t>
            </a:r>
            <a:r>
              <a:rPr lang="fa-IR" dirty="0">
                <a:solidFill>
                  <a:prstClr val="black"/>
                </a:solidFill>
              </a:rPr>
              <a:t>.</a:t>
            </a:r>
          </a:p>
        </p:txBody>
      </p:sp>
    </p:spTree>
    <p:extLst>
      <p:ext uri="{BB962C8B-B14F-4D97-AF65-F5344CB8AC3E}">
        <p14:creationId xmlns:p14="http://schemas.microsoft.com/office/powerpoint/2010/main" val="484248853"/>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928662" y="1051497"/>
            <a:ext cx="7286660" cy="1877437"/>
          </a:xfrm>
          <a:prstGeom prst="rect">
            <a:avLst/>
          </a:prstGeom>
        </p:spPr>
        <p:txBody>
          <a:bodyPr wrap="square">
            <a:spAutoFit/>
          </a:bodyPr>
          <a:lstStyle/>
          <a:p>
            <a:r>
              <a:rPr lang="fa-IR" b="1" dirty="0">
                <a:solidFill>
                  <a:prstClr val="black"/>
                </a:solidFill>
                <a:cs typeface="B Homa" panose="00000400000000000000" pitchFamily="2" charset="-78"/>
              </a:rPr>
              <a:t> 18-شيشه هاي كم تابش( </a:t>
            </a:r>
            <a:r>
              <a:rPr lang="en-US" sz="1600" dirty="0">
                <a:solidFill>
                  <a:prstClr val="black"/>
                </a:solidFill>
                <a:cs typeface="B Homa" panose="00000400000000000000" pitchFamily="2" charset="-78"/>
              </a:rPr>
              <a:t>Low-E </a:t>
            </a:r>
            <a:r>
              <a:rPr lang="fa-IR" b="1" dirty="0">
                <a:solidFill>
                  <a:prstClr val="black"/>
                </a:solidFill>
                <a:cs typeface="B Homa" panose="00000400000000000000" pitchFamily="2" charset="-78"/>
              </a:rPr>
              <a:t>)</a:t>
            </a:r>
            <a:endParaRPr lang="en-US" b="1" dirty="0">
              <a:solidFill>
                <a:prstClr val="black"/>
              </a:solidFill>
              <a:cs typeface="B Homa" panose="00000400000000000000" pitchFamily="2" charset="-78"/>
            </a:endParaRPr>
          </a:p>
          <a:p>
            <a:pPr algn="l" rtl="0"/>
            <a:endParaRPr lang="en-US" sz="1600" dirty="0">
              <a:solidFill>
                <a:prstClr val="black"/>
              </a:solidFill>
              <a:cs typeface="B Homa" panose="00000400000000000000" pitchFamily="2" charset="-78"/>
            </a:endParaRPr>
          </a:p>
          <a:p>
            <a:pPr rtl="0"/>
            <a:r>
              <a:rPr lang="fa-IR" sz="1600" dirty="0">
                <a:solidFill>
                  <a:prstClr val="black"/>
                </a:solidFill>
                <a:cs typeface="B Homa" panose="00000400000000000000" pitchFamily="2" charset="-78"/>
              </a:rPr>
              <a:t>به شيشه هائي گفته مي شود كه داراي پوشش خاصي باشند. اين پوشش بيرنگ است و باعث مي گردد كه پرتوهاي نوري با طول موج پايين (يا اشعه با انرژي بالا) وارد ساختمان شوند، اما اجازه خروج اين اشعه را كه پس از برخورد با اسباب و اثاثيه داخل منزل طول موجش افزايش مي يابد نمي دهد. بنابر اين انرژي گرمائي در داخل ساختمان ذخيره مي گردد.</a:t>
            </a:r>
          </a:p>
          <a:p>
            <a:endParaRPr lang="fa-IR" dirty="0">
              <a:solidFill>
                <a:prstClr val="black"/>
              </a:solidFill>
              <a:cs typeface="B Homa" panose="00000400000000000000" pitchFamily="2" charset="-78"/>
            </a:endParaRPr>
          </a:p>
        </p:txBody>
      </p:sp>
      <p:pic>
        <p:nvPicPr>
          <p:cNvPr id="3"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42976" y="2857496"/>
            <a:ext cx="2424981" cy="2205918"/>
          </a:xfrm>
          <a:prstGeom prst="rect">
            <a:avLst/>
          </a:prstGeom>
          <a:solidFill>
            <a:srgbClr val="FFFFFF">
              <a:shade val="85000"/>
            </a:srgbClr>
          </a:solidFill>
          <a:ln w="5715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sp>
        <p:nvSpPr>
          <p:cNvPr id="8" name="TextBox 7"/>
          <p:cNvSpPr txBox="1"/>
          <p:nvPr/>
        </p:nvSpPr>
        <p:spPr>
          <a:xfrm>
            <a:off x="3567957" y="236454"/>
            <a:ext cx="5229726" cy="707886"/>
          </a:xfrm>
          <a:prstGeom prst="rect">
            <a:avLst/>
          </a:prstGeom>
          <a:noFill/>
        </p:spPr>
        <p:txBody>
          <a:bodyPr wrap="square" rtlCol="0">
            <a:spAutoFit/>
          </a:bodyPr>
          <a:lstStyle/>
          <a:p>
            <a:pPr algn="ctr"/>
            <a:r>
              <a:rPr lang="fa-IR" sz="4000" dirty="0">
                <a:solidFill>
                  <a:srgbClr val="9FB8CD">
                    <a:lumMod val="50000"/>
                  </a:srgbClr>
                </a:solidFill>
                <a:latin typeface="IranNastaliq" pitchFamily="18" charset="0"/>
                <a:cs typeface="B Homa" panose="00000400000000000000" pitchFamily="2" charset="-78"/>
              </a:rPr>
              <a:t>انواع  شیشه در ساختمان : </a:t>
            </a:r>
            <a:endParaRPr lang="en-US" sz="4000" dirty="0">
              <a:solidFill>
                <a:srgbClr val="9FB8CD">
                  <a:lumMod val="50000"/>
                </a:srgbClr>
              </a:solidFill>
              <a:latin typeface="IranNastaliq" pitchFamily="18" charset="0"/>
              <a:cs typeface="B Homa" panose="00000400000000000000" pitchFamily="2" charset="-78"/>
            </a:endParaRPr>
          </a:p>
        </p:txBody>
      </p:sp>
      <p:pic>
        <p:nvPicPr>
          <p:cNvPr id="15362" name="Picture 2" descr="C:\Users\KaDo0s\Desktop\10.7.91\LoE.jpg"/>
          <p:cNvPicPr>
            <a:picLocks noChangeAspect="1" noChangeArrowheads="1"/>
          </p:cNvPicPr>
          <p:nvPr/>
        </p:nvPicPr>
        <p:blipFill>
          <a:blip r:embed="rId3"/>
          <a:srcRect/>
          <a:stretch>
            <a:fillRect/>
          </a:stretch>
        </p:blipFill>
        <p:spPr bwMode="auto">
          <a:xfrm>
            <a:off x="4000496" y="3143248"/>
            <a:ext cx="4000500" cy="2914650"/>
          </a:xfrm>
          <a:prstGeom prst="rect">
            <a:avLst/>
          </a:prstGeom>
          <a:solidFill>
            <a:srgbClr val="FFFFFF">
              <a:shade val="85000"/>
            </a:srgbClr>
          </a:solidFill>
          <a:ln w="5715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967943066"/>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071538" y="928670"/>
            <a:ext cx="7204724" cy="369332"/>
          </a:xfrm>
          <a:prstGeom prst="rect">
            <a:avLst/>
          </a:prstGeom>
        </p:spPr>
        <p:txBody>
          <a:bodyPr wrap="square">
            <a:spAutoFit/>
          </a:bodyPr>
          <a:lstStyle/>
          <a:p>
            <a:r>
              <a:rPr lang="fa-IR" dirty="0">
                <a:solidFill>
                  <a:prstClr val="black"/>
                </a:solidFill>
                <a:cs typeface="B Homa" panose="00000400000000000000" pitchFamily="2" charset="-78"/>
              </a:rPr>
              <a:t>. </a:t>
            </a:r>
          </a:p>
        </p:txBody>
      </p:sp>
      <p:sp>
        <p:nvSpPr>
          <p:cNvPr id="9" name="TextBox 8"/>
          <p:cNvSpPr txBox="1"/>
          <p:nvPr/>
        </p:nvSpPr>
        <p:spPr>
          <a:xfrm>
            <a:off x="3657600" y="220784"/>
            <a:ext cx="5325979" cy="707886"/>
          </a:xfrm>
          <a:prstGeom prst="rect">
            <a:avLst/>
          </a:prstGeom>
          <a:noFill/>
        </p:spPr>
        <p:txBody>
          <a:bodyPr wrap="square" rtlCol="0">
            <a:spAutoFit/>
          </a:bodyPr>
          <a:lstStyle/>
          <a:p>
            <a:pPr algn="ctr"/>
            <a:r>
              <a:rPr lang="fa-IR" sz="4000" dirty="0">
                <a:solidFill>
                  <a:srgbClr val="9FB8CD">
                    <a:lumMod val="50000"/>
                  </a:srgbClr>
                </a:solidFill>
                <a:latin typeface="IranNastaliq" pitchFamily="18" charset="0"/>
                <a:cs typeface="B Homa" panose="00000400000000000000" pitchFamily="2" charset="-78"/>
              </a:rPr>
              <a:t>انواع  شیشه در ساختمان : </a:t>
            </a:r>
            <a:endParaRPr lang="en-US" sz="4000" dirty="0">
              <a:solidFill>
                <a:srgbClr val="9FB8CD">
                  <a:lumMod val="50000"/>
                </a:srgbClr>
              </a:solidFill>
              <a:latin typeface="IranNastaliq" pitchFamily="18" charset="0"/>
              <a:cs typeface="B Homa" panose="00000400000000000000" pitchFamily="2" charset="-78"/>
            </a:endParaRPr>
          </a:p>
        </p:txBody>
      </p:sp>
      <p:sp>
        <p:nvSpPr>
          <p:cNvPr id="10" name="Rectangle 9"/>
          <p:cNvSpPr/>
          <p:nvPr/>
        </p:nvSpPr>
        <p:spPr>
          <a:xfrm>
            <a:off x="785786" y="1073522"/>
            <a:ext cx="7429552" cy="1815882"/>
          </a:xfrm>
          <a:prstGeom prst="rect">
            <a:avLst/>
          </a:prstGeom>
        </p:spPr>
        <p:txBody>
          <a:bodyPr wrap="square">
            <a:spAutoFit/>
          </a:bodyPr>
          <a:lstStyle/>
          <a:p>
            <a:r>
              <a:rPr lang="fa-IR" sz="1600" dirty="0">
                <a:solidFill>
                  <a:prstClr val="black"/>
                </a:solidFill>
                <a:cs typeface="B Homa" panose="00000400000000000000" pitchFamily="2" charset="-78"/>
              </a:rPr>
              <a:t>اين نوع شيشه  داراي پوشش ( Pyrolytic ) سخت مي باشد و به همين دليل مي تواند به آساني تحت پروسه هاي مختلف مانند: برش ، سكوريت، لمينيت، خمش، دوجداره و تك جداره قرار گيرد. از نظر زيبايي ، پاسخي به پيشرفته ترين پيش نيازهاي معماري مي باشد. بعلت كم بودن مقدار رفلكس (بازتاب)، باعث مي شود اشياء را بتوان با رنگ واقعي خودشان مشاهده كرد. به سه رنگ در دسترس باشد : ساده، سبز، آبي آسماني. باعث آسايش بصري و حرارتي مي گردد. تركيبي عالي از انتقال نور، كنترل نور آفتاب ( Solar Control) و عايق حرارتي ، باعث مي شود كه به شيشه اي عالي و ايده آل براي تمام فصول تبديل مي شود</a:t>
            </a:r>
            <a:endParaRPr lang="fa-IR" sz="1600" dirty="0">
              <a:solidFill>
                <a:prstClr val="black"/>
              </a:solidFill>
            </a:endParaRPr>
          </a:p>
        </p:txBody>
      </p:sp>
      <p:pic>
        <p:nvPicPr>
          <p:cNvPr id="14338" name="Picture 2" descr="C:\Users\KaDo0s\Desktop\10.7.91\Low-E-Insulated-Glass-001-.jpg"/>
          <p:cNvPicPr>
            <a:picLocks noChangeAspect="1" noChangeArrowheads="1"/>
          </p:cNvPicPr>
          <p:nvPr/>
        </p:nvPicPr>
        <p:blipFill>
          <a:blip r:embed="rId2"/>
          <a:srcRect l="10942" r="10941"/>
          <a:stretch>
            <a:fillRect/>
          </a:stretch>
        </p:blipFill>
        <p:spPr bwMode="auto">
          <a:xfrm>
            <a:off x="1285852" y="2571744"/>
            <a:ext cx="2571768" cy="3500462"/>
          </a:xfrm>
          <a:prstGeom prst="rect">
            <a:avLst/>
          </a:prstGeom>
          <a:solidFill>
            <a:srgbClr val="FFFFFF">
              <a:shade val="85000"/>
            </a:srgbClr>
          </a:solidFill>
          <a:ln w="5715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4339" name="Picture 3" descr="C:\Users\KaDo0s\Desktop\10.7.91\Low-E-Glass-exp.gif"/>
          <p:cNvPicPr>
            <a:picLocks noChangeAspect="1" noChangeArrowheads="1"/>
          </p:cNvPicPr>
          <p:nvPr/>
        </p:nvPicPr>
        <p:blipFill>
          <a:blip r:embed="rId3"/>
          <a:srcRect/>
          <a:stretch>
            <a:fillRect/>
          </a:stretch>
        </p:blipFill>
        <p:spPr bwMode="auto">
          <a:xfrm>
            <a:off x="4643438" y="2906626"/>
            <a:ext cx="2858246" cy="3165580"/>
          </a:xfrm>
          <a:prstGeom prst="rect">
            <a:avLst/>
          </a:prstGeom>
          <a:solidFill>
            <a:srgbClr val="FFFFFF">
              <a:shade val="85000"/>
            </a:srgbClr>
          </a:solidFill>
          <a:ln w="5715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364095355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5" name="Rectangle 1"/>
          <p:cNvSpPr>
            <a:spLocks noChangeArrowheads="1"/>
          </p:cNvSpPr>
          <p:nvPr/>
        </p:nvSpPr>
        <p:spPr bwMode="auto">
          <a:xfrm>
            <a:off x="3029687" y="853917"/>
            <a:ext cx="5715040" cy="378565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r>
              <a:rPr lang="fa-IR" sz="1600" dirty="0">
                <a:solidFill>
                  <a:prstClr val="black"/>
                </a:solidFill>
                <a:cs typeface="B Homa" panose="00000400000000000000" pitchFamily="2" charset="-78"/>
              </a:rPr>
              <a:t>شیشه ، مایعی می‌باشد که بسیار سرد شده است و در حرارتی پایین‌تر از نقطه انجماد آن ، در حالت مایع قرار دارد و بطور عمومی ، جسمی است شفاف که نور بخوبی از آن عبور می‌کند و پشت آن بطور وضوح قابل رویت می‌باشد.</a:t>
            </a:r>
            <a:endParaRPr lang="en-US" sz="1600" dirty="0">
              <a:solidFill>
                <a:prstClr val="black"/>
              </a:solidFill>
              <a:cs typeface="B Homa" panose="00000400000000000000" pitchFamily="2" charset="-78"/>
            </a:endParaRPr>
          </a:p>
          <a:p>
            <a:r>
              <a:rPr lang="fa-IR" sz="1600" dirty="0">
                <a:solidFill>
                  <a:prstClr val="black"/>
                </a:solidFill>
                <a:cs typeface="B Homa" panose="00000400000000000000" pitchFamily="2" charset="-78"/>
              </a:rPr>
              <a:t>شیشه از نظر ساختمان مولکولی در حالت جامد آرایش مولکولی نامنظم دارد. در درجه حرارت‌های بالا ، شیشه مثل هر مایع دیگری رفتار می‌کند. اما با کاهش دما ، گرانروی آن بطور غیر عادی افزایش می‌یابد و باعث می‌شود مولکول‌ها نتوانند در آرایشی که لازمه کریستال شدن است، قرار گیرند. به این ترتیب شیشه از نظر ساختمان مولکولی مانند مایعات نامنظم است، ولی این ساختمان غیر منظم ، دیگر متحرک نیست.</a:t>
            </a:r>
            <a:endParaRPr lang="en-US" sz="1600" dirty="0">
              <a:solidFill>
                <a:prstClr val="black"/>
              </a:solidFill>
              <a:cs typeface="B Homa" panose="00000400000000000000" pitchFamily="2" charset="-78"/>
            </a:endParaRPr>
          </a:p>
          <a:p>
            <a:r>
              <a:rPr lang="fa-IR" sz="1600" dirty="0">
                <a:solidFill>
                  <a:prstClr val="black"/>
                </a:solidFill>
                <a:cs typeface="B Homa" panose="00000400000000000000" pitchFamily="2" charset="-78"/>
              </a:rPr>
              <a:t>شیشه جسمی سخت است که سختی آن در حدود 8 می‌باشد و همه اجسام بجز الماسه‌ها را خط می‌اندازد. وزن مخصوص شیشه 2.5 گرم بر سانتیمتر مکعب بوده و بسیار تُرد و شکننده است. شیشه در مقابل تمام مواد شیمیایی حتی اسیدهای قوی و بازها مقاومت کرده و تحت تاثیر خورندگی واقع نمی‌شود، به همین علت ظرف آزمایشگاهی را از شیشه می‌سازند. فقط اسید فلوئوریدریک (</a:t>
            </a:r>
            <a:r>
              <a:rPr lang="en-US" sz="1600" dirty="0">
                <a:solidFill>
                  <a:prstClr val="black"/>
                </a:solidFill>
                <a:cs typeface="B Homa" panose="00000400000000000000" pitchFamily="2" charset="-78"/>
              </a:rPr>
              <a:t>HF</a:t>
            </a:r>
            <a:r>
              <a:rPr lang="fa-IR" sz="1600" dirty="0">
                <a:solidFill>
                  <a:prstClr val="black"/>
                </a:solidFill>
                <a:cs typeface="B Homa" panose="00000400000000000000" pitchFamily="2" charset="-78"/>
              </a:rPr>
              <a:t>) بر آن اثر داشته و شیشه را در خود حل می‌نماید. </a:t>
            </a:r>
            <a:endParaRPr lang="en-US" sz="1600" dirty="0">
              <a:solidFill>
                <a:prstClr val="black"/>
              </a:solidFill>
              <a:cs typeface="B Homa" panose="00000400000000000000" pitchFamily="2" charset="-78"/>
            </a:endParaRPr>
          </a:p>
        </p:txBody>
      </p:sp>
      <p:sp>
        <p:nvSpPr>
          <p:cNvPr id="3" name="TextBox 2"/>
          <p:cNvSpPr txBox="1"/>
          <p:nvPr/>
        </p:nvSpPr>
        <p:spPr>
          <a:xfrm>
            <a:off x="5480160" y="167666"/>
            <a:ext cx="3505200" cy="769441"/>
          </a:xfrm>
          <a:prstGeom prst="rect">
            <a:avLst/>
          </a:prstGeom>
          <a:noFill/>
        </p:spPr>
        <p:txBody>
          <a:bodyPr wrap="square" rtlCol="0">
            <a:spAutoFit/>
          </a:bodyPr>
          <a:lstStyle/>
          <a:p>
            <a:pPr algn="ctr"/>
            <a:r>
              <a:rPr lang="fa-IR" sz="4400" dirty="0">
                <a:solidFill>
                  <a:prstClr val="black"/>
                </a:solidFill>
                <a:latin typeface="IranNastaliq" pitchFamily="18" charset="0"/>
                <a:cs typeface="B Homa" panose="00000400000000000000" pitchFamily="2" charset="-78"/>
              </a:rPr>
              <a:t>تعریف شیشه </a:t>
            </a:r>
            <a:endParaRPr lang="en-US" sz="4400" dirty="0">
              <a:solidFill>
                <a:prstClr val="black"/>
              </a:solidFill>
              <a:latin typeface="IranNastaliq" pitchFamily="18" charset="0"/>
              <a:cs typeface="B Homa" panose="00000400000000000000" pitchFamily="2" charset="-78"/>
            </a:endParaRPr>
          </a:p>
        </p:txBody>
      </p:sp>
      <p:pic>
        <p:nvPicPr>
          <p:cNvPr id="8" name="Picture 6" descr="C:\Users\KaDo0s\Desktop\10.7.91\images (18).jpg"/>
          <p:cNvPicPr>
            <a:picLocks noChangeAspect="1" noChangeArrowheads="1"/>
          </p:cNvPicPr>
          <p:nvPr/>
        </p:nvPicPr>
        <p:blipFill>
          <a:blip r:embed="rId2"/>
          <a:srcRect/>
          <a:stretch>
            <a:fillRect/>
          </a:stretch>
        </p:blipFill>
        <p:spPr bwMode="auto">
          <a:xfrm>
            <a:off x="2643174" y="4757861"/>
            <a:ext cx="1998132" cy="1600097"/>
          </a:xfrm>
          <a:prstGeom prst="rect">
            <a:avLst/>
          </a:prstGeom>
          <a:solidFill>
            <a:srgbClr val="FFFFFF">
              <a:shade val="85000"/>
            </a:srgbClr>
          </a:solidFill>
          <a:ln w="762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026" name="Picture 2"/>
          <p:cNvPicPr>
            <a:picLocks noChangeAspect="1" noChangeArrowheads="1"/>
          </p:cNvPicPr>
          <p:nvPr/>
        </p:nvPicPr>
        <p:blipFill>
          <a:blip r:embed="rId3" cstate="print"/>
          <a:srcRect/>
          <a:stretch>
            <a:fillRect/>
          </a:stretch>
        </p:blipFill>
        <p:spPr bwMode="auto">
          <a:xfrm>
            <a:off x="526284" y="357166"/>
            <a:ext cx="1831138" cy="6143668"/>
          </a:xfrm>
          <a:prstGeom prst="rect">
            <a:avLst/>
          </a:prstGeom>
          <a:solidFill>
            <a:srgbClr val="FFFFFF">
              <a:shade val="85000"/>
            </a:srgbClr>
          </a:solidFill>
          <a:ln w="762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1468492737"/>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785786" y="909698"/>
            <a:ext cx="7447562" cy="3019368"/>
          </a:xfrm>
          <a:prstGeom prst="rect">
            <a:avLst/>
          </a:prstGeom>
        </p:spPr>
        <p:txBody>
          <a:bodyPr wrap="square">
            <a:spAutoFit/>
          </a:bodyPr>
          <a:lstStyle/>
          <a:p>
            <a:r>
              <a:rPr lang="fa-IR" sz="1600" b="1" dirty="0">
                <a:solidFill>
                  <a:prstClr val="black"/>
                </a:solidFill>
                <a:cs typeface="B Homa" panose="00000400000000000000" pitchFamily="2" charset="-78"/>
              </a:rPr>
              <a:t>اين محصول قابليت هاي زير را تامين مي نمايد: </a:t>
            </a:r>
          </a:p>
          <a:p>
            <a:endParaRPr lang="fa-IR" sz="1600" b="1" dirty="0">
              <a:solidFill>
                <a:prstClr val="black"/>
              </a:solidFill>
              <a:cs typeface="B Homa" panose="00000400000000000000" pitchFamily="2" charset="-78"/>
            </a:endParaRPr>
          </a:p>
          <a:p>
            <a:pPr marL="285750" indent="-285750">
              <a:buFontTx/>
              <a:buChar char="-"/>
            </a:pPr>
            <a:r>
              <a:rPr lang="fa-IR" sz="1600" dirty="0">
                <a:solidFill>
                  <a:prstClr val="black"/>
                </a:solidFill>
                <a:cs typeface="B Homa" panose="00000400000000000000" pitchFamily="2" charset="-78"/>
              </a:rPr>
              <a:t>كنترل انرژي و نور خورشيد</a:t>
            </a:r>
          </a:p>
          <a:p>
            <a:pPr marL="285750" indent="-285750">
              <a:buFontTx/>
              <a:buChar char="-"/>
            </a:pPr>
            <a:r>
              <a:rPr lang="fa-IR" sz="1600" dirty="0">
                <a:solidFill>
                  <a:prstClr val="black"/>
                </a:solidFill>
                <a:cs typeface="B Homa" panose="00000400000000000000" pitchFamily="2" charset="-78"/>
              </a:rPr>
              <a:t>عايق حرارت </a:t>
            </a:r>
          </a:p>
          <a:p>
            <a:pPr marL="285750" indent="-285750">
              <a:buFontTx/>
              <a:buChar char="-"/>
            </a:pPr>
            <a:r>
              <a:rPr lang="fa-IR" sz="1600" dirty="0">
                <a:solidFill>
                  <a:prstClr val="black"/>
                </a:solidFill>
                <a:cs typeface="B Homa" panose="00000400000000000000" pitchFamily="2" charset="-78"/>
              </a:rPr>
              <a:t>گذردهي نور </a:t>
            </a:r>
          </a:p>
          <a:p>
            <a:pPr marL="285750" indent="-285750">
              <a:buFontTx/>
              <a:buChar char="-"/>
            </a:pPr>
            <a:r>
              <a:rPr lang="fa-IR" sz="1600" dirty="0">
                <a:solidFill>
                  <a:prstClr val="black"/>
                </a:solidFill>
                <a:cs typeface="B Homa" panose="00000400000000000000" pitchFamily="2" charset="-78"/>
              </a:rPr>
              <a:t> فرآيند آسان</a:t>
            </a:r>
          </a:p>
          <a:p>
            <a:pPr marL="285750" indent="-285750">
              <a:buFontTx/>
              <a:buChar char="-"/>
            </a:pPr>
            <a:r>
              <a:rPr lang="fa-IR" sz="1600" dirty="0">
                <a:solidFill>
                  <a:prstClr val="black"/>
                </a:solidFill>
                <a:cs typeface="B Homa" panose="00000400000000000000" pitchFamily="2" charset="-78"/>
              </a:rPr>
              <a:t>كم تابش (فاكتور خورشيدي پايين) </a:t>
            </a:r>
          </a:p>
          <a:p>
            <a:pPr marL="285750" indent="-285750">
              <a:buFontTx/>
              <a:buChar char="-"/>
            </a:pPr>
            <a:r>
              <a:rPr lang="fa-IR" sz="1600" dirty="0">
                <a:solidFill>
                  <a:prstClr val="black"/>
                </a:solidFill>
                <a:cs typeface="B Homa" panose="00000400000000000000" pitchFamily="2" charset="-78"/>
              </a:rPr>
              <a:t>بهترين شيشه با عملكرد بالا و با پوشش سخت در جهان مي باشد كه زيبايي برجسته اي دارد و در تمام فصول باعث صرفه جويي در انرژي مي شود.( گرم در زمستان و سرد در تابستان) در حاليكه به انتقال نور ادامه مي دهد، به شدت انتقال حرارت خورشيدي را متوقف مي كند. بخاطر خواص عالي كنترل آفتاب مي توان در هزينه هاي تهويه هوا در تابستان و همچنين بدليل عايق حرارتي و كم تابش بودن ( Low-E ) در هزينه هاي گرمايش در زمستان صرفه جوئي كنيم.</a:t>
            </a:r>
          </a:p>
        </p:txBody>
      </p:sp>
      <p:sp>
        <p:nvSpPr>
          <p:cNvPr id="8" name="TextBox 7"/>
          <p:cNvSpPr txBox="1"/>
          <p:nvPr/>
        </p:nvSpPr>
        <p:spPr>
          <a:xfrm>
            <a:off x="3657600" y="201812"/>
            <a:ext cx="5085347" cy="707886"/>
          </a:xfrm>
          <a:prstGeom prst="rect">
            <a:avLst/>
          </a:prstGeom>
          <a:noFill/>
        </p:spPr>
        <p:txBody>
          <a:bodyPr wrap="square" rtlCol="0">
            <a:spAutoFit/>
          </a:bodyPr>
          <a:lstStyle/>
          <a:p>
            <a:pPr algn="ctr"/>
            <a:r>
              <a:rPr lang="fa-IR" sz="4000" dirty="0">
                <a:solidFill>
                  <a:srgbClr val="9FB8CD">
                    <a:lumMod val="50000"/>
                  </a:srgbClr>
                </a:solidFill>
                <a:latin typeface="IranNastaliq" pitchFamily="18" charset="0"/>
                <a:cs typeface="B Homa" panose="00000400000000000000" pitchFamily="2" charset="-78"/>
              </a:rPr>
              <a:t>انواع  شیشه در ساختمان : </a:t>
            </a:r>
            <a:endParaRPr lang="en-US" sz="4000" dirty="0">
              <a:solidFill>
                <a:srgbClr val="9FB8CD">
                  <a:lumMod val="50000"/>
                </a:srgbClr>
              </a:solidFill>
              <a:latin typeface="IranNastaliq" pitchFamily="18" charset="0"/>
              <a:cs typeface="B Homa" panose="00000400000000000000" pitchFamily="2" charset="-78"/>
            </a:endParaRPr>
          </a:p>
        </p:txBody>
      </p:sp>
      <p:pic>
        <p:nvPicPr>
          <p:cNvPr id="9"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57223" y="4143380"/>
            <a:ext cx="7286677" cy="2088232"/>
          </a:xfrm>
          <a:prstGeom prst="rect">
            <a:avLst/>
          </a:prstGeom>
          <a:solidFill>
            <a:srgbClr val="FFFFFF">
              <a:shade val="85000"/>
            </a:srgbClr>
          </a:solidFill>
          <a:ln w="5715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spTree>
    <p:extLst>
      <p:ext uri="{BB962C8B-B14F-4D97-AF65-F5344CB8AC3E}">
        <p14:creationId xmlns:p14="http://schemas.microsoft.com/office/powerpoint/2010/main" val="3917154042"/>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335945" y="3244334"/>
            <a:ext cx="248786" cy="369332"/>
          </a:xfrm>
          <a:prstGeom prst="rect">
            <a:avLst/>
          </a:prstGeom>
        </p:spPr>
        <p:txBody>
          <a:bodyPr wrap="none">
            <a:spAutoFit/>
          </a:bodyPr>
          <a:lstStyle/>
          <a:p>
            <a:pPr rtl="0"/>
            <a:r>
              <a:rPr lang="en-US" dirty="0">
                <a:solidFill>
                  <a:prstClr val="black"/>
                </a:solidFill>
                <a:cs typeface="B Homa" panose="00000400000000000000" pitchFamily="2" charset="-78"/>
              </a:rPr>
              <a:t> </a:t>
            </a:r>
          </a:p>
        </p:txBody>
      </p:sp>
      <p:sp>
        <p:nvSpPr>
          <p:cNvPr id="4" name="Rectangle 3"/>
          <p:cNvSpPr/>
          <p:nvPr/>
        </p:nvSpPr>
        <p:spPr>
          <a:xfrm>
            <a:off x="2972434" y="2000240"/>
            <a:ext cx="5314342" cy="1477328"/>
          </a:xfrm>
          <a:prstGeom prst="rect">
            <a:avLst/>
          </a:prstGeom>
        </p:spPr>
        <p:txBody>
          <a:bodyPr wrap="square">
            <a:spAutoFit/>
          </a:bodyPr>
          <a:lstStyle/>
          <a:p>
            <a:r>
              <a:rPr lang="fa-IR" dirty="0">
                <a:solidFill>
                  <a:prstClr val="black"/>
                </a:solidFill>
                <a:latin typeface="IranNastaliq" pitchFamily="18" charset="0"/>
                <a:cs typeface="B Homa" panose="00000400000000000000" pitchFamily="2" charset="-78"/>
              </a:rPr>
              <a:t>عامل ایمنی از اهمیت واولویت خاصی برخوردار است. با توجه به ماهیت شیشه، انتخاب هر یک از انواع آن در بخش های مختلف بنا، آگاهی و دقت بسیاری می طلبد.«شیشه ایمن » ضمن حفظ ویژگی های مناسب نور و انرژی، در برابر انواع بلایای طبیعی چون طوفان و زلزله، همچنین حوادث خاص مقاوم است.</a:t>
            </a:r>
          </a:p>
        </p:txBody>
      </p:sp>
      <p:sp>
        <p:nvSpPr>
          <p:cNvPr id="5" name="Rectangle 4"/>
          <p:cNvSpPr/>
          <p:nvPr/>
        </p:nvSpPr>
        <p:spPr>
          <a:xfrm>
            <a:off x="5615640" y="1385816"/>
            <a:ext cx="3528392" cy="400110"/>
          </a:xfrm>
          <a:prstGeom prst="rect">
            <a:avLst/>
          </a:prstGeom>
        </p:spPr>
        <p:txBody>
          <a:bodyPr wrap="square">
            <a:spAutoFit/>
          </a:bodyPr>
          <a:lstStyle/>
          <a:p>
            <a:pPr algn="ctr"/>
            <a:r>
              <a:rPr lang="fa-IR" sz="2000" b="1" dirty="0">
                <a:solidFill>
                  <a:prstClr val="black"/>
                </a:solidFill>
                <a:cs typeface="B Homa" panose="00000400000000000000" pitchFamily="2" charset="-78"/>
              </a:rPr>
              <a:t>شیشه های   مقاوم</a:t>
            </a:r>
          </a:p>
        </p:txBody>
      </p:sp>
      <p:sp>
        <p:nvSpPr>
          <p:cNvPr id="6" name="TextBox 5"/>
          <p:cNvSpPr txBox="1"/>
          <p:nvPr/>
        </p:nvSpPr>
        <p:spPr>
          <a:xfrm>
            <a:off x="3925752" y="216830"/>
            <a:ext cx="5317958" cy="707886"/>
          </a:xfrm>
          <a:prstGeom prst="rect">
            <a:avLst/>
          </a:prstGeom>
          <a:noFill/>
        </p:spPr>
        <p:txBody>
          <a:bodyPr wrap="square" rtlCol="0">
            <a:spAutoFit/>
          </a:bodyPr>
          <a:lstStyle/>
          <a:p>
            <a:pPr algn="ctr"/>
            <a:r>
              <a:rPr lang="fa-IR" sz="4000" dirty="0">
                <a:solidFill>
                  <a:srgbClr val="9FB8CD">
                    <a:lumMod val="50000"/>
                  </a:srgbClr>
                </a:solidFill>
                <a:latin typeface="IranNastaliq" pitchFamily="18" charset="0"/>
                <a:cs typeface="B Homa" panose="00000400000000000000" pitchFamily="2" charset="-78"/>
              </a:rPr>
              <a:t>انواع  شیشه در ساختمان : </a:t>
            </a:r>
            <a:endParaRPr lang="en-US" sz="4000" dirty="0">
              <a:solidFill>
                <a:srgbClr val="9FB8CD">
                  <a:lumMod val="50000"/>
                </a:srgbClr>
              </a:solidFill>
              <a:latin typeface="IranNastaliq" pitchFamily="18" charset="0"/>
              <a:cs typeface="B Homa" panose="00000400000000000000" pitchFamily="2" charset="-78"/>
            </a:endParaRPr>
          </a:p>
        </p:txBody>
      </p:sp>
      <p:pic>
        <p:nvPicPr>
          <p:cNvPr id="5123" name="Picture 3"/>
          <p:cNvPicPr>
            <a:picLocks noChangeAspect="1" noChangeArrowheads="1"/>
          </p:cNvPicPr>
          <p:nvPr/>
        </p:nvPicPr>
        <p:blipFill>
          <a:blip r:embed="rId2" cstate="print"/>
          <a:srcRect/>
          <a:stretch>
            <a:fillRect/>
          </a:stretch>
        </p:blipFill>
        <p:spPr bwMode="auto">
          <a:xfrm>
            <a:off x="500034" y="357166"/>
            <a:ext cx="2368066" cy="6171773"/>
          </a:xfrm>
          <a:prstGeom prst="rect">
            <a:avLst/>
          </a:prstGeom>
          <a:noFill/>
          <a:ln w="9525">
            <a:noFill/>
            <a:miter lim="800000"/>
            <a:headEnd/>
            <a:tailEnd/>
          </a:ln>
          <a:effectLst/>
        </p:spPr>
      </p:pic>
    </p:spTree>
    <p:extLst>
      <p:ext uri="{BB962C8B-B14F-4D97-AF65-F5344CB8AC3E}">
        <p14:creationId xmlns:p14="http://schemas.microsoft.com/office/powerpoint/2010/main" val="1545790191"/>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p:nvPr/>
        </p:nvSpPr>
        <p:spPr>
          <a:xfrm>
            <a:off x="3594955" y="155837"/>
            <a:ext cx="5590674" cy="707886"/>
          </a:xfrm>
          <a:prstGeom prst="rect">
            <a:avLst/>
          </a:prstGeom>
          <a:noFill/>
        </p:spPr>
        <p:txBody>
          <a:bodyPr wrap="square" rtlCol="0">
            <a:spAutoFit/>
          </a:bodyPr>
          <a:lstStyle/>
          <a:p>
            <a:pPr algn="ctr"/>
            <a:r>
              <a:rPr lang="fa-IR" sz="4000" dirty="0">
                <a:solidFill>
                  <a:srgbClr val="9FB8CD">
                    <a:lumMod val="50000"/>
                  </a:srgbClr>
                </a:solidFill>
                <a:latin typeface="IranNastaliq" pitchFamily="18" charset="0"/>
                <a:cs typeface="B Homa" panose="00000400000000000000" pitchFamily="2" charset="-78"/>
              </a:rPr>
              <a:t>انواع  شیشه در ساختمان : </a:t>
            </a:r>
            <a:endParaRPr lang="en-US" sz="4000" dirty="0">
              <a:solidFill>
                <a:srgbClr val="9FB8CD">
                  <a:lumMod val="50000"/>
                </a:srgbClr>
              </a:solidFill>
              <a:latin typeface="IranNastaliq" pitchFamily="18" charset="0"/>
              <a:cs typeface="B Homa" panose="00000400000000000000" pitchFamily="2" charset="-78"/>
            </a:endParaRPr>
          </a:p>
        </p:txBody>
      </p:sp>
      <p:sp>
        <p:nvSpPr>
          <p:cNvPr id="15" name="Rectangle 14"/>
          <p:cNvSpPr/>
          <p:nvPr/>
        </p:nvSpPr>
        <p:spPr>
          <a:xfrm>
            <a:off x="3594955" y="1753948"/>
            <a:ext cx="4793469" cy="2062103"/>
          </a:xfrm>
          <a:prstGeom prst="rect">
            <a:avLst/>
          </a:prstGeom>
        </p:spPr>
        <p:txBody>
          <a:bodyPr wrap="square">
            <a:spAutoFit/>
          </a:bodyPr>
          <a:lstStyle/>
          <a:p>
            <a:pPr algn="just"/>
            <a:r>
              <a:rPr lang="fa-IR" sz="1600" dirty="0">
                <a:solidFill>
                  <a:prstClr val="black"/>
                </a:solidFill>
                <a:cs typeface="B Homa" panose="00000400000000000000" pitchFamily="2" charset="-78"/>
              </a:rPr>
              <a:t>به گونه ای تولید می شود که در برابر حمله با ابزارهای مختلف سرقت، مقاوم باشدبه منظور کسب اطمینان از استحکام و کارآئی شیشه </a:t>
            </a:r>
            <a:r>
              <a:rPr lang="en-US" sz="1600" dirty="0">
                <a:solidFill>
                  <a:prstClr val="black"/>
                </a:solidFill>
                <a:cs typeface="B Homa" panose="00000400000000000000" pitchFamily="2" charset="-78"/>
              </a:rPr>
              <a:t>V-Guard </a:t>
            </a:r>
            <a:r>
              <a:rPr lang="fa-IR" sz="1600" dirty="0">
                <a:solidFill>
                  <a:prstClr val="black"/>
                </a:solidFill>
                <a:cs typeface="B Homa" panose="00000400000000000000" pitchFamily="2" charset="-78"/>
              </a:rPr>
              <a:t>آزمون هایمتفاوتی روی آن انجام می پذیرد. از جمله این آزمون ها پرتاب گلوله فلزیبا قطر و وزن مشخص از ارتفاع معینی به سطح شیشه است. نیروی حاصلاز این پرتاب ها معادل با نیروهای وارده با شدت های مختلف حین سرقت می باشد و رفتار شیشه ایمن در برابر این نیروها یکی از معیارهای طبقه بندی این نوع شیشه است.</a:t>
            </a:r>
          </a:p>
        </p:txBody>
      </p:sp>
      <p:sp>
        <p:nvSpPr>
          <p:cNvPr id="16" name="Rectangle 15"/>
          <p:cNvSpPr/>
          <p:nvPr/>
        </p:nvSpPr>
        <p:spPr>
          <a:xfrm>
            <a:off x="4339931" y="1052736"/>
            <a:ext cx="3874828" cy="369332"/>
          </a:xfrm>
          <a:prstGeom prst="rect">
            <a:avLst/>
          </a:prstGeom>
        </p:spPr>
        <p:txBody>
          <a:bodyPr wrap="square">
            <a:spAutoFit/>
          </a:bodyPr>
          <a:lstStyle/>
          <a:p>
            <a:r>
              <a:rPr lang="fa-IR" b="1" dirty="0">
                <a:solidFill>
                  <a:prstClr val="black"/>
                </a:solidFill>
                <a:cs typeface="B Homa" panose="00000400000000000000" pitchFamily="2" charset="-78"/>
              </a:rPr>
              <a:t>شیشه های    مقاوم دربرابر سرقت و زلزله</a:t>
            </a:r>
          </a:p>
        </p:txBody>
      </p:sp>
      <p:sp>
        <p:nvSpPr>
          <p:cNvPr id="17" name="Rectangle 16"/>
          <p:cNvSpPr/>
          <p:nvPr/>
        </p:nvSpPr>
        <p:spPr>
          <a:xfrm>
            <a:off x="3851920" y="1052736"/>
            <a:ext cx="1148129" cy="338554"/>
          </a:xfrm>
          <a:prstGeom prst="rect">
            <a:avLst/>
          </a:prstGeom>
        </p:spPr>
        <p:txBody>
          <a:bodyPr wrap="square">
            <a:spAutoFit/>
          </a:bodyPr>
          <a:lstStyle/>
          <a:p>
            <a:pPr algn="l" rtl="0"/>
            <a:r>
              <a:rPr lang="en-US" sz="1600" dirty="0">
                <a:solidFill>
                  <a:prstClr val="black"/>
                </a:solidFill>
              </a:rPr>
              <a:t>V-Guard</a:t>
            </a:r>
            <a:endParaRPr lang="fa-IR" sz="1600" dirty="0">
              <a:solidFill>
                <a:prstClr val="black"/>
              </a:solidFill>
            </a:endParaRPr>
          </a:p>
        </p:txBody>
      </p:sp>
      <p:pic>
        <p:nvPicPr>
          <p:cNvPr id="2" name="Picture 1"/>
          <p:cNvPicPr>
            <a:picLocks noChangeAspect="1"/>
          </p:cNvPicPr>
          <p:nvPr/>
        </p:nvPicPr>
        <p:blipFill>
          <a:blip r:embed="rId2">
            <a:extLst>
              <a:ext uri="{BEBA8EAE-BF5A-486C-A8C5-ECC9F3942E4B}">
                <a14:imgProps xmlns:a14="http://schemas.microsoft.com/office/drawing/2010/main">
                  <a14:imgLayer r:embed="rId3">
                    <a14:imgEffect>
                      <a14:brightnessContrast bright="-7000"/>
                    </a14:imgEffect>
                  </a14:imgLayer>
                </a14:imgProps>
              </a:ext>
              <a:ext uri="{28A0092B-C50C-407E-A947-70E740481C1C}">
                <a14:useLocalDpi xmlns:a14="http://schemas.microsoft.com/office/drawing/2010/main" val="0"/>
              </a:ext>
            </a:extLst>
          </a:blip>
          <a:stretch>
            <a:fillRect/>
          </a:stretch>
        </p:blipFill>
        <p:spPr>
          <a:xfrm>
            <a:off x="2161645" y="4005064"/>
            <a:ext cx="6007946" cy="2088232"/>
          </a:xfrm>
          <a:prstGeom prst="rect">
            <a:avLst/>
          </a:prstGeom>
        </p:spPr>
      </p:pic>
      <p:pic>
        <p:nvPicPr>
          <p:cNvPr id="3" name="Picture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97346" y="1753948"/>
            <a:ext cx="2894534" cy="2035092"/>
          </a:xfrm>
          <a:prstGeom prst="rect">
            <a:avLst/>
          </a:prstGeom>
        </p:spPr>
      </p:pic>
    </p:spTree>
    <p:extLst>
      <p:ext uri="{BB962C8B-B14F-4D97-AF65-F5344CB8AC3E}">
        <p14:creationId xmlns:p14="http://schemas.microsoft.com/office/powerpoint/2010/main" val="2588642604"/>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p:nvPr/>
        </p:nvSpPr>
        <p:spPr>
          <a:xfrm>
            <a:off x="3684410" y="106026"/>
            <a:ext cx="5091545" cy="707886"/>
          </a:xfrm>
          <a:prstGeom prst="rect">
            <a:avLst/>
          </a:prstGeom>
          <a:noFill/>
        </p:spPr>
        <p:txBody>
          <a:bodyPr wrap="square" rtlCol="0">
            <a:spAutoFit/>
          </a:bodyPr>
          <a:lstStyle/>
          <a:p>
            <a:pPr algn="ctr"/>
            <a:r>
              <a:rPr lang="fa-IR" sz="4000" dirty="0">
                <a:solidFill>
                  <a:srgbClr val="9FB8CD">
                    <a:lumMod val="50000"/>
                  </a:srgbClr>
                </a:solidFill>
                <a:latin typeface="IranNastaliq" pitchFamily="18" charset="0"/>
                <a:cs typeface="B Homa" panose="00000400000000000000" pitchFamily="2" charset="-78"/>
              </a:rPr>
              <a:t>انواع  شیشه در ساختمان : </a:t>
            </a:r>
            <a:endParaRPr lang="en-US" sz="4000" dirty="0">
              <a:solidFill>
                <a:srgbClr val="9FB8CD">
                  <a:lumMod val="50000"/>
                </a:srgbClr>
              </a:solidFill>
              <a:latin typeface="IranNastaliq" pitchFamily="18" charset="0"/>
              <a:cs typeface="B Homa" panose="00000400000000000000" pitchFamily="2" charset="-78"/>
            </a:endParaRPr>
          </a:p>
        </p:txBody>
      </p:sp>
      <p:pic>
        <p:nvPicPr>
          <p:cNvPr id="18" name="Picture 2"/>
          <p:cNvPicPr>
            <a:picLocks noChangeAspect="1" noChangeArrowheads="1"/>
          </p:cNvPicPr>
          <p:nvPr/>
        </p:nvPicPr>
        <p:blipFill>
          <a:blip r:embed="rId2">
            <a:extLst>
              <a:ext uri="{BEBA8EAE-BF5A-486C-A8C5-ECC9F3942E4B}">
                <a14:imgProps xmlns:a14="http://schemas.microsoft.com/office/drawing/2010/main">
                  <a14:imgLayer r:embed="rId3">
                    <a14:imgEffect>
                      <a14:brightnessContrast contrast="20000"/>
                    </a14:imgEffect>
                  </a14:imgLayer>
                </a14:imgProps>
              </a:ext>
            </a:extLst>
          </a:blip>
          <a:srcRect/>
          <a:stretch>
            <a:fillRect/>
          </a:stretch>
        </p:blipFill>
        <p:spPr bwMode="auto">
          <a:xfrm>
            <a:off x="817977" y="1124744"/>
            <a:ext cx="4459227" cy="1993424"/>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2" name="Picture 1"/>
          <p:cNvPicPr>
            <a:picLocks noChangeAspect="1"/>
          </p:cNvPicPr>
          <p:nvPr/>
        </p:nvPicPr>
        <p:blipFill>
          <a:blip r:embed="rId4">
            <a:extLst>
              <a:ext uri="{BEBA8EAE-BF5A-486C-A8C5-ECC9F3942E4B}">
                <a14:imgProps xmlns:a14="http://schemas.microsoft.com/office/drawing/2010/main">
                  <a14:imgLayer r:embed="rId5">
                    <a14:imgEffect>
                      <a14:saturation sat="200000"/>
                    </a14:imgEffect>
                    <a14:imgEffect>
                      <a14:brightnessContrast contrast="20000"/>
                    </a14:imgEffect>
                  </a14:imgLayer>
                </a14:imgProps>
              </a:ext>
              <a:ext uri="{28A0092B-C50C-407E-A947-70E740481C1C}">
                <a14:useLocalDpi xmlns:a14="http://schemas.microsoft.com/office/drawing/2010/main" val="0"/>
              </a:ext>
            </a:extLst>
          </a:blip>
          <a:stretch>
            <a:fillRect/>
          </a:stretch>
        </p:blipFill>
        <p:spPr>
          <a:xfrm>
            <a:off x="903596" y="3429000"/>
            <a:ext cx="7318796" cy="2639202"/>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3" name="TextBox 2"/>
          <p:cNvSpPr txBox="1"/>
          <p:nvPr/>
        </p:nvSpPr>
        <p:spPr>
          <a:xfrm>
            <a:off x="6093813" y="1700808"/>
            <a:ext cx="1656184" cy="830997"/>
          </a:xfrm>
          <a:prstGeom prst="rect">
            <a:avLst/>
          </a:prstGeom>
          <a:noFill/>
        </p:spPr>
        <p:txBody>
          <a:bodyPr wrap="square" rtlCol="0">
            <a:spAutoFit/>
          </a:bodyPr>
          <a:lstStyle/>
          <a:p>
            <a:r>
              <a:rPr lang="fa-IR" sz="2400" dirty="0">
                <a:solidFill>
                  <a:prstClr val="black"/>
                </a:solidFill>
                <a:cs typeface="B Homa" panose="00000400000000000000" pitchFamily="2" charset="-78"/>
              </a:rPr>
              <a:t>آزمایش تبر در شیشه های </a:t>
            </a:r>
            <a:endParaRPr lang="en-US" sz="2400" dirty="0">
              <a:solidFill>
                <a:prstClr val="black"/>
              </a:solidFill>
              <a:cs typeface="B Homa" panose="00000400000000000000" pitchFamily="2" charset="-78"/>
            </a:endParaRPr>
          </a:p>
        </p:txBody>
      </p:sp>
      <p:sp>
        <p:nvSpPr>
          <p:cNvPr id="10" name="Rectangle 9"/>
          <p:cNvSpPr/>
          <p:nvPr/>
        </p:nvSpPr>
        <p:spPr>
          <a:xfrm>
            <a:off x="5656119" y="2168203"/>
            <a:ext cx="1148129" cy="338554"/>
          </a:xfrm>
          <a:prstGeom prst="rect">
            <a:avLst/>
          </a:prstGeom>
        </p:spPr>
        <p:txBody>
          <a:bodyPr wrap="square">
            <a:spAutoFit/>
          </a:bodyPr>
          <a:lstStyle/>
          <a:p>
            <a:pPr algn="l" rtl="0"/>
            <a:r>
              <a:rPr lang="en-US" sz="1600" dirty="0">
                <a:solidFill>
                  <a:prstClr val="black"/>
                </a:solidFill>
              </a:rPr>
              <a:t>V-Guard</a:t>
            </a:r>
            <a:endParaRPr lang="fa-IR" sz="1600" dirty="0">
              <a:solidFill>
                <a:prstClr val="black"/>
              </a:solidFill>
            </a:endParaRPr>
          </a:p>
        </p:txBody>
      </p:sp>
    </p:spTree>
    <p:extLst>
      <p:ext uri="{BB962C8B-B14F-4D97-AF65-F5344CB8AC3E}">
        <p14:creationId xmlns:p14="http://schemas.microsoft.com/office/powerpoint/2010/main" val="4091281261"/>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4646073" y="841843"/>
            <a:ext cx="3523722" cy="369332"/>
          </a:xfrm>
          <a:prstGeom prst="rect">
            <a:avLst/>
          </a:prstGeom>
        </p:spPr>
        <p:txBody>
          <a:bodyPr wrap="none">
            <a:spAutoFit/>
          </a:bodyPr>
          <a:lstStyle/>
          <a:p>
            <a:r>
              <a:rPr lang="fa-IR" b="1" dirty="0">
                <a:solidFill>
                  <a:prstClr val="black"/>
                </a:solidFill>
                <a:cs typeface="B Homa" panose="00000400000000000000" pitchFamily="2" charset="-78"/>
              </a:rPr>
              <a:t>شیشه های ضد گلوله و ایمن در برابر انفجار</a:t>
            </a:r>
          </a:p>
        </p:txBody>
      </p:sp>
      <p:sp>
        <p:nvSpPr>
          <p:cNvPr id="9" name="Rectangle 8"/>
          <p:cNvSpPr/>
          <p:nvPr/>
        </p:nvSpPr>
        <p:spPr>
          <a:xfrm>
            <a:off x="3571868" y="857232"/>
            <a:ext cx="1074205" cy="338554"/>
          </a:xfrm>
          <a:prstGeom prst="rect">
            <a:avLst/>
          </a:prstGeom>
        </p:spPr>
        <p:txBody>
          <a:bodyPr wrap="none">
            <a:spAutoFit/>
          </a:bodyPr>
          <a:lstStyle/>
          <a:p>
            <a:pPr algn="l" rtl="0"/>
            <a:r>
              <a:rPr lang="fa-IR" sz="1600" dirty="0">
                <a:solidFill>
                  <a:prstClr val="black"/>
                </a:solidFill>
                <a:cs typeface="B Homa" panose="00000400000000000000" pitchFamily="2" charset="-78"/>
              </a:rPr>
              <a:t>+ </a:t>
            </a:r>
            <a:r>
              <a:rPr lang="en-US" sz="1600" dirty="0">
                <a:solidFill>
                  <a:prstClr val="black"/>
                </a:solidFill>
                <a:cs typeface="B Homa" panose="00000400000000000000" pitchFamily="2" charset="-78"/>
              </a:rPr>
              <a:t>V-Guard </a:t>
            </a:r>
            <a:endParaRPr lang="fa-IR" sz="1600" dirty="0">
              <a:solidFill>
                <a:prstClr val="black"/>
              </a:solidFill>
            </a:endParaRPr>
          </a:p>
        </p:txBody>
      </p:sp>
      <p:sp>
        <p:nvSpPr>
          <p:cNvPr id="6" name="TextBox 5"/>
          <p:cNvSpPr txBox="1"/>
          <p:nvPr/>
        </p:nvSpPr>
        <p:spPr>
          <a:xfrm>
            <a:off x="3465095" y="77979"/>
            <a:ext cx="5289884" cy="707886"/>
          </a:xfrm>
          <a:prstGeom prst="rect">
            <a:avLst/>
          </a:prstGeom>
          <a:noFill/>
        </p:spPr>
        <p:txBody>
          <a:bodyPr wrap="square" rtlCol="0">
            <a:spAutoFit/>
          </a:bodyPr>
          <a:lstStyle/>
          <a:p>
            <a:pPr algn="ctr"/>
            <a:r>
              <a:rPr lang="fa-IR" sz="4000" dirty="0">
                <a:solidFill>
                  <a:srgbClr val="9FB8CD">
                    <a:lumMod val="50000"/>
                  </a:srgbClr>
                </a:solidFill>
                <a:latin typeface="IranNastaliq" pitchFamily="18" charset="0"/>
                <a:cs typeface="B Homa" panose="00000400000000000000" pitchFamily="2" charset="-78"/>
              </a:rPr>
              <a:t>انواع  شیشه در ساختمان : </a:t>
            </a:r>
            <a:endParaRPr lang="en-US" sz="4000" dirty="0">
              <a:solidFill>
                <a:srgbClr val="9FB8CD">
                  <a:lumMod val="50000"/>
                </a:srgbClr>
              </a:solidFill>
              <a:latin typeface="IranNastaliq" pitchFamily="18" charset="0"/>
              <a:cs typeface="B Homa" panose="00000400000000000000" pitchFamily="2" charset="-78"/>
            </a:endParaRPr>
          </a:p>
        </p:txBody>
      </p:sp>
      <p:sp>
        <p:nvSpPr>
          <p:cNvPr id="13" name="Rectangle 12"/>
          <p:cNvSpPr/>
          <p:nvPr/>
        </p:nvSpPr>
        <p:spPr>
          <a:xfrm>
            <a:off x="827584" y="1353909"/>
            <a:ext cx="7244878" cy="646331"/>
          </a:xfrm>
          <a:prstGeom prst="rect">
            <a:avLst/>
          </a:prstGeom>
        </p:spPr>
        <p:txBody>
          <a:bodyPr wrap="square">
            <a:spAutoFit/>
          </a:bodyPr>
          <a:lstStyle/>
          <a:p>
            <a:pPr algn="justLow"/>
            <a:r>
              <a:rPr lang="fa-IR" dirty="0">
                <a:solidFill>
                  <a:prstClr val="black"/>
                </a:solidFill>
                <a:cs typeface="B Homa" panose="00000400000000000000" pitchFamily="2" charset="-78"/>
              </a:rPr>
              <a:t>شیشه </a:t>
            </a:r>
            <a:r>
              <a:rPr lang="en-US" dirty="0">
                <a:solidFill>
                  <a:prstClr val="black"/>
                </a:solidFill>
                <a:cs typeface="B Homa" panose="00000400000000000000" pitchFamily="2" charset="-78"/>
              </a:rPr>
              <a:t>V-Guard</a:t>
            </a:r>
            <a:r>
              <a:rPr lang="fa-IR" dirty="0">
                <a:solidFill>
                  <a:prstClr val="black"/>
                </a:solidFill>
                <a:cs typeface="B Homa" panose="00000400000000000000" pitchFamily="2" charset="-78"/>
              </a:rPr>
              <a:t>+ طی فرایندی طولانی وپیچیده تولید می شود. ویژگی خاص این نوع شیشه علاوه بر عایق صوتی وحرارتی، ضد گلوله و مقاوم در برابر انفجار بودن آن است.</a:t>
            </a:r>
          </a:p>
        </p:txBody>
      </p:sp>
      <p:pic>
        <p:nvPicPr>
          <p:cNvPr id="2" name="Picture 1"/>
          <p:cNvPicPr>
            <a:picLocks noChangeAspect="1"/>
          </p:cNvPicPr>
          <p:nvPr/>
        </p:nvPicPr>
        <p:blipFill rotWithShape="1">
          <a:blip r:embed="rId2">
            <a:extLst>
              <a:ext uri="{BEBA8EAE-BF5A-486C-A8C5-ECC9F3942E4B}">
                <a14:imgProps xmlns:a14="http://schemas.microsoft.com/office/drawing/2010/main">
                  <a14:imgLayer r:embed="rId3">
                    <a14:imgEffect>
                      <a14:sharpenSoften amount="50000"/>
                    </a14:imgEffect>
                    <a14:imgEffect>
                      <a14:colorTemperature colorTemp="4700"/>
                    </a14:imgEffect>
                  </a14:imgLayer>
                </a14:imgProps>
              </a:ext>
              <a:ext uri="{28A0092B-C50C-407E-A947-70E740481C1C}">
                <a14:useLocalDpi xmlns:a14="http://schemas.microsoft.com/office/drawing/2010/main" val="0"/>
              </a:ext>
            </a:extLst>
          </a:blip>
          <a:srcRect r="733"/>
          <a:stretch/>
        </p:blipFill>
        <p:spPr>
          <a:xfrm>
            <a:off x="3292778" y="2204864"/>
            <a:ext cx="4860622" cy="3801430"/>
          </a:xfrm>
          <a:prstGeom prst="rect">
            <a:avLst/>
          </a:prstGeom>
        </p:spPr>
      </p:pic>
      <p:pic>
        <p:nvPicPr>
          <p:cNvPr id="14" name="Picture 3"/>
          <p:cNvPicPr>
            <a:picLocks noChangeAspect="1" noChangeArrowheads="1"/>
          </p:cNvPicPr>
          <p:nvPr/>
        </p:nvPicPr>
        <p:blipFill>
          <a:blip r:embed="rId4"/>
          <a:srcRect/>
          <a:stretch>
            <a:fillRect/>
          </a:stretch>
        </p:blipFill>
        <p:spPr bwMode="auto">
          <a:xfrm rot="20295476">
            <a:off x="938486" y="2467990"/>
            <a:ext cx="1962150" cy="1962150"/>
          </a:xfrm>
          <a:prstGeom prst="rect">
            <a:avLst/>
          </a:prstGeom>
          <a:solidFill>
            <a:srgbClr val="FFFFFF">
              <a:shade val="85000"/>
            </a:srgbClr>
          </a:solidFill>
          <a:ln w="5715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3588567899"/>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928926" y="1124744"/>
            <a:ext cx="5286412" cy="4647426"/>
          </a:xfrm>
          <a:prstGeom prst="rect">
            <a:avLst/>
          </a:prstGeom>
        </p:spPr>
        <p:txBody>
          <a:bodyPr wrap="square">
            <a:spAutoFit/>
          </a:bodyPr>
          <a:lstStyle/>
          <a:p>
            <a:pPr algn="justLow"/>
            <a:r>
              <a:rPr lang="fa-IR" b="1" dirty="0">
                <a:solidFill>
                  <a:prstClr val="black"/>
                </a:solidFill>
                <a:cs typeface="B Homa" panose="00000400000000000000" pitchFamily="2" charset="-78"/>
              </a:rPr>
              <a:t>خاصیت ضد گلوله:</a:t>
            </a:r>
          </a:p>
          <a:p>
            <a:pPr algn="justLow"/>
            <a:r>
              <a:rPr lang="fa-IR" sz="1600" dirty="0">
                <a:solidFill>
                  <a:prstClr val="black"/>
                </a:solidFill>
                <a:cs typeface="B Homa" panose="00000400000000000000" pitchFamily="2" charset="-78"/>
              </a:rPr>
              <a:t>این نوع شیشه در برابر شلیک اسلحه کاملاً مقاوم بوده وبطوری که پس از اصابت گلوله :</a:t>
            </a:r>
          </a:p>
          <a:p>
            <a:pPr algn="justLow"/>
            <a:r>
              <a:rPr lang="fa-IR" sz="1600" dirty="0">
                <a:solidFill>
                  <a:prstClr val="black"/>
                </a:solidFill>
                <a:cs typeface="B Homa" panose="00000400000000000000" pitchFamily="2" charset="-78"/>
              </a:rPr>
              <a:t>•هیچ روزنه ای در سطح شیشه بوجود نیامده و مانع از ورود گلوله به فضای داخل می شود.</a:t>
            </a:r>
          </a:p>
          <a:p>
            <a:pPr algn="justLow"/>
            <a:r>
              <a:rPr lang="fa-IR" sz="1600" dirty="0">
                <a:solidFill>
                  <a:prstClr val="black"/>
                </a:solidFill>
                <a:cs typeface="B Homa" panose="00000400000000000000" pitchFamily="2" charset="-78"/>
              </a:rPr>
              <a:t>•پس از ترک وشکست هیچ ذره یا تراشه ای از شیشه جدا وپرتاب نمی شود</a:t>
            </a:r>
          </a:p>
          <a:p>
            <a:pPr algn="justLow"/>
            <a:r>
              <a:rPr lang="fa-IR" sz="1600" dirty="0">
                <a:solidFill>
                  <a:prstClr val="black"/>
                </a:solidFill>
                <a:cs typeface="B Homa" panose="00000400000000000000" pitchFamily="2" charset="-78"/>
              </a:rPr>
              <a:t>و بدین ترتیب ساکنین از هر گونه آسیبی مصون خواهند ماند.</a:t>
            </a:r>
          </a:p>
          <a:p>
            <a:pPr algn="justLow"/>
            <a:endParaRPr lang="fa-IR" dirty="0">
              <a:solidFill>
                <a:prstClr val="black"/>
              </a:solidFill>
              <a:cs typeface="B Homa" panose="00000400000000000000" pitchFamily="2" charset="-78"/>
            </a:endParaRPr>
          </a:p>
          <a:p>
            <a:pPr algn="justLow"/>
            <a:endParaRPr lang="fa-IR" dirty="0">
              <a:solidFill>
                <a:prstClr val="black"/>
              </a:solidFill>
              <a:cs typeface="B Homa" panose="00000400000000000000" pitchFamily="2" charset="-78"/>
            </a:endParaRPr>
          </a:p>
          <a:p>
            <a:pPr algn="justLow"/>
            <a:r>
              <a:rPr lang="fa-IR" b="1" dirty="0">
                <a:solidFill>
                  <a:prstClr val="black"/>
                </a:solidFill>
                <a:cs typeface="B Homa" panose="00000400000000000000" pitchFamily="2" charset="-78"/>
              </a:rPr>
              <a:t>مقاوم در برابرانفجار:</a:t>
            </a:r>
          </a:p>
          <a:p>
            <a:pPr algn="justLow"/>
            <a:r>
              <a:rPr lang="fa-IR" sz="1600" dirty="0">
                <a:solidFill>
                  <a:prstClr val="black"/>
                </a:solidFill>
                <a:cs typeface="B Homa" panose="00000400000000000000" pitchFamily="2" charset="-78"/>
              </a:rPr>
              <a:t>در سال های اخیر بمب گذاری به یکی از شیوه های معمول حملات تروریستی</a:t>
            </a:r>
          </a:p>
          <a:p>
            <a:pPr algn="justLow"/>
            <a:r>
              <a:rPr lang="fa-IR" sz="1600" dirty="0">
                <a:solidFill>
                  <a:prstClr val="black"/>
                </a:solidFill>
                <a:cs typeface="B Homa" panose="00000400000000000000" pitchFamily="2" charset="-78"/>
              </a:rPr>
              <a:t>بدل شده است. موج انفجار موجب خرابی، جراحت، آتش سوزی وآسیب های شنوائی می گردد. تکه های شکسته شده شیشه بعنوان مهم ترین عامل جراحات در محل انفجار می باشند. شیشه</a:t>
            </a:r>
            <a:r>
              <a:rPr lang="en-US" sz="1600" dirty="0">
                <a:solidFill>
                  <a:prstClr val="black"/>
                </a:solidFill>
                <a:cs typeface="B Homa" panose="00000400000000000000" pitchFamily="2" charset="-78"/>
              </a:rPr>
              <a:t>V-Guard</a:t>
            </a:r>
            <a:r>
              <a:rPr lang="fa-IR" sz="1600" dirty="0">
                <a:solidFill>
                  <a:prstClr val="black"/>
                </a:solidFill>
                <a:cs typeface="B Homa" panose="00000400000000000000" pitchFamily="2" charset="-78"/>
              </a:rPr>
              <a:t> + بهترین عملکرد را در برابر انفجار از خود نشان می دهد وخسارات ناشی از پرتاب شیشه های</a:t>
            </a:r>
          </a:p>
          <a:p>
            <a:pPr algn="justLow"/>
            <a:r>
              <a:rPr lang="fa-IR" sz="1600" dirty="0">
                <a:solidFill>
                  <a:prstClr val="black"/>
                </a:solidFill>
                <a:cs typeface="B Homa" panose="00000400000000000000" pitchFamily="2" charset="-78"/>
              </a:rPr>
              <a:t>شکسته به حداقل خواهد رسید.</a:t>
            </a:r>
          </a:p>
        </p:txBody>
      </p:sp>
      <p:sp>
        <p:nvSpPr>
          <p:cNvPr id="6" name="TextBox 5"/>
          <p:cNvSpPr txBox="1"/>
          <p:nvPr/>
        </p:nvSpPr>
        <p:spPr>
          <a:xfrm>
            <a:off x="3377100" y="306508"/>
            <a:ext cx="5510226" cy="707886"/>
          </a:xfrm>
          <a:prstGeom prst="rect">
            <a:avLst/>
          </a:prstGeom>
          <a:noFill/>
        </p:spPr>
        <p:txBody>
          <a:bodyPr wrap="square" rtlCol="0">
            <a:spAutoFit/>
          </a:bodyPr>
          <a:lstStyle/>
          <a:p>
            <a:pPr algn="ctr"/>
            <a:r>
              <a:rPr lang="fa-IR" sz="4000" dirty="0">
                <a:solidFill>
                  <a:srgbClr val="9FB8CD">
                    <a:lumMod val="50000"/>
                  </a:srgbClr>
                </a:solidFill>
                <a:latin typeface="IranNastaliq" pitchFamily="18" charset="0"/>
                <a:cs typeface="B Homa" panose="00000400000000000000" pitchFamily="2" charset="-78"/>
              </a:rPr>
              <a:t>انواع  شیشه در ساختمان : </a:t>
            </a:r>
            <a:endParaRPr lang="en-US" sz="4000" dirty="0">
              <a:solidFill>
                <a:srgbClr val="9FB8CD">
                  <a:lumMod val="50000"/>
                </a:srgbClr>
              </a:solidFill>
              <a:latin typeface="IranNastaliq" pitchFamily="18" charset="0"/>
              <a:cs typeface="B Homa" panose="00000400000000000000" pitchFamily="2" charset="-78"/>
            </a:endParaRPr>
          </a:p>
        </p:txBody>
      </p:sp>
      <p:pic>
        <p:nvPicPr>
          <p:cNvPr id="12" name="Picture 4"/>
          <p:cNvPicPr>
            <a:picLocks noChangeAspect="1" noChangeArrowheads="1"/>
          </p:cNvPicPr>
          <p:nvPr/>
        </p:nvPicPr>
        <p:blipFill>
          <a:blip r:embed="rId2"/>
          <a:srcRect/>
          <a:stretch>
            <a:fillRect/>
          </a:stretch>
        </p:blipFill>
        <p:spPr bwMode="auto">
          <a:xfrm>
            <a:off x="681024" y="3573016"/>
            <a:ext cx="1962150" cy="1962150"/>
          </a:xfrm>
          <a:prstGeom prst="rect">
            <a:avLst/>
          </a:prstGeom>
          <a:solidFill>
            <a:srgbClr val="FFFFFF">
              <a:shade val="85000"/>
            </a:srgbClr>
          </a:solidFill>
          <a:ln w="5715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0" name="Picture 9"/>
          <p:cNvPicPr>
            <a:picLocks noChangeAspect="1"/>
          </p:cNvPicPr>
          <p:nvPr/>
        </p:nvPicPr>
        <p:blipFill>
          <a:blip r:embed="rId3">
            <a:extLst>
              <a:ext uri="{BEBA8EAE-BF5A-486C-A8C5-ECC9F3942E4B}">
                <a14:imgProps xmlns:a14="http://schemas.microsoft.com/office/drawing/2010/main">
                  <a14:imgLayer r:embed="rId4">
                    <a14:imgEffect>
                      <a14:saturation sat="200000"/>
                    </a14:imgEffect>
                    <a14:imgEffect>
                      <a14:brightnessContrast contrast="20000"/>
                    </a14:imgEffect>
                  </a14:imgLayer>
                </a14:imgProps>
              </a:ext>
              <a:ext uri="{28A0092B-C50C-407E-A947-70E740481C1C}">
                <a14:useLocalDpi xmlns:a14="http://schemas.microsoft.com/office/drawing/2010/main" val="0"/>
              </a:ext>
            </a:extLst>
          </a:blip>
          <a:stretch>
            <a:fillRect/>
          </a:stretch>
        </p:blipFill>
        <p:spPr>
          <a:xfrm>
            <a:off x="627227" y="1430901"/>
            <a:ext cx="2069742" cy="1972723"/>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2481006877"/>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ChangeArrowheads="1"/>
          </p:cNvSpPr>
          <p:nvPr/>
        </p:nvSpPr>
        <p:spPr bwMode="auto">
          <a:xfrm>
            <a:off x="2095798" y="1383274"/>
            <a:ext cx="5976664" cy="28315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algn="just" fontAlgn="base">
              <a:spcBef>
                <a:spcPct val="0"/>
              </a:spcBef>
              <a:spcAft>
                <a:spcPct val="0"/>
              </a:spcAft>
            </a:pPr>
            <a:r>
              <a:rPr lang="fa-IR" dirty="0">
                <a:solidFill>
                  <a:prstClr val="black"/>
                </a:solidFill>
                <a:latin typeface="Arial" pitchFamily="34" charset="0"/>
                <a:cs typeface="B Homa" panose="00000400000000000000" pitchFamily="2" charset="-78"/>
              </a:rPr>
              <a:t>انواع دیگر شيشه ها</a:t>
            </a:r>
          </a:p>
          <a:p>
            <a:pPr algn="just" fontAlgn="base">
              <a:spcBef>
                <a:spcPct val="0"/>
              </a:spcBef>
              <a:spcAft>
                <a:spcPct val="0"/>
              </a:spcAft>
            </a:pPr>
            <a:endParaRPr lang="fa-IR" sz="1600" dirty="0">
              <a:solidFill>
                <a:prstClr val="black"/>
              </a:solidFill>
              <a:latin typeface="Arial" pitchFamily="34" charset="0"/>
              <a:cs typeface="B Homa" panose="00000400000000000000" pitchFamily="2" charset="-78"/>
            </a:endParaRPr>
          </a:p>
          <a:p>
            <a:pPr algn="just" fontAlgn="base">
              <a:spcBef>
                <a:spcPct val="0"/>
              </a:spcBef>
              <a:spcAft>
                <a:spcPct val="0"/>
              </a:spcAft>
              <a:buFontTx/>
              <a:buChar char="•"/>
            </a:pPr>
            <a:r>
              <a:rPr lang="ar-SA" sz="1600" dirty="0">
                <a:solidFill>
                  <a:prstClr val="black"/>
                </a:solidFill>
                <a:latin typeface="Arial" pitchFamily="34" charset="0"/>
                <a:cs typeface="B Homa" panose="00000400000000000000" pitchFamily="2" charset="-78"/>
              </a:rPr>
              <a:t>شیشه های گرم شونده الکتریکی ( </a:t>
            </a:r>
            <a:r>
              <a:rPr lang="fa-IR" sz="1600" dirty="0">
                <a:solidFill>
                  <a:prstClr val="black"/>
                </a:solidFill>
                <a:latin typeface="Arial" pitchFamily="34" charset="0"/>
                <a:cs typeface="B Homa" panose="00000400000000000000" pitchFamily="2" charset="-78"/>
              </a:rPr>
              <a:t>Electrically Heated Glass ) </a:t>
            </a:r>
          </a:p>
          <a:p>
            <a:pPr algn="just" fontAlgn="base">
              <a:spcBef>
                <a:spcPct val="0"/>
              </a:spcBef>
              <a:spcAft>
                <a:spcPct val="0"/>
              </a:spcAft>
              <a:buFontTx/>
              <a:buChar char="•"/>
            </a:pPr>
            <a:r>
              <a:rPr lang="fa-IR" sz="1600" dirty="0">
                <a:solidFill>
                  <a:prstClr val="black"/>
                </a:solidFill>
                <a:latin typeface="Arial" pitchFamily="34" charset="0"/>
                <a:cs typeface="B Homa" panose="00000400000000000000" pitchFamily="2" charset="-78"/>
              </a:rPr>
              <a:t>شیشه های ضد امواج الکترومغناطیسی ( </a:t>
            </a:r>
            <a:r>
              <a:rPr lang="en-US" sz="1600" dirty="0">
                <a:solidFill>
                  <a:prstClr val="black"/>
                </a:solidFill>
                <a:latin typeface="Arial" pitchFamily="34" charset="0"/>
                <a:cs typeface="B Homa" panose="00000400000000000000" pitchFamily="2" charset="-78"/>
              </a:rPr>
              <a:t>EMI Glass</a:t>
            </a:r>
            <a:r>
              <a:rPr lang="fa-IR" sz="1600" dirty="0">
                <a:solidFill>
                  <a:prstClr val="black"/>
                </a:solidFill>
                <a:latin typeface="Arial" pitchFamily="34" charset="0"/>
                <a:cs typeface="B Homa" panose="00000400000000000000" pitchFamily="2" charset="-78"/>
              </a:rPr>
              <a:t> ) </a:t>
            </a:r>
          </a:p>
          <a:p>
            <a:pPr algn="just" fontAlgn="base">
              <a:spcBef>
                <a:spcPct val="0"/>
              </a:spcBef>
              <a:spcAft>
                <a:spcPct val="0"/>
              </a:spcAft>
              <a:buFontTx/>
              <a:buChar char="•"/>
            </a:pPr>
            <a:r>
              <a:rPr lang="fa-IR" sz="1600" dirty="0">
                <a:solidFill>
                  <a:prstClr val="black"/>
                </a:solidFill>
                <a:latin typeface="Arial" pitchFamily="34" charset="0"/>
                <a:cs typeface="B Homa" panose="00000400000000000000" pitchFamily="2" charset="-78"/>
              </a:rPr>
              <a:t>شیشه های با قابلیت عدم تجمع بارهای الکتریکی ( </a:t>
            </a:r>
            <a:r>
              <a:rPr lang="en-US" sz="1600" dirty="0">
                <a:solidFill>
                  <a:prstClr val="black"/>
                </a:solidFill>
                <a:latin typeface="Arial" pitchFamily="34" charset="0"/>
                <a:cs typeface="B Homa" panose="00000400000000000000" pitchFamily="2" charset="-78"/>
              </a:rPr>
              <a:t>Anti - Static Glass</a:t>
            </a:r>
            <a:r>
              <a:rPr lang="fa-IR" sz="1600" dirty="0">
                <a:solidFill>
                  <a:prstClr val="black"/>
                </a:solidFill>
                <a:latin typeface="Arial" pitchFamily="34" charset="0"/>
                <a:cs typeface="B Homa" panose="00000400000000000000" pitchFamily="2" charset="-78"/>
              </a:rPr>
              <a:t> ) </a:t>
            </a:r>
          </a:p>
          <a:p>
            <a:pPr algn="just" fontAlgn="base">
              <a:spcBef>
                <a:spcPct val="0"/>
              </a:spcBef>
              <a:spcAft>
                <a:spcPct val="0"/>
              </a:spcAft>
              <a:buFontTx/>
              <a:buChar char="•"/>
            </a:pPr>
            <a:r>
              <a:rPr lang="fa-IR" sz="1600" dirty="0">
                <a:solidFill>
                  <a:prstClr val="black"/>
                </a:solidFill>
                <a:latin typeface="Arial" pitchFamily="34" charset="0"/>
                <a:cs typeface="B Homa" panose="00000400000000000000" pitchFamily="2" charset="-78"/>
              </a:rPr>
              <a:t>شیشه های هوشمند (</a:t>
            </a:r>
            <a:r>
              <a:rPr lang="en-US" sz="1600" dirty="0">
                <a:solidFill>
                  <a:prstClr val="black"/>
                </a:solidFill>
                <a:latin typeface="Arial" pitchFamily="34" charset="0"/>
                <a:cs typeface="B Homa" panose="00000400000000000000" pitchFamily="2" charset="-78"/>
              </a:rPr>
              <a:t>Smart Glass</a:t>
            </a:r>
            <a:r>
              <a:rPr lang="fa-IR" sz="1600" dirty="0">
                <a:solidFill>
                  <a:prstClr val="black"/>
                </a:solidFill>
                <a:latin typeface="Arial" pitchFamily="34" charset="0"/>
                <a:cs typeface="B Homa" panose="00000400000000000000" pitchFamily="2" charset="-78"/>
              </a:rPr>
              <a:t> ) با قابلیت کنترل نور و گرما </a:t>
            </a:r>
          </a:p>
          <a:p>
            <a:pPr algn="just" fontAlgn="base">
              <a:spcBef>
                <a:spcPct val="0"/>
              </a:spcBef>
              <a:spcAft>
                <a:spcPct val="0"/>
              </a:spcAft>
              <a:buFontTx/>
              <a:buChar char="•"/>
            </a:pPr>
            <a:r>
              <a:rPr lang="fa-IR" sz="1600" dirty="0">
                <a:solidFill>
                  <a:prstClr val="black"/>
                </a:solidFill>
                <a:latin typeface="Arial" pitchFamily="34" charset="0"/>
                <a:cs typeface="B Homa" panose="00000400000000000000" pitchFamily="2" charset="-78"/>
              </a:rPr>
              <a:t>شیشه های ترابری خاص </a:t>
            </a:r>
          </a:p>
          <a:p>
            <a:pPr algn="just" fontAlgn="base">
              <a:spcBef>
                <a:spcPct val="0"/>
              </a:spcBef>
              <a:spcAft>
                <a:spcPct val="0"/>
              </a:spcAft>
              <a:buFontTx/>
              <a:buChar char="•"/>
            </a:pPr>
            <a:r>
              <a:rPr lang="fa-IR" sz="1600" dirty="0">
                <a:solidFill>
                  <a:prstClr val="black"/>
                </a:solidFill>
                <a:latin typeface="Arial" pitchFamily="34" charset="0"/>
                <a:cs typeface="B Homa" panose="00000400000000000000" pitchFamily="2" charset="-78"/>
              </a:rPr>
              <a:t>شیشه های ضد آتش </a:t>
            </a:r>
          </a:p>
          <a:p>
            <a:pPr algn="just" fontAlgn="base">
              <a:spcBef>
                <a:spcPct val="0"/>
              </a:spcBef>
              <a:spcAft>
                <a:spcPct val="0"/>
              </a:spcAft>
              <a:buFontTx/>
              <a:buChar char="•"/>
            </a:pPr>
            <a:r>
              <a:rPr lang="fa-IR" sz="1600" dirty="0">
                <a:solidFill>
                  <a:prstClr val="black"/>
                </a:solidFill>
                <a:latin typeface="Arial" pitchFamily="34" charset="0"/>
                <a:cs typeface="B Homa" panose="00000400000000000000" pitchFamily="2" charset="-78"/>
              </a:rPr>
              <a:t>آیینه های </a:t>
            </a:r>
            <a:r>
              <a:rPr lang="en-US" sz="1600" dirty="0">
                <a:solidFill>
                  <a:prstClr val="black"/>
                </a:solidFill>
                <a:latin typeface="Arial" pitchFamily="34" charset="0"/>
                <a:cs typeface="B Homa" panose="00000400000000000000" pitchFamily="2" charset="-78"/>
              </a:rPr>
              <a:t>EC</a:t>
            </a:r>
            <a:r>
              <a:rPr lang="fa-IR" sz="1600" dirty="0">
                <a:solidFill>
                  <a:prstClr val="black"/>
                </a:solidFill>
                <a:latin typeface="Arial" pitchFamily="34" charset="0"/>
                <a:cs typeface="B Homa" panose="00000400000000000000" pitchFamily="2" charset="-78"/>
              </a:rPr>
              <a:t> با کیفیت بالا در اتومبیل که باعث کاهش درخشندگی ، روشنایی زننده و تابش خیره کننده نور ماشین عقبی می شود. </a:t>
            </a:r>
          </a:p>
          <a:p>
            <a:pPr algn="just" fontAlgn="base">
              <a:spcBef>
                <a:spcPct val="0"/>
              </a:spcBef>
              <a:spcAft>
                <a:spcPct val="0"/>
              </a:spcAft>
              <a:buFontTx/>
              <a:buChar char="•"/>
            </a:pPr>
            <a:r>
              <a:rPr lang="fa-IR" sz="1600" dirty="0">
                <a:solidFill>
                  <a:prstClr val="black"/>
                </a:solidFill>
                <a:latin typeface="Arial" pitchFamily="34" charset="0"/>
                <a:cs typeface="B Homa" panose="00000400000000000000" pitchFamily="2" charset="-78"/>
              </a:rPr>
              <a:t>شيشه خود تميز كن</a:t>
            </a:r>
          </a:p>
        </p:txBody>
      </p:sp>
      <p:sp>
        <p:nvSpPr>
          <p:cNvPr id="3" name="Rectangle 2"/>
          <p:cNvSpPr/>
          <p:nvPr/>
        </p:nvSpPr>
        <p:spPr>
          <a:xfrm>
            <a:off x="4829822" y="77908"/>
            <a:ext cx="3528392" cy="707886"/>
          </a:xfrm>
          <a:prstGeom prst="rect">
            <a:avLst/>
          </a:prstGeom>
        </p:spPr>
        <p:txBody>
          <a:bodyPr wrap="square">
            <a:spAutoFit/>
          </a:bodyPr>
          <a:lstStyle/>
          <a:p>
            <a:pPr algn="ctr"/>
            <a:r>
              <a:rPr lang="fa-IR" sz="4000" dirty="0">
                <a:solidFill>
                  <a:srgbClr val="9FB8CD">
                    <a:lumMod val="50000"/>
                  </a:srgbClr>
                </a:solidFill>
                <a:latin typeface="IranNastaliq" pitchFamily="18" charset="0"/>
                <a:cs typeface="B Homa" panose="00000400000000000000" pitchFamily="2" charset="-78"/>
              </a:rPr>
              <a:t> سایر شیشه ها</a:t>
            </a:r>
          </a:p>
        </p:txBody>
      </p:sp>
    </p:spTree>
    <p:extLst>
      <p:ext uri="{BB962C8B-B14F-4D97-AF65-F5344CB8AC3E}">
        <p14:creationId xmlns:p14="http://schemas.microsoft.com/office/powerpoint/2010/main" val="1728876864"/>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a:xfrm>
            <a:off x="4788024" y="404664"/>
            <a:ext cx="3313355" cy="1702160"/>
          </a:xfrm>
        </p:spPr>
        <p:txBody>
          <a:bodyPr>
            <a:noAutofit/>
          </a:bodyPr>
          <a:lstStyle/>
          <a:p>
            <a:pPr algn="ctr" rtl="1"/>
            <a:r>
              <a:rPr lang="fa-IR" sz="4400" dirty="0" smtClean="0">
                <a:solidFill>
                  <a:schemeClr val="tx2"/>
                </a:solidFill>
                <a:latin typeface="IranNastaliq" pitchFamily="18" charset="0"/>
                <a:cs typeface="B Homa" panose="00000400000000000000" pitchFamily="2" charset="-78"/>
              </a:rPr>
              <a:t>کاربردشیشه درساختمان</a:t>
            </a:r>
            <a:endParaRPr lang="en-US" sz="4000" dirty="0">
              <a:solidFill>
                <a:schemeClr val="tx2"/>
              </a:solidFill>
              <a:latin typeface="IranNastaliq" pitchFamily="18" charset="0"/>
              <a:cs typeface="B Homa" panose="00000400000000000000" pitchFamily="2" charset="-78"/>
            </a:endParaRPr>
          </a:p>
        </p:txBody>
      </p:sp>
      <p:sp>
        <p:nvSpPr>
          <p:cNvPr id="2" name="TextBox 1"/>
          <p:cNvSpPr txBox="1"/>
          <p:nvPr/>
        </p:nvSpPr>
        <p:spPr>
          <a:xfrm>
            <a:off x="5076056" y="2996952"/>
            <a:ext cx="2592288" cy="2554545"/>
          </a:xfrm>
          <a:prstGeom prst="rect">
            <a:avLst/>
          </a:prstGeom>
          <a:noFill/>
        </p:spPr>
        <p:txBody>
          <a:bodyPr wrap="square" rtlCol="0">
            <a:spAutoFit/>
          </a:bodyPr>
          <a:lstStyle/>
          <a:p>
            <a:r>
              <a:rPr lang="fa-IR" sz="2400" dirty="0">
                <a:solidFill>
                  <a:prstClr val="black"/>
                </a:solidFill>
                <a:latin typeface="IranNastaliq" pitchFamily="18" charset="0"/>
                <a:cs typeface="B Homa" panose="00000400000000000000" pitchFamily="2" charset="-78"/>
              </a:rPr>
              <a:t>1</a:t>
            </a:r>
            <a:r>
              <a:rPr lang="fa-IR" sz="3200" dirty="0">
                <a:solidFill>
                  <a:prstClr val="black"/>
                </a:solidFill>
                <a:latin typeface="IranNastaliq" pitchFamily="18" charset="0"/>
                <a:cs typeface="B Homa" panose="00000400000000000000" pitchFamily="2" charset="-78"/>
              </a:rPr>
              <a:t>. معرفی موارد استفاده آن</a:t>
            </a:r>
          </a:p>
          <a:p>
            <a:endParaRPr lang="fa-IR" sz="3200" dirty="0">
              <a:solidFill>
                <a:prstClr val="black"/>
              </a:solidFill>
              <a:latin typeface="IranNastaliq" pitchFamily="18" charset="0"/>
              <a:cs typeface="B Homa" panose="00000400000000000000" pitchFamily="2" charset="-78"/>
            </a:endParaRPr>
          </a:p>
          <a:p>
            <a:r>
              <a:rPr lang="fa-IR" sz="2400" dirty="0">
                <a:solidFill>
                  <a:prstClr val="black"/>
                </a:solidFill>
                <a:latin typeface="IranNastaliq" pitchFamily="18" charset="0"/>
                <a:cs typeface="B Homa" panose="00000400000000000000" pitchFamily="2" charset="-78"/>
              </a:rPr>
              <a:t>2</a:t>
            </a:r>
            <a:r>
              <a:rPr lang="fa-IR" sz="3200" dirty="0">
                <a:solidFill>
                  <a:prstClr val="black"/>
                </a:solidFill>
                <a:latin typeface="IranNastaliq" pitchFamily="18" charset="0"/>
                <a:cs typeface="B Homa" panose="00000400000000000000" pitchFamily="2" charset="-78"/>
              </a:rPr>
              <a:t>. توضیح  هر مورد با جزییات</a:t>
            </a:r>
            <a:endParaRPr lang="en-US" sz="3200" dirty="0">
              <a:solidFill>
                <a:prstClr val="black"/>
              </a:solidFill>
              <a:latin typeface="IranNastaliq" pitchFamily="18" charset="0"/>
              <a:cs typeface="B Homa" panose="00000400000000000000" pitchFamily="2" charset="-78"/>
            </a:endParaRPr>
          </a:p>
        </p:txBody>
      </p:sp>
    </p:spTree>
    <p:extLst>
      <p:ext uri="{BB962C8B-B14F-4D97-AF65-F5344CB8AC3E}">
        <p14:creationId xmlns:p14="http://schemas.microsoft.com/office/powerpoint/2010/main" val="1298081778"/>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noChangeArrowheads="1"/>
          </p:cNvPicPr>
          <p:nvPr/>
        </p:nvPicPr>
        <p:blipFill rotWithShape="1">
          <a:blip r:embed="rId2" cstate="print">
            <a:clrChange>
              <a:clrFrom>
                <a:srgbClr val="F1F1F2"/>
              </a:clrFrom>
              <a:clrTo>
                <a:srgbClr val="F1F1F2">
                  <a:alpha val="0"/>
                </a:srgbClr>
              </a:clrTo>
            </a:clrChange>
            <a:lum contrast="30000"/>
          </a:blip>
          <a:srcRect l="4130"/>
          <a:stretch/>
        </p:blipFill>
        <p:spPr bwMode="auto">
          <a:xfrm>
            <a:off x="500034" y="823916"/>
            <a:ext cx="4857784" cy="5248290"/>
          </a:xfrm>
          <a:prstGeom prst="rect">
            <a:avLst/>
          </a:prstGeom>
          <a:noFill/>
          <a:ln w="9525">
            <a:noFill/>
            <a:miter lim="800000"/>
            <a:headEnd/>
            <a:tailEnd/>
          </a:ln>
        </p:spPr>
      </p:pic>
      <p:sp>
        <p:nvSpPr>
          <p:cNvPr id="4" name="Rectangle 3"/>
          <p:cNvSpPr/>
          <p:nvPr/>
        </p:nvSpPr>
        <p:spPr>
          <a:xfrm>
            <a:off x="4452964" y="1184490"/>
            <a:ext cx="3905250" cy="2062103"/>
          </a:xfrm>
          <a:prstGeom prst="rect">
            <a:avLst/>
          </a:prstGeom>
        </p:spPr>
        <p:txBody>
          <a:bodyPr wrap="square">
            <a:spAutoFit/>
          </a:bodyPr>
          <a:lstStyle/>
          <a:p>
            <a:pPr rtl="0"/>
            <a:r>
              <a:rPr lang="fa-IR" b="1" dirty="0">
                <a:solidFill>
                  <a:prstClr val="black"/>
                </a:solidFill>
                <a:cs typeface="B Homa" panose="00000400000000000000" pitchFamily="2" charset="-78"/>
              </a:rPr>
              <a:t>انواع سيستم  نگهدارنده</a:t>
            </a:r>
            <a:r>
              <a:rPr lang="fa-IR" sz="2000" b="1" dirty="0">
                <a:solidFill>
                  <a:prstClr val="black"/>
                </a:solidFill>
                <a:cs typeface="B Homa" panose="00000400000000000000" pitchFamily="2" charset="-78"/>
              </a:rPr>
              <a:t>:</a:t>
            </a:r>
          </a:p>
          <a:p>
            <a:pPr rtl="0"/>
            <a:endParaRPr lang="fa-IR" sz="1400" b="1" dirty="0">
              <a:solidFill>
                <a:prstClr val="black"/>
              </a:solidFill>
            </a:endParaRPr>
          </a:p>
          <a:p>
            <a:pPr rtl="0"/>
            <a:r>
              <a:rPr lang="fa-IR" sz="1600" dirty="0">
                <a:solidFill>
                  <a:prstClr val="black"/>
                </a:solidFill>
                <a:cs typeface="B Homa" panose="00000400000000000000" pitchFamily="2" charset="-78"/>
              </a:rPr>
              <a:t>موارد زير مهمترين انواع سيستم هاي نگهدارنده هستند:</a:t>
            </a:r>
          </a:p>
          <a:p>
            <a:pPr rtl="0"/>
            <a:endParaRPr lang="fa-IR" sz="1600" b="1" dirty="0">
              <a:solidFill>
                <a:prstClr val="black"/>
              </a:solidFill>
              <a:cs typeface="B Homa" panose="00000400000000000000" pitchFamily="2" charset="-78"/>
            </a:endParaRPr>
          </a:p>
          <a:p>
            <a:pPr rtl="0"/>
            <a:r>
              <a:rPr lang="fa-IR" sz="1600" b="1" dirty="0">
                <a:solidFill>
                  <a:prstClr val="black"/>
                </a:solidFill>
                <a:cs typeface="B Homa" panose="00000400000000000000" pitchFamily="2" charset="-78"/>
              </a:rPr>
              <a:t>1. سيستم هاي قاب بندي شده </a:t>
            </a:r>
            <a:r>
              <a:rPr lang="fa-IR" sz="1600" dirty="0">
                <a:solidFill>
                  <a:prstClr val="black"/>
                </a:solidFill>
                <a:cs typeface="B Homa" panose="00000400000000000000" pitchFamily="2" charset="-78"/>
              </a:rPr>
              <a:t>، که در آنها جام شيشه در يک قاب محيطي قرار مي گيرد.</a:t>
            </a:r>
          </a:p>
          <a:p>
            <a:pPr rtl="0"/>
            <a:endParaRPr lang="fa-IR" sz="1400" dirty="0">
              <a:solidFill>
                <a:prstClr val="black"/>
              </a:solidFill>
            </a:endParaRPr>
          </a:p>
        </p:txBody>
      </p:sp>
      <p:pic>
        <p:nvPicPr>
          <p:cNvPr id="6" name="Picture 5"/>
          <p:cNvPicPr>
            <a:picLocks noChangeAspect="1" noChangeArrowheads="1"/>
          </p:cNvPicPr>
          <p:nvPr/>
        </p:nvPicPr>
        <p:blipFill rotWithShape="1">
          <a:blip r:embed="rId3" cstate="print">
            <a:clrChange>
              <a:clrFrom>
                <a:srgbClr val="FFFFFF"/>
              </a:clrFrom>
              <a:clrTo>
                <a:srgbClr val="FFFFFF">
                  <a:alpha val="0"/>
                </a:srgbClr>
              </a:clrTo>
            </a:clrChange>
          </a:blip>
          <a:srcRect b="11392"/>
          <a:stretch/>
        </p:blipFill>
        <p:spPr bwMode="auto">
          <a:xfrm>
            <a:off x="5000628" y="2928934"/>
            <a:ext cx="2780011" cy="3310565"/>
          </a:xfrm>
          <a:prstGeom prst="rect">
            <a:avLst/>
          </a:prstGeom>
          <a:noFill/>
          <a:ln w="9525">
            <a:noFill/>
            <a:miter lim="800000"/>
            <a:headEnd/>
            <a:tailEnd/>
          </a:ln>
        </p:spPr>
      </p:pic>
      <p:sp>
        <p:nvSpPr>
          <p:cNvPr id="7" name="TextBox 6"/>
          <p:cNvSpPr txBox="1"/>
          <p:nvPr/>
        </p:nvSpPr>
        <p:spPr>
          <a:xfrm>
            <a:off x="500034" y="6000768"/>
            <a:ext cx="3429000" cy="276999"/>
          </a:xfrm>
          <a:prstGeom prst="rect">
            <a:avLst/>
          </a:prstGeom>
          <a:noFill/>
        </p:spPr>
        <p:txBody>
          <a:bodyPr wrap="square" rtlCol="0">
            <a:spAutoFit/>
          </a:bodyPr>
          <a:lstStyle/>
          <a:p>
            <a:pPr algn="l" rtl="0"/>
            <a:r>
              <a:rPr lang="en-US" sz="1200" dirty="0">
                <a:solidFill>
                  <a:prstClr val="black"/>
                </a:solidFill>
              </a:rPr>
              <a:t>Steel-built Curtain wall System</a:t>
            </a:r>
          </a:p>
        </p:txBody>
      </p:sp>
      <p:sp>
        <p:nvSpPr>
          <p:cNvPr id="8" name="Rectangle 7"/>
          <p:cNvSpPr/>
          <p:nvPr/>
        </p:nvSpPr>
        <p:spPr>
          <a:xfrm>
            <a:off x="571472" y="5715016"/>
            <a:ext cx="1696298" cy="276999"/>
          </a:xfrm>
          <a:prstGeom prst="rect">
            <a:avLst/>
          </a:prstGeom>
        </p:spPr>
        <p:txBody>
          <a:bodyPr wrap="none">
            <a:spAutoFit/>
          </a:bodyPr>
          <a:lstStyle/>
          <a:p>
            <a:pPr algn="l" rtl="0"/>
            <a:r>
              <a:rPr lang="fa-IR" sz="1200" dirty="0">
                <a:solidFill>
                  <a:prstClr val="black"/>
                </a:solidFill>
                <a:cs typeface="B Homa" panose="00000400000000000000" pitchFamily="2" charset="-78"/>
              </a:rPr>
              <a:t>سيستم هاي قاب بندي شده </a:t>
            </a:r>
            <a:endParaRPr lang="en-US" sz="1200" dirty="0">
              <a:solidFill>
                <a:prstClr val="black"/>
              </a:solidFill>
            </a:endParaRPr>
          </a:p>
        </p:txBody>
      </p:sp>
    </p:spTree>
    <p:extLst>
      <p:ext uri="{BB962C8B-B14F-4D97-AF65-F5344CB8AC3E}">
        <p14:creationId xmlns:p14="http://schemas.microsoft.com/office/powerpoint/2010/main" val="2303213300"/>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187624" y="4221088"/>
            <a:ext cx="6884806" cy="1077218"/>
          </a:xfrm>
          <a:prstGeom prst="rect">
            <a:avLst/>
          </a:prstGeom>
        </p:spPr>
        <p:txBody>
          <a:bodyPr wrap="square">
            <a:spAutoFit/>
          </a:bodyPr>
          <a:lstStyle/>
          <a:p>
            <a:r>
              <a:rPr lang="fa-IR" sz="1600" b="1" dirty="0">
                <a:solidFill>
                  <a:prstClr val="black"/>
                </a:solidFill>
                <a:cs typeface="B Homa" panose="00000400000000000000" pitchFamily="2" charset="-78"/>
              </a:rPr>
              <a:t>3. سيستم هاي سطحي </a:t>
            </a:r>
            <a:r>
              <a:rPr lang="fa-IR" sz="1600" dirty="0">
                <a:solidFill>
                  <a:prstClr val="black"/>
                </a:solidFill>
                <a:cs typeface="B Homa" panose="00000400000000000000" pitchFamily="2" charset="-78"/>
              </a:rPr>
              <a:t>،که در آنها جام هاي شيشه اي سخت کاري شده بدون قاب تنها به وسيله اتصالات پيچ سرخزينه اي که براي جذب ومحافظت شيشه در برابر جابجايي در سازه زيرين طراحي شده ، نگه داشته مي شود. رويه شيشه اي تراز شده همچنانکه ظاهر ظريف و خوشايندي دارد امکان نظافت مناسبي را فراهم مي کند</a:t>
            </a:r>
            <a:endParaRPr lang="fa-IR" sz="1600" dirty="0">
              <a:solidFill>
                <a:prstClr val="black"/>
              </a:solidFill>
            </a:endParaRPr>
          </a:p>
        </p:txBody>
      </p:sp>
      <p:sp>
        <p:nvSpPr>
          <p:cNvPr id="5" name="Rectangle 4"/>
          <p:cNvSpPr/>
          <p:nvPr/>
        </p:nvSpPr>
        <p:spPr>
          <a:xfrm>
            <a:off x="1187624" y="1653188"/>
            <a:ext cx="7169418" cy="1415772"/>
          </a:xfrm>
          <a:prstGeom prst="rect">
            <a:avLst/>
          </a:prstGeom>
        </p:spPr>
        <p:txBody>
          <a:bodyPr wrap="square">
            <a:spAutoFit/>
          </a:bodyPr>
          <a:lstStyle/>
          <a:p>
            <a:pPr rtl="0"/>
            <a:endParaRPr lang="fa-IR" dirty="0">
              <a:solidFill>
                <a:prstClr val="black"/>
              </a:solidFill>
              <a:cs typeface="B Homa" panose="00000400000000000000" pitchFamily="2" charset="-78"/>
            </a:endParaRPr>
          </a:p>
          <a:p>
            <a:pPr rtl="0"/>
            <a:r>
              <a:rPr lang="fa-IR" b="1" dirty="0">
                <a:solidFill>
                  <a:prstClr val="black"/>
                </a:solidFill>
                <a:cs typeface="B Homa" panose="00000400000000000000" pitchFamily="2" charset="-78"/>
              </a:rPr>
              <a:t>2</a:t>
            </a:r>
            <a:r>
              <a:rPr lang="fa-IR" sz="1600" b="1" dirty="0">
                <a:solidFill>
                  <a:prstClr val="black"/>
                </a:solidFill>
                <a:cs typeface="B Homa" panose="00000400000000000000" pitchFamily="2" charset="-78"/>
              </a:rPr>
              <a:t>.سيستم هاي پيچ و صفحه</a:t>
            </a:r>
            <a:r>
              <a:rPr lang="fa-IR" dirty="0">
                <a:solidFill>
                  <a:prstClr val="black"/>
                </a:solidFill>
                <a:cs typeface="B Homa" panose="00000400000000000000" pitchFamily="2" charset="-78"/>
              </a:rPr>
              <a:t>، </a:t>
            </a:r>
            <a:r>
              <a:rPr lang="fa-IR" sz="1600" dirty="0">
                <a:solidFill>
                  <a:prstClr val="black"/>
                </a:solidFill>
                <a:cs typeface="B Homa" panose="00000400000000000000" pitchFamily="2" charset="-78"/>
              </a:rPr>
              <a:t>که در آنها جام هاي شيشه سخت کاري شده توسط پيچ ها و صفحات اتصال فلزي کوچکي در گوشه هايشان نگه داشته مي شوند ودرزهاي ا تصال دو جام به وسيله سيليکون درزگيري مي شود. به عنوان مثال ، سايبان ورودي . به استثناي سازه هاي کوچک، بايد اطمينان يافت که از جابجايي سطح شيشه در سيستم نگهدارنده ، جلوگيري شده </a:t>
            </a:r>
            <a:r>
              <a:rPr lang="fa-IR" dirty="0">
                <a:solidFill>
                  <a:prstClr val="black"/>
                </a:solidFill>
                <a:cs typeface="B Homa" panose="00000400000000000000" pitchFamily="2" charset="-78"/>
              </a:rPr>
              <a:t>است</a:t>
            </a:r>
            <a:r>
              <a:rPr lang="fa-IR" sz="1600" dirty="0">
                <a:solidFill>
                  <a:prstClr val="black"/>
                </a:solidFill>
              </a:rPr>
              <a:t>.</a:t>
            </a:r>
          </a:p>
        </p:txBody>
      </p:sp>
    </p:spTree>
    <p:extLst>
      <p:ext uri="{BB962C8B-B14F-4D97-AF65-F5344CB8AC3E}">
        <p14:creationId xmlns:p14="http://schemas.microsoft.com/office/powerpoint/2010/main" val="48757822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5" name="Rectangle 1"/>
          <p:cNvSpPr>
            <a:spLocks noChangeArrowheads="1"/>
          </p:cNvSpPr>
          <p:nvPr/>
        </p:nvSpPr>
        <p:spPr bwMode="auto">
          <a:xfrm>
            <a:off x="2566966" y="1144619"/>
            <a:ext cx="6143668" cy="378565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r>
              <a:rPr lang="fa-IR" sz="1600" dirty="0">
                <a:solidFill>
                  <a:prstClr val="black"/>
                </a:solidFill>
                <a:cs typeface="B Homa" panose="00000400000000000000" pitchFamily="2" charset="-78"/>
              </a:rPr>
              <a:t>تعاریف مختلفی برای شیشه وجود دارد که هنوز توافق کلی بر روی آنها حاصل نشده‌است.</a:t>
            </a:r>
          </a:p>
          <a:p>
            <a:endParaRPr lang="en-US" sz="1600" dirty="0">
              <a:solidFill>
                <a:prstClr val="black"/>
              </a:solidFill>
              <a:cs typeface="B Homa" panose="00000400000000000000" pitchFamily="2" charset="-78"/>
            </a:endParaRPr>
          </a:p>
          <a:p>
            <a:r>
              <a:rPr lang="fa-IR" sz="1600" b="1" dirty="0">
                <a:solidFill>
                  <a:prstClr val="black"/>
                </a:solidFill>
                <a:cs typeface="B Homa" panose="00000400000000000000" pitchFamily="2" charset="-78"/>
              </a:rPr>
              <a:t>تعریف کلی</a:t>
            </a:r>
            <a:r>
              <a:rPr lang="fa-IR" sz="1600" dirty="0">
                <a:solidFill>
                  <a:prstClr val="black"/>
                </a:solidFill>
                <a:cs typeface="B Homa" panose="00000400000000000000" pitchFamily="2" charset="-78"/>
              </a:rPr>
              <a:t>: شیشه یک جامد آمورف(بی شکل) است.</a:t>
            </a:r>
          </a:p>
          <a:p>
            <a:endParaRPr lang="en-US" sz="1600" dirty="0">
              <a:solidFill>
                <a:prstClr val="black"/>
              </a:solidFill>
              <a:cs typeface="B Homa" panose="00000400000000000000" pitchFamily="2" charset="-78"/>
            </a:endParaRPr>
          </a:p>
          <a:p>
            <a:r>
              <a:rPr lang="fa-IR" sz="1600" b="1" dirty="0">
                <a:solidFill>
                  <a:prstClr val="black"/>
                </a:solidFill>
                <a:cs typeface="B Homa" panose="00000400000000000000" pitchFamily="2" charset="-78"/>
              </a:rPr>
              <a:t>تعریف انجمن آزمون و مواد آمريكا :  </a:t>
            </a:r>
            <a:r>
              <a:rPr lang="fa-IR" sz="1600" dirty="0">
                <a:solidFill>
                  <a:prstClr val="black"/>
                </a:solidFill>
                <a:cs typeface="B Homa" panose="00000400000000000000" pitchFamily="2" charset="-78"/>
              </a:rPr>
              <a:t>شیشه ماده‌ای معدني است که از حالت مذاب طوری سرد شده‌است که بدون تبلور به حالت صلب درآمده‌است.</a:t>
            </a:r>
          </a:p>
          <a:p>
            <a:endParaRPr lang="en-US" sz="1600" dirty="0">
              <a:solidFill>
                <a:prstClr val="black"/>
              </a:solidFill>
              <a:cs typeface="B Homa" panose="00000400000000000000" pitchFamily="2" charset="-78"/>
            </a:endParaRPr>
          </a:p>
          <a:p>
            <a:r>
              <a:rPr lang="en-US" sz="1600" b="1" baseline="30000" dirty="0">
                <a:solidFill>
                  <a:prstClr val="black"/>
                </a:solidFill>
                <a:cs typeface="B Homa" panose="00000400000000000000" pitchFamily="2" charset="-78"/>
              </a:rPr>
              <a:t> </a:t>
            </a:r>
            <a:r>
              <a:rPr lang="fa-IR" sz="1600" b="1" dirty="0">
                <a:solidFill>
                  <a:prstClr val="black"/>
                </a:solidFill>
                <a:cs typeface="B Homa" panose="00000400000000000000" pitchFamily="2" charset="-78"/>
              </a:rPr>
              <a:t>تعریف آكادمي  ملي علوم آمريكا </a:t>
            </a:r>
            <a:r>
              <a:rPr lang="fa-IR" sz="1600" dirty="0">
                <a:solidFill>
                  <a:prstClr val="black"/>
                </a:solidFill>
                <a:cs typeface="B Homa" panose="00000400000000000000" pitchFamily="2" charset="-78"/>
              </a:rPr>
              <a:t>: شیشه ماده‌ای است که درپرش اشعه ايكس آمورف بوده و و از خود رفتار انتقال به حالت شيشه نشان بدهد.</a:t>
            </a:r>
          </a:p>
          <a:p>
            <a:endParaRPr lang="fa-IR" sz="1600" dirty="0">
              <a:solidFill>
                <a:prstClr val="black"/>
              </a:solidFill>
              <a:cs typeface="B Homa" panose="00000400000000000000" pitchFamily="2" charset="-78"/>
            </a:endParaRPr>
          </a:p>
          <a:p>
            <a:r>
              <a:rPr lang="fa-IR" sz="1600" dirty="0">
                <a:solidFill>
                  <a:prstClr val="black"/>
                </a:solidFill>
                <a:cs typeface="B Homa" panose="00000400000000000000" pitchFamily="2" charset="-78"/>
              </a:rPr>
              <a:t>شیشه در حدود ۳۶۰۰ سال پیش از میلاد در مصر ساخته شده است  مصریان باستان شیشه گران</a:t>
            </a:r>
          </a:p>
          <a:p>
            <a:r>
              <a:rPr lang="fa-IR" sz="1600" dirty="0">
                <a:solidFill>
                  <a:prstClr val="black"/>
                </a:solidFill>
                <a:cs typeface="B Homa" panose="00000400000000000000" pitchFamily="2" charset="-78"/>
              </a:rPr>
              <a:t> بی نظیر و برجسته‌ای بودند، لازم به ذکرست شیشه‌های قدیمی نور را از خود عبور نمی‌دادند وبه علت نا خالصی‌های موجود در آن رنگی بودند.</a:t>
            </a:r>
            <a:endParaRPr lang="en-US" sz="1600" dirty="0">
              <a:solidFill>
                <a:prstClr val="black"/>
              </a:solidFill>
              <a:cs typeface="B Homa" panose="00000400000000000000" pitchFamily="2" charset="-78"/>
            </a:endParaRPr>
          </a:p>
        </p:txBody>
      </p:sp>
      <p:sp>
        <p:nvSpPr>
          <p:cNvPr id="3" name="TextBox 2"/>
          <p:cNvSpPr txBox="1"/>
          <p:nvPr/>
        </p:nvSpPr>
        <p:spPr>
          <a:xfrm>
            <a:off x="5638800" y="92243"/>
            <a:ext cx="3505200" cy="769441"/>
          </a:xfrm>
          <a:prstGeom prst="rect">
            <a:avLst/>
          </a:prstGeom>
          <a:noFill/>
        </p:spPr>
        <p:txBody>
          <a:bodyPr wrap="square" rtlCol="0">
            <a:spAutoFit/>
          </a:bodyPr>
          <a:lstStyle/>
          <a:p>
            <a:pPr algn="ctr"/>
            <a:r>
              <a:rPr lang="fa-IR" sz="4400" dirty="0">
                <a:solidFill>
                  <a:prstClr val="black"/>
                </a:solidFill>
                <a:latin typeface="IranNastaliq" pitchFamily="18" charset="0"/>
                <a:cs typeface="B Homa" panose="00000400000000000000" pitchFamily="2" charset="-78"/>
              </a:rPr>
              <a:t>تعریف شیشه</a:t>
            </a:r>
            <a:endParaRPr lang="en-US" sz="4400" dirty="0">
              <a:solidFill>
                <a:prstClr val="black"/>
              </a:solidFill>
              <a:latin typeface="IranNastaliq" pitchFamily="18" charset="0"/>
              <a:cs typeface="B Homa" panose="00000400000000000000" pitchFamily="2" charset="-78"/>
            </a:endParaRPr>
          </a:p>
        </p:txBody>
      </p:sp>
      <p:pic>
        <p:nvPicPr>
          <p:cNvPr id="2050" name="Picture 2"/>
          <p:cNvPicPr>
            <a:picLocks noChangeAspect="1" noChangeArrowheads="1"/>
          </p:cNvPicPr>
          <p:nvPr/>
        </p:nvPicPr>
        <p:blipFill>
          <a:blip r:embed="rId2"/>
          <a:srcRect/>
          <a:stretch>
            <a:fillRect/>
          </a:stretch>
        </p:blipFill>
        <p:spPr bwMode="auto">
          <a:xfrm flipH="1">
            <a:off x="500034" y="354753"/>
            <a:ext cx="1785950" cy="6146081"/>
          </a:xfrm>
          <a:prstGeom prst="rect">
            <a:avLst/>
          </a:prstGeom>
          <a:solidFill>
            <a:srgbClr val="FFFFFF">
              <a:shade val="85000"/>
            </a:srgbClr>
          </a:solidFill>
          <a:ln w="762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2722077628"/>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928662" y="827300"/>
            <a:ext cx="7181864" cy="1815882"/>
          </a:xfrm>
          <a:prstGeom prst="rect">
            <a:avLst/>
          </a:prstGeom>
        </p:spPr>
        <p:txBody>
          <a:bodyPr wrap="square">
            <a:spAutoFit/>
          </a:bodyPr>
          <a:lstStyle/>
          <a:p>
            <a:pPr rtl="0"/>
            <a:r>
              <a:rPr lang="fa-IR" sz="1600" dirty="0">
                <a:solidFill>
                  <a:prstClr val="black"/>
                </a:solidFill>
                <a:cs typeface="B Homa" panose="00000400000000000000" pitchFamily="2" charset="-78"/>
              </a:rPr>
              <a:t>.</a:t>
            </a:r>
            <a:endParaRPr lang="fa-IR" sz="1600" b="1" dirty="0">
              <a:solidFill>
                <a:prstClr val="black"/>
              </a:solidFill>
              <a:cs typeface="B Homa" panose="00000400000000000000" pitchFamily="2" charset="-78"/>
            </a:endParaRPr>
          </a:p>
          <a:p>
            <a:pPr rtl="0"/>
            <a:r>
              <a:rPr lang="fa-IR" sz="1600" b="1" dirty="0">
                <a:solidFill>
                  <a:prstClr val="black"/>
                </a:solidFill>
                <a:cs typeface="B Homa" panose="00000400000000000000" pitchFamily="2" charset="-78"/>
              </a:rPr>
              <a:t>4. سيستم هاي اتصال به پشتيبان</a:t>
            </a:r>
            <a:r>
              <a:rPr lang="fa-IR" sz="1600" dirty="0">
                <a:solidFill>
                  <a:prstClr val="black"/>
                </a:solidFill>
                <a:cs typeface="B Homa" panose="00000400000000000000" pitchFamily="2" charset="-78"/>
              </a:rPr>
              <a:t>،(فریم لس) که درآنها شيشه با استفاده از سيليکون سازه اي درزگير به قابي مهار شده است، براي مثال دانشکده حقوق کمبريج . براي تأمين کيفيت مهاربندي مونتاژصنعتي توصيه مي شود.</a:t>
            </a:r>
            <a:endParaRPr lang="fa-IR" sz="1600" b="1" dirty="0">
              <a:solidFill>
                <a:prstClr val="black"/>
              </a:solidFill>
              <a:cs typeface="B Homa" panose="00000400000000000000" pitchFamily="2" charset="-78"/>
            </a:endParaRPr>
          </a:p>
          <a:p>
            <a:pPr rtl="0">
              <a:defRPr/>
            </a:pPr>
            <a:r>
              <a:rPr lang="fa-IR" sz="1600" dirty="0">
                <a:solidFill>
                  <a:prstClr val="black"/>
                </a:solidFill>
                <a:latin typeface="Arial" charset="0"/>
                <a:cs typeface="B Homa" panose="00000400000000000000" pitchFamily="2" charset="-78"/>
              </a:rPr>
              <a:t>زیبایی فوق العاده شیشه های بدون فريم که ساختاری یک پارچه به نمای ساختمان می بخشد به استفاده گسترده ازآن در معماری مدرن سرعت بخشیده است . شیشه های بدون فريم امکان ایجاد نماهای بواقع تمام شیشه ای را بوجود می آورد .</a:t>
            </a:r>
            <a:endParaRPr lang="fa-IR" sz="1600" dirty="0">
              <a:solidFill>
                <a:prstClr val="black"/>
              </a:solidFill>
              <a:cs typeface="B Homa" panose="00000400000000000000" pitchFamily="2" charset="-78"/>
            </a:endParaRPr>
          </a:p>
        </p:txBody>
      </p:sp>
      <p:sp>
        <p:nvSpPr>
          <p:cNvPr id="3" name="Rectangle 2"/>
          <p:cNvSpPr/>
          <p:nvPr/>
        </p:nvSpPr>
        <p:spPr>
          <a:xfrm>
            <a:off x="1033474" y="2714620"/>
            <a:ext cx="6967550" cy="3046988"/>
          </a:xfrm>
          <a:prstGeom prst="rect">
            <a:avLst/>
          </a:prstGeom>
        </p:spPr>
        <p:txBody>
          <a:bodyPr wrap="square">
            <a:spAutoFit/>
          </a:bodyPr>
          <a:lstStyle/>
          <a:p>
            <a:pPr rtl="0">
              <a:defRPr/>
            </a:pPr>
            <a:r>
              <a:rPr lang="fa-IR" sz="1600" dirty="0">
                <a:solidFill>
                  <a:prstClr val="black"/>
                </a:solidFill>
                <a:latin typeface="Arial" charset="0"/>
                <a:cs typeface="B Homa" panose="00000400000000000000" pitchFamily="2" charset="-78"/>
              </a:rPr>
              <a:t>در سیستم شیشه های فریم لس ،فریم به صورت پنهان است.یعنی به صورتی ظریف و کم عرض اجرا می شود و آنچه در نما مشاهده می گرددفریم ها و درز باریک بین شیشه هاست.</a:t>
            </a:r>
            <a:r>
              <a:rPr lang="ar-SA" sz="1600" dirty="0">
                <a:solidFill>
                  <a:prstClr val="black"/>
                </a:solidFill>
                <a:latin typeface="Arial" charset="0"/>
                <a:cs typeface="B Homa" panose="00000400000000000000" pitchFamily="2" charset="-78"/>
              </a:rPr>
              <a:t> </a:t>
            </a:r>
            <a:endParaRPr lang="en-US" sz="1600" dirty="0">
              <a:solidFill>
                <a:prstClr val="black"/>
              </a:solidFill>
              <a:latin typeface="Arial" charset="0"/>
              <a:cs typeface="B Homa" panose="00000400000000000000" pitchFamily="2" charset="-78"/>
            </a:endParaRPr>
          </a:p>
          <a:p>
            <a:pPr rtl="0">
              <a:defRPr/>
            </a:pPr>
            <a:r>
              <a:rPr lang="fa-IR" sz="1600" dirty="0">
                <a:solidFill>
                  <a:prstClr val="black"/>
                </a:solidFill>
                <a:latin typeface="Arial" charset="0"/>
                <a:cs typeface="B Homa" panose="00000400000000000000" pitchFamily="2" charset="-78"/>
              </a:rPr>
              <a:t>این سیستم از یک شبکه زیر سازی مدولار پروفیل تشکیل شده که فریم های ظریفی را به آن اتصال داده و شیشه های مناسب و مقاوم روی این فریم ها جای می گیرد. این سیستم می تواند با شیشه های یک جداره یا دو جداره اجرا گردد. در شیشه های بدون فريم دوجداره یکی از لایه های شیشه بزرگتر از لایه دیگری است. در این نوع ساختار, لایه بزرگ تر شیشه با چسب مخصوص سلیکون مستقیما بروی فريم فلزی می چسبد و آن را می پوشاند . </a:t>
            </a:r>
            <a:endParaRPr lang="en-US" sz="1600" dirty="0">
              <a:solidFill>
                <a:prstClr val="black"/>
              </a:solidFill>
              <a:cs typeface="B Homa" panose="00000400000000000000" pitchFamily="2" charset="-78"/>
            </a:endParaRPr>
          </a:p>
          <a:p>
            <a:pPr rtl="0"/>
            <a:r>
              <a:rPr lang="fa-IR" sz="1600" dirty="0">
                <a:solidFill>
                  <a:prstClr val="black"/>
                </a:solidFill>
                <a:cs typeface="B Homa" panose="00000400000000000000" pitchFamily="2" charset="-78"/>
              </a:rPr>
              <a:t>شیشه های بازشو و غیر بازشو در این سیستم از روی نما قابل تشخیص نیستند و فاصله بین پانل های شیشه ای در هر دو حالت یکسان است. تنها تفاوت در این است که شیشه های بازشو دارای لولاهایی بسیار ظریف به ضخامت 6 تا 7 میلی متر هستند که در فاصله بین دو شیشه قرار می گیرند. باز شو ها در سیستم فریم لس برای جلوگیری از ورود باران به سمت خارج و از پایین باز می شوند. میزان باز شدن باز شو قابل تنظیم است. </a:t>
            </a:r>
            <a:endParaRPr lang="en-US" sz="1600" dirty="0">
              <a:solidFill>
                <a:prstClr val="black"/>
              </a:solidFill>
              <a:cs typeface="B Homa" panose="00000400000000000000" pitchFamily="2" charset="-78"/>
            </a:endParaRPr>
          </a:p>
        </p:txBody>
      </p:sp>
    </p:spTree>
    <p:extLst>
      <p:ext uri="{BB962C8B-B14F-4D97-AF65-F5344CB8AC3E}">
        <p14:creationId xmlns:p14="http://schemas.microsoft.com/office/powerpoint/2010/main" val="2124921515"/>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a:off x="4429124" y="710761"/>
            <a:ext cx="4265121" cy="5718635"/>
            <a:chOff x="457200" y="0"/>
            <a:chExt cx="5562600" cy="6858001"/>
          </a:xfrm>
        </p:grpSpPr>
        <p:pic>
          <p:nvPicPr>
            <p:cNvPr id="3" name="Picture 2"/>
            <p:cNvPicPr>
              <a:picLocks noChangeAspect="1" noChangeArrowheads="1"/>
            </p:cNvPicPr>
            <p:nvPr/>
          </p:nvPicPr>
          <p:blipFill>
            <a:blip r:embed="rId2" cstate="print"/>
            <a:srcRect/>
            <a:stretch>
              <a:fillRect/>
            </a:stretch>
          </p:blipFill>
          <p:spPr bwMode="auto">
            <a:xfrm>
              <a:off x="457200" y="0"/>
              <a:ext cx="5303837" cy="6618287"/>
            </a:xfrm>
            <a:prstGeom prst="rect">
              <a:avLst/>
            </a:prstGeom>
            <a:noFill/>
            <a:ln w="9525">
              <a:noFill/>
              <a:miter lim="800000"/>
              <a:headEnd/>
              <a:tailEnd/>
            </a:ln>
          </p:spPr>
        </p:pic>
        <p:sp>
          <p:nvSpPr>
            <p:cNvPr id="4" name="Oval 3"/>
            <p:cNvSpPr/>
            <p:nvPr/>
          </p:nvSpPr>
          <p:spPr>
            <a:xfrm>
              <a:off x="2286000" y="304800"/>
              <a:ext cx="381000" cy="381000"/>
            </a:xfrm>
            <a:prstGeom prst="ellipse">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solidFill>
                  <a:prstClr val="white"/>
                </a:solidFill>
              </a:endParaRPr>
            </a:p>
          </p:txBody>
        </p:sp>
        <p:sp>
          <p:nvSpPr>
            <p:cNvPr id="5" name="Oval 4"/>
            <p:cNvSpPr/>
            <p:nvPr/>
          </p:nvSpPr>
          <p:spPr>
            <a:xfrm>
              <a:off x="4267200" y="152400"/>
              <a:ext cx="381000" cy="381000"/>
            </a:xfrm>
            <a:prstGeom prst="ellipse">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solidFill>
                  <a:prstClr val="white"/>
                </a:solidFill>
              </a:endParaRPr>
            </a:p>
          </p:txBody>
        </p:sp>
        <p:sp>
          <p:nvSpPr>
            <p:cNvPr id="6" name="Oval 5"/>
            <p:cNvSpPr/>
            <p:nvPr/>
          </p:nvSpPr>
          <p:spPr>
            <a:xfrm>
              <a:off x="2133600" y="1447800"/>
              <a:ext cx="381000" cy="381000"/>
            </a:xfrm>
            <a:prstGeom prst="ellipse">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solidFill>
                  <a:prstClr val="white"/>
                </a:solidFill>
              </a:endParaRPr>
            </a:p>
          </p:txBody>
        </p:sp>
        <p:sp>
          <p:nvSpPr>
            <p:cNvPr id="7" name="Oval 6"/>
            <p:cNvSpPr/>
            <p:nvPr/>
          </p:nvSpPr>
          <p:spPr>
            <a:xfrm>
              <a:off x="4495800" y="1219200"/>
              <a:ext cx="381000" cy="381000"/>
            </a:xfrm>
            <a:prstGeom prst="ellipse">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solidFill>
                  <a:prstClr val="white"/>
                </a:solidFill>
              </a:endParaRPr>
            </a:p>
          </p:txBody>
        </p:sp>
        <p:sp>
          <p:nvSpPr>
            <p:cNvPr id="8" name="Oval 7"/>
            <p:cNvSpPr/>
            <p:nvPr/>
          </p:nvSpPr>
          <p:spPr>
            <a:xfrm>
              <a:off x="4267200" y="1828800"/>
              <a:ext cx="381000" cy="381000"/>
            </a:xfrm>
            <a:prstGeom prst="ellipse">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solidFill>
                  <a:prstClr val="white"/>
                </a:solidFill>
              </a:endParaRPr>
            </a:p>
          </p:txBody>
        </p:sp>
        <p:sp>
          <p:nvSpPr>
            <p:cNvPr id="9" name="Oval 8"/>
            <p:cNvSpPr/>
            <p:nvPr/>
          </p:nvSpPr>
          <p:spPr>
            <a:xfrm>
              <a:off x="3505200" y="2209800"/>
              <a:ext cx="381000" cy="381000"/>
            </a:xfrm>
            <a:prstGeom prst="ellipse">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solidFill>
                  <a:prstClr val="white"/>
                </a:solidFill>
              </a:endParaRPr>
            </a:p>
          </p:txBody>
        </p:sp>
        <p:sp>
          <p:nvSpPr>
            <p:cNvPr id="10" name="Oval 9"/>
            <p:cNvSpPr/>
            <p:nvPr/>
          </p:nvSpPr>
          <p:spPr>
            <a:xfrm>
              <a:off x="914400" y="3505200"/>
              <a:ext cx="381000" cy="381000"/>
            </a:xfrm>
            <a:prstGeom prst="ellipse">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solidFill>
                  <a:prstClr val="white"/>
                </a:solidFill>
              </a:endParaRPr>
            </a:p>
          </p:txBody>
        </p:sp>
        <p:sp>
          <p:nvSpPr>
            <p:cNvPr id="11" name="Oval 10"/>
            <p:cNvSpPr/>
            <p:nvPr/>
          </p:nvSpPr>
          <p:spPr>
            <a:xfrm>
              <a:off x="3657600" y="4114800"/>
              <a:ext cx="381000" cy="381000"/>
            </a:xfrm>
            <a:prstGeom prst="ellipse">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solidFill>
                  <a:prstClr val="white"/>
                </a:solidFill>
              </a:endParaRPr>
            </a:p>
          </p:txBody>
        </p:sp>
        <p:sp>
          <p:nvSpPr>
            <p:cNvPr id="12" name="Oval 11"/>
            <p:cNvSpPr/>
            <p:nvPr/>
          </p:nvSpPr>
          <p:spPr>
            <a:xfrm>
              <a:off x="1219200" y="5715000"/>
              <a:ext cx="381000" cy="381000"/>
            </a:xfrm>
            <a:prstGeom prst="ellipse">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solidFill>
                  <a:prstClr val="white"/>
                </a:solidFill>
              </a:endParaRPr>
            </a:p>
          </p:txBody>
        </p:sp>
        <p:sp>
          <p:nvSpPr>
            <p:cNvPr id="13" name="Oval 12"/>
            <p:cNvSpPr/>
            <p:nvPr/>
          </p:nvSpPr>
          <p:spPr>
            <a:xfrm>
              <a:off x="1371600" y="6248400"/>
              <a:ext cx="381000" cy="381000"/>
            </a:xfrm>
            <a:prstGeom prst="ellipse">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solidFill>
                  <a:prstClr val="white"/>
                </a:solidFill>
              </a:endParaRPr>
            </a:p>
          </p:txBody>
        </p:sp>
        <p:sp>
          <p:nvSpPr>
            <p:cNvPr id="14" name="Oval 13"/>
            <p:cNvSpPr/>
            <p:nvPr/>
          </p:nvSpPr>
          <p:spPr>
            <a:xfrm>
              <a:off x="2362200" y="6477000"/>
              <a:ext cx="381000" cy="381000"/>
            </a:xfrm>
            <a:prstGeom prst="ellipse">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solidFill>
                  <a:prstClr val="white"/>
                </a:solidFill>
              </a:endParaRPr>
            </a:p>
          </p:txBody>
        </p:sp>
        <p:sp>
          <p:nvSpPr>
            <p:cNvPr id="15" name="Oval 14"/>
            <p:cNvSpPr/>
            <p:nvPr/>
          </p:nvSpPr>
          <p:spPr>
            <a:xfrm>
              <a:off x="3276600" y="6477000"/>
              <a:ext cx="381000" cy="381000"/>
            </a:xfrm>
            <a:prstGeom prst="ellipse">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solidFill>
                  <a:prstClr val="white"/>
                </a:solidFill>
              </a:endParaRPr>
            </a:p>
          </p:txBody>
        </p:sp>
        <p:sp>
          <p:nvSpPr>
            <p:cNvPr id="16" name="TextBox 15"/>
            <p:cNvSpPr txBox="1"/>
            <p:nvPr/>
          </p:nvSpPr>
          <p:spPr>
            <a:xfrm>
              <a:off x="2362200" y="304800"/>
              <a:ext cx="228600" cy="369332"/>
            </a:xfrm>
            <a:prstGeom prst="rect">
              <a:avLst/>
            </a:prstGeom>
            <a:noFill/>
          </p:spPr>
          <p:txBody>
            <a:bodyPr wrap="square" rtlCol="0">
              <a:spAutoFit/>
            </a:bodyPr>
            <a:lstStyle/>
            <a:p>
              <a:pPr algn="l" rtl="0"/>
              <a:r>
                <a:rPr lang="en-US" dirty="0">
                  <a:solidFill>
                    <a:prstClr val="black"/>
                  </a:solidFill>
                </a:rPr>
                <a:t>1</a:t>
              </a:r>
            </a:p>
          </p:txBody>
        </p:sp>
        <p:sp>
          <p:nvSpPr>
            <p:cNvPr id="17" name="TextBox 16"/>
            <p:cNvSpPr txBox="1"/>
            <p:nvPr/>
          </p:nvSpPr>
          <p:spPr>
            <a:xfrm>
              <a:off x="4343400" y="152400"/>
              <a:ext cx="228600" cy="369332"/>
            </a:xfrm>
            <a:prstGeom prst="rect">
              <a:avLst/>
            </a:prstGeom>
            <a:noFill/>
          </p:spPr>
          <p:txBody>
            <a:bodyPr wrap="square" rtlCol="0">
              <a:spAutoFit/>
            </a:bodyPr>
            <a:lstStyle/>
            <a:p>
              <a:pPr algn="l" rtl="0"/>
              <a:r>
                <a:rPr lang="en-US" dirty="0">
                  <a:solidFill>
                    <a:prstClr val="black"/>
                  </a:solidFill>
                </a:rPr>
                <a:t>2</a:t>
              </a:r>
            </a:p>
          </p:txBody>
        </p:sp>
        <p:sp>
          <p:nvSpPr>
            <p:cNvPr id="18" name="TextBox 17"/>
            <p:cNvSpPr txBox="1"/>
            <p:nvPr/>
          </p:nvSpPr>
          <p:spPr>
            <a:xfrm>
              <a:off x="4495800" y="1219202"/>
              <a:ext cx="533400" cy="381000"/>
            </a:xfrm>
            <a:prstGeom prst="rect">
              <a:avLst/>
            </a:prstGeom>
            <a:noFill/>
          </p:spPr>
          <p:txBody>
            <a:bodyPr wrap="square" rtlCol="0">
              <a:spAutoFit/>
            </a:bodyPr>
            <a:lstStyle/>
            <a:p>
              <a:pPr algn="l" rtl="0"/>
              <a:r>
                <a:rPr lang="en-US" dirty="0">
                  <a:solidFill>
                    <a:prstClr val="black"/>
                  </a:solidFill>
                </a:rPr>
                <a:t>10</a:t>
              </a:r>
            </a:p>
          </p:txBody>
        </p:sp>
        <p:sp>
          <p:nvSpPr>
            <p:cNvPr id="19" name="TextBox 18"/>
            <p:cNvSpPr txBox="1"/>
            <p:nvPr/>
          </p:nvSpPr>
          <p:spPr>
            <a:xfrm>
              <a:off x="4267200" y="1828801"/>
              <a:ext cx="609600" cy="338554"/>
            </a:xfrm>
            <a:prstGeom prst="rect">
              <a:avLst/>
            </a:prstGeom>
            <a:noFill/>
          </p:spPr>
          <p:txBody>
            <a:bodyPr wrap="square" rtlCol="0">
              <a:spAutoFit/>
            </a:bodyPr>
            <a:lstStyle/>
            <a:p>
              <a:pPr algn="l" rtl="0"/>
              <a:r>
                <a:rPr lang="en-US" sz="1600" dirty="0">
                  <a:solidFill>
                    <a:prstClr val="black"/>
                  </a:solidFill>
                </a:rPr>
                <a:t>14</a:t>
              </a:r>
            </a:p>
          </p:txBody>
        </p:sp>
        <p:sp>
          <p:nvSpPr>
            <p:cNvPr id="20" name="TextBox 19"/>
            <p:cNvSpPr txBox="1"/>
            <p:nvPr/>
          </p:nvSpPr>
          <p:spPr>
            <a:xfrm>
              <a:off x="3505200" y="2221470"/>
              <a:ext cx="457200" cy="355127"/>
            </a:xfrm>
            <a:prstGeom prst="rect">
              <a:avLst/>
            </a:prstGeom>
            <a:noFill/>
          </p:spPr>
          <p:txBody>
            <a:bodyPr wrap="square" rtlCol="0">
              <a:spAutoFit/>
            </a:bodyPr>
            <a:lstStyle/>
            <a:p>
              <a:pPr algn="l" rtl="0"/>
              <a:r>
                <a:rPr lang="en-US" sz="1400" dirty="0">
                  <a:solidFill>
                    <a:prstClr val="black"/>
                  </a:solidFill>
                </a:rPr>
                <a:t>12</a:t>
              </a:r>
            </a:p>
          </p:txBody>
        </p:sp>
        <p:sp>
          <p:nvSpPr>
            <p:cNvPr id="21" name="TextBox 20"/>
            <p:cNvSpPr txBox="1"/>
            <p:nvPr/>
          </p:nvSpPr>
          <p:spPr>
            <a:xfrm>
              <a:off x="2209800" y="1447800"/>
              <a:ext cx="228600" cy="369332"/>
            </a:xfrm>
            <a:prstGeom prst="rect">
              <a:avLst/>
            </a:prstGeom>
            <a:noFill/>
          </p:spPr>
          <p:txBody>
            <a:bodyPr wrap="square" rtlCol="0">
              <a:spAutoFit/>
            </a:bodyPr>
            <a:lstStyle/>
            <a:p>
              <a:pPr algn="l" rtl="0"/>
              <a:r>
                <a:rPr lang="en-US" dirty="0">
                  <a:solidFill>
                    <a:prstClr val="black"/>
                  </a:solidFill>
                </a:rPr>
                <a:t>5</a:t>
              </a:r>
            </a:p>
          </p:txBody>
        </p:sp>
        <p:sp>
          <p:nvSpPr>
            <p:cNvPr id="22" name="TextBox 21"/>
            <p:cNvSpPr txBox="1"/>
            <p:nvPr/>
          </p:nvSpPr>
          <p:spPr>
            <a:xfrm>
              <a:off x="990600" y="3516868"/>
              <a:ext cx="228600" cy="369332"/>
            </a:xfrm>
            <a:prstGeom prst="rect">
              <a:avLst/>
            </a:prstGeom>
            <a:noFill/>
          </p:spPr>
          <p:txBody>
            <a:bodyPr wrap="square" rtlCol="0">
              <a:spAutoFit/>
            </a:bodyPr>
            <a:lstStyle/>
            <a:p>
              <a:pPr algn="l" rtl="0"/>
              <a:r>
                <a:rPr lang="en-US" dirty="0">
                  <a:solidFill>
                    <a:prstClr val="black"/>
                  </a:solidFill>
                </a:rPr>
                <a:t>6</a:t>
              </a:r>
            </a:p>
          </p:txBody>
        </p:sp>
        <p:sp>
          <p:nvSpPr>
            <p:cNvPr id="23" name="TextBox 22"/>
            <p:cNvSpPr txBox="1"/>
            <p:nvPr/>
          </p:nvSpPr>
          <p:spPr>
            <a:xfrm>
              <a:off x="1219200" y="5715001"/>
              <a:ext cx="457200" cy="355127"/>
            </a:xfrm>
            <a:prstGeom prst="rect">
              <a:avLst/>
            </a:prstGeom>
            <a:noFill/>
          </p:spPr>
          <p:txBody>
            <a:bodyPr wrap="square" rtlCol="0">
              <a:spAutoFit/>
            </a:bodyPr>
            <a:lstStyle/>
            <a:p>
              <a:pPr algn="l" rtl="0"/>
              <a:r>
                <a:rPr lang="en-US" sz="1400" dirty="0">
                  <a:solidFill>
                    <a:prstClr val="black"/>
                  </a:solidFill>
                </a:rPr>
                <a:t>11</a:t>
              </a:r>
            </a:p>
          </p:txBody>
        </p:sp>
        <p:sp>
          <p:nvSpPr>
            <p:cNvPr id="24" name="TextBox 23"/>
            <p:cNvSpPr txBox="1"/>
            <p:nvPr/>
          </p:nvSpPr>
          <p:spPr>
            <a:xfrm>
              <a:off x="1447800" y="6248400"/>
              <a:ext cx="228600" cy="369332"/>
            </a:xfrm>
            <a:prstGeom prst="rect">
              <a:avLst/>
            </a:prstGeom>
            <a:noFill/>
          </p:spPr>
          <p:txBody>
            <a:bodyPr wrap="square" rtlCol="0">
              <a:spAutoFit/>
            </a:bodyPr>
            <a:lstStyle/>
            <a:p>
              <a:pPr algn="l" rtl="0"/>
              <a:r>
                <a:rPr lang="en-US" dirty="0">
                  <a:solidFill>
                    <a:prstClr val="black"/>
                  </a:solidFill>
                </a:rPr>
                <a:t>4</a:t>
              </a:r>
            </a:p>
          </p:txBody>
        </p:sp>
        <p:sp>
          <p:nvSpPr>
            <p:cNvPr id="25" name="TextBox 24"/>
            <p:cNvSpPr txBox="1"/>
            <p:nvPr/>
          </p:nvSpPr>
          <p:spPr>
            <a:xfrm>
              <a:off x="2362200" y="6488668"/>
              <a:ext cx="457200" cy="355127"/>
            </a:xfrm>
            <a:prstGeom prst="rect">
              <a:avLst/>
            </a:prstGeom>
            <a:noFill/>
          </p:spPr>
          <p:txBody>
            <a:bodyPr wrap="square" rtlCol="0">
              <a:spAutoFit/>
            </a:bodyPr>
            <a:lstStyle/>
            <a:p>
              <a:pPr algn="l" rtl="0"/>
              <a:r>
                <a:rPr lang="en-US" sz="1400" dirty="0">
                  <a:solidFill>
                    <a:prstClr val="black"/>
                  </a:solidFill>
                </a:rPr>
                <a:t>13</a:t>
              </a:r>
              <a:endParaRPr lang="en-US" dirty="0">
                <a:solidFill>
                  <a:prstClr val="black"/>
                </a:solidFill>
              </a:endParaRPr>
            </a:p>
          </p:txBody>
        </p:sp>
        <p:sp>
          <p:nvSpPr>
            <p:cNvPr id="26" name="TextBox 25"/>
            <p:cNvSpPr txBox="1"/>
            <p:nvPr/>
          </p:nvSpPr>
          <p:spPr>
            <a:xfrm>
              <a:off x="3276600" y="6488669"/>
              <a:ext cx="533400" cy="369332"/>
            </a:xfrm>
            <a:prstGeom prst="rect">
              <a:avLst/>
            </a:prstGeom>
            <a:noFill/>
          </p:spPr>
          <p:txBody>
            <a:bodyPr wrap="square" rtlCol="0">
              <a:spAutoFit/>
            </a:bodyPr>
            <a:lstStyle/>
            <a:p>
              <a:pPr algn="l" rtl="0"/>
              <a:r>
                <a:rPr lang="en-US" dirty="0">
                  <a:solidFill>
                    <a:prstClr val="black"/>
                  </a:solidFill>
                </a:rPr>
                <a:t>15</a:t>
              </a:r>
            </a:p>
          </p:txBody>
        </p:sp>
        <p:sp>
          <p:nvSpPr>
            <p:cNvPr id="27" name="TextBox 26"/>
            <p:cNvSpPr txBox="1"/>
            <p:nvPr/>
          </p:nvSpPr>
          <p:spPr>
            <a:xfrm>
              <a:off x="3733800" y="4114800"/>
              <a:ext cx="228600" cy="369332"/>
            </a:xfrm>
            <a:prstGeom prst="rect">
              <a:avLst/>
            </a:prstGeom>
            <a:noFill/>
          </p:spPr>
          <p:txBody>
            <a:bodyPr wrap="square" rtlCol="0">
              <a:spAutoFit/>
            </a:bodyPr>
            <a:lstStyle/>
            <a:p>
              <a:pPr algn="l" rtl="0"/>
              <a:r>
                <a:rPr lang="en-US" dirty="0">
                  <a:solidFill>
                    <a:prstClr val="black"/>
                  </a:solidFill>
                </a:rPr>
                <a:t>9</a:t>
              </a:r>
            </a:p>
          </p:txBody>
        </p:sp>
        <p:sp>
          <p:nvSpPr>
            <p:cNvPr id="28" name="Oval 27"/>
            <p:cNvSpPr/>
            <p:nvPr/>
          </p:nvSpPr>
          <p:spPr>
            <a:xfrm>
              <a:off x="5562600" y="304800"/>
              <a:ext cx="381000" cy="381000"/>
            </a:xfrm>
            <a:prstGeom prst="ellipse">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solidFill>
                  <a:prstClr val="white"/>
                </a:solidFill>
              </a:endParaRPr>
            </a:p>
          </p:txBody>
        </p:sp>
        <p:sp>
          <p:nvSpPr>
            <p:cNvPr id="29" name="TextBox 28"/>
            <p:cNvSpPr txBox="1"/>
            <p:nvPr/>
          </p:nvSpPr>
          <p:spPr>
            <a:xfrm>
              <a:off x="5638800" y="304800"/>
              <a:ext cx="228600" cy="369332"/>
            </a:xfrm>
            <a:prstGeom prst="rect">
              <a:avLst/>
            </a:prstGeom>
            <a:noFill/>
          </p:spPr>
          <p:txBody>
            <a:bodyPr wrap="square" rtlCol="0">
              <a:spAutoFit/>
            </a:bodyPr>
            <a:lstStyle/>
            <a:p>
              <a:pPr algn="l" rtl="0"/>
              <a:r>
                <a:rPr lang="en-US" dirty="0">
                  <a:solidFill>
                    <a:prstClr val="black"/>
                  </a:solidFill>
                </a:rPr>
                <a:t>3</a:t>
              </a:r>
            </a:p>
          </p:txBody>
        </p:sp>
        <p:cxnSp>
          <p:nvCxnSpPr>
            <p:cNvPr id="30" name="Straight Connector 29"/>
            <p:cNvCxnSpPr>
              <a:stCxn id="21" idx="2"/>
            </p:cNvCxnSpPr>
            <p:nvPr/>
          </p:nvCxnSpPr>
          <p:spPr>
            <a:xfrm rot="5400000">
              <a:off x="2108716" y="1918216"/>
              <a:ext cx="316468" cy="11430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1" name="Straight Connector 30"/>
            <p:cNvCxnSpPr>
              <a:stCxn id="20" idx="2"/>
            </p:cNvCxnSpPr>
            <p:nvPr/>
          </p:nvCxnSpPr>
          <p:spPr>
            <a:xfrm rot="16200000" flipH="1">
              <a:off x="3498098" y="2812298"/>
              <a:ext cx="547604" cy="76201"/>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a:xfrm rot="10800000">
              <a:off x="4038600" y="1981200"/>
              <a:ext cx="266700" cy="7620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a:stCxn id="18" idx="1"/>
            </p:cNvCxnSpPr>
            <p:nvPr/>
          </p:nvCxnSpPr>
          <p:spPr>
            <a:xfrm rot="10800000" flipV="1">
              <a:off x="4038600" y="1409700"/>
              <a:ext cx="457200" cy="266697"/>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4" name="Straight Connector 33"/>
            <p:cNvCxnSpPr>
              <a:stCxn id="27" idx="2"/>
            </p:cNvCxnSpPr>
            <p:nvPr/>
          </p:nvCxnSpPr>
          <p:spPr>
            <a:xfrm rot="16200000" flipH="1">
              <a:off x="3861316" y="4470916"/>
              <a:ext cx="87868" cy="11430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5" name="Straight Connector 34"/>
            <p:cNvCxnSpPr>
              <a:stCxn id="41" idx="2"/>
            </p:cNvCxnSpPr>
            <p:nvPr/>
          </p:nvCxnSpPr>
          <p:spPr>
            <a:xfrm rot="10800000" flipV="1">
              <a:off x="5334000" y="3543300"/>
              <a:ext cx="304800" cy="49530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 name="Straight Connector 35"/>
            <p:cNvCxnSpPr/>
            <p:nvPr/>
          </p:nvCxnSpPr>
          <p:spPr>
            <a:xfrm rot="10800000" flipV="1">
              <a:off x="1676400" y="6019800"/>
              <a:ext cx="685800" cy="30480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7" name="Straight Connector 36"/>
            <p:cNvCxnSpPr/>
            <p:nvPr/>
          </p:nvCxnSpPr>
          <p:spPr>
            <a:xfrm rot="10800000" flipV="1">
              <a:off x="1600200" y="5715000"/>
              <a:ext cx="533400" cy="87868"/>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 name="Straight Connector 37"/>
            <p:cNvCxnSpPr/>
            <p:nvPr/>
          </p:nvCxnSpPr>
          <p:spPr>
            <a:xfrm rot="5400000">
              <a:off x="2546866" y="6216134"/>
              <a:ext cx="316468" cy="22860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9" name="Straight Connector 38"/>
            <p:cNvCxnSpPr>
              <a:endCxn id="26" idx="1"/>
            </p:cNvCxnSpPr>
            <p:nvPr/>
          </p:nvCxnSpPr>
          <p:spPr>
            <a:xfrm rot="16200000" flipH="1">
              <a:off x="3064133" y="6460867"/>
              <a:ext cx="348735" cy="7620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0" name="Straight Connector 39"/>
            <p:cNvCxnSpPr>
              <a:endCxn id="10" idx="6"/>
            </p:cNvCxnSpPr>
            <p:nvPr/>
          </p:nvCxnSpPr>
          <p:spPr>
            <a:xfrm rot="10800000" flipV="1">
              <a:off x="1295400" y="3352802"/>
              <a:ext cx="914404" cy="342898"/>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41" name="Oval 40"/>
            <p:cNvSpPr/>
            <p:nvPr/>
          </p:nvSpPr>
          <p:spPr>
            <a:xfrm>
              <a:off x="5638800" y="3352800"/>
              <a:ext cx="381000" cy="381000"/>
            </a:xfrm>
            <a:prstGeom prst="ellipse">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solidFill>
                  <a:prstClr val="white"/>
                </a:solidFill>
              </a:endParaRPr>
            </a:p>
          </p:txBody>
        </p:sp>
        <p:sp>
          <p:nvSpPr>
            <p:cNvPr id="42" name="TextBox 41"/>
            <p:cNvSpPr txBox="1"/>
            <p:nvPr/>
          </p:nvSpPr>
          <p:spPr>
            <a:xfrm>
              <a:off x="5715000" y="3352800"/>
              <a:ext cx="228600" cy="369332"/>
            </a:xfrm>
            <a:prstGeom prst="rect">
              <a:avLst/>
            </a:prstGeom>
            <a:noFill/>
          </p:spPr>
          <p:txBody>
            <a:bodyPr wrap="square" rtlCol="0">
              <a:spAutoFit/>
            </a:bodyPr>
            <a:lstStyle/>
            <a:p>
              <a:pPr algn="l" rtl="0"/>
              <a:r>
                <a:rPr lang="en-US" dirty="0">
                  <a:solidFill>
                    <a:prstClr val="black"/>
                  </a:solidFill>
                </a:rPr>
                <a:t>8</a:t>
              </a:r>
            </a:p>
          </p:txBody>
        </p:sp>
        <p:cxnSp>
          <p:nvCxnSpPr>
            <p:cNvPr id="43" name="Straight Connector 42"/>
            <p:cNvCxnSpPr>
              <a:stCxn id="28" idx="2"/>
            </p:cNvCxnSpPr>
            <p:nvPr/>
          </p:nvCxnSpPr>
          <p:spPr>
            <a:xfrm rot="10800000" flipV="1">
              <a:off x="5257800" y="495300"/>
              <a:ext cx="304800" cy="3810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44" name="Oval 43"/>
            <p:cNvSpPr/>
            <p:nvPr/>
          </p:nvSpPr>
          <p:spPr>
            <a:xfrm>
              <a:off x="5046406" y="2461846"/>
              <a:ext cx="381000" cy="381000"/>
            </a:xfrm>
            <a:prstGeom prst="ellipse">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solidFill>
                  <a:prstClr val="white"/>
                </a:solidFill>
              </a:endParaRPr>
            </a:p>
          </p:txBody>
        </p:sp>
        <p:sp>
          <p:nvSpPr>
            <p:cNvPr id="45" name="TextBox 44"/>
            <p:cNvSpPr txBox="1"/>
            <p:nvPr/>
          </p:nvSpPr>
          <p:spPr>
            <a:xfrm>
              <a:off x="5122606" y="2461846"/>
              <a:ext cx="228600" cy="426152"/>
            </a:xfrm>
            <a:prstGeom prst="rect">
              <a:avLst/>
            </a:prstGeom>
            <a:noFill/>
          </p:spPr>
          <p:txBody>
            <a:bodyPr wrap="square" rtlCol="0">
              <a:spAutoFit/>
            </a:bodyPr>
            <a:lstStyle/>
            <a:p>
              <a:pPr algn="l" rtl="0"/>
              <a:r>
                <a:rPr lang="en-US" dirty="0">
                  <a:solidFill>
                    <a:prstClr val="black"/>
                  </a:solidFill>
                </a:rPr>
                <a:t>7</a:t>
              </a:r>
            </a:p>
          </p:txBody>
        </p:sp>
        <p:cxnSp>
          <p:nvCxnSpPr>
            <p:cNvPr id="46" name="Straight Connector 45"/>
            <p:cNvCxnSpPr/>
            <p:nvPr/>
          </p:nvCxnSpPr>
          <p:spPr>
            <a:xfrm rot="10800000" flipV="1">
              <a:off x="4584290" y="2813538"/>
              <a:ext cx="484240" cy="439616"/>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47" name="Rectangle 46"/>
          <p:cNvSpPr/>
          <p:nvPr/>
        </p:nvSpPr>
        <p:spPr>
          <a:xfrm>
            <a:off x="547654" y="579666"/>
            <a:ext cx="3095652" cy="4278094"/>
          </a:xfrm>
          <a:prstGeom prst="rect">
            <a:avLst/>
          </a:prstGeom>
        </p:spPr>
        <p:txBody>
          <a:bodyPr wrap="square">
            <a:spAutoFit/>
          </a:bodyPr>
          <a:lstStyle/>
          <a:p>
            <a:pPr algn="l" rtl="0"/>
            <a:r>
              <a:rPr lang="en-US" sz="1600" b="1" dirty="0">
                <a:solidFill>
                  <a:prstClr val="black"/>
                </a:solidFill>
              </a:rPr>
              <a:t>45mm System</a:t>
            </a:r>
          </a:p>
          <a:p>
            <a:pPr algn="l" rtl="0"/>
            <a:r>
              <a:rPr lang="en-US" sz="1600" b="1" dirty="0">
                <a:solidFill>
                  <a:prstClr val="black"/>
                </a:solidFill>
              </a:rPr>
              <a:t>Isometric View</a:t>
            </a:r>
          </a:p>
          <a:p>
            <a:pPr algn="l" rtl="0"/>
            <a:r>
              <a:rPr lang="en-US" sz="1600" dirty="0">
                <a:solidFill>
                  <a:prstClr val="black"/>
                </a:solidFill>
              </a:rPr>
              <a:t>1. Vertical Mullion</a:t>
            </a:r>
          </a:p>
          <a:p>
            <a:pPr algn="l" rtl="0"/>
            <a:r>
              <a:rPr lang="en-US" sz="1600" dirty="0">
                <a:solidFill>
                  <a:prstClr val="black"/>
                </a:solidFill>
              </a:rPr>
              <a:t>2. Horizontal Mullion</a:t>
            </a:r>
          </a:p>
          <a:p>
            <a:pPr algn="l" rtl="0"/>
            <a:r>
              <a:rPr lang="en-US" sz="1600" dirty="0">
                <a:solidFill>
                  <a:prstClr val="black"/>
                </a:solidFill>
              </a:rPr>
              <a:t>3. Full-width Mullion Gasket</a:t>
            </a:r>
          </a:p>
          <a:p>
            <a:pPr algn="l" rtl="0"/>
            <a:r>
              <a:rPr lang="en-US" sz="1600" dirty="0">
                <a:solidFill>
                  <a:prstClr val="black"/>
                </a:solidFill>
              </a:rPr>
              <a:t>4. Front Gasket</a:t>
            </a:r>
          </a:p>
          <a:p>
            <a:pPr algn="l" rtl="0"/>
            <a:r>
              <a:rPr lang="en-US" sz="1600" dirty="0">
                <a:solidFill>
                  <a:prstClr val="black"/>
                </a:solidFill>
              </a:rPr>
              <a:t>5. Shear Block</a:t>
            </a:r>
          </a:p>
          <a:p>
            <a:pPr algn="l" rtl="0"/>
            <a:r>
              <a:rPr lang="en-US" sz="1600" dirty="0">
                <a:solidFill>
                  <a:prstClr val="black"/>
                </a:solidFill>
              </a:rPr>
              <a:t>6. Glass Setting Pad</a:t>
            </a:r>
          </a:p>
          <a:p>
            <a:pPr algn="l" rtl="0"/>
            <a:r>
              <a:rPr lang="en-US" sz="1600" dirty="0">
                <a:solidFill>
                  <a:prstClr val="black"/>
                </a:solidFill>
              </a:rPr>
              <a:t>7. Pressure Plate</a:t>
            </a:r>
          </a:p>
          <a:p>
            <a:pPr algn="l" rtl="0"/>
            <a:r>
              <a:rPr lang="en-US" sz="1600" dirty="0">
                <a:solidFill>
                  <a:prstClr val="black"/>
                </a:solidFill>
              </a:rPr>
              <a:t>8. Cover Cap</a:t>
            </a:r>
          </a:p>
          <a:p>
            <a:pPr algn="l" rtl="0"/>
            <a:r>
              <a:rPr lang="en-US" sz="1600" dirty="0">
                <a:solidFill>
                  <a:prstClr val="black"/>
                </a:solidFill>
              </a:rPr>
              <a:t>9. Intersection Cover</a:t>
            </a:r>
          </a:p>
          <a:p>
            <a:pPr algn="l" rtl="0"/>
            <a:r>
              <a:rPr lang="en-US" sz="1600" dirty="0">
                <a:solidFill>
                  <a:prstClr val="black"/>
                </a:solidFill>
              </a:rPr>
              <a:t>10. Connecting Plate</a:t>
            </a:r>
          </a:p>
          <a:p>
            <a:pPr algn="l" rtl="0"/>
            <a:r>
              <a:rPr lang="en-US" sz="1600" dirty="0">
                <a:solidFill>
                  <a:prstClr val="black"/>
                </a:solidFill>
              </a:rPr>
              <a:t>11. Spacer</a:t>
            </a:r>
          </a:p>
          <a:p>
            <a:pPr algn="l" rtl="0"/>
            <a:r>
              <a:rPr lang="en-US" sz="1600" dirty="0">
                <a:solidFill>
                  <a:prstClr val="black"/>
                </a:solidFill>
              </a:rPr>
              <a:t>12. Sealing Washer</a:t>
            </a:r>
          </a:p>
          <a:p>
            <a:pPr algn="l" rtl="0"/>
            <a:r>
              <a:rPr lang="en-US" sz="1600" dirty="0">
                <a:solidFill>
                  <a:prstClr val="black"/>
                </a:solidFill>
              </a:rPr>
              <a:t>13. Guide Bushing</a:t>
            </a:r>
          </a:p>
          <a:p>
            <a:pPr algn="l" rtl="0"/>
            <a:r>
              <a:rPr lang="en-US" sz="1600" dirty="0">
                <a:solidFill>
                  <a:prstClr val="black"/>
                </a:solidFill>
              </a:rPr>
              <a:t>14. Fastening Screw</a:t>
            </a:r>
          </a:p>
          <a:p>
            <a:pPr algn="l" rtl="0"/>
            <a:r>
              <a:rPr lang="en-US" sz="1600" dirty="0">
                <a:solidFill>
                  <a:prstClr val="black"/>
                </a:solidFill>
              </a:rPr>
              <a:t>15. Self Drilling Screw</a:t>
            </a:r>
          </a:p>
        </p:txBody>
      </p:sp>
      <p:sp>
        <p:nvSpPr>
          <p:cNvPr id="48" name="Rectangle 47"/>
          <p:cNvSpPr/>
          <p:nvPr/>
        </p:nvSpPr>
        <p:spPr>
          <a:xfrm>
            <a:off x="2090187" y="1071546"/>
            <a:ext cx="2338937" cy="4031873"/>
          </a:xfrm>
          <a:prstGeom prst="rect">
            <a:avLst/>
          </a:prstGeom>
        </p:spPr>
        <p:txBody>
          <a:bodyPr wrap="square">
            <a:spAutoFit/>
          </a:bodyPr>
          <a:lstStyle/>
          <a:p>
            <a:r>
              <a:rPr lang="fa-IR" sz="1600" dirty="0">
                <a:solidFill>
                  <a:prstClr val="black"/>
                </a:solidFill>
                <a:cs typeface="B Homa" panose="00000400000000000000" pitchFamily="2" charset="-78"/>
              </a:rPr>
              <a:t>1.پروفيل عمودی</a:t>
            </a:r>
          </a:p>
          <a:p>
            <a:r>
              <a:rPr lang="fa-IR" sz="1600" dirty="0">
                <a:solidFill>
                  <a:prstClr val="black"/>
                </a:solidFill>
                <a:cs typeface="B Homa" panose="00000400000000000000" pitchFamily="2" charset="-78"/>
              </a:rPr>
              <a:t>2. پروفيل افقی</a:t>
            </a:r>
          </a:p>
          <a:p>
            <a:r>
              <a:rPr lang="fa-IR" sz="1600" dirty="0">
                <a:solidFill>
                  <a:prstClr val="black"/>
                </a:solidFill>
                <a:cs typeface="B Homa" panose="00000400000000000000" pitchFamily="2" charset="-78"/>
              </a:rPr>
              <a:t>3. درزگير عرضی</a:t>
            </a:r>
          </a:p>
          <a:p>
            <a:r>
              <a:rPr lang="fa-IR" sz="1600" dirty="0">
                <a:solidFill>
                  <a:prstClr val="black"/>
                </a:solidFill>
                <a:cs typeface="B Homa" panose="00000400000000000000" pitchFamily="2" charset="-78"/>
              </a:rPr>
              <a:t>4. درزگير جلويی</a:t>
            </a:r>
          </a:p>
          <a:p>
            <a:r>
              <a:rPr lang="fa-IR" sz="1600" dirty="0">
                <a:solidFill>
                  <a:prstClr val="black"/>
                </a:solidFill>
                <a:cs typeface="B Homa" panose="00000400000000000000" pitchFamily="2" charset="-78"/>
              </a:rPr>
              <a:t>5. قطعه برشی</a:t>
            </a:r>
          </a:p>
          <a:p>
            <a:r>
              <a:rPr lang="fa-IR" sz="1600" dirty="0">
                <a:solidFill>
                  <a:prstClr val="black"/>
                </a:solidFill>
                <a:cs typeface="B Homa" panose="00000400000000000000" pitchFamily="2" charset="-78"/>
              </a:rPr>
              <a:t>6. صفحه نگهدارنده شيشه</a:t>
            </a:r>
          </a:p>
          <a:p>
            <a:r>
              <a:rPr lang="fa-IR" sz="1600" dirty="0">
                <a:solidFill>
                  <a:prstClr val="black"/>
                </a:solidFill>
                <a:cs typeface="B Homa" panose="00000400000000000000" pitchFamily="2" charset="-78"/>
              </a:rPr>
              <a:t>7. پليت فشاری</a:t>
            </a:r>
          </a:p>
          <a:p>
            <a:r>
              <a:rPr lang="fa-IR" sz="1600" dirty="0">
                <a:solidFill>
                  <a:prstClr val="black"/>
                </a:solidFill>
                <a:cs typeface="B Homa" panose="00000400000000000000" pitchFamily="2" charset="-78"/>
              </a:rPr>
              <a:t>8. کاور</a:t>
            </a:r>
          </a:p>
          <a:p>
            <a:r>
              <a:rPr lang="fa-IR" sz="1600" dirty="0">
                <a:solidFill>
                  <a:prstClr val="black"/>
                </a:solidFill>
                <a:cs typeface="B Homa" panose="00000400000000000000" pitchFamily="2" charset="-78"/>
              </a:rPr>
              <a:t>9. کاور متقاطع</a:t>
            </a:r>
          </a:p>
          <a:p>
            <a:r>
              <a:rPr lang="fa-IR" sz="1600" dirty="0">
                <a:solidFill>
                  <a:prstClr val="black"/>
                </a:solidFill>
                <a:cs typeface="B Homa" panose="00000400000000000000" pitchFamily="2" charset="-78"/>
              </a:rPr>
              <a:t>10. پليت متصل کننده</a:t>
            </a:r>
          </a:p>
          <a:p>
            <a:r>
              <a:rPr lang="fa-IR" sz="1600" dirty="0">
                <a:solidFill>
                  <a:prstClr val="black"/>
                </a:solidFill>
                <a:cs typeface="B Homa" panose="00000400000000000000" pitchFamily="2" charset="-78"/>
              </a:rPr>
              <a:t>11. جدا کننده</a:t>
            </a:r>
          </a:p>
          <a:p>
            <a:r>
              <a:rPr lang="fa-IR" sz="1600" dirty="0">
                <a:solidFill>
                  <a:prstClr val="black"/>
                </a:solidFill>
                <a:cs typeface="B Homa" panose="00000400000000000000" pitchFamily="2" charset="-78"/>
              </a:rPr>
              <a:t>12. واشر آب بندی</a:t>
            </a:r>
          </a:p>
          <a:p>
            <a:r>
              <a:rPr lang="fa-IR" sz="1600" dirty="0">
                <a:solidFill>
                  <a:prstClr val="black"/>
                </a:solidFill>
                <a:cs typeface="B Homa" panose="00000400000000000000" pitchFamily="2" charset="-78"/>
              </a:rPr>
              <a:t>13. بوش هادی</a:t>
            </a:r>
          </a:p>
          <a:p>
            <a:r>
              <a:rPr lang="fa-IR" sz="1600" dirty="0">
                <a:solidFill>
                  <a:prstClr val="black"/>
                </a:solidFill>
                <a:cs typeface="B Homa" panose="00000400000000000000" pitchFamily="2" charset="-78"/>
              </a:rPr>
              <a:t>14. پيچ</a:t>
            </a:r>
          </a:p>
          <a:p>
            <a:r>
              <a:rPr lang="fa-IR" sz="1600" dirty="0">
                <a:solidFill>
                  <a:prstClr val="black"/>
                </a:solidFill>
                <a:cs typeface="B Homa" panose="00000400000000000000" pitchFamily="2" charset="-78"/>
              </a:rPr>
              <a:t>15. پيچ مته اي</a:t>
            </a:r>
          </a:p>
          <a:p>
            <a:endParaRPr lang="fa-IR" sz="1600" dirty="0">
              <a:solidFill>
                <a:prstClr val="black"/>
              </a:solidFill>
              <a:cs typeface="B Homa" panose="00000400000000000000" pitchFamily="2" charset="-78"/>
            </a:endParaRPr>
          </a:p>
        </p:txBody>
      </p:sp>
    </p:spTree>
    <p:extLst>
      <p:ext uri="{BB962C8B-B14F-4D97-AF65-F5344CB8AC3E}">
        <p14:creationId xmlns:p14="http://schemas.microsoft.com/office/powerpoint/2010/main" val="3500454008"/>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4" descr="F:\poroje\tahvil\pic\one%20north%20wacker%20for%20sidebar.jpg"/>
          <p:cNvPicPr>
            <a:picLocks noChangeAspect="1" noChangeArrowheads="1"/>
          </p:cNvPicPr>
          <p:nvPr/>
        </p:nvPicPr>
        <p:blipFill>
          <a:blip r:embed="rId2" cstate="print"/>
          <a:srcRect/>
          <a:stretch>
            <a:fillRect/>
          </a:stretch>
        </p:blipFill>
        <p:spPr bwMode="auto">
          <a:xfrm>
            <a:off x="5091082" y="1501240"/>
            <a:ext cx="3505200" cy="4444330"/>
          </a:xfrm>
          <a:prstGeom prst="rect">
            <a:avLst/>
          </a:prstGeom>
          <a:noFill/>
        </p:spPr>
      </p:pic>
      <p:pic>
        <p:nvPicPr>
          <p:cNvPr id="3" name="Picture 2"/>
          <p:cNvPicPr>
            <a:picLocks noChangeAspect="1" noChangeArrowheads="1"/>
          </p:cNvPicPr>
          <p:nvPr/>
        </p:nvPicPr>
        <p:blipFill>
          <a:blip r:embed="rId3" cstate="print"/>
          <a:srcRect/>
          <a:stretch>
            <a:fillRect/>
          </a:stretch>
        </p:blipFill>
        <p:spPr bwMode="auto">
          <a:xfrm>
            <a:off x="552496" y="1071546"/>
            <a:ext cx="4005185" cy="5357850"/>
          </a:xfrm>
          <a:prstGeom prst="rect">
            <a:avLst/>
          </a:prstGeom>
          <a:noFill/>
          <a:ln w="9525">
            <a:noFill/>
            <a:miter lim="800000"/>
            <a:headEnd/>
            <a:tailEnd/>
          </a:ln>
        </p:spPr>
      </p:pic>
      <p:sp>
        <p:nvSpPr>
          <p:cNvPr id="4" name="Rectangle 3"/>
          <p:cNvSpPr/>
          <p:nvPr/>
        </p:nvSpPr>
        <p:spPr>
          <a:xfrm>
            <a:off x="5624482" y="660192"/>
            <a:ext cx="2164375" cy="369332"/>
          </a:xfrm>
          <a:prstGeom prst="rect">
            <a:avLst/>
          </a:prstGeom>
        </p:spPr>
        <p:txBody>
          <a:bodyPr wrap="none">
            <a:spAutoFit/>
          </a:bodyPr>
          <a:lstStyle/>
          <a:p>
            <a:pPr algn="l" rtl="0"/>
            <a:r>
              <a:rPr lang="fa-IR" b="1" dirty="0">
                <a:solidFill>
                  <a:prstClr val="black"/>
                </a:solidFill>
                <a:cs typeface="B Homa" panose="00000400000000000000" pitchFamily="2" charset="-78"/>
              </a:rPr>
              <a:t>سيستم هاي پيچ و صفحه</a:t>
            </a:r>
            <a:endParaRPr lang="en-US" b="1" dirty="0">
              <a:solidFill>
                <a:prstClr val="black"/>
              </a:solidFill>
            </a:endParaRPr>
          </a:p>
        </p:txBody>
      </p:sp>
    </p:spTree>
    <p:extLst>
      <p:ext uri="{BB962C8B-B14F-4D97-AF65-F5344CB8AC3E}">
        <p14:creationId xmlns:p14="http://schemas.microsoft.com/office/powerpoint/2010/main" val="2935529218"/>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529136" y="2131962"/>
            <a:ext cx="8244408" cy="1154162"/>
          </a:xfrm>
          <a:prstGeom prst="rect">
            <a:avLst/>
          </a:prstGeom>
          <a:noFill/>
        </p:spPr>
        <p:txBody>
          <a:bodyPr wrap="square" rtlCol="1">
            <a:spAutoFit/>
          </a:bodyPr>
          <a:lstStyle/>
          <a:p>
            <a:r>
              <a:rPr lang="fa-IR" b="1" dirty="0">
                <a:solidFill>
                  <a:prstClr val="black"/>
                </a:solidFill>
                <a:cs typeface="B Homa" panose="00000400000000000000" pitchFamily="2" charset="-78"/>
              </a:rPr>
              <a:t>انواع سیستم های شیشه ای یکپارچه :</a:t>
            </a:r>
          </a:p>
          <a:p>
            <a:pPr>
              <a:lnSpc>
                <a:spcPct val="150000"/>
              </a:lnSpc>
            </a:pPr>
            <a:r>
              <a:rPr lang="fa-IR" b="1" dirty="0">
                <a:solidFill>
                  <a:prstClr val="black"/>
                </a:solidFill>
                <a:cs typeface="B Homa" panose="00000400000000000000" pitchFamily="2" charset="-78"/>
              </a:rPr>
              <a:t/>
            </a:r>
            <a:br>
              <a:rPr lang="fa-IR" b="1" dirty="0">
                <a:solidFill>
                  <a:prstClr val="black"/>
                </a:solidFill>
                <a:cs typeface="B Homa" panose="00000400000000000000" pitchFamily="2" charset="-78"/>
              </a:rPr>
            </a:br>
            <a:endParaRPr lang="fa-IR" sz="1600" b="1" dirty="0">
              <a:solidFill>
                <a:prstClr val="black"/>
              </a:solidFill>
              <a:cs typeface="B Homa" panose="00000400000000000000" pitchFamily="2" charset="-78"/>
            </a:endParaRPr>
          </a:p>
        </p:txBody>
      </p:sp>
      <p:sp>
        <p:nvSpPr>
          <p:cNvPr id="3" name="Rectangle 2"/>
          <p:cNvSpPr/>
          <p:nvPr/>
        </p:nvSpPr>
        <p:spPr>
          <a:xfrm>
            <a:off x="3999643" y="186783"/>
            <a:ext cx="5144357" cy="769441"/>
          </a:xfrm>
          <a:prstGeom prst="rect">
            <a:avLst/>
          </a:prstGeom>
        </p:spPr>
        <p:txBody>
          <a:bodyPr wrap="none">
            <a:spAutoFit/>
          </a:bodyPr>
          <a:lstStyle/>
          <a:p>
            <a:pPr algn="l" rtl="0"/>
            <a:r>
              <a:rPr lang="ar-SA" sz="4400" dirty="0">
                <a:solidFill>
                  <a:srgbClr val="9FB8CD">
                    <a:lumMod val="50000"/>
                  </a:srgbClr>
                </a:solidFill>
                <a:latin typeface="IranNastaliq" pitchFamily="18" charset="0"/>
                <a:cs typeface="B Homa" panose="00000400000000000000" pitchFamily="2" charset="-78"/>
              </a:rPr>
              <a:t>سیستم پوسته بیرونی نما</a:t>
            </a:r>
            <a:endParaRPr lang="fa-IR" sz="4400" dirty="0">
              <a:solidFill>
                <a:prstClr val="black"/>
              </a:solidFill>
            </a:endParaRPr>
          </a:p>
        </p:txBody>
      </p:sp>
      <p:sp>
        <p:nvSpPr>
          <p:cNvPr id="5" name="Rectangle 4"/>
          <p:cNvSpPr/>
          <p:nvPr/>
        </p:nvSpPr>
        <p:spPr>
          <a:xfrm>
            <a:off x="2928926" y="3559734"/>
            <a:ext cx="4572000" cy="369332"/>
          </a:xfrm>
          <a:prstGeom prst="rect">
            <a:avLst/>
          </a:prstGeom>
        </p:spPr>
        <p:txBody>
          <a:bodyPr>
            <a:spAutoFit/>
          </a:bodyPr>
          <a:lstStyle/>
          <a:p>
            <a:pPr>
              <a:buFont typeface="Arial" pitchFamily="34" charset="0"/>
              <a:buChar char="•"/>
            </a:pPr>
            <a:r>
              <a:rPr lang="fa-IR" b="1" dirty="0">
                <a:solidFill>
                  <a:prstClr val="black"/>
                </a:solidFill>
                <a:cs typeface="B Homa" panose="00000400000000000000" pitchFamily="2" charset="-78"/>
              </a:rPr>
              <a:t>کرتین وال</a:t>
            </a:r>
            <a:endParaRPr lang="fa-IR" dirty="0">
              <a:solidFill>
                <a:prstClr val="black"/>
              </a:solidFill>
            </a:endParaRPr>
          </a:p>
        </p:txBody>
      </p:sp>
      <p:sp>
        <p:nvSpPr>
          <p:cNvPr id="6" name="Rectangle 5"/>
          <p:cNvSpPr/>
          <p:nvPr/>
        </p:nvSpPr>
        <p:spPr>
          <a:xfrm>
            <a:off x="6447926" y="3143248"/>
            <a:ext cx="1059907" cy="369332"/>
          </a:xfrm>
          <a:prstGeom prst="rect">
            <a:avLst/>
          </a:prstGeom>
        </p:spPr>
        <p:txBody>
          <a:bodyPr wrap="none">
            <a:spAutoFit/>
          </a:bodyPr>
          <a:lstStyle/>
          <a:p>
            <a:pPr>
              <a:buFont typeface="Arial" pitchFamily="34" charset="0"/>
              <a:buChar char="•"/>
            </a:pPr>
            <a:r>
              <a:rPr lang="fa-IR" b="1" dirty="0">
                <a:solidFill>
                  <a:prstClr val="black"/>
                </a:solidFill>
                <a:cs typeface="B Homa" panose="00000400000000000000" pitchFamily="2" charset="-78"/>
              </a:rPr>
              <a:t> فریم لس</a:t>
            </a:r>
            <a:endParaRPr lang="fa-IR" dirty="0">
              <a:solidFill>
                <a:prstClr val="black"/>
              </a:solidFill>
            </a:endParaRPr>
          </a:p>
        </p:txBody>
      </p:sp>
      <p:sp>
        <p:nvSpPr>
          <p:cNvPr id="7" name="Rectangle 6"/>
          <p:cNvSpPr/>
          <p:nvPr/>
        </p:nvSpPr>
        <p:spPr>
          <a:xfrm>
            <a:off x="6582117" y="2773916"/>
            <a:ext cx="918841" cy="369332"/>
          </a:xfrm>
          <a:prstGeom prst="rect">
            <a:avLst/>
          </a:prstGeom>
        </p:spPr>
        <p:txBody>
          <a:bodyPr wrap="none">
            <a:spAutoFit/>
          </a:bodyPr>
          <a:lstStyle/>
          <a:p>
            <a:pPr>
              <a:buFont typeface="Arial" pitchFamily="34" charset="0"/>
              <a:buChar char="•"/>
            </a:pPr>
            <a:r>
              <a:rPr lang="fa-IR" b="1" dirty="0">
                <a:solidFill>
                  <a:prstClr val="black"/>
                </a:solidFill>
                <a:cs typeface="B Homa" panose="00000400000000000000" pitchFamily="2" charset="-78"/>
              </a:rPr>
              <a:t> اسپایدر</a:t>
            </a:r>
            <a:endParaRPr lang="fa-IR" dirty="0">
              <a:solidFill>
                <a:prstClr val="black"/>
              </a:solidFill>
            </a:endParaRPr>
          </a:p>
        </p:txBody>
      </p:sp>
      <p:pic>
        <p:nvPicPr>
          <p:cNvPr id="8194" name="Picture 2"/>
          <p:cNvPicPr>
            <a:picLocks noChangeAspect="1" noChangeArrowheads="1"/>
          </p:cNvPicPr>
          <p:nvPr/>
        </p:nvPicPr>
        <p:blipFill>
          <a:blip r:embed="rId2"/>
          <a:srcRect/>
          <a:stretch>
            <a:fillRect/>
          </a:stretch>
        </p:blipFill>
        <p:spPr bwMode="auto">
          <a:xfrm>
            <a:off x="571472" y="350450"/>
            <a:ext cx="2357454" cy="6150360"/>
          </a:xfrm>
          <a:prstGeom prst="rect">
            <a:avLst/>
          </a:prstGeom>
          <a:solidFill>
            <a:srgbClr val="FFFFFF">
              <a:shade val="85000"/>
            </a:srgbClr>
          </a:solidFill>
          <a:ln w="5715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553414536"/>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347537" y="1263552"/>
            <a:ext cx="6939223" cy="2800767"/>
          </a:xfrm>
          <a:prstGeom prst="rect">
            <a:avLst/>
          </a:prstGeom>
        </p:spPr>
        <p:txBody>
          <a:bodyPr wrap="square">
            <a:spAutoFit/>
          </a:bodyPr>
          <a:lstStyle/>
          <a:p>
            <a:endParaRPr lang="fa-IR" sz="1600" b="1" dirty="0">
              <a:solidFill>
                <a:prstClr val="black"/>
              </a:solidFill>
              <a:cs typeface="B Homa" panose="00000400000000000000" pitchFamily="2" charset="-78"/>
            </a:endParaRPr>
          </a:p>
          <a:p>
            <a:r>
              <a:rPr lang="fa-IR" sz="1600" dirty="0">
                <a:solidFill>
                  <a:prstClr val="black"/>
                </a:solidFill>
                <a:cs typeface="B Homa" panose="00000400000000000000" pitchFamily="2" charset="-78"/>
              </a:rPr>
              <a:t>شیشه های با ابعاد بزرگ که به وسیله تکنیک های مختلف لیمنت و سکوریت کاملاً ایمن گردیده است.</a:t>
            </a:r>
          </a:p>
          <a:p>
            <a:r>
              <a:rPr lang="fa-IR" sz="1600" dirty="0">
                <a:solidFill>
                  <a:prstClr val="black"/>
                </a:solidFill>
                <a:cs typeface="B Homa" panose="00000400000000000000" pitchFamily="2" charset="-78"/>
              </a:rPr>
              <a:t>اتصالات و بستهای اسپایدر که تمام استیل می باشد و به صورت چنگکی دارای اتصالی به شیشه است.</a:t>
            </a:r>
          </a:p>
          <a:p>
            <a:r>
              <a:rPr lang="fa-IR" sz="1600" dirty="0">
                <a:solidFill>
                  <a:prstClr val="black"/>
                </a:solidFill>
                <a:cs typeface="B Homa" panose="00000400000000000000" pitchFamily="2" charset="-78"/>
              </a:rPr>
              <a:t>بادبندها و استراکچرهای کاملاً محاسبه شده که اسکلت اصلی نما را تشکیل می دهد با در نظر گرفتن فشارهای داخلی مانند باد، زلزله و وزن، ارتفاع شیشه های نما طراحی می گردد.</a:t>
            </a:r>
          </a:p>
          <a:p>
            <a:r>
              <a:rPr lang="fa-IR" sz="1600" dirty="0">
                <a:solidFill>
                  <a:prstClr val="black"/>
                </a:solidFill>
                <a:cs typeface="B Homa" panose="00000400000000000000" pitchFamily="2" charset="-78"/>
              </a:rPr>
              <a:t>پر کردن فاصله مورد نیاز در بین شیشه ها با چسب های تلفیقی که ضامن سلامت شیشه ها و ایزولاسیون  نما می باشد.</a:t>
            </a:r>
          </a:p>
          <a:p>
            <a:r>
              <a:rPr lang="fa-IR" sz="1600" dirty="0">
                <a:solidFill>
                  <a:prstClr val="black"/>
                </a:solidFill>
                <a:cs typeface="B Homa" panose="00000400000000000000" pitchFamily="2" charset="-78"/>
              </a:rPr>
              <a:t>با استفاده از شیشه های کنترل کننده انرژی و غیره تلفیقی از تکنیک های دو جداره با گاز عایق لمینت طلقی به عاملی برای ایزولاسیون کامل ساختمان تبدیل می گردد.</a:t>
            </a:r>
          </a:p>
        </p:txBody>
      </p:sp>
      <p:sp>
        <p:nvSpPr>
          <p:cNvPr id="3" name="Rectangle 2"/>
          <p:cNvSpPr/>
          <p:nvPr/>
        </p:nvSpPr>
        <p:spPr>
          <a:xfrm>
            <a:off x="3982452" y="203983"/>
            <a:ext cx="5982834" cy="584775"/>
          </a:xfrm>
          <a:prstGeom prst="rect">
            <a:avLst/>
          </a:prstGeom>
        </p:spPr>
        <p:txBody>
          <a:bodyPr wrap="square">
            <a:spAutoFit/>
          </a:bodyPr>
          <a:lstStyle/>
          <a:p>
            <a:pPr algn="ctr"/>
            <a:r>
              <a:rPr lang="fa-IR" sz="3200" dirty="0">
                <a:solidFill>
                  <a:prstClr val="black"/>
                </a:solidFill>
                <a:latin typeface="IranNastaliq" pitchFamily="18" charset="0"/>
                <a:cs typeface="B Homa" panose="00000400000000000000" pitchFamily="2" charset="-78"/>
              </a:rPr>
              <a:t>نمای اسپایدر(عنکبوتی)</a:t>
            </a:r>
            <a:endParaRPr lang="fa-IR" sz="2000" dirty="0">
              <a:solidFill>
                <a:prstClr val="black"/>
              </a:solidFill>
              <a:latin typeface="Arial" pitchFamily="34" charset="0"/>
              <a:cs typeface="Arial" pitchFamily="34" charset="0"/>
            </a:endParaRPr>
          </a:p>
        </p:txBody>
      </p:sp>
      <p:sp>
        <p:nvSpPr>
          <p:cNvPr id="7" name="Rectangle 6"/>
          <p:cNvSpPr/>
          <p:nvPr/>
        </p:nvSpPr>
        <p:spPr>
          <a:xfrm>
            <a:off x="2357422" y="898738"/>
            <a:ext cx="5929338" cy="369332"/>
          </a:xfrm>
          <a:prstGeom prst="rect">
            <a:avLst/>
          </a:prstGeom>
        </p:spPr>
        <p:txBody>
          <a:bodyPr wrap="square">
            <a:spAutoFit/>
          </a:bodyPr>
          <a:lstStyle/>
          <a:p>
            <a:r>
              <a:rPr lang="fa-IR" b="1" dirty="0">
                <a:solidFill>
                  <a:prstClr val="black"/>
                </a:solidFill>
                <a:cs typeface="B Homa" panose="00000400000000000000" pitchFamily="2" charset="-78"/>
              </a:rPr>
              <a:t>خصوصیات و اجزای تشکیل دهنده نمای اسپایدر(عنكبوتي) :</a:t>
            </a:r>
          </a:p>
        </p:txBody>
      </p:sp>
    </p:spTree>
    <p:extLst>
      <p:ext uri="{BB962C8B-B14F-4D97-AF65-F5344CB8AC3E}">
        <p14:creationId xmlns:p14="http://schemas.microsoft.com/office/powerpoint/2010/main" val="553710644"/>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1" descr="C:\Documents and Settings\a\Desktop\spider\ajza\Copy of r10.jpg"/>
          <p:cNvPicPr>
            <a:picLocks noChangeAspect="1" noChangeArrowheads="1"/>
          </p:cNvPicPr>
          <p:nvPr/>
        </p:nvPicPr>
        <p:blipFill>
          <a:blip r:embed="rId2"/>
          <a:srcRect/>
          <a:stretch>
            <a:fillRect/>
          </a:stretch>
        </p:blipFill>
        <p:spPr bwMode="auto">
          <a:xfrm>
            <a:off x="1000100" y="3071810"/>
            <a:ext cx="2455681" cy="1785950"/>
          </a:xfrm>
          <a:prstGeom prst="rect">
            <a:avLst/>
          </a:prstGeom>
          <a:solidFill>
            <a:srgbClr val="FFFFFF">
              <a:shade val="85000"/>
            </a:srgbClr>
          </a:solidFill>
          <a:ln w="5715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5" name="TextBox 4"/>
          <p:cNvSpPr txBox="1"/>
          <p:nvPr/>
        </p:nvSpPr>
        <p:spPr>
          <a:xfrm>
            <a:off x="3500430" y="3214686"/>
            <a:ext cx="5017739" cy="1323439"/>
          </a:xfrm>
          <a:prstGeom prst="rect">
            <a:avLst/>
          </a:prstGeom>
          <a:noFill/>
        </p:spPr>
        <p:txBody>
          <a:bodyPr wrap="square" rtlCol="1">
            <a:spAutoFit/>
          </a:bodyPr>
          <a:lstStyle/>
          <a:p>
            <a:r>
              <a:rPr lang="fa-IR" sz="1600" dirty="0">
                <a:solidFill>
                  <a:prstClr val="black"/>
                </a:solidFill>
                <a:cs typeface="B Homa" panose="00000400000000000000" pitchFamily="2" charset="-78"/>
              </a:rPr>
              <a:t>بخش هاي فولادي قطعات  هرگز در تماس مستقيم با شيشه قرار ندارند ، بلكه </a:t>
            </a:r>
            <a:r>
              <a:rPr lang="fa-IR" sz="1600" dirty="0">
                <a:solidFill>
                  <a:prstClr val="black"/>
                </a:solidFill>
                <a:effectLst>
                  <a:outerShdw blurRad="38100" dist="38100" dir="2700000" algn="tl">
                    <a:srgbClr val="000000">
                      <a:alpha val="43137"/>
                    </a:srgbClr>
                  </a:outerShdw>
                </a:effectLst>
                <a:cs typeface="B Homa" panose="00000400000000000000" pitchFamily="2" charset="-78"/>
              </a:rPr>
              <a:t>با واشر هاي آلومينيومي يا پلاستيكي </a:t>
            </a:r>
            <a:r>
              <a:rPr lang="fa-IR" sz="1600" dirty="0">
                <a:solidFill>
                  <a:prstClr val="black"/>
                </a:solidFill>
                <a:cs typeface="B Homa" panose="00000400000000000000" pitchFamily="2" charset="-78"/>
              </a:rPr>
              <a:t>جدا مي گردند . بعد از نصب ، اين قطعات داخل حفره هاي اسپايدر رفته و با بولت ثابت مي شوند. اين قطعه داراي اندازه هاي كوناكون بر اساس ضخامت شيشه مي باشد.</a:t>
            </a:r>
          </a:p>
        </p:txBody>
      </p:sp>
      <p:pic>
        <p:nvPicPr>
          <p:cNvPr id="8" name="Picture 19" descr="r20.jpg"/>
          <p:cNvPicPr>
            <a:picLocks noChangeAspect="1"/>
          </p:cNvPicPr>
          <p:nvPr/>
        </p:nvPicPr>
        <p:blipFill>
          <a:blip r:embed="rId3"/>
          <a:srcRect/>
          <a:stretch>
            <a:fillRect/>
          </a:stretch>
        </p:blipFill>
        <p:spPr bwMode="auto">
          <a:xfrm>
            <a:off x="613504" y="1504765"/>
            <a:ext cx="2172546" cy="1424169"/>
          </a:xfrm>
          <a:prstGeom prst="rect">
            <a:avLst/>
          </a:prstGeom>
          <a:solidFill>
            <a:srgbClr val="FFFFFF">
              <a:shade val="85000"/>
            </a:srgbClr>
          </a:solidFill>
          <a:ln w="5715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15" name="Rectangle 14"/>
          <p:cNvSpPr/>
          <p:nvPr/>
        </p:nvSpPr>
        <p:spPr>
          <a:xfrm>
            <a:off x="2714612" y="1174608"/>
            <a:ext cx="5786446" cy="1865126"/>
          </a:xfrm>
          <a:prstGeom prst="rect">
            <a:avLst/>
          </a:prstGeom>
        </p:spPr>
        <p:txBody>
          <a:bodyPr wrap="square">
            <a:spAutoFit/>
          </a:bodyPr>
          <a:lstStyle/>
          <a:p>
            <a:pPr>
              <a:lnSpc>
                <a:spcPct val="120000"/>
              </a:lnSpc>
            </a:pPr>
            <a:r>
              <a:rPr lang="fa-IR" sz="1600" b="1" dirty="0">
                <a:solidFill>
                  <a:prstClr val="black"/>
                </a:solidFill>
                <a:latin typeface="IranNastaliq" pitchFamily="18" charset="0"/>
                <a:cs typeface="B Homa" panose="00000400000000000000" pitchFamily="2" charset="-78"/>
              </a:rPr>
              <a:t>اتصالات سرگرد</a:t>
            </a:r>
            <a:r>
              <a:rPr lang="fa-IR" sz="1600" dirty="0">
                <a:solidFill>
                  <a:prstClr val="black"/>
                </a:solidFill>
                <a:latin typeface="IranNastaliq" pitchFamily="18" charset="0"/>
                <a:cs typeface="B Homa" panose="00000400000000000000" pitchFamily="2" charset="-78"/>
              </a:rPr>
              <a:t>: </a:t>
            </a:r>
          </a:p>
          <a:p>
            <a:pPr>
              <a:lnSpc>
                <a:spcPct val="120000"/>
              </a:lnSpc>
            </a:pPr>
            <a:r>
              <a:rPr lang="fa-IR" sz="1600" dirty="0">
                <a:solidFill>
                  <a:prstClr val="black"/>
                </a:solidFill>
                <a:latin typeface="IranNastaliq" pitchFamily="18" charset="0"/>
                <a:cs typeface="B Homa" panose="00000400000000000000" pitchFamily="2" charset="-78"/>
              </a:rPr>
              <a:t>این قطعات برای اتصال شیشه به اسپایدر بوده و آن را روی شبکه ثابت می کتد. دارای انواع گوناگون بوده و از جنس فولاد ضد زنگ ساخته می شود. سر آنها بند بند و مفصل دار می شود تا از انبساط و حرکت های جزئی شیشه جلوگیری نکند. قطعه در دو طرف شیشه قرار گرفته و ثابت می شود، سپس با یک مهره ی حلقوی قفل( سخت) می گردد. </a:t>
            </a:r>
            <a:endParaRPr lang="en-US" sz="1600" dirty="0">
              <a:solidFill>
                <a:prstClr val="black"/>
              </a:solidFill>
              <a:latin typeface="IranNastaliq" pitchFamily="18" charset="0"/>
              <a:cs typeface="B Homa" panose="00000400000000000000" pitchFamily="2" charset="-78"/>
            </a:endParaRPr>
          </a:p>
        </p:txBody>
      </p:sp>
      <p:pic>
        <p:nvPicPr>
          <p:cNvPr id="11" name="Content Placeholder 12" descr="r30.jpg"/>
          <p:cNvPicPr>
            <a:picLocks noGrp="1" noChangeAspect="1"/>
          </p:cNvPicPr>
          <p:nvPr>
            <p:ph idx="1"/>
          </p:nvPr>
        </p:nvPicPr>
        <p:blipFill>
          <a:blip r:embed="rId4"/>
          <a:srcRect/>
          <a:stretch>
            <a:fillRect/>
          </a:stretch>
        </p:blipFill>
        <p:spPr>
          <a:xfrm rot="21388911">
            <a:off x="2240180" y="4636296"/>
            <a:ext cx="2143140" cy="1558647"/>
          </a:xfrm>
          <a:prstGeom prst="rect">
            <a:avLst/>
          </a:prstGeom>
          <a:solidFill>
            <a:srgbClr val="FFFFFF">
              <a:shade val="85000"/>
            </a:srgbClr>
          </a:solidFill>
          <a:ln w="5715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9" name="Picture 18" descr="m14_4.jpg"/>
          <p:cNvPicPr>
            <a:picLocks noChangeAspect="1"/>
          </p:cNvPicPr>
          <p:nvPr/>
        </p:nvPicPr>
        <p:blipFill>
          <a:blip r:embed="rId5"/>
          <a:srcRect/>
          <a:stretch>
            <a:fillRect/>
          </a:stretch>
        </p:blipFill>
        <p:spPr bwMode="auto">
          <a:xfrm>
            <a:off x="5572132" y="4627818"/>
            <a:ext cx="2428892" cy="1372950"/>
          </a:xfrm>
          <a:prstGeom prst="rect">
            <a:avLst/>
          </a:prstGeom>
          <a:solidFill>
            <a:srgbClr val="FFFFFF">
              <a:shade val="85000"/>
            </a:srgbClr>
          </a:solidFill>
          <a:ln w="5715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9" name="Rectangle 8"/>
          <p:cNvSpPr/>
          <p:nvPr/>
        </p:nvSpPr>
        <p:spPr>
          <a:xfrm>
            <a:off x="3982452" y="203983"/>
            <a:ext cx="5982834" cy="584775"/>
          </a:xfrm>
          <a:prstGeom prst="rect">
            <a:avLst/>
          </a:prstGeom>
        </p:spPr>
        <p:txBody>
          <a:bodyPr wrap="square">
            <a:spAutoFit/>
          </a:bodyPr>
          <a:lstStyle/>
          <a:p>
            <a:pPr algn="ctr"/>
            <a:r>
              <a:rPr lang="fa-IR" sz="3200" dirty="0">
                <a:solidFill>
                  <a:prstClr val="black"/>
                </a:solidFill>
                <a:latin typeface="IranNastaliq" pitchFamily="18" charset="0"/>
                <a:cs typeface="B Homa" panose="00000400000000000000" pitchFamily="2" charset="-78"/>
              </a:rPr>
              <a:t>نمای اسپایدر(عنکبوتی)</a:t>
            </a:r>
            <a:endParaRPr lang="fa-IR" sz="2000" dirty="0">
              <a:solidFill>
                <a:prstClr val="black"/>
              </a:solidFill>
              <a:latin typeface="Arial" pitchFamily="34" charset="0"/>
              <a:cs typeface="Arial" pitchFamily="34" charset="0"/>
            </a:endParaRPr>
          </a:p>
        </p:txBody>
      </p:sp>
    </p:spTree>
    <p:extLst>
      <p:ext uri="{BB962C8B-B14F-4D97-AF65-F5344CB8AC3E}">
        <p14:creationId xmlns:p14="http://schemas.microsoft.com/office/powerpoint/2010/main" val="2168389839"/>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Content Placeholder 23" descr="FSP-70.jpg"/>
          <p:cNvPicPr>
            <a:picLocks noGrp="1" noChangeAspect="1"/>
          </p:cNvPicPr>
          <p:nvPr>
            <p:ph idx="1"/>
          </p:nvPr>
        </p:nvPicPr>
        <p:blipFill>
          <a:blip r:embed="rId2" cstate="print"/>
          <a:stretch>
            <a:fillRect/>
          </a:stretch>
        </p:blipFill>
        <p:spPr>
          <a:xfrm>
            <a:off x="3976601" y="3519747"/>
            <a:ext cx="1305098" cy="1113905"/>
          </a:xfrm>
          <a:prstGeom prst="rect">
            <a:avLst/>
          </a:prstGeom>
          <a:solidFill>
            <a:srgbClr val="FFFFFF">
              <a:shade val="85000"/>
            </a:srgbClr>
          </a:solidFill>
          <a:ln w="5715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3" name="Rectangle 12"/>
          <p:cNvSpPr>
            <a:spLocks noChangeArrowheads="1"/>
          </p:cNvSpPr>
          <p:nvPr/>
        </p:nvSpPr>
        <p:spPr bwMode="auto">
          <a:xfrm>
            <a:off x="4680725" y="1286706"/>
            <a:ext cx="3620491" cy="2031325"/>
          </a:xfrm>
          <a:prstGeom prst="rect">
            <a:avLst/>
          </a:prstGeom>
          <a:noFill/>
          <a:ln w="9525">
            <a:noFill/>
            <a:miter lim="800000"/>
            <a:headEnd/>
            <a:tailEnd/>
          </a:ln>
        </p:spPr>
        <p:txBody>
          <a:bodyPr wrap="square">
            <a:spAutoFit/>
          </a:bodyPr>
          <a:lstStyle/>
          <a:p>
            <a:pPr algn="just">
              <a:buFontTx/>
              <a:buBlip>
                <a:blip r:embed="rId3"/>
              </a:buBlip>
              <a:defRPr/>
            </a:pPr>
            <a:endParaRPr lang="fa-IR" sz="1400" dirty="0">
              <a:solidFill>
                <a:prstClr val="black"/>
              </a:solidFill>
            </a:endParaRPr>
          </a:p>
          <a:p>
            <a:pPr algn="just">
              <a:defRPr/>
            </a:pPr>
            <a:r>
              <a:rPr lang="fa-IR" sz="1600" b="1" dirty="0">
                <a:solidFill>
                  <a:prstClr val="black"/>
                </a:solidFill>
                <a:latin typeface="IranNastaliq" pitchFamily="18" charset="0"/>
                <a:cs typeface="B Homa" panose="00000400000000000000" pitchFamily="2" charset="-78"/>
              </a:rPr>
              <a:t>قطعات عنکبوتی</a:t>
            </a:r>
            <a:r>
              <a:rPr lang="fa-IR" sz="1400" b="1" dirty="0">
                <a:solidFill>
                  <a:prstClr val="black"/>
                </a:solidFill>
              </a:rPr>
              <a:t>: </a:t>
            </a:r>
            <a:r>
              <a:rPr lang="fa-IR" sz="1600" dirty="0">
                <a:solidFill>
                  <a:prstClr val="black"/>
                </a:solidFill>
                <a:latin typeface="IranNastaliq" pitchFamily="18" charset="0"/>
                <a:cs typeface="B Homa" panose="00000400000000000000" pitchFamily="2" charset="-78"/>
              </a:rPr>
              <a:t>این قطعات در فرم های گوناگون با تعداد متفاوت بازو و در اندازه های گوناگون بر اساس موقعیت مکانی و نیازهای سازه ای و معماری طراحی و ساخته می شوند.سیستم های مختلف اسپایدر و اتصالات متنوع آن امکان ایجاد هر نوع سطح شیشه ای را بدون هرگونه محدودیت ایجاد می کند</a:t>
            </a:r>
            <a:r>
              <a:rPr lang="fa-IR" sz="1400" b="1" dirty="0">
                <a:solidFill>
                  <a:prstClr val="black"/>
                </a:solidFill>
              </a:rPr>
              <a:t>.</a:t>
            </a:r>
            <a:endParaRPr lang="en-US" sz="1400" b="1" dirty="0">
              <a:solidFill>
                <a:prstClr val="black"/>
              </a:solidFill>
            </a:endParaRPr>
          </a:p>
        </p:txBody>
      </p:sp>
      <p:pic>
        <p:nvPicPr>
          <p:cNvPr id="4" name="Picture 15" descr="C:\Documents and Settings\a\Desktop\spider\ajza\T2043-medium.jpg"/>
          <p:cNvPicPr>
            <a:picLocks noChangeAspect="1" noChangeArrowheads="1"/>
          </p:cNvPicPr>
          <p:nvPr/>
        </p:nvPicPr>
        <p:blipFill>
          <a:blip r:embed="rId4"/>
          <a:srcRect/>
          <a:stretch>
            <a:fillRect/>
          </a:stretch>
        </p:blipFill>
        <p:spPr bwMode="auto">
          <a:xfrm>
            <a:off x="2605887" y="2430549"/>
            <a:ext cx="1717424" cy="1002960"/>
          </a:xfrm>
          <a:prstGeom prst="rect">
            <a:avLst/>
          </a:prstGeom>
          <a:solidFill>
            <a:srgbClr val="FFFFFF">
              <a:shade val="85000"/>
            </a:srgbClr>
          </a:solidFill>
          <a:ln w="5715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5" name="Picture 16" descr="C:\Documents and Settings\a\Desktop\spider\ajza\T2044-medium.jpg"/>
          <p:cNvPicPr>
            <a:picLocks noChangeAspect="1" noChangeArrowheads="1"/>
          </p:cNvPicPr>
          <p:nvPr/>
        </p:nvPicPr>
        <p:blipFill>
          <a:blip r:embed="rId5"/>
          <a:srcRect/>
          <a:stretch>
            <a:fillRect/>
          </a:stretch>
        </p:blipFill>
        <p:spPr bwMode="auto">
          <a:xfrm>
            <a:off x="1000100" y="1285861"/>
            <a:ext cx="1217075" cy="1186204"/>
          </a:xfrm>
          <a:prstGeom prst="rect">
            <a:avLst/>
          </a:prstGeom>
          <a:solidFill>
            <a:srgbClr val="FFFFFF">
              <a:shade val="85000"/>
            </a:srgbClr>
          </a:solidFill>
          <a:ln w="5715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6" name="Picture 17" descr="C:\Documents and Settings\a\Desktop\spider\ajza\TH2204-medium_init.jpg"/>
          <p:cNvPicPr>
            <a:picLocks noChangeAspect="1" noChangeArrowheads="1"/>
          </p:cNvPicPr>
          <p:nvPr/>
        </p:nvPicPr>
        <p:blipFill>
          <a:blip r:embed="rId6"/>
          <a:srcRect/>
          <a:stretch>
            <a:fillRect/>
          </a:stretch>
        </p:blipFill>
        <p:spPr bwMode="auto">
          <a:xfrm>
            <a:off x="2566129" y="1315103"/>
            <a:ext cx="1325642" cy="901132"/>
          </a:xfrm>
          <a:prstGeom prst="rect">
            <a:avLst/>
          </a:prstGeom>
          <a:solidFill>
            <a:srgbClr val="FFFFFF">
              <a:shade val="85000"/>
            </a:srgbClr>
          </a:solidFill>
          <a:ln w="5715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7" name="Picture 19" descr="C:\Documents and Settings\a\Desktop\spider\ajza\FSP-69.jpg"/>
          <p:cNvPicPr>
            <a:picLocks noChangeAspect="1" noChangeArrowheads="1"/>
          </p:cNvPicPr>
          <p:nvPr/>
        </p:nvPicPr>
        <p:blipFill>
          <a:blip r:embed="rId7"/>
          <a:srcRect/>
          <a:stretch>
            <a:fillRect/>
          </a:stretch>
        </p:blipFill>
        <p:spPr bwMode="auto">
          <a:xfrm>
            <a:off x="1037387" y="2716301"/>
            <a:ext cx="1177160" cy="1998583"/>
          </a:xfrm>
          <a:prstGeom prst="rect">
            <a:avLst/>
          </a:prstGeom>
          <a:solidFill>
            <a:srgbClr val="FFFFFF">
              <a:shade val="85000"/>
            </a:srgbClr>
          </a:solidFill>
          <a:ln w="5715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8" name="Picture 22" descr="C:\Documents and Settings\a\Desktop\spider\ajza\glassfin5.jpg"/>
          <p:cNvPicPr>
            <a:picLocks noChangeAspect="1" noChangeArrowheads="1"/>
          </p:cNvPicPr>
          <p:nvPr/>
        </p:nvPicPr>
        <p:blipFill>
          <a:blip r:embed="rId8">
            <a:extLst/>
          </a:blip>
          <a:srcRect/>
          <a:stretch>
            <a:fillRect/>
          </a:stretch>
        </p:blipFill>
        <p:spPr bwMode="auto">
          <a:xfrm rot="378734">
            <a:off x="2660851" y="4158267"/>
            <a:ext cx="1759187" cy="1759187"/>
          </a:xfrm>
          <a:prstGeom prst="rect">
            <a:avLst/>
          </a:prstGeom>
          <a:solidFill>
            <a:srgbClr val="FFFFFF">
              <a:shade val="85000"/>
            </a:srgbClr>
          </a:solidFill>
          <a:ln w="5715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9" name="Picture 24" descr="C:\Documents and Settings\a\Desktop\spider\ajza\fin_spiders.jpg"/>
          <p:cNvPicPr>
            <a:picLocks noChangeAspect="1" noChangeArrowheads="1"/>
          </p:cNvPicPr>
          <p:nvPr/>
        </p:nvPicPr>
        <p:blipFill>
          <a:blip r:embed="rId9">
            <a:extLst/>
          </a:blip>
          <a:srcRect/>
          <a:stretch>
            <a:fillRect/>
          </a:stretch>
        </p:blipFill>
        <p:spPr bwMode="auto">
          <a:xfrm>
            <a:off x="4712615" y="4066891"/>
            <a:ext cx="2076456" cy="2076455"/>
          </a:xfrm>
          <a:prstGeom prst="rect">
            <a:avLst/>
          </a:prstGeom>
          <a:solidFill>
            <a:srgbClr val="FFFFFF">
              <a:shade val="85000"/>
            </a:srgbClr>
          </a:solidFill>
          <a:ln w="5715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12" name="Rectangle 11"/>
          <p:cNvSpPr/>
          <p:nvPr/>
        </p:nvSpPr>
        <p:spPr>
          <a:xfrm>
            <a:off x="3982452" y="203983"/>
            <a:ext cx="5982834" cy="584775"/>
          </a:xfrm>
          <a:prstGeom prst="rect">
            <a:avLst/>
          </a:prstGeom>
        </p:spPr>
        <p:txBody>
          <a:bodyPr wrap="square">
            <a:spAutoFit/>
          </a:bodyPr>
          <a:lstStyle/>
          <a:p>
            <a:pPr algn="ctr"/>
            <a:r>
              <a:rPr lang="fa-IR" sz="3200" dirty="0">
                <a:solidFill>
                  <a:prstClr val="black"/>
                </a:solidFill>
                <a:latin typeface="IranNastaliq" pitchFamily="18" charset="0"/>
                <a:cs typeface="B Homa" panose="00000400000000000000" pitchFamily="2" charset="-78"/>
              </a:rPr>
              <a:t>نمای اسپایدر(عنکبوتی)</a:t>
            </a:r>
            <a:endParaRPr lang="fa-IR" sz="2000" dirty="0">
              <a:solidFill>
                <a:prstClr val="black"/>
              </a:solidFill>
              <a:latin typeface="Arial" pitchFamily="34" charset="0"/>
              <a:cs typeface="Arial" pitchFamily="34" charset="0"/>
            </a:endParaRPr>
          </a:p>
        </p:txBody>
      </p:sp>
    </p:spTree>
    <p:extLst>
      <p:ext uri="{BB962C8B-B14F-4D97-AF65-F5344CB8AC3E}">
        <p14:creationId xmlns:p14="http://schemas.microsoft.com/office/powerpoint/2010/main" val="2003516378"/>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Grp="1" noChangeAspect="1" noChangeArrowheads="1"/>
          </p:cNvPicPr>
          <p:nvPr>
            <p:ph idx="1"/>
          </p:nvPr>
        </p:nvPicPr>
        <p:blipFill>
          <a:blip r:embed="rId2" cstate="print"/>
          <a:stretch>
            <a:fillRect/>
          </a:stretch>
        </p:blipFill>
        <p:spPr bwMode="auto">
          <a:xfrm>
            <a:off x="2970761" y="3284912"/>
            <a:ext cx="3316778" cy="1583575"/>
          </a:xfrm>
          <a:prstGeom prst="rect">
            <a:avLst/>
          </a:prstGeom>
          <a:solidFill>
            <a:srgbClr val="FFFFFF">
              <a:shade val="85000"/>
            </a:srgbClr>
          </a:solidFill>
          <a:ln w="5715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4" name="Picture 3" descr="C:\Documents and Settings\a\Desktop\spider\anva\product26.jpg"/>
          <p:cNvPicPr>
            <a:picLocks noChangeAspect="1" noChangeArrowheads="1"/>
          </p:cNvPicPr>
          <p:nvPr/>
        </p:nvPicPr>
        <p:blipFill>
          <a:blip r:embed="rId3"/>
          <a:srcRect/>
          <a:stretch>
            <a:fillRect/>
          </a:stretch>
        </p:blipFill>
        <p:spPr bwMode="auto">
          <a:xfrm>
            <a:off x="4714876" y="5286388"/>
            <a:ext cx="1555750" cy="933450"/>
          </a:xfrm>
          <a:prstGeom prst="rect">
            <a:avLst/>
          </a:prstGeom>
          <a:solidFill>
            <a:srgbClr val="FFFFFF">
              <a:shade val="85000"/>
            </a:srgbClr>
          </a:solidFill>
          <a:ln w="5715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5" name="Picture 4" descr="C:\Documents and Settings\a\Desktop\spider\anva\product27.jpg"/>
          <p:cNvPicPr>
            <a:picLocks noChangeAspect="1" noChangeArrowheads="1"/>
          </p:cNvPicPr>
          <p:nvPr/>
        </p:nvPicPr>
        <p:blipFill>
          <a:blip r:embed="rId4"/>
          <a:srcRect/>
          <a:stretch>
            <a:fillRect/>
          </a:stretch>
        </p:blipFill>
        <p:spPr bwMode="auto">
          <a:xfrm>
            <a:off x="1357290" y="1357298"/>
            <a:ext cx="1526130" cy="971174"/>
          </a:xfrm>
          <a:prstGeom prst="rect">
            <a:avLst/>
          </a:prstGeom>
          <a:solidFill>
            <a:srgbClr val="FFFFFF">
              <a:shade val="85000"/>
            </a:srgbClr>
          </a:solidFill>
          <a:ln w="5715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6" name="Picture 5" descr="C:\Documents and Settings\a\Desktop\spider\anva\product15.jpg"/>
          <p:cNvPicPr>
            <a:picLocks noChangeAspect="1" noChangeArrowheads="1"/>
          </p:cNvPicPr>
          <p:nvPr/>
        </p:nvPicPr>
        <p:blipFill>
          <a:blip r:embed="rId5"/>
          <a:srcRect/>
          <a:stretch>
            <a:fillRect/>
          </a:stretch>
        </p:blipFill>
        <p:spPr bwMode="auto">
          <a:xfrm rot="370071">
            <a:off x="938884" y="3001040"/>
            <a:ext cx="1428265" cy="1597030"/>
          </a:xfrm>
          <a:prstGeom prst="rect">
            <a:avLst/>
          </a:prstGeom>
          <a:solidFill>
            <a:srgbClr val="FFFFFF">
              <a:shade val="85000"/>
            </a:srgbClr>
          </a:solidFill>
          <a:ln w="5715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7" name="Picture 7" descr="C:\Documents and Settings\a\Desktop\spider\anva\product17.jpg"/>
          <p:cNvPicPr>
            <a:picLocks noChangeAspect="1" noChangeArrowheads="1"/>
          </p:cNvPicPr>
          <p:nvPr/>
        </p:nvPicPr>
        <p:blipFill>
          <a:blip r:embed="rId6"/>
          <a:srcRect/>
          <a:stretch>
            <a:fillRect/>
          </a:stretch>
        </p:blipFill>
        <p:spPr bwMode="auto">
          <a:xfrm>
            <a:off x="1071548" y="5143512"/>
            <a:ext cx="1428750" cy="1060450"/>
          </a:xfrm>
          <a:prstGeom prst="rect">
            <a:avLst/>
          </a:prstGeom>
          <a:solidFill>
            <a:srgbClr val="FFFFFF">
              <a:shade val="85000"/>
            </a:srgbClr>
          </a:solidFill>
          <a:ln w="5715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8" name="Picture 8" descr="C:\Documents and Settings\a\Desktop\spider\anva\product18.jpg"/>
          <p:cNvPicPr>
            <a:picLocks noChangeAspect="1" noChangeArrowheads="1"/>
          </p:cNvPicPr>
          <p:nvPr/>
        </p:nvPicPr>
        <p:blipFill>
          <a:blip r:embed="rId7"/>
          <a:srcRect/>
          <a:stretch>
            <a:fillRect/>
          </a:stretch>
        </p:blipFill>
        <p:spPr bwMode="auto">
          <a:xfrm>
            <a:off x="4643438" y="4000504"/>
            <a:ext cx="1227558" cy="910064"/>
          </a:xfrm>
          <a:prstGeom prst="rect">
            <a:avLst/>
          </a:prstGeom>
          <a:solidFill>
            <a:srgbClr val="FFFFFF">
              <a:shade val="85000"/>
            </a:srgbClr>
          </a:solidFill>
          <a:ln w="5715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9" name="Picture 9" descr="C:\Documents and Settings\a\Desktop\spider\anva\product19.jpg"/>
          <p:cNvPicPr>
            <a:picLocks noChangeAspect="1" noChangeArrowheads="1"/>
          </p:cNvPicPr>
          <p:nvPr/>
        </p:nvPicPr>
        <p:blipFill>
          <a:blip r:embed="rId8"/>
          <a:srcRect/>
          <a:stretch>
            <a:fillRect/>
          </a:stretch>
        </p:blipFill>
        <p:spPr bwMode="auto">
          <a:xfrm>
            <a:off x="2714612" y="5143512"/>
            <a:ext cx="1071563" cy="1014413"/>
          </a:xfrm>
          <a:prstGeom prst="rect">
            <a:avLst/>
          </a:prstGeom>
          <a:solidFill>
            <a:srgbClr val="FFFFFF">
              <a:shade val="85000"/>
            </a:srgbClr>
          </a:solidFill>
          <a:ln w="5715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0" name="Picture 10" descr="C:\Documents and Settings\a\Desktop\spider\anva\product20.jpg"/>
          <p:cNvPicPr>
            <a:picLocks noChangeAspect="1" noChangeArrowheads="1"/>
          </p:cNvPicPr>
          <p:nvPr/>
        </p:nvPicPr>
        <p:blipFill>
          <a:blip r:embed="rId9"/>
          <a:srcRect r="5263" b="3181"/>
          <a:stretch>
            <a:fillRect/>
          </a:stretch>
        </p:blipFill>
        <p:spPr bwMode="auto">
          <a:xfrm>
            <a:off x="6357950" y="4000504"/>
            <a:ext cx="882922" cy="928788"/>
          </a:xfrm>
          <a:prstGeom prst="rect">
            <a:avLst/>
          </a:prstGeom>
          <a:solidFill>
            <a:srgbClr val="FFFFFF">
              <a:shade val="85000"/>
            </a:srgbClr>
          </a:solidFill>
          <a:ln w="5715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1" name="Picture 11" descr="C:\Documents and Settings\a\Desktop\spider\anva\product25.jpg"/>
          <p:cNvPicPr>
            <a:picLocks noChangeAspect="1" noChangeArrowheads="1"/>
          </p:cNvPicPr>
          <p:nvPr/>
        </p:nvPicPr>
        <p:blipFill>
          <a:blip r:embed="rId10"/>
          <a:srcRect/>
          <a:stretch>
            <a:fillRect/>
          </a:stretch>
        </p:blipFill>
        <p:spPr bwMode="auto">
          <a:xfrm>
            <a:off x="2714612" y="3786190"/>
            <a:ext cx="1280839" cy="1182313"/>
          </a:xfrm>
          <a:prstGeom prst="rect">
            <a:avLst/>
          </a:prstGeom>
          <a:solidFill>
            <a:srgbClr val="FFFFFF">
              <a:shade val="85000"/>
            </a:srgbClr>
          </a:solidFill>
          <a:ln w="5715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2" name="Picture 12" descr="C:\Documents and Settings\a\Desktop\spider\anva\product24.jpg"/>
          <p:cNvPicPr>
            <a:picLocks noChangeAspect="1" noChangeArrowheads="1"/>
          </p:cNvPicPr>
          <p:nvPr/>
        </p:nvPicPr>
        <p:blipFill>
          <a:blip r:embed="rId11"/>
          <a:srcRect/>
          <a:stretch>
            <a:fillRect/>
          </a:stretch>
        </p:blipFill>
        <p:spPr bwMode="auto">
          <a:xfrm>
            <a:off x="6429388" y="5286388"/>
            <a:ext cx="892543" cy="919777"/>
          </a:xfrm>
          <a:prstGeom prst="rect">
            <a:avLst/>
          </a:prstGeom>
          <a:solidFill>
            <a:srgbClr val="FFFFFF">
              <a:shade val="85000"/>
            </a:srgbClr>
          </a:solidFill>
          <a:ln w="5715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14" name="Rectangle 13"/>
          <p:cNvSpPr/>
          <p:nvPr/>
        </p:nvSpPr>
        <p:spPr>
          <a:xfrm>
            <a:off x="5272858" y="845090"/>
            <a:ext cx="2871300" cy="369332"/>
          </a:xfrm>
          <a:prstGeom prst="rect">
            <a:avLst/>
          </a:prstGeom>
        </p:spPr>
        <p:txBody>
          <a:bodyPr wrap="none">
            <a:spAutoFit/>
          </a:bodyPr>
          <a:lstStyle/>
          <a:p>
            <a:r>
              <a:rPr lang="fa-IR" b="1" dirty="0">
                <a:solidFill>
                  <a:prstClr val="black"/>
                </a:solidFill>
                <a:latin typeface="IranNastaliq" pitchFamily="18" charset="0"/>
                <a:cs typeface="B Homa" panose="00000400000000000000" pitchFamily="2" charset="-78"/>
              </a:rPr>
              <a:t>فرم های مختلف قطعات عنکبوتی</a:t>
            </a:r>
            <a:endParaRPr lang="fa-IR" dirty="0">
              <a:solidFill>
                <a:prstClr val="black"/>
              </a:solidFill>
            </a:endParaRPr>
          </a:p>
        </p:txBody>
      </p:sp>
      <p:sp>
        <p:nvSpPr>
          <p:cNvPr id="16" name="Rectangle 15"/>
          <p:cNvSpPr/>
          <p:nvPr/>
        </p:nvSpPr>
        <p:spPr>
          <a:xfrm>
            <a:off x="3982452" y="203983"/>
            <a:ext cx="5982834" cy="584775"/>
          </a:xfrm>
          <a:prstGeom prst="rect">
            <a:avLst/>
          </a:prstGeom>
        </p:spPr>
        <p:txBody>
          <a:bodyPr wrap="square">
            <a:spAutoFit/>
          </a:bodyPr>
          <a:lstStyle/>
          <a:p>
            <a:pPr algn="ctr"/>
            <a:r>
              <a:rPr lang="fa-IR" sz="3200" dirty="0">
                <a:solidFill>
                  <a:prstClr val="black"/>
                </a:solidFill>
                <a:latin typeface="IranNastaliq" pitchFamily="18" charset="0"/>
                <a:cs typeface="B Homa" panose="00000400000000000000" pitchFamily="2" charset="-78"/>
              </a:rPr>
              <a:t>نمای اسپایدر(عنکبوتی)</a:t>
            </a:r>
            <a:endParaRPr lang="fa-IR" sz="2000" dirty="0">
              <a:solidFill>
                <a:prstClr val="black"/>
              </a:solidFill>
              <a:latin typeface="Arial" pitchFamily="34" charset="0"/>
              <a:cs typeface="Arial" pitchFamily="34" charset="0"/>
            </a:endParaRPr>
          </a:p>
        </p:txBody>
      </p:sp>
    </p:spTree>
    <p:extLst>
      <p:ext uri="{BB962C8B-B14F-4D97-AF65-F5344CB8AC3E}">
        <p14:creationId xmlns:p14="http://schemas.microsoft.com/office/powerpoint/2010/main" val="2714085692"/>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Documents and Settings\a\Desktop\spider\moqeiatha\04foto2.jpg"/>
          <p:cNvPicPr>
            <a:picLocks noChangeAspect="1" noChangeArrowheads="1"/>
          </p:cNvPicPr>
          <p:nvPr/>
        </p:nvPicPr>
        <p:blipFill>
          <a:blip r:embed="rId2"/>
          <a:srcRect/>
          <a:stretch>
            <a:fillRect/>
          </a:stretch>
        </p:blipFill>
        <p:spPr bwMode="auto">
          <a:xfrm>
            <a:off x="654602" y="3746098"/>
            <a:ext cx="2813413" cy="1876198"/>
          </a:xfrm>
          <a:prstGeom prst="rect">
            <a:avLst/>
          </a:prstGeom>
          <a:solidFill>
            <a:srgbClr val="FFFFFF">
              <a:shade val="85000"/>
            </a:srgbClr>
          </a:solidFill>
          <a:ln w="5715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5" name="Picture 3" descr="C:\Documents and Settings\a\Desktop\spider\moqeiatha\spiderglass1.jpg"/>
          <p:cNvPicPr>
            <a:picLocks noChangeAspect="1" noChangeArrowheads="1"/>
          </p:cNvPicPr>
          <p:nvPr/>
        </p:nvPicPr>
        <p:blipFill>
          <a:blip r:embed="rId3"/>
          <a:srcRect/>
          <a:stretch>
            <a:fillRect/>
          </a:stretch>
        </p:blipFill>
        <p:spPr bwMode="auto">
          <a:xfrm>
            <a:off x="627681" y="1070245"/>
            <a:ext cx="2015493" cy="2475216"/>
          </a:xfrm>
          <a:prstGeom prst="rect">
            <a:avLst/>
          </a:prstGeom>
          <a:solidFill>
            <a:srgbClr val="FFFFFF">
              <a:shade val="85000"/>
            </a:srgbClr>
          </a:solidFill>
          <a:ln w="5715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6" name="Picture 4" descr="C:\Documents and Settings\a\Desktop\spider\moqeiatha\spiderglass2.jpg"/>
          <p:cNvPicPr>
            <a:picLocks noChangeAspect="1" noChangeArrowheads="1"/>
          </p:cNvPicPr>
          <p:nvPr/>
        </p:nvPicPr>
        <p:blipFill>
          <a:blip r:embed="rId4"/>
          <a:srcRect/>
          <a:stretch>
            <a:fillRect/>
          </a:stretch>
        </p:blipFill>
        <p:spPr bwMode="auto">
          <a:xfrm>
            <a:off x="2928926" y="1507626"/>
            <a:ext cx="2054204" cy="1573071"/>
          </a:xfrm>
          <a:prstGeom prst="rect">
            <a:avLst/>
          </a:prstGeom>
          <a:solidFill>
            <a:srgbClr val="FFFFFF">
              <a:shade val="85000"/>
            </a:srgbClr>
          </a:solidFill>
          <a:ln w="5715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7" name="Picture 5" descr="C:\Documents and Settings\a\Desktop\spider\moqeiatha\Fedra4-360x260.jpg"/>
          <p:cNvPicPr>
            <a:picLocks noChangeAspect="1" noChangeArrowheads="1"/>
          </p:cNvPicPr>
          <p:nvPr/>
        </p:nvPicPr>
        <p:blipFill>
          <a:blip r:embed="rId5"/>
          <a:srcRect/>
          <a:stretch>
            <a:fillRect/>
          </a:stretch>
        </p:blipFill>
        <p:spPr bwMode="auto">
          <a:xfrm>
            <a:off x="5717551" y="4454088"/>
            <a:ext cx="2640663" cy="1760994"/>
          </a:xfrm>
          <a:prstGeom prst="rect">
            <a:avLst/>
          </a:prstGeom>
          <a:solidFill>
            <a:srgbClr val="FFFFFF">
              <a:shade val="85000"/>
            </a:srgbClr>
          </a:solidFill>
          <a:ln w="5715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8" name="Picture 6" descr="C:\Documents and Settings\a\Desktop\spider\moqeiatha\Fedra5-360x260.jpg"/>
          <p:cNvPicPr>
            <a:picLocks noChangeAspect="1" noChangeArrowheads="1"/>
          </p:cNvPicPr>
          <p:nvPr/>
        </p:nvPicPr>
        <p:blipFill>
          <a:blip r:embed="rId6"/>
          <a:srcRect/>
          <a:stretch>
            <a:fillRect/>
          </a:stretch>
        </p:blipFill>
        <p:spPr bwMode="auto">
          <a:xfrm>
            <a:off x="5143504" y="1507626"/>
            <a:ext cx="3330037" cy="2219328"/>
          </a:xfrm>
          <a:prstGeom prst="rect">
            <a:avLst/>
          </a:prstGeom>
          <a:solidFill>
            <a:srgbClr val="FFFFFF">
              <a:shade val="85000"/>
            </a:srgbClr>
          </a:solidFill>
          <a:ln w="5715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9" name="Rectangle 8"/>
          <p:cNvSpPr/>
          <p:nvPr/>
        </p:nvSpPr>
        <p:spPr>
          <a:xfrm>
            <a:off x="2927087" y="3230891"/>
            <a:ext cx="2002103" cy="276999"/>
          </a:xfrm>
          <a:prstGeom prst="rect">
            <a:avLst/>
          </a:prstGeom>
        </p:spPr>
        <p:txBody>
          <a:bodyPr wrap="square">
            <a:spAutoFit/>
          </a:bodyPr>
          <a:lstStyle/>
          <a:p>
            <a:pPr algn="just" rtl="0">
              <a:defRPr/>
            </a:pPr>
            <a:r>
              <a:rPr lang="fa-IR" sz="1200" dirty="0">
                <a:solidFill>
                  <a:prstClr val="black"/>
                </a:solidFill>
                <a:cs typeface="B Homa" panose="00000400000000000000" pitchFamily="2" charset="-78"/>
              </a:rPr>
              <a:t>فرم های متنوع اسپایدر در کنج ها</a:t>
            </a:r>
            <a:endParaRPr lang="en-US" sz="1200" dirty="0">
              <a:solidFill>
                <a:prstClr val="black"/>
              </a:solidFill>
              <a:cs typeface="B Homa" panose="00000400000000000000" pitchFamily="2" charset="-78"/>
            </a:endParaRPr>
          </a:p>
        </p:txBody>
      </p:sp>
      <p:sp>
        <p:nvSpPr>
          <p:cNvPr id="10" name="Rectangle 9"/>
          <p:cNvSpPr/>
          <p:nvPr/>
        </p:nvSpPr>
        <p:spPr>
          <a:xfrm>
            <a:off x="5072066" y="3865080"/>
            <a:ext cx="3191679" cy="276999"/>
          </a:xfrm>
          <a:prstGeom prst="rect">
            <a:avLst/>
          </a:prstGeom>
        </p:spPr>
        <p:txBody>
          <a:bodyPr wrap="square">
            <a:spAutoFit/>
          </a:bodyPr>
          <a:lstStyle/>
          <a:p>
            <a:pPr algn="just">
              <a:defRPr/>
            </a:pPr>
            <a:r>
              <a:rPr lang="fa-IR" sz="1200" dirty="0">
                <a:solidFill>
                  <a:prstClr val="black"/>
                </a:solidFill>
                <a:cs typeface="B Homa" panose="00000400000000000000" pitchFamily="2" charset="-78"/>
              </a:rPr>
              <a:t>اندازه های مختلف اسپایدر بر اساس نیازهای سازه ای</a:t>
            </a:r>
            <a:endParaRPr lang="en-US" sz="1200" dirty="0">
              <a:solidFill>
                <a:prstClr val="black"/>
              </a:solidFill>
              <a:cs typeface="B Homa" panose="00000400000000000000" pitchFamily="2" charset="-78"/>
            </a:endParaRPr>
          </a:p>
        </p:txBody>
      </p:sp>
      <p:sp>
        <p:nvSpPr>
          <p:cNvPr id="11" name="Rectangle 10"/>
          <p:cNvSpPr/>
          <p:nvPr/>
        </p:nvSpPr>
        <p:spPr>
          <a:xfrm>
            <a:off x="642910" y="5674924"/>
            <a:ext cx="2500424" cy="276999"/>
          </a:xfrm>
          <a:prstGeom prst="rect">
            <a:avLst/>
          </a:prstGeom>
        </p:spPr>
        <p:txBody>
          <a:bodyPr wrap="square">
            <a:spAutoFit/>
          </a:bodyPr>
          <a:lstStyle/>
          <a:p>
            <a:pPr algn="just">
              <a:defRPr/>
            </a:pPr>
            <a:r>
              <a:rPr lang="fa-IR" sz="1200" dirty="0">
                <a:solidFill>
                  <a:prstClr val="black"/>
                </a:solidFill>
                <a:cs typeface="B Homa" panose="00000400000000000000" pitchFamily="2" charset="-78"/>
              </a:rPr>
              <a:t>فرم های اسپایدر با تعداد بازوهای متنوع</a:t>
            </a:r>
            <a:endParaRPr lang="en-US" sz="1200" dirty="0">
              <a:solidFill>
                <a:prstClr val="black"/>
              </a:solidFill>
              <a:cs typeface="B Homa" panose="00000400000000000000" pitchFamily="2" charset="-78"/>
            </a:endParaRPr>
          </a:p>
        </p:txBody>
      </p:sp>
      <p:pic>
        <p:nvPicPr>
          <p:cNvPr id="12" name="Picture 4"/>
          <p:cNvPicPr>
            <a:picLocks noChangeAspect="1" noChangeArrowheads="1"/>
          </p:cNvPicPr>
          <p:nvPr/>
        </p:nvPicPr>
        <p:blipFill>
          <a:blip r:embed="rId7" cstate="print">
            <a:extLst>
              <a:ext uri="{28A0092B-C50C-407E-A947-70E740481C1C}">
                <a14:useLocalDpi xmlns:a14="http://schemas.microsoft.com/office/drawing/2010/main" val="0"/>
              </a:ext>
            </a:extLst>
          </a:blip>
          <a:stretch>
            <a:fillRect/>
          </a:stretch>
        </p:blipFill>
        <p:spPr bwMode="auto">
          <a:xfrm>
            <a:off x="3618601" y="3737345"/>
            <a:ext cx="1524903" cy="2263423"/>
          </a:xfrm>
          <a:prstGeom prst="rect">
            <a:avLst/>
          </a:prstGeom>
          <a:solidFill>
            <a:srgbClr val="FFFFFF">
              <a:shade val="85000"/>
            </a:srgbClr>
          </a:solidFill>
          <a:ln w="5715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sp>
        <p:nvSpPr>
          <p:cNvPr id="14" name="Rectangle 13"/>
          <p:cNvSpPr/>
          <p:nvPr/>
        </p:nvSpPr>
        <p:spPr>
          <a:xfrm>
            <a:off x="5272858" y="845090"/>
            <a:ext cx="2871300" cy="369332"/>
          </a:xfrm>
          <a:prstGeom prst="rect">
            <a:avLst/>
          </a:prstGeom>
        </p:spPr>
        <p:txBody>
          <a:bodyPr wrap="none">
            <a:spAutoFit/>
          </a:bodyPr>
          <a:lstStyle/>
          <a:p>
            <a:r>
              <a:rPr lang="fa-IR" b="1" dirty="0">
                <a:solidFill>
                  <a:prstClr val="black"/>
                </a:solidFill>
                <a:latin typeface="IranNastaliq" pitchFamily="18" charset="0"/>
                <a:cs typeface="B Homa" panose="00000400000000000000" pitchFamily="2" charset="-78"/>
              </a:rPr>
              <a:t>فرم های مختلف قطعات عنکبوتی</a:t>
            </a:r>
            <a:endParaRPr lang="fa-IR" dirty="0">
              <a:solidFill>
                <a:prstClr val="black"/>
              </a:solidFill>
            </a:endParaRPr>
          </a:p>
        </p:txBody>
      </p:sp>
      <p:sp>
        <p:nvSpPr>
          <p:cNvPr id="15" name="Rectangle 14"/>
          <p:cNvSpPr/>
          <p:nvPr/>
        </p:nvSpPr>
        <p:spPr>
          <a:xfrm>
            <a:off x="3982452" y="203983"/>
            <a:ext cx="5982834" cy="584775"/>
          </a:xfrm>
          <a:prstGeom prst="rect">
            <a:avLst/>
          </a:prstGeom>
        </p:spPr>
        <p:txBody>
          <a:bodyPr wrap="square">
            <a:spAutoFit/>
          </a:bodyPr>
          <a:lstStyle/>
          <a:p>
            <a:pPr algn="ctr"/>
            <a:r>
              <a:rPr lang="fa-IR" sz="3200" dirty="0">
                <a:solidFill>
                  <a:prstClr val="black"/>
                </a:solidFill>
                <a:latin typeface="IranNastaliq" pitchFamily="18" charset="0"/>
                <a:cs typeface="B Homa" panose="00000400000000000000" pitchFamily="2" charset="-78"/>
              </a:rPr>
              <a:t>نمای اسپایدر(عنکبوتی)</a:t>
            </a:r>
            <a:endParaRPr lang="fa-IR" sz="2000" dirty="0">
              <a:solidFill>
                <a:prstClr val="black"/>
              </a:solidFill>
              <a:latin typeface="Arial" pitchFamily="34" charset="0"/>
              <a:cs typeface="Arial" pitchFamily="34" charset="0"/>
            </a:endParaRPr>
          </a:p>
        </p:txBody>
      </p:sp>
    </p:spTree>
    <p:extLst>
      <p:ext uri="{BB962C8B-B14F-4D97-AF65-F5344CB8AC3E}">
        <p14:creationId xmlns:p14="http://schemas.microsoft.com/office/powerpoint/2010/main" val="2293040444"/>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C:\Documents and Settings\a\Desktop\spider\moqeiatha\Picture1.png"/>
          <p:cNvPicPr>
            <a:picLocks noChangeAspect="1" noChangeArrowheads="1"/>
          </p:cNvPicPr>
          <p:nvPr/>
        </p:nvPicPr>
        <p:blipFill>
          <a:blip r:embed="rId2"/>
          <a:srcRect/>
          <a:stretch>
            <a:fillRect/>
          </a:stretch>
        </p:blipFill>
        <p:spPr bwMode="auto">
          <a:xfrm>
            <a:off x="871510" y="2244840"/>
            <a:ext cx="3414738" cy="2484814"/>
          </a:xfrm>
          <a:prstGeom prst="rect">
            <a:avLst/>
          </a:prstGeom>
          <a:solidFill>
            <a:srgbClr val="FFFFFF">
              <a:shade val="85000"/>
            </a:srgbClr>
          </a:solidFill>
          <a:ln w="5715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6" name="Picture 4" descr="C:\Documents and Settings\a\Desktop\spider\moqeiatha\Picture3.png"/>
          <p:cNvPicPr>
            <a:picLocks noChangeAspect="1" noChangeArrowheads="1"/>
          </p:cNvPicPr>
          <p:nvPr/>
        </p:nvPicPr>
        <p:blipFill>
          <a:blip r:embed="rId3"/>
          <a:srcRect/>
          <a:stretch>
            <a:fillRect/>
          </a:stretch>
        </p:blipFill>
        <p:spPr bwMode="auto">
          <a:xfrm>
            <a:off x="4929190" y="4157215"/>
            <a:ext cx="3082498" cy="2057867"/>
          </a:xfrm>
          <a:prstGeom prst="rect">
            <a:avLst/>
          </a:prstGeom>
          <a:solidFill>
            <a:srgbClr val="FFFFFF">
              <a:shade val="85000"/>
            </a:srgbClr>
          </a:solidFill>
          <a:ln w="5715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7" name="TextBox 6"/>
          <p:cNvSpPr txBox="1"/>
          <p:nvPr/>
        </p:nvSpPr>
        <p:spPr>
          <a:xfrm>
            <a:off x="440319" y="4937951"/>
            <a:ext cx="3589488" cy="276999"/>
          </a:xfrm>
          <a:prstGeom prst="rect">
            <a:avLst/>
          </a:prstGeom>
          <a:noFill/>
        </p:spPr>
        <p:txBody>
          <a:bodyPr wrap="square">
            <a:spAutoFit/>
          </a:bodyPr>
          <a:lstStyle/>
          <a:p>
            <a:pPr algn="just">
              <a:defRPr/>
            </a:pPr>
            <a:r>
              <a:rPr lang="fa-IR" sz="1200" b="1" dirty="0">
                <a:solidFill>
                  <a:prstClr val="black"/>
                </a:solidFill>
                <a:cs typeface="B Homa" panose="00000400000000000000" pitchFamily="2" charset="-78"/>
              </a:rPr>
              <a:t>استفاده از فرم های متنوع اسپایدر در موقعیت های گوناگون</a:t>
            </a:r>
            <a:endParaRPr lang="en-US" sz="1200" b="1" dirty="0">
              <a:solidFill>
                <a:prstClr val="black"/>
              </a:solidFill>
              <a:cs typeface="B Homa" panose="00000400000000000000" pitchFamily="2" charset="-78"/>
            </a:endParaRPr>
          </a:p>
        </p:txBody>
      </p:sp>
      <p:pic>
        <p:nvPicPr>
          <p:cNvPr id="9" name="Picture 4"/>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5357818" y="1763679"/>
            <a:ext cx="2621495" cy="2093949"/>
          </a:xfrm>
          <a:prstGeom prst="rect">
            <a:avLst/>
          </a:prstGeom>
          <a:solidFill>
            <a:srgbClr val="FFFFFF">
              <a:shade val="85000"/>
            </a:srgbClr>
          </a:solidFill>
          <a:ln w="5715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sp>
        <p:nvSpPr>
          <p:cNvPr id="11" name="Rectangle 10"/>
          <p:cNvSpPr/>
          <p:nvPr/>
        </p:nvSpPr>
        <p:spPr>
          <a:xfrm>
            <a:off x="5272858" y="1130842"/>
            <a:ext cx="2871300" cy="369332"/>
          </a:xfrm>
          <a:prstGeom prst="rect">
            <a:avLst/>
          </a:prstGeom>
        </p:spPr>
        <p:txBody>
          <a:bodyPr wrap="none">
            <a:spAutoFit/>
          </a:bodyPr>
          <a:lstStyle/>
          <a:p>
            <a:r>
              <a:rPr lang="fa-IR" b="1" dirty="0">
                <a:solidFill>
                  <a:prstClr val="black"/>
                </a:solidFill>
                <a:latin typeface="IranNastaliq" pitchFamily="18" charset="0"/>
                <a:cs typeface="B Homa" panose="00000400000000000000" pitchFamily="2" charset="-78"/>
              </a:rPr>
              <a:t>فرم های مختلف قطعات عنکبوتی</a:t>
            </a:r>
            <a:endParaRPr lang="fa-IR" dirty="0">
              <a:solidFill>
                <a:prstClr val="black"/>
              </a:solidFill>
            </a:endParaRPr>
          </a:p>
        </p:txBody>
      </p:sp>
      <p:sp>
        <p:nvSpPr>
          <p:cNvPr id="8" name="Rectangle 7"/>
          <p:cNvSpPr/>
          <p:nvPr/>
        </p:nvSpPr>
        <p:spPr>
          <a:xfrm>
            <a:off x="3982452" y="203983"/>
            <a:ext cx="5982834" cy="584775"/>
          </a:xfrm>
          <a:prstGeom prst="rect">
            <a:avLst/>
          </a:prstGeom>
        </p:spPr>
        <p:txBody>
          <a:bodyPr wrap="square">
            <a:spAutoFit/>
          </a:bodyPr>
          <a:lstStyle/>
          <a:p>
            <a:pPr algn="ctr"/>
            <a:r>
              <a:rPr lang="fa-IR" sz="3200" dirty="0">
                <a:solidFill>
                  <a:prstClr val="black"/>
                </a:solidFill>
                <a:latin typeface="IranNastaliq" pitchFamily="18" charset="0"/>
                <a:cs typeface="B Homa" panose="00000400000000000000" pitchFamily="2" charset="-78"/>
              </a:rPr>
              <a:t>نمای اسپایدر(عنکبوتی)</a:t>
            </a:r>
            <a:endParaRPr lang="fa-IR" sz="2000" dirty="0">
              <a:solidFill>
                <a:prstClr val="black"/>
              </a:solidFill>
              <a:latin typeface="Arial" pitchFamily="34" charset="0"/>
              <a:cs typeface="Arial" pitchFamily="34" charset="0"/>
            </a:endParaRPr>
          </a:p>
        </p:txBody>
      </p:sp>
    </p:spTree>
    <p:extLst>
      <p:ext uri="{BB962C8B-B14F-4D97-AF65-F5344CB8AC3E}">
        <p14:creationId xmlns:p14="http://schemas.microsoft.com/office/powerpoint/2010/main" val="126250451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a:xfrm>
            <a:off x="2850940" y="2553571"/>
            <a:ext cx="3313355" cy="1702160"/>
          </a:xfrm>
        </p:spPr>
        <p:txBody>
          <a:bodyPr>
            <a:noAutofit/>
          </a:bodyPr>
          <a:lstStyle/>
          <a:p>
            <a:pPr algn="ctr" rtl="1"/>
            <a:r>
              <a:rPr lang="fa-IR" sz="6600" dirty="0" smtClean="0">
                <a:solidFill>
                  <a:schemeClr val="tx2"/>
                </a:solidFill>
                <a:latin typeface="IranNastaliq" pitchFamily="18" charset="0"/>
                <a:cs typeface="B Homa" panose="00000400000000000000" pitchFamily="2" charset="-78"/>
              </a:rPr>
              <a:t>عملکرد </a:t>
            </a:r>
            <a:r>
              <a:rPr lang="fa-IR" dirty="0" smtClean="0">
                <a:solidFill>
                  <a:schemeClr val="tx2"/>
                </a:solidFill>
                <a:latin typeface="IranNastaliq" pitchFamily="18" charset="0"/>
                <a:cs typeface="B Homa" panose="00000400000000000000" pitchFamily="2" charset="-78"/>
              </a:rPr>
              <a:t>شیشه </a:t>
            </a:r>
            <a:endParaRPr lang="en-US" dirty="0">
              <a:solidFill>
                <a:schemeClr val="tx2"/>
              </a:solidFill>
              <a:latin typeface="IranNastaliq" pitchFamily="18" charset="0"/>
              <a:cs typeface="B Homa" panose="00000400000000000000" pitchFamily="2" charset="-78"/>
            </a:endParaRPr>
          </a:p>
        </p:txBody>
      </p:sp>
    </p:spTree>
    <p:extLst>
      <p:ext uri="{BB962C8B-B14F-4D97-AF65-F5344CB8AC3E}">
        <p14:creationId xmlns:p14="http://schemas.microsoft.com/office/powerpoint/2010/main" val="4116138500"/>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2" descr="C:\Documents and Settings\a\Desktop\spider\ajza\spigots.jpg"/>
          <p:cNvPicPr>
            <a:picLocks noChangeAspect="1" noChangeArrowheads="1"/>
          </p:cNvPicPr>
          <p:nvPr/>
        </p:nvPicPr>
        <p:blipFill>
          <a:blip r:embed="rId2"/>
          <a:srcRect/>
          <a:stretch>
            <a:fillRect/>
          </a:stretch>
        </p:blipFill>
        <p:spPr bwMode="auto">
          <a:xfrm>
            <a:off x="632520" y="4364926"/>
            <a:ext cx="2439282" cy="1844402"/>
          </a:xfrm>
          <a:prstGeom prst="rect">
            <a:avLst/>
          </a:prstGeom>
          <a:solidFill>
            <a:srgbClr val="FFFFFF">
              <a:shade val="85000"/>
            </a:srgbClr>
          </a:solidFill>
          <a:ln w="5715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3" name="Picture 13" descr="C:\Documents and Settings\a\Desktop\spider\ajza\airsystem03.jpg"/>
          <p:cNvPicPr>
            <a:picLocks noChangeAspect="1" noChangeArrowheads="1"/>
          </p:cNvPicPr>
          <p:nvPr/>
        </p:nvPicPr>
        <p:blipFill>
          <a:blip r:embed="rId3"/>
          <a:srcRect/>
          <a:stretch>
            <a:fillRect/>
          </a:stretch>
        </p:blipFill>
        <p:spPr bwMode="auto">
          <a:xfrm rot="555389">
            <a:off x="2037119" y="1229307"/>
            <a:ext cx="2084239" cy="1515607"/>
          </a:xfrm>
          <a:prstGeom prst="rect">
            <a:avLst/>
          </a:prstGeom>
          <a:solidFill>
            <a:srgbClr val="FFFFFF">
              <a:shade val="85000"/>
            </a:srgbClr>
          </a:solidFill>
          <a:ln w="5715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5" name="Picture 15" descr="C:\Documents and Settings\a\Desktop\spider\ajza\round%20clamp.jpg"/>
          <p:cNvPicPr>
            <a:picLocks noChangeAspect="1" noChangeArrowheads="1"/>
          </p:cNvPicPr>
          <p:nvPr/>
        </p:nvPicPr>
        <p:blipFill>
          <a:blip r:embed="rId4"/>
          <a:srcRect/>
          <a:stretch>
            <a:fillRect/>
          </a:stretch>
        </p:blipFill>
        <p:spPr bwMode="auto">
          <a:xfrm>
            <a:off x="703959" y="2786058"/>
            <a:ext cx="1500198" cy="1500197"/>
          </a:xfrm>
          <a:prstGeom prst="rect">
            <a:avLst/>
          </a:prstGeom>
          <a:solidFill>
            <a:srgbClr val="FFFFFF">
              <a:shade val="85000"/>
            </a:srgbClr>
          </a:solidFill>
          <a:ln w="5715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7" name="Rectangle 6"/>
          <p:cNvSpPr/>
          <p:nvPr/>
        </p:nvSpPr>
        <p:spPr>
          <a:xfrm>
            <a:off x="4232920" y="1714488"/>
            <a:ext cx="3910980" cy="1846659"/>
          </a:xfrm>
          <a:prstGeom prst="rect">
            <a:avLst/>
          </a:prstGeom>
        </p:spPr>
        <p:txBody>
          <a:bodyPr wrap="square">
            <a:spAutoFit/>
          </a:bodyPr>
          <a:lstStyle/>
          <a:p>
            <a:pPr>
              <a:defRPr/>
            </a:pPr>
            <a:r>
              <a:rPr lang="fa-IR" b="1" dirty="0">
                <a:solidFill>
                  <a:prstClr val="black"/>
                </a:solidFill>
                <a:latin typeface="IranNastaliq" pitchFamily="18" charset="0"/>
                <a:cs typeface="B Homa" panose="00000400000000000000" pitchFamily="2" charset="-78"/>
              </a:rPr>
              <a:t>شبکه ی سازه ای</a:t>
            </a:r>
            <a:r>
              <a:rPr lang="fa-IR" sz="1400" b="1" dirty="0">
                <a:solidFill>
                  <a:prstClr val="black"/>
                </a:solidFill>
              </a:rPr>
              <a:t>:</a:t>
            </a:r>
            <a:r>
              <a:rPr lang="fa-IR" sz="1600" dirty="0">
                <a:solidFill>
                  <a:prstClr val="black"/>
                </a:solidFill>
                <a:latin typeface="IranNastaliq" pitchFamily="18" charset="0"/>
                <a:cs typeface="B Homa" panose="00000400000000000000" pitchFamily="2" charset="-78"/>
              </a:rPr>
              <a:t> شبکه ی زیرسازی سیستم اسپایدر می تواند از سیستم های سازه ای گوناگونی مانند شبکه های لوله های فولادی یا شبکه های کابلی ساخته شود که در هر دو صورت پروفیل های لوله ای یا کابل ها از فولاد ضد زنگ هستند. بر اساس اینکه از چه شبکه ی زیرسازی استفاده کنیم مقاطع مختلف اسپایدر را به کار می بریم.</a:t>
            </a:r>
          </a:p>
        </p:txBody>
      </p:sp>
      <p:pic>
        <p:nvPicPr>
          <p:cNvPr id="8" name="Picture 2" descr="E:\New Folder\image16.jpg"/>
          <p:cNvPicPr>
            <a:picLocks noGrp="1" noChangeAspect="1" noChangeArrowheads="1"/>
          </p:cNvPicPr>
          <p:nvPr>
            <p:ph idx="1"/>
          </p:nvPr>
        </p:nvPicPr>
        <p:blipFill>
          <a:blip r:embed="rId5"/>
          <a:stretch>
            <a:fillRect/>
          </a:stretch>
        </p:blipFill>
        <p:spPr bwMode="auto">
          <a:xfrm>
            <a:off x="2323939" y="2286000"/>
            <a:ext cx="4610421" cy="3581400"/>
          </a:xfrm>
          <a:prstGeom prst="rect">
            <a:avLst/>
          </a:prstGeom>
          <a:solidFill>
            <a:srgbClr val="FFFFFF">
              <a:shade val="85000"/>
            </a:srgbClr>
          </a:solidFill>
          <a:ln w="5715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4" name="Picture 14" descr="C:\Documents and Settings\a\Desktop\spider\ajza\Tenso220x160.jpg"/>
          <p:cNvPicPr>
            <a:picLocks noChangeAspect="1" noChangeArrowheads="1"/>
          </p:cNvPicPr>
          <p:nvPr/>
        </p:nvPicPr>
        <p:blipFill>
          <a:blip r:embed="rId6"/>
          <a:srcRect/>
          <a:stretch>
            <a:fillRect/>
          </a:stretch>
        </p:blipFill>
        <p:spPr bwMode="auto">
          <a:xfrm>
            <a:off x="3571868" y="4500570"/>
            <a:ext cx="2358127" cy="1714512"/>
          </a:xfrm>
          <a:prstGeom prst="rect">
            <a:avLst/>
          </a:prstGeom>
          <a:solidFill>
            <a:srgbClr val="FFFFFF">
              <a:shade val="85000"/>
            </a:srgbClr>
          </a:solidFill>
          <a:ln w="5715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10" name="Rectangle 9"/>
          <p:cNvSpPr/>
          <p:nvPr/>
        </p:nvSpPr>
        <p:spPr>
          <a:xfrm>
            <a:off x="3982452" y="203983"/>
            <a:ext cx="5982834" cy="584775"/>
          </a:xfrm>
          <a:prstGeom prst="rect">
            <a:avLst/>
          </a:prstGeom>
        </p:spPr>
        <p:txBody>
          <a:bodyPr wrap="square">
            <a:spAutoFit/>
          </a:bodyPr>
          <a:lstStyle/>
          <a:p>
            <a:pPr algn="ctr"/>
            <a:r>
              <a:rPr lang="fa-IR" sz="3200" dirty="0">
                <a:solidFill>
                  <a:prstClr val="black"/>
                </a:solidFill>
                <a:latin typeface="IranNastaliq" pitchFamily="18" charset="0"/>
                <a:cs typeface="B Homa" panose="00000400000000000000" pitchFamily="2" charset="-78"/>
              </a:rPr>
              <a:t>نمای اسپایدر(عنکبوتی)</a:t>
            </a:r>
            <a:endParaRPr lang="fa-IR" sz="2000" dirty="0">
              <a:solidFill>
                <a:prstClr val="black"/>
              </a:solidFill>
              <a:latin typeface="Arial" pitchFamily="34" charset="0"/>
              <a:cs typeface="Arial" pitchFamily="34" charset="0"/>
            </a:endParaRPr>
          </a:p>
        </p:txBody>
      </p:sp>
    </p:spTree>
    <p:extLst>
      <p:ext uri="{BB962C8B-B14F-4D97-AF65-F5344CB8AC3E}">
        <p14:creationId xmlns:p14="http://schemas.microsoft.com/office/powerpoint/2010/main" val="3691731746"/>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3071802" y="1000108"/>
            <a:ext cx="5529064" cy="5016758"/>
          </a:xfrm>
          <a:prstGeom prst="rect">
            <a:avLst/>
          </a:prstGeom>
        </p:spPr>
        <p:txBody>
          <a:bodyPr wrap="square">
            <a:spAutoFit/>
          </a:bodyPr>
          <a:lstStyle/>
          <a:p>
            <a:pPr>
              <a:defRPr/>
            </a:pPr>
            <a:r>
              <a:rPr lang="fa-IR" sz="1600" b="1" dirty="0">
                <a:solidFill>
                  <a:prstClr val="black"/>
                </a:solidFill>
                <a:cs typeface="B Homa" panose="00000400000000000000" pitchFamily="2" charset="-78"/>
              </a:rPr>
              <a:t>سرهم کردن، نصب و برپا نمودن اسپایدر</a:t>
            </a:r>
          </a:p>
          <a:p>
            <a:pPr marL="457200" indent="-457200">
              <a:buFont typeface="+mj-lt"/>
              <a:buAutoNum type="arabicPeriod"/>
              <a:defRPr/>
            </a:pPr>
            <a:endParaRPr lang="fa-IR" sz="1600" dirty="0">
              <a:solidFill>
                <a:prstClr val="black"/>
              </a:solidFill>
              <a:cs typeface="B Homa" panose="00000400000000000000" pitchFamily="2" charset="-78"/>
            </a:endParaRPr>
          </a:p>
          <a:p>
            <a:pPr marL="457200" indent="-457200">
              <a:buFont typeface="+mj-lt"/>
              <a:buAutoNum type="arabicPeriod"/>
              <a:defRPr/>
            </a:pPr>
            <a:r>
              <a:rPr lang="fa-IR" sz="1600" dirty="0">
                <a:solidFill>
                  <a:prstClr val="black"/>
                </a:solidFill>
                <a:cs typeface="B Homa" panose="00000400000000000000" pitchFamily="2" charset="-78"/>
              </a:rPr>
              <a:t>اندازه گیری و علامت گذاری (خطوط مرکزی) و ایجاد سوراخ روی پانل های شیشه در محل قرار گیری بولت های نگهدارنده </a:t>
            </a:r>
          </a:p>
          <a:p>
            <a:pPr marL="457200" indent="-457200">
              <a:buFont typeface="+mj-lt"/>
              <a:buAutoNum type="arabicPeriod"/>
              <a:defRPr/>
            </a:pPr>
            <a:r>
              <a:rPr lang="fa-IR" sz="1600" dirty="0">
                <a:solidFill>
                  <a:prstClr val="black"/>
                </a:solidFill>
                <a:cs typeface="B Homa" panose="00000400000000000000" pitchFamily="2" charset="-78"/>
              </a:rPr>
              <a:t>اندازه گیری و علامت گذاری </a:t>
            </a:r>
            <a:r>
              <a:rPr lang="fa-IR" sz="1600" dirty="0">
                <a:solidFill>
                  <a:prstClr val="black"/>
                </a:solidFill>
              </a:rPr>
              <a:t>گذاری</a:t>
            </a:r>
            <a:r>
              <a:rPr lang="fa-IR" sz="1600" dirty="0">
                <a:solidFill>
                  <a:prstClr val="black"/>
                </a:solidFill>
                <a:cs typeface="B Homa" panose="00000400000000000000" pitchFamily="2" charset="-78"/>
              </a:rPr>
              <a:t> محل قرارگیری تیغه های شیشه ای و پانل ها در کنار دیوار یا ستون ها</a:t>
            </a:r>
          </a:p>
          <a:p>
            <a:pPr marL="457200" indent="-457200">
              <a:buFont typeface="+mj-lt"/>
              <a:buAutoNum type="arabicPeriod"/>
              <a:defRPr/>
            </a:pPr>
            <a:r>
              <a:rPr lang="fa-IR" sz="1600" dirty="0">
                <a:solidFill>
                  <a:prstClr val="black"/>
                </a:solidFill>
                <a:cs typeface="B Homa" panose="00000400000000000000" pitchFamily="2" charset="-78"/>
              </a:rPr>
              <a:t>آماده سازی و نصب زیرسازی (ریل ها و کانل ها)</a:t>
            </a:r>
          </a:p>
          <a:p>
            <a:pPr marL="457200" indent="-457200">
              <a:buFont typeface="+mj-lt"/>
              <a:buAutoNum type="arabicPeriod"/>
              <a:defRPr/>
            </a:pPr>
            <a:endParaRPr lang="fa-IR" sz="1600" dirty="0">
              <a:solidFill>
                <a:prstClr val="black"/>
              </a:solidFill>
              <a:cs typeface="B Homa" panose="00000400000000000000" pitchFamily="2" charset="-78"/>
            </a:endParaRPr>
          </a:p>
          <a:p>
            <a:pPr marL="457200" indent="-457200">
              <a:buFont typeface="+mj-lt"/>
              <a:buAutoNum type="arabicPeriod"/>
              <a:defRPr/>
            </a:pPr>
            <a:r>
              <a:rPr lang="fa-IR" sz="1600" dirty="0">
                <a:solidFill>
                  <a:prstClr val="black"/>
                </a:solidFill>
                <a:cs typeface="B Homa" panose="00000400000000000000" pitchFamily="2" charset="-78"/>
              </a:rPr>
              <a:t>ایجاد سوراخ در محل قرارگیری اتصالات نگهدارنده ی شیشه روی سازه ی زیرسازی و هم چنین روی تیغه های شیشه ای</a:t>
            </a:r>
          </a:p>
          <a:p>
            <a:pPr marL="457200" indent="-457200">
              <a:buFont typeface="+mj-lt"/>
              <a:buAutoNum type="arabicPeriod"/>
              <a:defRPr/>
            </a:pPr>
            <a:r>
              <a:rPr lang="fa-IR" sz="1600" dirty="0">
                <a:solidFill>
                  <a:prstClr val="black"/>
                </a:solidFill>
                <a:cs typeface="B Homa" panose="00000400000000000000" pitchFamily="2" charset="-78"/>
              </a:rPr>
              <a:t>نصب اولیه شیشه های بالایی با براکت های آویخته</a:t>
            </a:r>
          </a:p>
          <a:p>
            <a:pPr marL="457200" indent="-457200">
              <a:buFont typeface="+mj-lt"/>
              <a:buAutoNum type="arabicPeriod"/>
              <a:defRPr/>
            </a:pPr>
            <a:r>
              <a:rPr lang="fa-IR" sz="1600" dirty="0">
                <a:solidFill>
                  <a:prstClr val="black"/>
                </a:solidFill>
                <a:cs typeface="B Homa" panose="00000400000000000000" pitchFamily="2" charset="-78"/>
              </a:rPr>
              <a:t>برپاسازی تیغه های شیشه ای</a:t>
            </a:r>
          </a:p>
          <a:p>
            <a:pPr marL="457200" indent="-457200">
              <a:buFont typeface="+mj-lt"/>
              <a:buAutoNum type="arabicPeriod"/>
              <a:defRPr/>
            </a:pPr>
            <a:r>
              <a:rPr lang="fa-IR" sz="1600" dirty="0">
                <a:solidFill>
                  <a:prstClr val="black"/>
                </a:solidFill>
                <a:cs typeface="B Homa" panose="00000400000000000000" pitchFamily="2" charset="-78"/>
              </a:rPr>
              <a:t>برپاسازی پانل های شیشه ای</a:t>
            </a:r>
          </a:p>
          <a:p>
            <a:pPr marL="457200" indent="-457200">
              <a:buFont typeface="+mj-lt"/>
              <a:buAutoNum type="arabicPeriod"/>
              <a:defRPr/>
            </a:pPr>
            <a:r>
              <a:rPr lang="fa-IR" sz="1600" dirty="0">
                <a:solidFill>
                  <a:prstClr val="black"/>
                </a:solidFill>
                <a:cs typeface="B Homa" panose="00000400000000000000" pitchFamily="2" charset="-78"/>
              </a:rPr>
              <a:t>کنترل کردن فاصله گذاری میان پانل ها و تیغه ها بر اساس آیین نامه و استانداردها</a:t>
            </a:r>
          </a:p>
          <a:p>
            <a:pPr marL="457200" indent="-457200">
              <a:buFont typeface="+mj-lt"/>
              <a:buAutoNum type="arabicPeriod"/>
              <a:defRPr/>
            </a:pPr>
            <a:endParaRPr lang="fa-IR" sz="1600" dirty="0">
              <a:solidFill>
                <a:prstClr val="black"/>
              </a:solidFill>
              <a:cs typeface="B Homa" panose="00000400000000000000" pitchFamily="2" charset="-78"/>
            </a:endParaRPr>
          </a:p>
          <a:p>
            <a:pPr>
              <a:buFont typeface="Arial" pitchFamily="34" charset="0"/>
              <a:buChar char="•"/>
              <a:defRPr/>
            </a:pPr>
            <a:r>
              <a:rPr lang="fa-IR" sz="1600" dirty="0">
                <a:solidFill>
                  <a:prstClr val="black"/>
                </a:solidFill>
                <a:cs typeface="B Homa" panose="00000400000000000000" pitchFamily="2" charset="-78"/>
              </a:rPr>
              <a:t>پانل تا پانل 5 تا 6 میلی متر</a:t>
            </a:r>
            <a:endParaRPr lang="en-US" sz="1600" dirty="0">
              <a:solidFill>
                <a:prstClr val="black"/>
              </a:solidFill>
              <a:cs typeface="B Homa" panose="00000400000000000000" pitchFamily="2" charset="-78"/>
            </a:endParaRPr>
          </a:p>
          <a:p>
            <a:pPr>
              <a:buFont typeface="Arial" pitchFamily="34" charset="0"/>
              <a:buChar char="•"/>
              <a:defRPr/>
            </a:pPr>
            <a:r>
              <a:rPr lang="fa-IR" sz="1600" dirty="0">
                <a:solidFill>
                  <a:prstClr val="black"/>
                </a:solidFill>
                <a:cs typeface="B Homa" panose="00000400000000000000" pitchFamily="2" charset="-78"/>
              </a:rPr>
              <a:t>پانل تا تیغه 6 تا 10 میلی متر</a:t>
            </a:r>
            <a:endParaRPr lang="en-US" sz="1600" dirty="0">
              <a:solidFill>
                <a:prstClr val="black"/>
              </a:solidFill>
              <a:cs typeface="B Homa" panose="00000400000000000000" pitchFamily="2" charset="-78"/>
            </a:endParaRPr>
          </a:p>
          <a:p>
            <a:pPr>
              <a:buFont typeface="Arial" pitchFamily="34" charset="0"/>
              <a:buChar char="•"/>
              <a:defRPr/>
            </a:pPr>
            <a:r>
              <a:rPr lang="fa-IR" sz="1600" dirty="0">
                <a:solidFill>
                  <a:prstClr val="black"/>
                </a:solidFill>
                <a:cs typeface="B Homa" panose="00000400000000000000" pitchFamily="2" charset="-78"/>
              </a:rPr>
              <a:t>پانل متحرک در تا پانل کناری (به صورت عمودی) 4 تا 6 میلی متر</a:t>
            </a:r>
          </a:p>
          <a:p>
            <a:pPr>
              <a:buFont typeface="Arial" pitchFamily="34" charset="0"/>
              <a:buChar char="•"/>
              <a:defRPr/>
            </a:pPr>
            <a:r>
              <a:rPr lang="fa-IR" sz="1600" dirty="0">
                <a:solidFill>
                  <a:prstClr val="black"/>
                </a:solidFill>
                <a:cs typeface="B Homa" panose="00000400000000000000" pitchFamily="2" charset="-78"/>
              </a:rPr>
              <a:t>پانل متحرک در تا پانل بالایی (به صورت افقی) 5 تا 8 میلی متر</a:t>
            </a:r>
            <a:endParaRPr lang="en-US" sz="1600" dirty="0">
              <a:solidFill>
                <a:prstClr val="black"/>
              </a:solidFill>
              <a:cs typeface="B Homa" panose="00000400000000000000" pitchFamily="2" charset="-78"/>
            </a:endParaRPr>
          </a:p>
        </p:txBody>
      </p:sp>
      <p:sp>
        <p:nvSpPr>
          <p:cNvPr id="6" name="Rectangle 5"/>
          <p:cNvSpPr/>
          <p:nvPr/>
        </p:nvSpPr>
        <p:spPr>
          <a:xfrm>
            <a:off x="3982452" y="203983"/>
            <a:ext cx="5982834" cy="584775"/>
          </a:xfrm>
          <a:prstGeom prst="rect">
            <a:avLst/>
          </a:prstGeom>
        </p:spPr>
        <p:txBody>
          <a:bodyPr wrap="square">
            <a:spAutoFit/>
          </a:bodyPr>
          <a:lstStyle/>
          <a:p>
            <a:pPr algn="ctr"/>
            <a:r>
              <a:rPr lang="fa-IR" sz="3200" dirty="0">
                <a:solidFill>
                  <a:prstClr val="black"/>
                </a:solidFill>
                <a:latin typeface="IranNastaliq" pitchFamily="18" charset="0"/>
                <a:cs typeface="B Homa" panose="00000400000000000000" pitchFamily="2" charset="-78"/>
              </a:rPr>
              <a:t>نمای اسپایدر(عنکبوتی)</a:t>
            </a:r>
            <a:endParaRPr lang="fa-IR" sz="2000" dirty="0">
              <a:solidFill>
                <a:prstClr val="black"/>
              </a:solidFill>
              <a:latin typeface="Arial" pitchFamily="34" charset="0"/>
              <a:cs typeface="Arial" pitchFamily="34" charset="0"/>
            </a:endParaRPr>
          </a:p>
        </p:txBody>
      </p:sp>
    </p:spTree>
    <p:extLst>
      <p:ext uri="{BB962C8B-B14F-4D97-AF65-F5344CB8AC3E}">
        <p14:creationId xmlns:p14="http://schemas.microsoft.com/office/powerpoint/2010/main" val="1165195"/>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2"/>
          <a:srcRect/>
          <a:stretch>
            <a:fillRect/>
          </a:stretch>
        </p:blipFill>
        <p:spPr bwMode="auto">
          <a:xfrm>
            <a:off x="642910" y="1285860"/>
            <a:ext cx="3814787" cy="4139391"/>
          </a:xfrm>
          <a:prstGeom prst="rect">
            <a:avLst/>
          </a:prstGeom>
          <a:solidFill>
            <a:srgbClr val="FFFFFF">
              <a:shade val="85000"/>
            </a:srgbClr>
          </a:solidFill>
          <a:ln w="5715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3" name="Picture 3"/>
          <p:cNvPicPr>
            <a:picLocks noChangeAspect="1" noChangeArrowheads="1"/>
          </p:cNvPicPr>
          <p:nvPr/>
        </p:nvPicPr>
        <p:blipFill>
          <a:blip r:embed="rId3"/>
          <a:srcRect/>
          <a:stretch>
            <a:fillRect/>
          </a:stretch>
        </p:blipFill>
        <p:spPr bwMode="auto">
          <a:xfrm>
            <a:off x="4572000" y="2571744"/>
            <a:ext cx="1737330" cy="1963142"/>
          </a:xfrm>
          <a:prstGeom prst="rect">
            <a:avLst/>
          </a:prstGeom>
          <a:solidFill>
            <a:srgbClr val="FFFFFF">
              <a:shade val="85000"/>
            </a:srgbClr>
          </a:solidFill>
          <a:ln w="5715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4" name="Picture 2"/>
          <p:cNvPicPr>
            <a:picLocks noChangeAspect="1" noChangeArrowheads="1"/>
          </p:cNvPicPr>
          <p:nvPr/>
        </p:nvPicPr>
        <p:blipFill>
          <a:blip r:embed="rId4"/>
          <a:srcRect/>
          <a:stretch>
            <a:fillRect/>
          </a:stretch>
        </p:blipFill>
        <p:spPr bwMode="auto">
          <a:xfrm>
            <a:off x="6452853" y="2484163"/>
            <a:ext cx="1976799" cy="2087845"/>
          </a:xfrm>
          <a:prstGeom prst="rect">
            <a:avLst/>
          </a:prstGeom>
          <a:solidFill>
            <a:srgbClr val="FFFFFF">
              <a:shade val="85000"/>
            </a:srgbClr>
          </a:solidFill>
          <a:ln w="5715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5" name="Picture 4"/>
          <p:cNvPicPr>
            <a:picLocks noChangeAspect="1" noChangeArrowheads="1"/>
          </p:cNvPicPr>
          <p:nvPr/>
        </p:nvPicPr>
        <p:blipFill>
          <a:blip r:embed="rId5"/>
          <a:srcRect/>
          <a:stretch>
            <a:fillRect/>
          </a:stretch>
        </p:blipFill>
        <p:spPr bwMode="auto">
          <a:xfrm>
            <a:off x="4619790" y="4746640"/>
            <a:ext cx="2481094" cy="1532689"/>
          </a:xfrm>
          <a:prstGeom prst="rect">
            <a:avLst/>
          </a:prstGeom>
          <a:solidFill>
            <a:srgbClr val="FFFFFF">
              <a:shade val="85000"/>
            </a:srgbClr>
          </a:solidFill>
          <a:ln w="5715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6" name="Rectangle 5"/>
          <p:cNvSpPr/>
          <p:nvPr/>
        </p:nvSpPr>
        <p:spPr>
          <a:xfrm>
            <a:off x="4786314" y="859208"/>
            <a:ext cx="3571600" cy="1815882"/>
          </a:xfrm>
          <a:prstGeom prst="rect">
            <a:avLst/>
          </a:prstGeom>
        </p:spPr>
        <p:txBody>
          <a:bodyPr wrap="square">
            <a:spAutoFit/>
          </a:bodyPr>
          <a:lstStyle/>
          <a:p>
            <a:pPr>
              <a:defRPr/>
            </a:pPr>
            <a:r>
              <a:rPr lang="fa-IR" sz="1600" dirty="0">
                <a:solidFill>
                  <a:prstClr val="black"/>
                </a:solidFill>
                <a:cs typeface="B Homa" panose="00000400000000000000" pitchFamily="2" charset="-78"/>
              </a:rPr>
              <a:t>البته گاهی فاصله ی پانل ها به حدود 10 تا 15 میلی متر نیز می رسد که باید از داخل و خارج درز گیری شود.</a:t>
            </a:r>
            <a:r>
              <a:rPr lang="ar-SA" sz="1600" dirty="0">
                <a:solidFill>
                  <a:prstClr val="black"/>
                </a:solidFill>
                <a:cs typeface="B Homa" panose="00000400000000000000" pitchFamily="2" charset="-78"/>
              </a:rPr>
              <a:t> </a:t>
            </a:r>
            <a:endParaRPr lang="fa-IR" sz="1600" dirty="0">
              <a:solidFill>
                <a:prstClr val="black"/>
              </a:solidFill>
              <a:cs typeface="B Homa" panose="00000400000000000000" pitchFamily="2" charset="-78"/>
            </a:endParaRPr>
          </a:p>
          <a:p>
            <a:pPr>
              <a:buFont typeface="+mj-lt"/>
              <a:buAutoNum type="arabicPeriod" startAt="9"/>
              <a:defRPr/>
            </a:pPr>
            <a:r>
              <a:rPr lang="fa-IR" sz="1600" dirty="0">
                <a:solidFill>
                  <a:prstClr val="black"/>
                </a:solidFill>
                <a:cs typeface="B Homa" panose="00000400000000000000" pitchFamily="2" charset="-78"/>
              </a:rPr>
              <a:t>درزگیری تمام اتصالات شیشه اعم از پانل های نما و پانل ها و تیغه ها از داخل  خارج با سیلیکون و درزگیر</a:t>
            </a:r>
          </a:p>
          <a:p>
            <a:pPr>
              <a:buFont typeface="Arial" pitchFamily="34" charset="0"/>
              <a:buChar char="•"/>
              <a:defRPr/>
            </a:pPr>
            <a:endParaRPr lang="en-US" sz="1600" dirty="0">
              <a:solidFill>
                <a:prstClr val="black"/>
              </a:solidFill>
            </a:endParaRPr>
          </a:p>
        </p:txBody>
      </p:sp>
      <p:sp>
        <p:nvSpPr>
          <p:cNvPr id="8" name="Rectangle 7"/>
          <p:cNvSpPr/>
          <p:nvPr/>
        </p:nvSpPr>
        <p:spPr>
          <a:xfrm>
            <a:off x="3982452" y="203983"/>
            <a:ext cx="5982834" cy="584775"/>
          </a:xfrm>
          <a:prstGeom prst="rect">
            <a:avLst/>
          </a:prstGeom>
        </p:spPr>
        <p:txBody>
          <a:bodyPr wrap="square">
            <a:spAutoFit/>
          </a:bodyPr>
          <a:lstStyle/>
          <a:p>
            <a:pPr algn="ctr"/>
            <a:r>
              <a:rPr lang="fa-IR" sz="3200" dirty="0">
                <a:solidFill>
                  <a:prstClr val="black"/>
                </a:solidFill>
                <a:latin typeface="IranNastaliq" pitchFamily="18" charset="0"/>
                <a:cs typeface="B Homa" panose="00000400000000000000" pitchFamily="2" charset="-78"/>
              </a:rPr>
              <a:t>نمای اسپایدر(عنکبوتی)</a:t>
            </a:r>
            <a:endParaRPr lang="fa-IR" sz="2000" dirty="0">
              <a:solidFill>
                <a:prstClr val="black"/>
              </a:solidFill>
              <a:latin typeface="Arial" pitchFamily="34" charset="0"/>
              <a:cs typeface="Arial" pitchFamily="34" charset="0"/>
            </a:endParaRPr>
          </a:p>
        </p:txBody>
      </p:sp>
    </p:spTree>
    <p:extLst>
      <p:ext uri="{BB962C8B-B14F-4D97-AF65-F5344CB8AC3E}">
        <p14:creationId xmlns:p14="http://schemas.microsoft.com/office/powerpoint/2010/main" val="1422475"/>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6"/>
          <p:cNvSpPr>
            <a:spLocks noGrp="1"/>
          </p:cNvSpPr>
          <p:nvPr>
            <p:ph idx="1"/>
          </p:nvPr>
        </p:nvSpPr>
        <p:spPr>
          <a:xfrm>
            <a:off x="595313" y="428627"/>
            <a:ext cx="4162425" cy="3857629"/>
          </a:xfrm>
          <a:prstGeom prst="rect">
            <a:avLst/>
          </a:prstGeom>
        </p:spPr>
        <p:txBody>
          <a:bodyPr>
            <a:normAutofit/>
          </a:bodyPr>
          <a:lstStyle/>
          <a:p>
            <a:pPr algn="r" rtl="1"/>
            <a:endParaRPr lang="en-US" sz="1600" dirty="0" smtClean="0"/>
          </a:p>
          <a:p>
            <a:pPr marL="0" indent="0" algn="r" rtl="1">
              <a:buNone/>
              <a:defRPr/>
            </a:pPr>
            <a:r>
              <a:rPr lang="fa-IR" sz="1600" dirty="0" smtClean="0">
                <a:solidFill>
                  <a:schemeClr val="tx1"/>
                </a:solidFill>
                <a:cs typeface="B Homa" panose="00000400000000000000" pitchFamily="2" charset="-78"/>
              </a:rPr>
              <a:t>قطعات: </a:t>
            </a:r>
            <a:r>
              <a:rPr lang="en-US" sz="1600" dirty="0" smtClean="0">
                <a:solidFill>
                  <a:schemeClr val="tx1"/>
                </a:solidFill>
                <a:cs typeface="B Homa" panose="00000400000000000000" pitchFamily="2" charset="-78"/>
              </a:rPr>
              <a:t> </a:t>
            </a:r>
            <a:r>
              <a:rPr lang="fa-IR" sz="1600" dirty="0" smtClean="0">
                <a:solidFill>
                  <a:schemeClr val="tx1"/>
                </a:solidFill>
                <a:cs typeface="B Homa" panose="00000400000000000000" pitchFamily="2" charset="-78"/>
              </a:rPr>
              <a:t>تمام قطعات که از فولاد ضد زنگ است باید مرتبا و به دقت تمیز نگاه داشته شوند. برای این کار باید از آب مایع شوینده یا صابون مایع استفاده شود.</a:t>
            </a:r>
            <a:r>
              <a:rPr lang="en-US" sz="1600" dirty="0" smtClean="0">
                <a:solidFill>
                  <a:schemeClr val="tx1"/>
                </a:solidFill>
                <a:cs typeface="B Homa" panose="00000400000000000000" pitchFamily="2" charset="-78"/>
              </a:rPr>
              <a:t> </a:t>
            </a:r>
            <a:endParaRPr lang="fa-IR" sz="1600" dirty="0" smtClean="0">
              <a:solidFill>
                <a:schemeClr val="tx1"/>
              </a:solidFill>
              <a:cs typeface="B Homa" panose="00000400000000000000" pitchFamily="2" charset="-78"/>
            </a:endParaRPr>
          </a:p>
          <a:p>
            <a:pPr marL="0" indent="0" algn="r" rtl="1">
              <a:buNone/>
              <a:defRPr/>
            </a:pPr>
            <a:r>
              <a:rPr lang="fa-IR" sz="1600" dirty="0" smtClean="0">
                <a:solidFill>
                  <a:schemeClr val="tx1"/>
                </a:solidFill>
                <a:cs typeface="B Homa" panose="00000400000000000000" pitchFamily="2" charset="-78"/>
              </a:rPr>
              <a:t>سطح قطعات باید در مقابل سیمان و گچ محافظت شود و هرگز نباید بر سطح قطعات سیمان و گچ قرار گیرد.</a:t>
            </a:r>
          </a:p>
          <a:p>
            <a:pPr marL="0" indent="0" algn="r" rtl="1">
              <a:buNone/>
              <a:defRPr/>
            </a:pPr>
            <a:r>
              <a:rPr lang="fa-IR" sz="1600" dirty="0" smtClean="0">
                <a:solidFill>
                  <a:schemeClr val="tx1"/>
                </a:solidFill>
                <a:cs typeface="B Homa" panose="00000400000000000000" pitchFamily="2" charset="-78"/>
              </a:rPr>
              <a:t>هرگز نباید از ابزار تیز و خراشنده بر روی سطح قطعات استفاده شود.</a:t>
            </a:r>
          </a:p>
          <a:p>
            <a:pPr marL="0" indent="0" algn="r" rtl="1">
              <a:buNone/>
              <a:defRPr/>
            </a:pPr>
            <a:r>
              <a:rPr lang="fa-IR" sz="1600" dirty="0" smtClean="0">
                <a:solidFill>
                  <a:schemeClr val="tx1"/>
                </a:solidFill>
                <a:cs typeface="B Homa" panose="00000400000000000000" pitchFamily="2" charset="-78"/>
              </a:rPr>
              <a:t>هرگز نباید از مواد شوینده ی فرسایش دهنده، خراش دهنده و مواد قلیا یی استفاده شود.</a:t>
            </a:r>
          </a:p>
          <a:p>
            <a:pPr marL="0" indent="0" algn="r" rtl="1">
              <a:buNone/>
              <a:defRPr/>
            </a:pPr>
            <a:r>
              <a:rPr lang="fa-IR" sz="1600" dirty="0" smtClean="0">
                <a:solidFill>
                  <a:schemeClr val="tx1"/>
                </a:solidFill>
                <a:cs typeface="B Homa" panose="00000400000000000000" pitchFamily="2" charset="-78"/>
              </a:rPr>
              <a:t>تمیز کردن و پولیش مرتب قطعات آن ها را نو و براق نگاه می دارد</a:t>
            </a:r>
            <a:r>
              <a:rPr lang="fa-IR" sz="1600" dirty="0" smtClean="0"/>
              <a:t>.</a:t>
            </a:r>
            <a:endParaRPr lang="en-US" sz="1600" dirty="0" smtClean="0"/>
          </a:p>
          <a:p>
            <a:pPr algn="r" rtl="1">
              <a:buFont typeface="Arial" charset="0"/>
              <a:buNone/>
            </a:pPr>
            <a:endParaRPr lang="en-US" sz="1600" dirty="0" smtClean="0"/>
          </a:p>
        </p:txBody>
      </p:sp>
      <p:pic>
        <p:nvPicPr>
          <p:cNvPr id="3" name="Picture 15" descr="C:\Documents and Settings\a\Desktop\spider\ejra\MontVetro%20220x160.jpg"/>
          <p:cNvPicPr>
            <a:picLocks noChangeAspect="1" noChangeArrowheads="1"/>
          </p:cNvPicPr>
          <p:nvPr/>
        </p:nvPicPr>
        <p:blipFill>
          <a:blip r:embed="rId2"/>
          <a:srcRect l="29823" r="32896"/>
          <a:stretch>
            <a:fillRect/>
          </a:stretch>
        </p:blipFill>
        <p:spPr bwMode="auto">
          <a:xfrm>
            <a:off x="928662" y="3786190"/>
            <a:ext cx="1285884" cy="2508904"/>
          </a:xfrm>
          <a:prstGeom prst="rect">
            <a:avLst/>
          </a:prstGeom>
          <a:solidFill>
            <a:srgbClr val="FFFFFF">
              <a:shade val="85000"/>
            </a:srgbClr>
          </a:solidFill>
          <a:ln w="5715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4" name="Picture 22" descr="C:\Documents and Settings\a\Desktop\spider\ejra\MontAll%20220x160.jpg"/>
          <p:cNvPicPr>
            <a:picLocks noChangeAspect="1" noChangeArrowheads="1"/>
          </p:cNvPicPr>
          <p:nvPr/>
        </p:nvPicPr>
        <p:blipFill>
          <a:blip r:embed="rId3"/>
          <a:srcRect l="27777" r="22221"/>
          <a:stretch>
            <a:fillRect/>
          </a:stretch>
        </p:blipFill>
        <p:spPr bwMode="auto">
          <a:xfrm>
            <a:off x="2480483" y="3764255"/>
            <a:ext cx="1734327" cy="2522265"/>
          </a:xfrm>
          <a:prstGeom prst="rect">
            <a:avLst/>
          </a:prstGeom>
          <a:solidFill>
            <a:srgbClr val="FFFFFF">
              <a:shade val="85000"/>
            </a:srgbClr>
          </a:solidFill>
          <a:ln w="5715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5" name="Rectangle 4"/>
          <p:cNvSpPr/>
          <p:nvPr/>
        </p:nvSpPr>
        <p:spPr>
          <a:xfrm>
            <a:off x="5072066" y="785794"/>
            <a:ext cx="3488688" cy="4524315"/>
          </a:xfrm>
          <a:prstGeom prst="rect">
            <a:avLst/>
          </a:prstGeom>
        </p:spPr>
        <p:txBody>
          <a:bodyPr wrap="square">
            <a:spAutoFit/>
          </a:bodyPr>
          <a:lstStyle/>
          <a:p>
            <a:pPr>
              <a:defRPr/>
            </a:pPr>
            <a:r>
              <a:rPr lang="fa-IR" sz="1600" b="1" dirty="0">
                <a:solidFill>
                  <a:prstClr val="black"/>
                </a:solidFill>
                <a:cs typeface="B Homa" panose="00000400000000000000" pitchFamily="2" charset="-78"/>
              </a:rPr>
              <a:t>نگهداری:</a:t>
            </a:r>
          </a:p>
          <a:p>
            <a:pPr>
              <a:defRPr/>
            </a:pPr>
            <a:r>
              <a:rPr lang="fa-IR" sz="1600" dirty="0">
                <a:solidFill>
                  <a:prstClr val="black"/>
                </a:solidFill>
                <a:cs typeface="B Homa" panose="00000400000000000000" pitchFamily="2" charset="-78"/>
              </a:rPr>
              <a:t>نگهداری از اجزا و اتصالات این سیستم بسیار ضروری است. </a:t>
            </a:r>
            <a:r>
              <a:rPr lang="fa-IR" sz="1600" dirty="0">
                <a:solidFill>
                  <a:prstClr val="black"/>
                </a:solidFill>
                <a:effectLst>
                  <a:outerShdw blurRad="38100" dist="38100" dir="2700000" algn="tl">
                    <a:srgbClr val="000000">
                      <a:alpha val="43137"/>
                    </a:srgbClr>
                  </a:outerShdw>
                </a:effectLst>
                <a:cs typeface="B Homa" panose="00000400000000000000" pitchFamily="2" charset="-78"/>
              </a:rPr>
              <a:t>پیچ ها و بولت ها باید در برابر چکه، ضربه و ساییدگی بر روی هم محافظت شوند</a:t>
            </a:r>
            <a:r>
              <a:rPr lang="fa-IR" sz="1600" dirty="0">
                <a:solidFill>
                  <a:prstClr val="black"/>
                </a:solidFill>
                <a:cs typeface="B Homa" panose="00000400000000000000" pitchFamily="2" charset="-78"/>
              </a:rPr>
              <a:t>، این آسیب ها می تواند خطراتی از جمله خم شدت میله ی داخلی بولت شود.</a:t>
            </a:r>
            <a:endParaRPr lang="en-US" sz="1600" dirty="0">
              <a:solidFill>
                <a:prstClr val="black"/>
              </a:solidFill>
              <a:cs typeface="B Homa" panose="00000400000000000000" pitchFamily="2" charset="-78"/>
            </a:endParaRPr>
          </a:p>
          <a:p>
            <a:pPr>
              <a:defRPr/>
            </a:pPr>
            <a:r>
              <a:rPr lang="fa-IR" sz="1600" b="1" dirty="0">
                <a:solidFill>
                  <a:prstClr val="black"/>
                </a:solidFill>
                <a:cs typeface="B Homa" panose="00000400000000000000" pitchFamily="2" charset="-78"/>
              </a:rPr>
              <a:t>روش نگهداری:</a:t>
            </a:r>
            <a:endParaRPr lang="en-US" sz="1600" b="1" dirty="0">
              <a:solidFill>
                <a:prstClr val="black"/>
              </a:solidFill>
              <a:cs typeface="B Homa" panose="00000400000000000000" pitchFamily="2" charset="-78"/>
            </a:endParaRPr>
          </a:p>
          <a:p>
            <a:pPr>
              <a:defRPr/>
            </a:pPr>
            <a:r>
              <a:rPr lang="fa-IR" sz="1600" dirty="0">
                <a:solidFill>
                  <a:prstClr val="black"/>
                </a:solidFill>
                <a:cs typeface="B Homa" panose="00000400000000000000" pitchFamily="2" charset="-78"/>
              </a:rPr>
              <a:t>اتصالات: در روند تکمیل نصب و برپاسازی باید تمام بولت ها و اتصالاتی که براکت های تیغه را به سازه ی زیرسازی متصل می کند، کنترل شود تا کاملا محکم شده باشد و در جای خود حرکتی هر چند جزئی نداشته باشد.</a:t>
            </a:r>
            <a:endParaRPr lang="en-US" sz="1600" dirty="0">
              <a:solidFill>
                <a:prstClr val="black"/>
              </a:solidFill>
              <a:cs typeface="B Homa" panose="00000400000000000000" pitchFamily="2" charset="-78"/>
            </a:endParaRPr>
          </a:p>
          <a:p>
            <a:pPr>
              <a:defRPr/>
            </a:pPr>
            <a:r>
              <a:rPr lang="fa-IR" sz="1600" dirty="0">
                <a:solidFill>
                  <a:prstClr val="black"/>
                </a:solidFill>
                <a:cs typeface="B Homa" panose="00000400000000000000" pitchFamily="2" charset="-78"/>
              </a:rPr>
              <a:t>هم چنین اتصال شیشه به اسپایدر و مهره ی بازوی اسپایدر کنترل شود تا کاملا محکم و قفل شده باشد.</a:t>
            </a:r>
            <a:endParaRPr lang="en-US" sz="1600" dirty="0">
              <a:solidFill>
                <a:prstClr val="black"/>
              </a:solidFill>
              <a:cs typeface="B Homa" panose="00000400000000000000" pitchFamily="2" charset="-78"/>
            </a:endParaRPr>
          </a:p>
          <a:p>
            <a:pPr>
              <a:defRPr/>
            </a:pPr>
            <a:r>
              <a:rPr lang="fa-IR" sz="1600" dirty="0">
                <a:solidFill>
                  <a:prstClr val="black"/>
                </a:solidFill>
                <a:cs typeface="B Homa" panose="00000400000000000000" pitchFamily="2" charset="-78"/>
              </a:rPr>
              <a:t>این کار باید دوباره بعد از 6 ماه تکرار شده و پس از آن هر 12 ماه یکبار تمام اتصالات کنترل شوند</a:t>
            </a:r>
            <a:r>
              <a:rPr lang="fa-IR" sz="1600" dirty="0">
                <a:solidFill>
                  <a:prstClr val="black"/>
                </a:solidFill>
              </a:rPr>
              <a:t>.</a:t>
            </a:r>
            <a:endParaRPr lang="en-US" sz="1600" dirty="0">
              <a:solidFill>
                <a:prstClr val="black"/>
              </a:solidFill>
            </a:endParaRPr>
          </a:p>
        </p:txBody>
      </p:sp>
      <p:sp>
        <p:nvSpPr>
          <p:cNvPr id="7" name="Rectangle 6"/>
          <p:cNvSpPr/>
          <p:nvPr/>
        </p:nvSpPr>
        <p:spPr>
          <a:xfrm>
            <a:off x="4862673" y="5500702"/>
            <a:ext cx="2446182" cy="369332"/>
          </a:xfrm>
          <a:prstGeom prst="rect">
            <a:avLst/>
          </a:prstGeom>
        </p:spPr>
        <p:txBody>
          <a:bodyPr wrap="none">
            <a:spAutoFit/>
          </a:bodyPr>
          <a:lstStyle/>
          <a:p>
            <a:r>
              <a:rPr lang="fa-IR" b="1" dirty="0">
                <a:solidFill>
                  <a:prstClr val="black"/>
                </a:solidFill>
                <a:cs typeface="B Homa" panose="00000400000000000000" pitchFamily="2" charset="-78"/>
              </a:rPr>
              <a:t>سیستم   لامل(</a:t>
            </a:r>
            <a:r>
              <a:rPr lang="en-US" sz="1600" dirty="0">
                <a:solidFill>
                  <a:prstClr val="black"/>
                </a:solidFill>
                <a:cs typeface="B Homa" panose="00000400000000000000" pitchFamily="2" charset="-78"/>
              </a:rPr>
              <a:t>certain wall</a:t>
            </a:r>
            <a:r>
              <a:rPr lang="fa-IR" b="1" dirty="0">
                <a:solidFill>
                  <a:prstClr val="black"/>
                </a:solidFill>
                <a:cs typeface="B Homa" panose="00000400000000000000" pitchFamily="2" charset="-78"/>
              </a:rPr>
              <a:t>)</a:t>
            </a:r>
            <a:endParaRPr lang="en-US" dirty="0">
              <a:solidFill>
                <a:prstClr val="black"/>
              </a:solidFill>
              <a:cs typeface="B Homa" panose="00000400000000000000" pitchFamily="2" charset="-78"/>
            </a:endParaRPr>
          </a:p>
        </p:txBody>
      </p:sp>
      <p:sp>
        <p:nvSpPr>
          <p:cNvPr id="8" name="Rectangle 7"/>
          <p:cNvSpPr/>
          <p:nvPr/>
        </p:nvSpPr>
        <p:spPr>
          <a:xfrm>
            <a:off x="3982452" y="203983"/>
            <a:ext cx="5982834" cy="584775"/>
          </a:xfrm>
          <a:prstGeom prst="rect">
            <a:avLst/>
          </a:prstGeom>
        </p:spPr>
        <p:txBody>
          <a:bodyPr wrap="square">
            <a:spAutoFit/>
          </a:bodyPr>
          <a:lstStyle/>
          <a:p>
            <a:pPr algn="ctr"/>
            <a:r>
              <a:rPr lang="fa-IR" sz="3200" dirty="0">
                <a:solidFill>
                  <a:prstClr val="black"/>
                </a:solidFill>
                <a:latin typeface="IranNastaliq" pitchFamily="18" charset="0"/>
                <a:cs typeface="B Homa" panose="00000400000000000000" pitchFamily="2" charset="-78"/>
              </a:rPr>
              <a:t>نمای اسپایدر(عنکبوتی)</a:t>
            </a:r>
            <a:endParaRPr lang="fa-IR" sz="2000" dirty="0">
              <a:solidFill>
                <a:prstClr val="black"/>
              </a:solidFill>
              <a:latin typeface="Arial" pitchFamily="34" charset="0"/>
              <a:cs typeface="Arial" pitchFamily="34" charset="0"/>
            </a:endParaRPr>
          </a:p>
        </p:txBody>
      </p:sp>
    </p:spTree>
    <p:extLst>
      <p:ext uri="{BB962C8B-B14F-4D97-AF65-F5344CB8AC3E}">
        <p14:creationId xmlns:p14="http://schemas.microsoft.com/office/powerpoint/2010/main" val="2480734042"/>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noChangeArrowheads="1"/>
          </p:cNvPicPr>
          <p:nvPr/>
        </p:nvPicPr>
        <p:blipFill>
          <a:blip r:embed="rId2"/>
          <a:srcRect l="5344" t="2483" r="3800" b="8112"/>
          <a:stretch>
            <a:fillRect/>
          </a:stretch>
        </p:blipFill>
        <p:spPr bwMode="auto">
          <a:xfrm>
            <a:off x="571472" y="4932750"/>
            <a:ext cx="1917840" cy="1353770"/>
          </a:xfrm>
          <a:prstGeom prst="rect">
            <a:avLst/>
          </a:prstGeom>
          <a:solidFill>
            <a:srgbClr val="FFFFFF">
              <a:shade val="85000"/>
            </a:srgbClr>
          </a:solidFill>
          <a:ln w="5715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6" name="Rectangle 5"/>
          <p:cNvSpPr/>
          <p:nvPr/>
        </p:nvSpPr>
        <p:spPr>
          <a:xfrm>
            <a:off x="1643042" y="2500306"/>
            <a:ext cx="3000396" cy="2862322"/>
          </a:xfrm>
          <a:prstGeom prst="rect">
            <a:avLst/>
          </a:prstGeom>
        </p:spPr>
        <p:txBody>
          <a:bodyPr wrap="square">
            <a:spAutoFit/>
          </a:bodyPr>
          <a:lstStyle/>
          <a:p>
            <a:endParaRPr lang="fa-IR" dirty="0">
              <a:solidFill>
                <a:prstClr val="black"/>
              </a:solidFill>
              <a:latin typeface="IranNastaliq" pitchFamily="18" charset="0"/>
              <a:cs typeface="B Homa" panose="00000400000000000000" pitchFamily="2" charset="-78"/>
            </a:endParaRPr>
          </a:p>
          <a:p>
            <a:r>
              <a:rPr lang="fa-IR" b="1" dirty="0">
                <a:solidFill>
                  <a:prstClr val="black"/>
                </a:solidFill>
                <a:latin typeface="IranNastaliq" pitchFamily="18" charset="0"/>
                <a:cs typeface="B Homa" panose="00000400000000000000" pitchFamily="2" charset="-78"/>
              </a:rPr>
              <a:t> معرفی قطعات</a:t>
            </a:r>
          </a:p>
          <a:p>
            <a:endParaRPr lang="fa-IR" b="1" dirty="0">
              <a:solidFill>
                <a:prstClr val="black"/>
              </a:solidFill>
              <a:latin typeface="IranNastaliq" pitchFamily="18" charset="0"/>
              <a:cs typeface="B Homa" panose="00000400000000000000" pitchFamily="2" charset="-78"/>
            </a:endParaRPr>
          </a:p>
          <a:p>
            <a:pPr>
              <a:buFont typeface="Wingdings" pitchFamily="2" charset="2"/>
              <a:buChar char="§"/>
            </a:pPr>
            <a:r>
              <a:rPr lang="fa-IR" dirty="0">
                <a:solidFill>
                  <a:prstClr val="black"/>
                </a:solidFill>
                <a:latin typeface="IranNastaliq" pitchFamily="18" charset="0"/>
                <a:cs typeface="B Homa" panose="00000400000000000000" pitchFamily="2" charset="-78"/>
              </a:rPr>
              <a:t>اتصالات سرگرد</a:t>
            </a:r>
          </a:p>
          <a:p>
            <a:endParaRPr lang="fa-IR" dirty="0">
              <a:solidFill>
                <a:prstClr val="black"/>
              </a:solidFill>
              <a:latin typeface="IranNastaliq" pitchFamily="18" charset="0"/>
              <a:cs typeface="B Homa" panose="00000400000000000000" pitchFamily="2" charset="-78"/>
            </a:endParaRPr>
          </a:p>
          <a:p>
            <a:pPr>
              <a:buFont typeface="Wingdings" pitchFamily="2" charset="2"/>
              <a:buChar char="§"/>
            </a:pPr>
            <a:r>
              <a:rPr lang="fa-IR" dirty="0">
                <a:solidFill>
                  <a:prstClr val="black"/>
                </a:solidFill>
                <a:latin typeface="IranNastaliq" pitchFamily="18" charset="0"/>
                <a:cs typeface="B Homa" panose="00000400000000000000" pitchFamily="2" charset="-78"/>
              </a:rPr>
              <a:t>قطعات عنکبوتی</a:t>
            </a:r>
          </a:p>
          <a:p>
            <a:endParaRPr lang="fa-IR" dirty="0">
              <a:solidFill>
                <a:prstClr val="black"/>
              </a:solidFill>
              <a:latin typeface="IranNastaliq" pitchFamily="18" charset="0"/>
              <a:cs typeface="B Homa" panose="00000400000000000000" pitchFamily="2" charset="-78"/>
            </a:endParaRPr>
          </a:p>
          <a:p>
            <a:endParaRPr lang="fa-IR" dirty="0">
              <a:solidFill>
                <a:prstClr val="black"/>
              </a:solidFill>
              <a:latin typeface="IranNastaliq" pitchFamily="18" charset="0"/>
              <a:cs typeface="B Homa" panose="00000400000000000000" pitchFamily="2" charset="-78"/>
            </a:endParaRPr>
          </a:p>
          <a:p>
            <a:pPr>
              <a:buFont typeface="Wingdings" pitchFamily="2" charset="2"/>
              <a:buChar char="§"/>
            </a:pPr>
            <a:endParaRPr lang="fa-IR" dirty="0">
              <a:solidFill>
                <a:prstClr val="black"/>
              </a:solidFill>
              <a:latin typeface="IranNastaliq" pitchFamily="18" charset="0"/>
              <a:cs typeface="B Homa" panose="00000400000000000000" pitchFamily="2" charset="-78"/>
            </a:endParaRPr>
          </a:p>
          <a:p>
            <a:pPr>
              <a:buFont typeface="Wingdings" pitchFamily="2" charset="2"/>
              <a:buChar char="§"/>
            </a:pPr>
            <a:r>
              <a:rPr lang="fa-IR" dirty="0">
                <a:solidFill>
                  <a:prstClr val="black"/>
                </a:solidFill>
                <a:latin typeface="IranNastaliq" pitchFamily="18" charset="0"/>
                <a:cs typeface="B Homa" panose="00000400000000000000" pitchFamily="2" charset="-78"/>
              </a:rPr>
              <a:t>شبکه سازه ای</a:t>
            </a:r>
          </a:p>
        </p:txBody>
      </p:sp>
      <p:pic>
        <p:nvPicPr>
          <p:cNvPr id="7" name="Picture 19" descr="r20.jpg"/>
          <p:cNvPicPr>
            <a:picLocks noChangeAspect="1"/>
          </p:cNvPicPr>
          <p:nvPr/>
        </p:nvPicPr>
        <p:blipFill>
          <a:blip r:embed="rId3"/>
          <a:srcRect/>
          <a:stretch>
            <a:fillRect/>
          </a:stretch>
        </p:blipFill>
        <p:spPr bwMode="auto">
          <a:xfrm>
            <a:off x="1928794" y="3000372"/>
            <a:ext cx="1278561" cy="929863"/>
          </a:xfrm>
          <a:prstGeom prst="rect">
            <a:avLst/>
          </a:prstGeom>
          <a:solidFill>
            <a:srgbClr val="FFFFFF">
              <a:shade val="85000"/>
            </a:srgbClr>
          </a:solidFill>
          <a:ln w="5715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4" name="Picture 3"/>
          <p:cNvPicPr>
            <a:picLocks noChangeAspect="1" noChangeArrowheads="1"/>
          </p:cNvPicPr>
          <p:nvPr/>
        </p:nvPicPr>
        <p:blipFill>
          <a:blip r:embed="rId4"/>
          <a:srcRect/>
          <a:stretch>
            <a:fillRect/>
          </a:stretch>
        </p:blipFill>
        <p:spPr bwMode="auto">
          <a:xfrm>
            <a:off x="1571604" y="4080558"/>
            <a:ext cx="1142944" cy="777202"/>
          </a:xfrm>
          <a:prstGeom prst="rect">
            <a:avLst/>
          </a:prstGeom>
          <a:solidFill>
            <a:srgbClr val="FFFFFF">
              <a:shade val="85000"/>
            </a:srgbClr>
          </a:solidFill>
          <a:ln w="5715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9" name="Rectangle 8"/>
          <p:cNvSpPr/>
          <p:nvPr/>
        </p:nvSpPr>
        <p:spPr>
          <a:xfrm>
            <a:off x="5429256" y="1950881"/>
            <a:ext cx="2955586" cy="2702278"/>
          </a:xfrm>
          <a:prstGeom prst="rect">
            <a:avLst/>
          </a:prstGeom>
        </p:spPr>
        <p:txBody>
          <a:bodyPr wrap="square">
            <a:spAutoFit/>
          </a:bodyPr>
          <a:lstStyle/>
          <a:p>
            <a:pPr>
              <a:lnSpc>
                <a:spcPct val="120000"/>
              </a:lnSpc>
            </a:pPr>
            <a:r>
              <a:rPr lang="fa-IR" sz="1600" dirty="0">
                <a:solidFill>
                  <a:prstClr val="black"/>
                </a:solidFill>
                <a:latin typeface="IranNastaliq" pitchFamily="18" charset="0"/>
                <a:cs typeface="B Homa" panose="00000400000000000000" pitchFamily="2" charset="-78"/>
              </a:rPr>
              <a:t>اسپایدرها روی شبکه های مناسب برای فواصل و اندازه های گوناگون پانل های شیشه ای نصب می گردند. این قطعات متشکل از یک بیس که روی شبکه فیکس شده می باشد که اسپایدرها با یک مهره ی داخلی روی آن محکم می شود.</a:t>
            </a:r>
          </a:p>
          <a:p>
            <a:endParaRPr lang="fa-IR" sz="1600" dirty="0">
              <a:solidFill>
                <a:prstClr val="black"/>
              </a:solidFill>
              <a:latin typeface="IranNastaliq" pitchFamily="18" charset="0"/>
              <a:cs typeface="B Homa" panose="00000400000000000000" pitchFamily="2" charset="-78"/>
            </a:endParaRPr>
          </a:p>
          <a:p>
            <a:pPr>
              <a:lnSpc>
                <a:spcPct val="120000"/>
              </a:lnSpc>
            </a:pPr>
            <a:endParaRPr lang="fa-IR" sz="1600" dirty="0">
              <a:solidFill>
                <a:prstClr val="black"/>
              </a:solidFill>
              <a:latin typeface="IranNastaliq" pitchFamily="18" charset="0"/>
              <a:cs typeface="B Homa" panose="00000400000000000000" pitchFamily="2" charset="-78"/>
            </a:endParaRPr>
          </a:p>
        </p:txBody>
      </p:sp>
      <p:sp>
        <p:nvSpPr>
          <p:cNvPr id="10" name="Rectangle 9"/>
          <p:cNvSpPr/>
          <p:nvPr/>
        </p:nvSpPr>
        <p:spPr>
          <a:xfrm>
            <a:off x="1330662" y="1142984"/>
            <a:ext cx="7000892" cy="1015663"/>
          </a:xfrm>
          <a:prstGeom prst="rect">
            <a:avLst/>
          </a:prstGeom>
        </p:spPr>
        <p:txBody>
          <a:bodyPr wrap="square">
            <a:spAutoFit/>
          </a:bodyPr>
          <a:lstStyle/>
          <a:p>
            <a:pPr>
              <a:lnSpc>
                <a:spcPct val="120000"/>
              </a:lnSpc>
            </a:pPr>
            <a:r>
              <a:rPr lang="fa-IR" sz="1600" dirty="0">
                <a:solidFill>
                  <a:prstClr val="black"/>
                </a:solidFill>
                <a:latin typeface="IranNastaliq" pitchFamily="18" charset="0"/>
                <a:cs typeface="B Homa" panose="00000400000000000000" pitchFamily="2" charset="-78"/>
              </a:rPr>
              <a:t>در سیستم اسپایدر، شیشه ها روی اسپایدرهای مناسب یک، دو، سه و یا چهار بازویی( بسته به موقعیت و نیاز سازه ای) ثابت می شوند. قطعات از فولاد ضد زنگ ساخته شده و با واکس با دوام پوشانده و پولیش می شوند</a:t>
            </a:r>
            <a:r>
              <a:rPr lang="fa-IR" dirty="0">
                <a:solidFill>
                  <a:prstClr val="black"/>
                </a:solidFill>
                <a:latin typeface="IranNastaliq" pitchFamily="18" charset="0"/>
                <a:cs typeface="B Homa" panose="00000400000000000000" pitchFamily="2" charset="-78"/>
              </a:rPr>
              <a:t>.</a:t>
            </a:r>
          </a:p>
        </p:txBody>
      </p:sp>
      <p:sp>
        <p:nvSpPr>
          <p:cNvPr id="12" name="Rectangle 11"/>
          <p:cNvSpPr/>
          <p:nvPr/>
        </p:nvSpPr>
        <p:spPr>
          <a:xfrm>
            <a:off x="3982452" y="203983"/>
            <a:ext cx="5982834" cy="584775"/>
          </a:xfrm>
          <a:prstGeom prst="rect">
            <a:avLst/>
          </a:prstGeom>
        </p:spPr>
        <p:txBody>
          <a:bodyPr wrap="square">
            <a:spAutoFit/>
          </a:bodyPr>
          <a:lstStyle/>
          <a:p>
            <a:pPr algn="ctr"/>
            <a:r>
              <a:rPr lang="fa-IR" sz="3200" dirty="0">
                <a:solidFill>
                  <a:prstClr val="black"/>
                </a:solidFill>
                <a:latin typeface="IranNastaliq" pitchFamily="18" charset="0"/>
                <a:cs typeface="B Homa" panose="00000400000000000000" pitchFamily="2" charset="-78"/>
              </a:rPr>
              <a:t>نمای اسپایدر(عنکبوتی)</a:t>
            </a:r>
            <a:endParaRPr lang="fa-IR" sz="2000" dirty="0">
              <a:solidFill>
                <a:prstClr val="black"/>
              </a:solidFill>
              <a:latin typeface="Arial" pitchFamily="34" charset="0"/>
              <a:cs typeface="Arial" pitchFamily="34" charset="0"/>
            </a:endParaRPr>
          </a:p>
        </p:txBody>
      </p:sp>
    </p:spTree>
    <p:extLst>
      <p:ext uri="{BB962C8B-B14F-4D97-AF65-F5344CB8AC3E}">
        <p14:creationId xmlns:p14="http://schemas.microsoft.com/office/powerpoint/2010/main" val="861810054"/>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214810" y="1500174"/>
            <a:ext cx="3885582" cy="3293209"/>
          </a:xfrm>
          <a:prstGeom prst="rect">
            <a:avLst/>
          </a:prstGeom>
        </p:spPr>
        <p:txBody>
          <a:bodyPr wrap="square">
            <a:spAutoFit/>
          </a:bodyPr>
          <a:lstStyle/>
          <a:p>
            <a:r>
              <a:rPr lang="fa-IR" sz="1600" dirty="0">
                <a:solidFill>
                  <a:prstClr val="black"/>
                </a:solidFill>
                <a:cs typeface="B Homa" panose="00000400000000000000" pitchFamily="2" charset="-78"/>
              </a:rPr>
              <a:t>يكي از پركاربردترين نماهاي شيشه اي نماهاي فريم لس ميباشند كه </a:t>
            </a:r>
            <a:r>
              <a:rPr lang="fa-IR" sz="1600" dirty="0">
                <a:solidFill>
                  <a:prstClr val="black"/>
                </a:solidFill>
                <a:effectLst>
                  <a:outerShdw blurRad="38100" dist="38100" dir="2700000" algn="tl">
                    <a:srgbClr val="000000">
                      <a:alpha val="43137"/>
                    </a:srgbClr>
                  </a:outerShdw>
                </a:effectLst>
                <a:cs typeface="B Homa" panose="00000400000000000000" pitchFamily="2" charset="-78"/>
              </a:rPr>
              <a:t>زيبايي، آببندي مناسب و نصب ساده و بارگذاري </a:t>
            </a:r>
            <a:r>
              <a:rPr lang="fa-IR" sz="1600" dirty="0">
                <a:solidFill>
                  <a:prstClr val="black"/>
                </a:solidFill>
                <a:cs typeface="B Homa" panose="00000400000000000000" pitchFamily="2" charset="-78"/>
              </a:rPr>
              <a:t>مناسب را يكجا ارائه ميدهند.</a:t>
            </a:r>
            <a:r>
              <a:rPr lang="fa-IR" sz="1600" dirty="0">
                <a:solidFill>
                  <a:prstClr val="black"/>
                </a:solidFill>
                <a:latin typeface="Arial" charset="0"/>
                <a:cs typeface="B Homa" panose="00000400000000000000" pitchFamily="2" charset="-78"/>
              </a:rPr>
              <a:t> .در سیستم شیشه های فریم لس ،</a:t>
            </a:r>
            <a:r>
              <a:rPr lang="fa-IR" sz="1600" dirty="0">
                <a:solidFill>
                  <a:prstClr val="black"/>
                </a:solidFill>
                <a:effectLst>
                  <a:outerShdw blurRad="38100" dist="38100" dir="2700000" algn="tl">
                    <a:srgbClr val="000000">
                      <a:alpha val="43137"/>
                    </a:srgbClr>
                  </a:outerShdw>
                </a:effectLst>
                <a:latin typeface="Arial" charset="0"/>
                <a:cs typeface="B Homa" panose="00000400000000000000" pitchFamily="2" charset="-78"/>
              </a:rPr>
              <a:t>فریم به صورت پنهان </a:t>
            </a:r>
            <a:r>
              <a:rPr lang="fa-IR" sz="1600" dirty="0">
                <a:solidFill>
                  <a:prstClr val="black"/>
                </a:solidFill>
                <a:latin typeface="Arial" charset="0"/>
                <a:cs typeface="B Homa" panose="00000400000000000000" pitchFamily="2" charset="-78"/>
              </a:rPr>
              <a:t>است.یعنی به صورتی ظریف و کم عرض اجرا می شود  و آنچه در نما مشاهده می گردد فریم ها و درز باریک بین شیشه هاست.</a:t>
            </a:r>
            <a:r>
              <a:rPr lang="ar-SA" sz="1600" dirty="0">
                <a:solidFill>
                  <a:prstClr val="black"/>
                </a:solidFill>
                <a:latin typeface="Arial" charset="0"/>
                <a:cs typeface="B Homa" panose="00000400000000000000" pitchFamily="2" charset="-78"/>
              </a:rPr>
              <a:t> </a:t>
            </a:r>
            <a:endParaRPr lang="en-US" sz="1600" dirty="0">
              <a:solidFill>
                <a:prstClr val="black"/>
              </a:solidFill>
              <a:latin typeface="Arial" charset="0"/>
              <a:cs typeface="B Homa" panose="00000400000000000000" pitchFamily="2" charset="-78"/>
            </a:endParaRPr>
          </a:p>
          <a:p>
            <a:r>
              <a:rPr lang="fa-IR" sz="1600" dirty="0">
                <a:solidFill>
                  <a:prstClr val="black"/>
                </a:solidFill>
                <a:cs typeface="B Homa" panose="00000400000000000000" pitchFamily="2" charset="-78"/>
              </a:rPr>
              <a:t>همكنون پروفيل های فريم لس در سه نوع تك جدار دو جدار و سه جداره عرضه ميشوند. رنگ اين پروفيل ميتواند انتخابي از آنادايز يا پادر كوتينگ بنا به انتخاب مشاور و كارفرما باشد.نكته ديگر لاستيك هاي پروفيل ميباشد كه از جنش سیلیکون تهيه ميشوند و در مقابل عوامل جوي و نور خورشيد مقاوم ميباشد.</a:t>
            </a:r>
          </a:p>
        </p:txBody>
      </p:sp>
      <p:sp>
        <p:nvSpPr>
          <p:cNvPr id="3" name="Rectangle 2"/>
          <p:cNvSpPr/>
          <p:nvPr/>
        </p:nvSpPr>
        <p:spPr>
          <a:xfrm>
            <a:off x="4143372" y="4572008"/>
            <a:ext cx="3929090" cy="1323439"/>
          </a:xfrm>
          <a:prstGeom prst="rect">
            <a:avLst/>
          </a:prstGeom>
        </p:spPr>
        <p:txBody>
          <a:bodyPr wrap="square">
            <a:spAutoFit/>
          </a:bodyPr>
          <a:lstStyle/>
          <a:p>
            <a:pPr>
              <a:defRPr/>
            </a:pPr>
            <a:r>
              <a:rPr lang="fa-IR" sz="1600" dirty="0">
                <a:solidFill>
                  <a:prstClr val="black"/>
                </a:solidFill>
                <a:latin typeface="Arial" charset="0"/>
                <a:cs typeface="B Homa" panose="00000400000000000000" pitchFamily="2" charset="-78"/>
              </a:rPr>
              <a:t>زیبایی فوق العاده شیشه های بدون فريم که ساختاری یک پارچه به نمای ساختمان می بخشد , به استفاده گسترده ازآن در معماری مدرن سرعت بخشیده است . شیشه های بدون فريم امکان ایجاد نماهای واقع تمام شیشه ای را بوجود می آورد</a:t>
            </a:r>
            <a:endParaRPr lang="fa-IR" sz="1600" dirty="0">
              <a:solidFill>
                <a:prstClr val="black"/>
              </a:solidFill>
              <a:cs typeface="B Homa" panose="00000400000000000000" pitchFamily="2" charset="-78"/>
            </a:endParaRPr>
          </a:p>
        </p:txBody>
      </p:sp>
      <p:sp>
        <p:nvSpPr>
          <p:cNvPr id="6" name="Rectangle 5"/>
          <p:cNvSpPr/>
          <p:nvPr/>
        </p:nvSpPr>
        <p:spPr>
          <a:xfrm>
            <a:off x="6956706" y="928670"/>
            <a:ext cx="979755" cy="369332"/>
          </a:xfrm>
          <a:prstGeom prst="rect">
            <a:avLst/>
          </a:prstGeom>
        </p:spPr>
        <p:txBody>
          <a:bodyPr wrap="none">
            <a:spAutoFit/>
          </a:bodyPr>
          <a:lstStyle/>
          <a:p>
            <a:r>
              <a:rPr lang="fa-IR" b="1" dirty="0">
                <a:solidFill>
                  <a:prstClr val="black"/>
                </a:solidFill>
                <a:cs typeface="B Homa" panose="00000400000000000000" pitchFamily="2" charset="-78"/>
              </a:rPr>
              <a:t> فریم لس</a:t>
            </a:r>
            <a:endParaRPr lang="fa-IR" dirty="0">
              <a:solidFill>
                <a:prstClr val="black"/>
              </a:solidFill>
            </a:endParaRPr>
          </a:p>
        </p:txBody>
      </p:sp>
      <p:pic>
        <p:nvPicPr>
          <p:cNvPr id="8" name="Picture 7" descr="C:\Documents and Settings\a\Desktop\nemunodet\untitled11.bmp"/>
          <p:cNvPicPr>
            <a:picLocks noChangeAspect="1" noChangeArrowheads="1"/>
          </p:cNvPicPr>
          <p:nvPr/>
        </p:nvPicPr>
        <p:blipFill>
          <a:blip r:embed="rId2"/>
          <a:srcRect/>
          <a:stretch>
            <a:fillRect/>
          </a:stretch>
        </p:blipFill>
        <p:spPr bwMode="auto">
          <a:xfrm>
            <a:off x="1116194" y="1500174"/>
            <a:ext cx="2669988" cy="3596033"/>
          </a:xfrm>
          <a:prstGeom prst="rect">
            <a:avLst/>
          </a:prstGeom>
          <a:solidFill>
            <a:srgbClr val="FFFFFF">
              <a:shade val="85000"/>
            </a:srgbClr>
          </a:solidFill>
          <a:ln w="5715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9" name="TextBox 8"/>
          <p:cNvSpPr txBox="1"/>
          <p:nvPr/>
        </p:nvSpPr>
        <p:spPr>
          <a:xfrm>
            <a:off x="428596" y="5239092"/>
            <a:ext cx="2634271" cy="261610"/>
          </a:xfrm>
          <a:prstGeom prst="rect">
            <a:avLst/>
          </a:prstGeom>
          <a:noFill/>
          <a:ln>
            <a:noFill/>
          </a:ln>
        </p:spPr>
        <p:txBody>
          <a:bodyPr wrap="square">
            <a:spAutoFit/>
          </a:bodyPr>
          <a:lstStyle/>
          <a:p>
            <a:pPr>
              <a:defRPr/>
            </a:pPr>
            <a:r>
              <a:rPr lang="fa-IR" sz="1100" dirty="0">
                <a:solidFill>
                  <a:prstClr val="black"/>
                </a:solidFill>
                <a:latin typeface="Arial" charset="0"/>
                <a:cs typeface="B Homa" panose="00000400000000000000" pitchFamily="2" charset="-78"/>
              </a:rPr>
              <a:t>پروژه آرژانتین - بیهقی</a:t>
            </a:r>
          </a:p>
        </p:txBody>
      </p:sp>
    </p:spTree>
    <p:extLst>
      <p:ext uri="{BB962C8B-B14F-4D97-AF65-F5344CB8AC3E}">
        <p14:creationId xmlns:p14="http://schemas.microsoft.com/office/powerpoint/2010/main" val="365871206"/>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C:\Documents and Settings\mohammad\Desktop\112\2vl1yk2.jpg"/>
          <p:cNvPicPr>
            <a:picLocks noChangeAspect="1" noChangeArrowheads="1"/>
          </p:cNvPicPr>
          <p:nvPr/>
        </p:nvPicPr>
        <p:blipFill>
          <a:blip r:embed="rId2"/>
          <a:srcRect/>
          <a:stretch>
            <a:fillRect/>
          </a:stretch>
        </p:blipFill>
        <p:spPr bwMode="auto">
          <a:xfrm>
            <a:off x="1071538" y="1000108"/>
            <a:ext cx="3214710" cy="4572032"/>
          </a:xfrm>
          <a:prstGeom prst="rect">
            <a:avLst/>
          </a:prstGeom>
          <a:solidFill>
            <a:srgbClr val="FFFFFF">
              <a:shade val="85000"/>
            </a:srgbClr>
          </a:solidFill>
          <a:ln w="5715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4" name="Content Placeholder 2"/>
          <p:cNvSpPr>
            <a:spLocks noGrp="1"/>
          </p:cNvSpPr>
          <p:nvPr>
            <p:ph idx="1"/>
          </p:nvPr>
        </p:nvSpPr>
        <p:spPr>
          <a:xfrm>
            <a:off x="4714876" y="1000108"/>
            <a:ext cx="3874096" cy="4448973"/>
          </a:xfrm>
        </p:spPr>
        <p:txBody>
          <a:bodyPr>
            <a:noAutofit/>
          </a:bodyPr>
          <a:lstStyle/>
          <a:p>
            <a:pPr algn="r" rtl="1">
              <a:buNone/>
              <a:defRPr/>
            </a:pPr>
            <a:r>
              <a:rPr lang="fa-IR" sz="1600" dirty="0" smtClean="0">
                <a:latin typeface="Arial" charset="0"/>
                <a:cs typeface="B Homa" panose="00000400000000000000" pitchFamily="2" charset="-78"/>
              </a:rPr>
              <a:t>      این سیستم از یک شبکه زیر سازی مدولار پروفیل تشکیل شده که فریم های ظریفی را به آن اتصال داده و شیشه های مناسب و مقاوم روی این فریم ها جای می گیرد. این سیستم می تواند با شیشه های یک جداره یا دو جداره اجرا گردد. در شیشه های بدون فريم دوجداره یکی از لایه های شیشه بزرگتر از لایه دیگری است. در این نوع ساختار, لایه بزرگ تر شیشه با چسب مخصوص سلیکون مستقیما بروی فريم فلزی می چسبد و آن را می پوشاند . </a:t>
            </a:r>
            <a:endParaRPr lang="en-US" sz="1600" dirty="0" smtClean="0">
              <a:cs typeface="B Homa" panose="00000400000000000000" pitchFamily="2" charset="-78"/>
            </a:endParaRPr>
          </a:p>
          <a:p>
            <a:pPr algn="r" rtl="1">
              <a:buNone/>
            </a:pPr>
            <a:r>
              <a:rPr lang="fa-IR" sz="1600" dirty="0" smtClean="0">
                <a:cs typeface="B Homa" panose="00000400000000000000" pitchFamily="2" charset="-78"/>
              </a:rPr>
              <a:t>        </a:t>
            </a:r>
            <a:r>
              <a:rPr lang="fa-IR" sz="1600" dirty="0" smtClean="0">
                <a:effectLst>
                  <a:outerShdw blurRad="38100" dist="38100" dir="2700000" algn="tl">
                    <a:srgbClr val="000000">
                      <a:alpha val="43137"/>
                    </a:srgbClr>
                  </a:outerShdw>
                </a:effectLst>
                <a:cs typeface="B Homa" panose="00000400000000000000" pitchFamily="2" charset="-78"/>
              </a:rPr>
              <a:t>شیشه های بازشو و غیر بازشو در این سیستم از روی نما قابل تشخیص نیستند </a:t>
            </a:r>
            <a:r>
              <a:rPr lang="fa-IR" sz="1600" dirty="0" smtClean="0">
                <a:cs typeface="B Homa" panose="00000400000000000000" pitchFamily="2" charset="-78"/>
              </a:rPr>
              <a:t>و فاصله بین پانل های شیشه ای در هر دو حالت یکسان است. تنها تفاوت در این است که شیشه های بازشو دارای لولاهایی بسیار ظریف به ضخامت 6 تا 7 میلی متر هستند که در فاصله بین دو شیشه قرار می گیرند. باز شو ها در سیستم فریم لس برای جلوگیری از ورود باران به سمت خارج و از پایین باز می شوند. میزان باز شدن باز شو قابل تنظیم است. </a:t>
            </a:r>
            <a:endParaRPr lang="en-US" sz="1600" dirty="0" smtClean="0">
              <a:cs typeface="B Homa" panose="00000400000000000000" pitchFamily="2" charset="-78"/>
            </a:endParaRPr>
          </a:p>
          <a:p>
            <a:pPr algn="r" rtl="1">
              <a:buNone/>
            </a:pPr>
            <a:endParaRPr lang="en-US" sz="1600" dirty="0"/>
          </a:p>
        </p:txBody>
      </p:sp>
      <p:sp>
        <p:nvSpPr>
          <p:cNvPr id="5" name="Rectangle 4"/>
          <p:cNvSpPr/>
          <p:nvPr/>
        </p:nvSpPr>
        <p:spPr>
          <a:xfrm>
            <a:off x="4572000" y="0"/>
            <a:ext cx="3528392" cy="707886"/>
          </a:xfrm>
          <a:prstGeom prst="rect">
            <a:avLst/>
          </a:prstGeom>
        </p:spPr>
        <p:txBody>
          <a:bodyPr wrap="square">
            <a:spAutoFit/>
          </a:bodyPr>
          <a:lstStyle/>
          <a:p>
            <a:pPr algn="ctr"/>
            <a:r>
              <a:rPr lang="fa-IR" sz="4000" dirty="0">
                <a:solidFill>
                  <a:prstClr val="black"/>
                </a:solidFill>
                <a:latin typeface="IranNastaliq" pitchFamily="18" charset="0"/>
                <a:cs typeface="B Homa" panose="00000400000000000000" pitchFamily="2" charset="-78"/>
              </a:rPr>
              <a:t>نمای فریم لس</a:t>
            </a:r>
            <a:endParaRPr lang="fa-IR" sz="2800" dirty="0">
              <a:solidFill>
                <a:prstClr val="black"/>
              </a:solidFill>
              <a:latin typeface="Arial" pitchFamily="34" charset="0"/>
              <a:cs typeface="Arial" pitchFamily="34" charset="0"/>
            </a:endParaRPr>
          </a:p>
        </p:txBody>
      </p:sp>
    </p:spTree>
    <p:extLst>
      <p:ext uri="{BB962C8B-B14F-4D97-AF65-F5344CB8AC3E}">
        <p14:creationId xmlns:p14="http://schemas.microsoft.com/office/powerpoint/2010/main" val="441393018"/>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13"/>
          <p:cNvPicPr>
            <a:picLocks noChangeAspect="1" noChangeArrowheads="1"/>
          </p:cNvPicPr>
          <p:nvPr/>
        </p:nvPicPr>
        <p:blipFill>
          <a:blip r:embed="rId2"/>
          <a:srcRect/>
          <a:stretch>
            <a:fillRect/>
          </a:stretch>
        </p:blipFill>
        <p:spPr bwMode="auto">
          <a:xfrm>
            <a:off x="4643438" y="1142984"/>
            <a:ext cx="3857652" cy="3961317"/>
          </a:xfrm>
          <a:prstGeom prst="rect">
            <a:avLst/>
          </a:prstGeom>
          <a:solidFill>
            <a:srgbClr val="FFFFFF">
              <a:shade val="85000"/>
            </a:srgbClr>
          </a:solidFill>
          <a:ln w="5715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5" name="TextBox 20"/>
          <p:cNvSpPr txBox="1">
            <a:spLocks noChangeArrowheads="1"/>
          </p:cNvSpPr>
          <p:nvPr/>
        </p:nvSpPr>
        <p:spPr bwMode="auto">
          <a:xfrm>
            <a:off x="5280446" y="5416567"/>
            <a:ext cx="2863454" cy="369887"/>
          </a:xfrm>
          <a:prstGeom prst="rect">
            <a:avLst/>
          </a:prstGeom>
          <a:noFill/>
          <a:ln w="9525">
            <a:solidFill>
              <a:schemeClr val="tx1"/>
            </a:solidFill>
            <a:miter lim="800000"/>
            <a:headEnd/>
            <a:tailEnd/>
          </a:ln>
        </p:spPr>
        <p:txBody>
          <a:bodyPr>
            <a:spAutoFit/>
          </a:bodyPr>
          <a:lstStyle/>
          <a:p>
            <a:r>
              <a:rPr lang="fa-IR" dirty="0">
                <a:solidFill>
                  <a:prstClr val="black"/>
                </a:solidFill>
                <a:cs typeface="B Homa" panose="00000400000000000000" pitchFamily="2" charset="-78"/>
              </a:rPr>
              <a:t>جزئیات شیشه فریم لس تک جداره</a:t>
            </a:r>
            <a:endParaRPr lang="en-US" dirty="0">
              <a:solidFill>
                <a:prstClr val="black"/>
              </a:solidFill>
              <a:cs typeface="B Homa" panose="00000400000000000000" pitchFamily="2" charset="-78"/>
            </a:endParaRPr>
          </a:p>
        </p:txBody>
      </p:sp>
      <p:pic>
        <p:nvPicPr>
          <p:cNvPr id="6" name="Picture 14" descr="C:\Documents and Settings\a\Desktop\nemunodet\de\det3.jpg"/>
          <p:cNvPicPr>
            <a:picLocks noChangeAspect="1" noChangeArrowheads="1"/>
          </p:cNvPicPr>
          <p:nvPr/>
        </p:nvPicPr>
        <p:blipFill>
          <a:blip r:embed="rId3"/>
          <a:srcRect/>
          <a:stretch>
            <a:fillRect/>
          </a:stretch>
        </p:blipFill>
        <p:spPr bwMode="auto">
          <a:xfrm>
            <a:off x="679969" y="1142984"/>
            <a:ext cx="3796143" cy="3338659"/>
          </a:xfrm>
          <a:prstGeom prst="rect">
            <a:avLst/>
          </a:prstGeom>
          <a:solidFill>
            <a:srgbClr val="FFFFFF">
              <a:shade val="85000"/>
            </a:srgbClr>
          </a:solidFill>
          <a:ln w="5715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7" name="TextBox 6"/>
          <p:cNvSpPr txBox="1"/>
          <p:nvPr/>
        </p:nvSpPr>
        <p:spPr>
          <a:xfrm>
            <a:off x="928662" y="5417122"/>
            <a:ext cx="3018256" cy="369332"/>
          </a:xfrm>
          <a:prstGeom prst="rect">
            <a:avLst/>
          </a:prstGeom>
          <a:noFill/>
          <a:ln>
            <a:solidFill>
              <a:schemeClr val="tx1">
                <a:lumMod val="75000"/>
                <a:lumOff val="25000"/>
              </a:schemeClr>
            </a:solidFill>
          </a:ln>
        </p:spPr>
        <p:txBody>
          <a:bodyPr wrap="square">
            <a:spAutoFit/>
          </a:bodyPr>
          <a:lstStyle/>
          <a:p>
            <a:pPr>
              <a:defRPr/>
            </a:pPr>
            <a:r>
              <a:rPr lang="fa-IR" dirty="0">
                <a:solidFill>
                  <a:prstClr val="black"/>
                </a:solidFill>
                <a:latin typeface="Arial" charset="0"/>
                <a:cs typeface="B Homa" panose="00000400000000000000" pitchFamily="2" charset="-78"/>
              </a:rPr>
              <a:t>جزئیات شیشه فریم لس دو جداره</a:t>
            </a:r>
            <a:endParaRPr lang="en-US" dirty="0">
              <a:solidFill>
                <a:prstClr val="black"/>
              </a:solidFill>
              <a:latin typeface="Arial" charset="0"/>
              <a:cs typeface="B Homa" panose="00000400000000000000" pitchFamily="2" charset="-78"/>
            </a:endParaRPr>
          </a:p>
        </p:txBody>
      </p:sp>
      <p:sp>
        <p:nvSpPr>
          <p:cNvPr id="8" name="Rectangle 7"/>
          <p:cNvSpPr/>
          <p:nvPr/>
        </p:nvSpPr>
        <p:spPr>
          <a:xfrm>
            <a:off x="4572000" y="0"/>
            <a:ext cx="3528392" cy="707886"/>
          </a:xfrm>
          <a:prstGeom prst="rect">
            <a:avLst/>
          </a:prstGeom>
        </p:spPr>
        <p:txBody>
          <a:bodyPr wrap="square">
            <a:spAutoFit/>
          </a:bodyPr>
          <a:lstStyle/>
          <a:p>
            <a:pPr algn="ctr"/>
            <a:r>
              <a:rPr lang="fa-IR" sz="4000" dirty="0">
                <a:solidFill>
                  <a:prstClr val="black"/>
                </a:solidFill>
                <a:latin typeface="IranNastaliq" pitchFamily="18" charset="0"/>
                <a:cs typeface="B Homa" panose="00000400000000000000" pitchFamily="2" charset="-78"/>
              </a:rPr>
              <a:t>نمای فریم لس</a:t>
            </a:r>
            <a:endParaRPr lang="fa-IR" sz="2800" dirty="0">
              <a:solidFill>
                <a:prstClr val="black"/>
              </a:solidFill>
              <a:latin typeface="Arial" pitchFamily="34" charset="0"/>
              <a:cs typeface="Arial" pitchFamily="34" charset="0"/>
            </a:endParaRPr>
          </a:p>
        </p:txBody>
      </p:sp>
    </p:spTree>
    <p:extLst>
      <p:ext uri="{BB962C8B-B14F-4D97-AF65-F5344CB8AC3E}">
        <p14:creationId xmlns:p14="http://schemas.microsoft.com/office/powerpoint/2010/main" val="4161411859"/>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C:\Documents and Settings\a\Desktop\nemunodet\untitled12.bmp"/>
          <p:cNvPicPr>
            <a:picLocks noChangeAspect="1" noChangeArrowheads="1"/>
          </p:cNvPicPr>
          <p:nvPr/>
        </p:nvPicPr>
        <p:blipFill>
          <a:blip r:embed="rId2"/>
          <a:srcRect/>
          <a:stretch>
            <a:fillRect/>
          </a:stretch>
        </p:blipFill>
        <p:spPr bwMode="auto">
          <a:xfrm>
            <a:off x="3753381" y="642918"/>
            <a:ext cx="3390387" cy="2346850"/>
          </a:xfrm>
          <a:prstGeom prst="rect">
            <a:avLst/>
          </a:prstGeom>
          <a:solidFill>
            <a:srgbClr val="FFFFFF">
              <a:shade val="85000"/>
            </a:srgbClr>
          </a:solidFill>
          <a:ln w="5715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5" name="Picture 4" descr="C:\Documents and Settings\a\Desktop\nemunodet\untitled9.bmp"/>
          <p:cNvPicPr>
            <a:picLocks noChangeAspect="1" noChangeArrowheads="1"/>
          </p:cNvPicPr>
          <p:nvPr/>
        </p:nvPicPr>
        <p:blipFill>
          <a:blip r:embed="rId3"/>
          <a:srcRect/>
          <a:stretch>
            <a:fillRect/>
          </a:stretch>
        </p:blipFill>
        <p:spPr bwMode="auto">
          <a:xfrm>
            <a:off x="928662" y="4214818"/>
            <a:ext cx="3839362" cy="1826420"/>
          </a:xfrm>
          <a:prstGeom prst="rect">
            <a:avLst/>
          </a:prstGeom>
          <a:solidFill>
            <a:srgbClr val="FFFFFF">
              <a:shade val="85000"/>
            </a:srgbClr>
          </a:solidFill>
          <a:ln w="5715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6" name="Picture 5" descr="C:\Documents and Settings\a\Desktop\nemunodet\untitled11.bmp"/>
          <p:cNvPicPr>
            <a:picLocks noChangeAspect="1" noChangeArrowheads="1"/>
          </p:cNvPicPr>
          <p:nvPr/>
        </p:nvPicPr>
        <p:blipFill>
          <a:blip r:embed="rId4"/>
          <a:srcRect/>
          <a:stretch>
            <a:fillRect/>
          </a:stretch>
        </p:blipFill>
        <p:spPr bwMode="auto">
          <a:xfrm>
            <a:off x="928662" y="534913"/>
            <a:ext cx="2525576" cy="3108401"/>
          </a:xfrm>
          <a:prstGeom prst="rect">
            <a:avLst/>
          </a:prstGeom>
          <a:solidFill>
            <a:srgbClr val="FFFFFF">
              <a:shade val="85000"/>
            </a:srgbClr>
          </a:solidFill>
          <a:ln w="5715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8" name="TextBox 7"/>
          <p:cNvSpPr txBox="1"/>
          <p:nvPr/>
        </p:nvSpPr>
        <p:spPr>
          <a:xfrm>
            <a:off x="3939533" y="3090446"/>
            <a:ext cx="3204235" cy="307777"/>
          </a:xfrm>
          <a:prstGeom prst="rect">
            <a:avLst/>
          </a:prstGeom>
          <a:noFill/>
          <a:ln>
            <a:noFill/>
          </a:ln>
        </p:spPr>
        <p:txBody>
          <a:bodyPr wrap="square">
            <a:spAutoFit/>
          </a:bodyPr>
          <a:lstStyle/>
          <a:p>
            <a:pPr algn="l" rtl="0">
              <a:defRPr/>
            </a:pPr>
            <a:r>
              <a:rPr lang="fa-IR" sz="1400" dirty="0">
                <a:solidFill>
                  <a:prstClr val="black"/>
                </a:solidFill>
                <a:latin typeface="Arial" charset="0"/>
                <a:cs typeface="B Homa" panose="00000400000000000000" pitchFamily="2" charset="-78"/>
              </a:rPr>
              <a:t>پروژه نمای ساختمانی دوبی</a:t>
            </a:r>
          </a:p>
        </p:txBody>
      </p:sp>
      <p:sp>
        <p:nvSpPr>
          <p:cNvPr id="9" name="TextBox 8"/>
          <p:cNvSpPr txBox="1"/>
          <p:nvPr/>
        </p:nvSpPr>
        <p:spPr>
          <a:xfrm>
            <a:off x="1603522" y="6143644"/>
            <a:ext cx="2182659" cy="307777"/>
          </a:xfrm>
          <a:prstGeom prst="rect">
            <a:avLst/>
          </a:prstGeom>
          <a:noFill/>
          <a:ln>
            <a:noFill/>
          </a:ln>
        </p:spPr>
        <p:txBody>
          <a:bodyPr wrap="square">
            <a:spAutoFit/>
          </a:bodyPr>
          <a:lstStyle/>
          <a:p>
            <a:pPr>
              <a:defRPr/>
            </a:pPr>
            <a:r>
              <a:rPr lang="fa-IR" sz="1400" dirty="0">
                <a:solidFill>
                  <a:prstClr val="black"/>
                </a:solidFill>
                <a:latin typeface="Arial" charset="0"/>
                <a:cs typeface="B Homa" panose="00000400000000000000" pitchFamily="2" charset="-78"/>
              </a:rPr>
              <a:t>پروژه  شارجه</a:t>
            </a:r>
          </a:p>
        </p:txBody>
      </p:sp>
      <p:sp>
        <p:nvSpPr>
          <p:cNvPr id="10" name="TextBox 9"/>
          <p:cNvSpPr txBox="1"/>
          <p:nvPr/>
        </p:nvSpPr>
        <p:spPr>
          <a:xfrm>
            <a:off x="1139369" y="3692642"/>
            <a:ext cx="2082696" cy="307777"/>
          </a:xfrm>
          <a:prstGeom prst="rect">
            <a:avLst/>
          </a:prstGeom>
          <a:noFill/>
          <a:ln>
            <a:noFill/>
          </a:ln>
        </p:spPr>
        <p:txBody>
          <a:bodyPr wrap="square">
            <a:spAutoFit/>
          </a:bodyPr>
          <a:lstStyle/>
          <a:p>
            <a:pPr>
              <a:defRPr/>
            </a:pPr>
            <a:r>
              <a:rPr lang="fa-IR" sz="1400" dirty="0">
                <a:solidFill>
                  <a:prstClr val="black"/>
                </a:solidFill>
                <a:latin typeface="Arial" charset="0"/>
                <a:cs typeface="B Homa" panose="00000400000000000000" pitchFamily="2" charset="-78"/>
              </a:rPr>
              <a:t>پروژه آرژانتین - بیهقی</a:t>
            </a:r>
          </a:p>
        </p:txBody>
      </p:sp>
      <p:sp>
        <p:nvSpPr>
          <p:cNvPr id="11" name="TextBox 10"/>
          <p:cNvSpPr txBox="1"/>
          <p:nvPr/>
        </p:nvSpPr>
        <p:spPr>
          <a:xfrm>
            <a:off x="6679088" y="6143644"/>
            <a:ext cx="1607688" cy="307777"/>
          </a:xfrm>
          <a:prstGeom prst="rect">
            <a:avLst/>
          </a:prstGeom>
          <a:noFill/>
          <a:ln>
            <a:noFill/>
          </a:ln>
        </p:spPr>
        <p:txBody>
          <a:bodyPr wrap="square">
            <a:spAutoFit/>
          </a:bodyPr>
          <a:lstStyle/>
          <a:p>
            <a:pPr algn="l" rtl="0">
              <a:defRPr/>
            </a:pPr>
            <a:r>
              <a:rPr lang="fa-IR" sz="1400" dirty="0">
                <a:solidFill>
                  <a:prstClr val="black"/>
                </a:solidFill>
                <a:latin typeface="Arial" charset="0"/>
                <a:cs typeface="B Homa" panose="00000400000000000000" pitchFamily="2" charset="-78"/>
              </a:rPr>
              <a:t>پروژه بهشر آرژانتین</a:t>
            </a:r>
          </a:p>
        </p:txBody>
      </p:sp>
      <p:pic>
        <p:nvPicPr>
          <p:cNvPr id="4" name="Picture 3" descr="C:\Documents and Settings\a\Desktop\nemunodet\untitled5.bmp"/>
          <p:cNvPicPr>
            <a:picLocks noChangeAspect="1" noChangeArrowheads="1"/>
          </p:cNvPicPr>
          <p:nvPr/>
        </p:nvPicPr>
        <p:blipFill>
          <a:blip r:embed="rId5"/>
          <a:srcRect/>
          <a:stretch>
            <a:fillRect/>
          </a:stretch>
        </p:blipFill>
        <p:spPr bwMode="auto">
          <a:xfrm>
            <a:off x="6072198" y="2357430"/>
            <a:ext cx="2214578" cy="3714776"/>
          </a:xfrm>
          <a:prstGeom prst="rect">
            <a:avLst/>
          </a:prstGeom>
          <a:solidFill>
            <a:srgbClr val="FFFFFF">
              <a:shade val="85000"/>
            </a:srgbClr>
          </a:solidFill>
          <a:ln w="5715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12" name="Rectangle 11"/>
          <p:cNvSpPr/>
          <p:nvPr/>
        </p:nvSpPr>
        <p:spPr>
          <a:xfrm>
            <a:off x="4572000" y="0"/>
            <a:ext cx="3528392" cy="707886"/>
          </a:xfrm>
          <a:prstGeom prst="rect">
            <a:avLst/>
          </a:prstGeom>
        </p:spPr>
        <p:txBody>
          <a:bodyPr wrap="square">
            <a:spAutoFit/>
          </a:bodyPr>
          <a:lstStyle/>
          <a:p>
            <a:pPr algn="ctr"/>
            <a:r>
              <a:rPr lang="fa-IR" sz="4000" dirty="0">
                <a:solidFill>
                  <a:prstClr val="black"/>
                </a:solidFill>
                <a:latin typeface="IranNastaliq" pitchFamily="18" charset="0"/>
                <a:cs typeface="B Homa" panose="00000400000000000000" pitchFamily="2" charset="-78"/>
              </a:rPr>
              <a:t>نمای فریم لس</a:t>
            </a:r>
            <a:endParaRPr lang="fa-IR" sz="2800" dirty="0">
              <a:solidFill>
                <a:prstClr val="black"/>
              </a:solidFill>
              <a:latin typeface="Arial" pitchFamily="34" charset="0"/>
              <a:cs typeface="Arial" pitchFamily="34" charset="0"/>
            </a:endParaRPr>
          </a:p>
        </p:txBody>
      </p:sp>
    </p:spTree>
    <p:extLst>
      <p:ext uri="{BB962C8B-B14F-4D97-AF65-F5344CB8AC3E}">
        <p14:creationId xmlns:p14="http://schemas.microsoft.com/office/powerpoint/2010/main" val="245252387"/>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p:cNvSpPr/>
          <p:nvPr/>
        </p:nvSpPr>
        <p:spPr>
          <a:xfrm>
            <a:off x="4572000" y="0"/>
            <a:ext cx="3528392" cy="707886"/>
          </a:xfrm>
          <a:prstGeom prst="rect">
            <a:avLst/>
          </a:prstGeom>
        </p:spPr>
        <p:txBody>
          <a:bodyPr wrap="square">
            <a:spAutoFit/>
          </a:bodyPr>
          <a:lstStyle/>
          <a:p>
            <a:pPr algn="ctr"/>
            <a:r>
              <a:rPr lang="fa-IR" sz="4000" dirty="0">
                <a:solidFill>
                  <a:prstClr val="black"/>
                </a:solidFill>
                <a:latin typeface="IranNastaliq" pitchFamily="18" charset="0"/>
                <a:cs typeface="B Homa" panose="00000400000000000000" pitchFamily="2" charset="-78"/>
              </a:rPr>
              <a:t>نمای فریم لس</a:t>
            </a:r>
            <a:endParaRPr lang="fa-IR" sz="2800" dirty="0">
              <a:solidFill>
                <a:prstClr val="black"/>
              </a:solidFill>
              <a:latin typeface="Arial" pitchFamily="34" charset="0"/>
              <a:cs typeface="Arial" pitchFamily="34" charset="0"/>
            </a:endParaRPr>
          </a:p>
        </p:txBody>
      </p:sp>
      <p:pic>
        <p:nvPicPr>
          <p:cNvPr id="2" name="Picture 1"/>
          <p:cNvPicPr>
            <a:picLocks noChangeAspect="1"/>
          </p:cNvPicPr>
          <p:nvPr/>
        </p:nvPicPr>
        <p:blipFill rotWithShape="1">
          <a:blip r:embed="rId2">
            <a:extLst>
              <a:ext uri="{28A0092B-C50C-407E-A947-70E740481C1C}">
                <a14:useLocalDpi xmlns:a14="http://schemas.microsoft.com/office/drawing/2010/main" val="0"/>
              </a:ext>
            </a:extLst>
          </a:blip>
          <a:srcRect l="36461" t="3549" r="4269" b="7273"/>
          <a:stretch/>
        </p:blipFill>
        <p:spPr>
          <a:xfrm>
            <a:off x="539553" y="390956"/>
            <a:ext cx="2880320" cy="3356136"/>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51523" y="1124744"/>
            <a:ext cx="4364893" cy="344933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7" name="Picture 16"/>
          <p:cNvPicPr>
            <a:picLocks noChangeAspect="1"/>
          </p:cNvPicPr>
          <p:nvPr/>
        </p:nvPicPr>
        <p:blipFill rotWithShape="1">
          <a:blip r:embed="rId4">
            <a:extLst>
              <a:ext uri="{28A0092B-C50C-407E-A947-70E740481C1C}">
                <a14:useLocalDpi xmlns:a14="http://schemas.microsoft.com/office/drawing/2010/main" val="0"/>
              </a:ext>
            </a:extLst>
          </a:blip>
          <a:srcRect l="7324" t="22091" r="5998" b="9824"/>
          <a:stretch/>
        </p:blipFill>
        <p:spPr>
          <a:xfrm>
            <a:off x="1195460" y="3861048"/>
            <a:ext cx="3232524" cy="2557236"/>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413772449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4648200" y="87791"/>
            <a:ext cx="3505200" cy="769441"/>
          </a:xfrm>
          <a:prstGeom prst="rect">
            <a:avLst/>
          </a:prstGeom>
          <a:noFill/>
        </p:spPr>
        <p:txBody>
          <a:bodyPr wrap="square" rtlCol="0">
            <a:spAutoFit/>
          </a:bodyPr>
          <a:lstStyle/>
          <a:p>
            <a:pPr algn="ctr"/>
            <a:r>
              <a:rPr lang="fa-IR" sz="4400" dirty="0">
                <a:solidFill>
                  <a:srgbClr val="9FB8CD">
                    <a:lumMod val="50000"/>
                  </a:srgbClr>
                </a:solidFill>
                <a:latin typeface="IranNastaliq" pitchFamily="18" charset="0"/>
                <a:cs typeface="B Homa" panose="00000400000000000000" pitchFamily="2" charset="-78"/>
              </a:rPr>
              <a:t>عملکرد شیشه</a:t>
            </a:r>
            <a:endParaRPr lang="en-US" sz="4400" dirty="0">
              <a:solidFill>
                <a:srgbClr val="9FB8CD">
                  <a:lumMod val="50000"/>
                </a:srgbClr>
              </a:solidFill>
              <a:latin typeface="IranNastaliq" pitchFamily="18" charset="0"/>
              <a:cs typeface="B Homa" panose="00000400000000000000" pitchFamily="2" charset="-78"/>
            </a:endParaRPr>
          </a:p>
        </p:txBody>
      </p:sp>
      <p:sp>
        <p:nvSpPr>
          <p:cNvPr id="3" name="Rectangle 2"/>
          <p:cNvSpPr/>
          <p:nvPr/>
        </p:nvSpPr>
        <p:spPr>
          <a:xfrm>
            <a:off x="1071538" y="1342613"/>
            <a:ext cx="7037784" cy="2800767"/>
          </a:xfrm>
          <a:prstGeom prst="rect">
            <a:avLst/>
          </a:prstGeom>
        </p:spPr>
        <p:txBody>
          <a:bodyPr wrap="square">
            <a:spAutoFit/>
          </a:bodyPr>
          <a:lstStyle/>
          <a:p>
            <a:r>
              <a:rPr lang="fa-IR" sz="1600" dirty="0">
                <a:solidFill>
                  <a:prstClr val="black"/>
                </a:solidFill>
                <a:latin typeface="IranNastaliq" pitchFamily="18" charset="0"/>
                <a:cs typeface="B Homa" panose="00000400000000000000" pitchFamily="2" charset="-78"/>
              </a:rPr>
              <a:t>منظور از عملکرد برای شیشه موارد و ویژگی هایی</a:t>
            </a:r>
            <a:r>
              <a:rPr lang="en-US" sz="1600" dirty="0">
                <a:solidFill>
                  <a:prstClr val="black"/>
                </a:solidFill>
                <a:latin typeface="IranNastaliq" pitchFamily="18" charset="0"/>
                <a:cs typeface="B Homa" panose="00000400000000000000" pitchFamily="2" charset="-78"/>
              </a:rPr>
              <a:t> </a:t>
            </a:r>
            <a:r>
              <a:rPr lang="fa-IR" sz="1600" dirty="0">
                <a:solidFill>
                  <a:prstClr val="black"/>
                </a:solidFill>
                <a:latin typeface="IranNastaliq" pitchFamily="18" charset="0"/>
                <a:cs typeface="B Homa" panose="00000400000000000000" pitchFamily="2" charset="-78"/>
              </a:rPr>
              <a:t>ست که از شیشه با توجه به کاربری های متفاوت آن در جایگاه های متفاوت انتظار می رود.</a:t>
            </a:r>
          </a:p>
          <a:p>
            <a:endParaRPr lang="fa-IR" sz="1600" dirty="0">
              <a:solidFill>
                <a:prstClr val="black"/>
              </a:solidFill>
              <a:latin typeface="IranNastaliq" pitchFamily="18" charset="0"/>
              <a:cs typeface="B Homa" panose="00000400000000000000" pitchFamily="2" charset="-78"/>
            </a:endParaRPr>
          </a:p>
          <a:p>
            <a:r>
              <a:rPr lang="fa-IR" sz="1600" dirty="0">
                <a:solidFill>
                  <a:prstClr val="black"/>
                </a:solidFill>
                <a:latin typeface="IranNastaliq" pitchFamily="18" charset="0"/>
                <a:cs typeface="B Homa" panose="00000400000000000000" pitchFamily="2" charset="-78"/>
              </a:rPr>
              <a:t>این </a:t>
            </a:r>
            <a:r>
              <a:rPr lang="fa-IR" sz="1600" dirty="0">
                <a:solidFill>
                  <a:prstClr val="black"/>
                </a:solidFill>
                <a:effectLst>
                  <a:outerShdw blurRad="38100" dist="38100" dir="2700000" algn="tl">
                    <a:srgbClr val="000000">
                      <a:alpha val="43137"/>
                    </a:srgbClr>
                  </a:outerShdw>
                </a:effectLst>
                <a:latin typeface="IranNastaliq" pitchFamily="18" charset="0"/>
                <a:cs typeface="B Homa" panose="00000400000000000000" pitchFamily="2" charset="-78"/>
              </a:rPr>
              <a:t>عملکرد ها </a:t>
            </a:r>
            <a:r>
              <a:rPr lang="fa-IR" sz="1600" dirty="0">
                <a:solidFill>
                  <a:prstClr val="black"/>
                </a:solidFill>
                <a:latin typeface="IranNastaliq" pitchFamily="18" charset="0"/>
                <a:cs typeface="B Homa" panose="00000400000000000000" pitchFamily="2" charset="-78"/>
              </a:rPr>
              <a:t>را می توان براساس خصوصیاتشان  در گروه هایی تقسیم بندی کرد.</a:t>
            </a:r>
          </a:p>
          <a:p>
            <a:endParaRPr lang="fa-IR" sz="1600" dirty="0">
              <a:solidFill>
                <a:prstClr val="black"/>
              </a:solidFill>
              <a:latin typeface="IranNastaliq" pitchFamily="18" charset="0"/>
              <a:cs typeface="B Homa" panose="00000400000000000000" pitchFamily="2" charset="-78"/>
            </a:endParaRPr>
          </a:p>
          <a:p>
            <a:pPr marL="285750" indent="-285750">
              <a:lnSpc>
                <a:spcPct val="150000"/>
              </a:lnSpc>
              <a:buFont typeface="Arial" pitchFamily="34" charset="0"/>
              <a:buChar char="•"/>
            </a:pPr>
            <a:r>
              <a:rPr lang="fa-IR" sz="1600" dirty="0">
                <a:solidFill>
                  <a:prstClr val="black"/>
                </a:solidFill>
                <a:effectLst>
                  <a:outerShdw blurRad="38100" dist="38100" dir="2700000" algn="tl">
                    <a:srgbClr val="000000">
                      <a:alpha val="43137"/>
                    </a:srgbClr>
                  </a:outerShdw>
                </a:effectLst>
                <a:latin typeface="IranNastaliq" pitchFamily="18" charset="0"/>
                <a:cs typeface="B Homa" panose="00000400000000000000" pitchFamily="2" charset="-78"/>
              </a:rPr>
              <a:t>عملکرد مکانیکی</a:t>
            </a:r>
          </a:p>
          <a:p>
            <a:pPr marL="285750" indent="-285750">
              <a:lnSpc>
                <a:spcPct val="150000"/>
              </a:lnSpc>
              <a:buFont typeface="Arial" pitchFamily="34" charset="0"/>
              <a:buChar char="•"/>
            </a:pPr>
            <a:r>
              <a:rPr lang="fa-IR" sz="1600" dirty="0">
                <a:solidFill>
                  <a:prstClr val="black"/>
                </a:solidFill>
                <a:effectLst>
                  <a:outerShdw blurRad="38100" dist="38100" dir="2700000" algn="tl">
                    <a:srgbClr val="000000">
                      <a:alpha val="43137"/>
                    </a:srgbClr>
                  </a:outerShdw>
                </a:effectLst>
                <a:latin typeface="IranNastaliq" pitchFamily="18" charset="0"/>
                <a:cs typeface="B Homa" panose="00000400000000000000" pitchFamily="2" charset="-78"/>
              </a:rPr>
              <a:t>عملکرد حرارتی</a:t>
            </a:r>
          </a:p>
          <a:p>
            <a:pPr marL="285750" indent="-285750">
              <a:lnSpc>
                <a:spcPct val="150000"/>
              </a:lnSpc>
              <a:buFont typeface="Arial" pitchFamily="34" charset="0"/>
              <a:buChar char="•"/>
            </a:pPr>
            <a:r>
              <a:rPr lang="fa-IR" sz="1600" dirty="0">
                <a:solidFill>
                  <a:prstClr val="black"/>
                </a:solidFill>
                <a:effectLst>
                  <a:outerShdw blurRad="38100" dist="38100" dir="2700000" algn="tl">
                    <a:srgbClr val="000000">
                      <a:alpha val="43137"/>
                    </a:srgbClr>
                  </a:outerShdw>
                </a:effectLst>
                <a:latin typeface="IranNastaliq" pitchFamily="18" charset="0"/>
                <a:cs typeface="B Homa" panose="00000400000000000000" pitchFamily="2" charset="-78"/>
              </a:rPr>
              <a:t>عملکرد بصری</a:t>
            </a:r>
          </a:p>
          <a:p>
            <a:pPr marL="285750" indent="-285750">
              <a:lnSpc>
                <a:spcPct val="150000"/>
              </a:lnSpc>
              <a:buFont typeface="Arial" pitchFamily="34" charset="0"/>
              <a:buChar char="•"/>
            </a:pPr>
            <a:r>
              <a:rPr lang="fa-IR" sz="1600" dirty="0">
                <a:solidFill>
                  <a:prstClr val="black"/>
                </a:solidFill>
                <a:effectLst>
                  <a:outerShdw blurRad="38100" dist="38100" dir="2700000" algn="tl">
                    <a:srgbClr val="000000">
                      <a:alpha val="43137"/>
                    </a:srgbClr>
                  </a:outerShdw>
                </a:effectLst>
                <a:latin typeface="IranNastaliq" pitchFamily="18" charset="0"/>
                <a:cs typeface="B Homa" panose="00000400000000000000" pitchFamily="2" charset="-78"/>
              </a:rPr>
              <a:t>سایر....</a:t>
            </a:r>
            <a:endParaRPr lang="en-US" sz="1600" dirty="0">
              <a:solidFill>
                <a:prstClr val="black"/>
              </a:solidFill>
              <a:effectLst>
                <a:outerShdw blurRad="38100" dist="38100" dir="2700000" algn="tl">
                  <a:srgbClr val="000000">
                    <a:alpha val="43137"/>
                  </a:srgbClr>
                </a:outerShdw>
              </a:effectLst>
              <a:latin typeface="IranNastaliq" pitchFamily="18" charset="0"/>
              <a:cs typeface="B Homa" panose="00000400000000000000" pitchFamily="2" charset="-78"/>
            </a:endParaRPr>
          </a:p>
        </p:txBody>
      </p:sp>
    </p:spTree>
    <p:extLst>
      <p:ext uri="{BB962C8B-B14F-4D97-AF65-F5344CB8AC3E}">
        <p14:creationId xmlns:p14="http://schemas.microsoft.com/office/powerpoint/2010/main" val="2012340504"/>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p:cNvSpPr/>
          <p:nvPr/>
        </p:nvSpPr>
        <p:spPr>
          <a:xfrm>
            <a:off x="4572000" y="0"/>
            <a:ext cx="3528392" cy="707886"/>
          </a:xfrm>
          <a:prstGeom prst="rect">
            <a:avLst/>
          </a:prstGeom>
        </p:spPr>
        <p:txBody>
          <a:bodyPr wrap="square">
            <a:spAutoFit/>
          </a:bodyPr>
          <a:lstStyle/>
          <a:p>
            <a:pPr algn="ctr"/>
            <a:r>
              <a:rPr lang="fa-IR" sz="4000" dirty="0">
                <a:solidFill>
                  <a:prstClr val="black"/>
                </a:solidFill>
                <a:latin typeface="IranNastaliq" pitchFamily="18" charset="0"/>
                <a:cs typeface="B Homa" panose="00000400000000000000" pitchFamily="2" charset="-78"/>
              </a:rPr>
              <a:t>نمای فریم لس</a:t>
            </a:r>
            <a:endParaRPr lang="fa-IR" sz="2800" dirty="0">
              <a:solidFill>
                <a:prstClr val="black"/>
              </a:solidFill>
              <a:latin typeface="Arial" pitchFamily="34" charset="0"/>
              <a:cs typeface="Arial" pitchFamily="34" charset="0"/>
            </a:endParaRPr>
          </a:p>
        </p:txBody>
      </p:sp>
      <p:pic>
        <p:nvPicPr>
          <p:cNvPr id="13" name="Picture 12"/>
          <p:cNvPicPr>
            <a:picLocks noChangeAspect="1"/>
          </p:cNvPicPr>
          <p:nvPr/>
        </p:nvPicPr>
        <p:blipFill rotWithShape="1">
          <a:blip r:embed="rId2">
            <a:extLst>
              <a:ext uri="{28A0092B-C50C-407E-A947-70E740481C1C}">
                <a14:useLocalDpi xmlns:a14="http://schemas.microsoft.com/office/drawing/2010/main" val="0"/>
              </a:ext>
            </a:extLst>
          </a:blip>
          <a:srcRect r="4755" b="5062"/>
          <a:stretch/>
        </p:blipFill>
        <p:spPr>
          <a:xfrm rot="5400000">
            <a:off x="50587" y="1571883"/>
            <a:ext cx="5040560" cy="4002265"/>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5" name="Picture 14"/>
          <p:cNvPicPr>
            <a:picLocks noChangeAspect="1"/>
          </p:cNvPicPr>
          <p:nvPr/>
        </p:nvPicPr>
        <p:blipFill rotWithShape="1">
          <a:blip r:embed="rId3">
            <a:extLst>
              <a:ext uri="{28A0092B-C50C-407E-A947-70E740481C1C}">
                <a14:useLocalDpi xmlns:a14="http://schemas.microsoft.com/office/drawing/2010/main" val="0"/>
              </a:ext>
            </a:extLst>
          </a:blip>
          <a:srcRect l="5393" t="12278" r="10616" b="13761"/>
          <a:stretch/>
        </p:blipFill>
        <p:spPr>
          <a:xfrm>
            <a:off x="5132805" y="980728"/>
            <a:ext cx="2751563" cy="2257142"/>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6" name="Picture 1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5400000">
            <a:off x="5583400" y="2784216"/>
            <a:ext cx="2088232" cy="3953864"/>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965759664"/>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3571868" y="1269762"/>
            <a:ext cx="4714908" cy="5755422"/>
          </a:xfrm>
          <a:prstGeom prst="rect">
            <a:avLst/>
          </a:prstGeom>
        </p:spPr>
        <p:txBody>
          <a:bodyPr wrap="square">
            <a:spAutoFit/>
          </a:bodyPr>
          <a:lstStyle/>
          <a:p>
            <a:r>
              <a:rPr lang="fa-IR" sz="1600" dirty="0">
                <a:solidFill>
                  <a:prstClr val="black"/>
                </a:solidFill>
                <a:cs typeface="B Homa" panose="00000400000000000000" pitchFamily="2" charset="-78"/>
              </a:rPr>
              <a:t>نمای شیشه ای تلفیق با پروفیلهای آلومینیومی به نام لامل است.این فریم ها امکان نصب شیشه های تک جداره و دو جداره وجود دارد. ظاهر این نما به صورت مشبک بوده و تلفیقی از آلومینیوم و شیشه می باشد.. </a:t>
            </a:r>
            <a:br>
              <a:rPr lang="fa-IR" sz="1600" dirty="0">
                <a:solidFill>
                  <a:prstClr val="black"/>
                </a:solidFill>
                <a:cs typeface="B Homa" panose="00000400000000000000" pitchFamily="2" charset="-78"/>
              </a:rPr>
            </a:br>
            <a:r>
              <a:rPr lang="fa-IR" sz="1600" dirty="0">
                <a:solidFill>
                  <a:prstClr val="black"/>
                </a:solidFill>
                <a:cs typeface="B Homa" panose="00000400000000000000" pitchFamily="2" charset="-78"/>
              </a:rPr>
              <a:t>از خصوصیات بارز این سیستم مقاومت در برابر تنشهای قائم و جانبی از قبیل باد، زلزله و تکانهای شدید میباشد.این سازه با ظاهری زیبا و درونی مقاوم قابلیت اجرا در سایز های غیر متعارف را دارا میباشد. شرایط نصب آن به گونه ای است که انعطاف پذیری خاصی در مواجه با نتشهای ناشی از زلزله و نشت های احتمالی ساختمان در مواقع اضطراری دارد و بصورت </a:t>
            </a:r>
            <a:r>
              <a:rPr lang="en-US" sz="1600" dirty="0">
                <a:solidFill>
                  <a:prstClr val="black"/>
                </a:solidFill>
                <a:cs typeface="B Homa" panose="00000400000000000000" pitchFamily="2" charset="-78"/>
              </a:rPr>
              <a:t>Self Support </a:t>
            </a:r>
            <a:r>
              <a:rPr lang="fa-IR" sz="1600" dirty="0">
                <a:solidFill>
                  <a:prstClr val="black"/>
                </a:solidFill>
                <a:cs typeface="B Homa" panose="00000400000000000000" pitchFamily="2" charset="-78"/>
              </a:rPr>
              <a:t>و تماما آلومینیومی طراحی و اجرا می گردد.از دیگر خصوصیات آن استفاده از شیشه های دو جداره با ضخامت بالا(18 الی 40 میلیمتر)و لایه درونی ترمال بریک(حرارت بند)میباشد که نتیجه آنداشتن یک عایق حرارتی و صوتی قوی برایمیباشد.طراحی زیبا و استاتیکی این سیستم به همراه عدم استفاده از پیچ و پرچ در مونتاژ و طراحی باز شوی مخفی در این سیستم علاوه بر زیبایی و دید بسیار عالی باعث بالارفتن ضریب مقاومت و آبندی و هوابندی شده است ..</a:t>
            </a:r>
          </a:p>
          <a:p>
            <a:r>
              <a:rPr lang="fa-IR" sz="1600" dirty="0">
                <a:solidFill>
                  <a:prstClr val="black"/>
                </a:solidFill>
                <a:cs typeface="B Homa" panose="00000400000000000000" pitchFamily="2" charset="-78"/>
              </a:rPr>
              <a:t>کرتین وال را می توان در </a:t>
            </a:r>
            <a:r>
              <a:rPr lang="fa-IR" sz="1600" dirty="0">
                <a:solidFill>
                  <a:prstClr val="black"/>
                </a:solidFill>
                <a:effectLst>
                  <a:outerShdw blurRad="38100" dist="38100" dir="2700000" algn="tl">
                    <a:srgbClr val="000000">
                      <a:alpha val="43137"/>
                    </a:srgbClr>
                  </a:outerShdw>
                </a:effectLst>
                <a:cs typeface="B Homa" panose="00000400000000000000" pitchFamily="2" charset="-78"/>
              </a:rPr>
              <a:t>دو نوع رده اصلی </a:t>
            </a:r>
            <a:r>
              <a:rPr lang="fa-IR" sz="1600" dirty="0">
                <a:solidFill>
                  <a:prstClr val="black"/>
                </a:solidFill>
                <a:cs typeface="B Homa" panose="00000400000000000000" pitchFamily="2" charset="-78"/>
              </a:rPr>
              <a:t>طبقه بندی نمود :</a:t>
            </a:r>
          </a:p>
          <a:p>
            <a:endParaRPr lang="fa-IR" sz="1600" dirty="0">
              <a:solidFill>
                <a:prstClr val="black"/>
              </a:solidFill>
              <a:effectLst>
                <a:outerShdw blurRad="38100" dist="38100" dir="2700000" algn="tl">
                  <a:srgbClr val="000000">
                    <a:alpha val="43137"/>
                  </a:srgbClr>
                </a:outerShdw>
              </a:effectLst>
              <a:cs typeface="B Homa" panose="00000400000000000000" pitchFamily="2" charset="-78"/>
            </a:endParaRPr>
          </a:p>
          <a:p>
            <a:r>
              <a:rPr lang="en-US" sz="1600" dirty="0" err="1">
                <a:solidFill>
                  <a:prstClr val="black"/>
                </a:solidFill>
                <a:effectLst>
                  <a:outerShdw blurRad="38100" dist="38100" dir="2700000" algn="tl">
                    <a:srgbClr val="000000">
                      <a:alpha val="43137"/>
                    </a:srgbClr>
                  </a:outerShdw>
                </a:effectLst>
                <a:cs typeface="B Homa" panose="00000400000000000000" pitchFamily="2" charset="-78"/>
              </a:rPr>
              <a:t>Facecap</a:t>
            </a:r>
            <a:endParaRPr lang="en-US" sz="1600" dirty="0">
              <a:solidFill>
                <a:prstClr val="black"/>
              </a:solidFill>
              <a:effectLst>
                <a:outerShdw blurRad="38100" dist="38100" dir="2700000" algn="tl">
                  <a:srgbClr val="000000">
                    <a:alpha val="43137"/>
                  </a:srgbClr>
                </a:outerShdw>
              </a:effectLst>
              <a:cs typeface="B Homa" panose="00000400000000000000" pitchFamily="2" charset="-78"/>
            </a:endParaRPr>
          </a:p>
          <a:p>
            <a:r>
              <a:rPr lang="en-US" sz="1600" dirty="0">
                <a:solidFill>
                  <a:prstClr val="black"/>
                </a:solidFill>
                <a:effectLst>
                  <a:outerShdw blurRad="38100" dist="38100" dir="2700000" algn="tl">
                    <a:srgbClr val="000000">
                      <a:alpha val="43137"/>
                    </a:srgbClr>
                  </a:outerShdw>
                </a:effectLst>
                <a:cs typeface="B Homa" panose="00000400000000000000" pitchFamily="2" charset="-78"/>
              </a:rPr>
              <a:t>Frameless</a:t>
            </a:r>
          </a:p>
          <a:p>
            <a:endParaRPr lang="fa-IR" sz="1600" dirty="0">
              <a:solidFill>
                <a:prstClr val="black"/>
              </a:solidFill>
              <a:cs typeface="B Homa" panose="00000400000000000000" pitchFamily="2" charset="-78"/>
            </a:endParaRPr>
          </a:p>
        </p:txBody>
      </p:sp>
      <p:sp>
        <p:nvSpPr>
          <p:cNvPr id="3" name="Rectangle 2"/>
          <p:cNvSpPr/>
          <p:nvPr/>
        </p:nvSpPr>
        <p:spPr>
          <a:xfrm>
            <a:off x="3910263" y="0"/>
            <a:ext cx="4960150" cy="707886"/>
          </a:xfrm>
          <a:prstGeom prst="rect">
            <a:avLst/>
          </a:prstGeom>
        </p:spPr>
        <p:txBody>
          <a:bodyPr wrap="square">
            <a:spAutoFit/>
          </a:bodyPr>
          <a:lstStyle/>
          <a:p>
            <a:pPr algn="ctr"/>
            <a:r>
              <a:rPr lang="fa-IR" sz="4000" dirty="0">
                <a:solidFill>
                  <a:prstClr val="black"/>
                </a:solidFill>
                <a:latin typeface="IranNastaliq" pitchFamily="18" charset="0"/>
                <a:cs typeface="B Homa" panose="00000400000000000000" pitchFamily="2" charset="-78"/>
              </a:rPr>
              <a:t>نمای لامل (کرتین وال)</a:t>
            </a:r>
            <a:endParaRPr lang="fa-IR" sz="2800" dirty="0">
              <a:solidFill>
                <a:prstClr val="black"/>
              </a:solidFill>
              <a:latin typeface="Arial" pitchFamily="34" charset="0"/>
              <a:cs typeface="Arial" pitchFamily="34" charset="0"/>
            </a:endParaRPr>
          </a:p>
        </p:txBody>
      </p:sp>
      <p:pic>
        <p:nvPicPr>
          <p:cNvPr id="5" name="Picture 2"/>
          <p:cNvPicPr>
            <a:picLocks noChangeAspect="1" noChangeArrowheads="1"/>
          </p:cNvPicPr>
          <p:nvPr/>
        </p:nvPicPr>
        <p:blipFill>
          <a:blip r:embed="rId2"/>
          <a:srcRect/>
          <a:stretch>
            <a:fillRect/>
          </a:stretch>
        </p:blipFill>
        <p:spPr bwMode="auto">
          <a:xfrm>
            <a:off x="714348" y="1071546"/>
            <a:ext cx="2643206" cy="4429156"/>
          </a:xfrm>
          <a:prstGeom prst="rect">
            <a:avLst/>
          </a:prstGeom>
          <a:solidFill>
            <a:srgbClr val="FFFFFF">
              <a:shade val="85000"/>
            </a:srgbClr>
          </a:solidFill>
          <a:ln w="5715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6" name="Rectangle 5"/>
          <p:cNvSpPr/>
          <p:nvPr/>
        </p:nvSpPr>
        <p:spPr>
          <a:xfrm>
            <a:off x="5840594" y="785794"/>
            <a:ext cx="2446182" cy="369332"/>
          </a:xfrm>
          <a:prstGeom prst="rect">
            <a:avLst/>
          </a:prstGeom>
        </p:spPr>
        <p:txBody>
          <a:bodyPr wrap="none">
            <a:spAutoFit/>
          </a:bodyPr>
          <a:lstStyle/>
          <a:p>
            <a:r>
              <a:rPr lang="fa-IR" b="1" dirty="0">
                <a:solidFill>
                  <a:prstClr val="black"/>
                </a:solidFill>
                <a:cs typeface="B Homa" panose="00000400000000000000" pitchFamily="2" charset="-78"/>
              </a:rPr>
              <a:t>سیستم   لامل(</a:t>
            </a:r>
            <a:r>
              <a:rPr lang="en-US" sz="1600" dirty="0">
                <a:solidFill>
                  <a:prstClr val="black"/>
                </a:solidFill>
                <a:cs typeface="B Homa" panose="00000400000000000000" pitchFamily="2" charset="-78"/>
              </a:rPr>
              <a:t>certain wall</a:t>
            </a:r>
            <a:r>
              <a:rPr lang="fa-IR" b="1" dirty="0">
                <a:solidFill>
                  <a:prstClr val="black"/>
                </a:solidFill>
                <a:cs typeface="B Homa" panose="00000400000000000000" pitchFamily="2" charset="-78"/>
              </a:rPr>
              <a:t>)</a:t>
            </a:r>
            <a:endParaRPr lang="en-US" dirty="0">
              <a:solidFill>
                <a:prstClr val="black"/>
              </a:solidFill>
              <a:cs typeface="B Homa" panose="00000400000000000000" pitchFamily="2" charset="-78"/>
            </a:endParaRPr>
          </a:p>
        </p:txBody>
      </p:sp>
    </p:spTree>
    <p:extLst>
      <p:ext uri="{BB962C8B-B14F-4D97-AF65-F5344CB8AC3E}">
        <p14:creationId xmlns:p14="http://schemas.microsoft.com/office/powerpoint/2010/main" val="1980466064"/>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214678" y="1285860"/>
            <a:ext cx="5000660" cy="338554"/>
          </a:xfrm>
          <a:prstGeom prst="rect">
            <a:avLst/>
          </a:prstGeom>
          <a:noFill/>
        </p:spPr>
        <p:txBody>
          <a:bodyPr wrap="square" rtlCol="1">
            <a:spAutoFit/>
          </a:bodyPr>
          <a:lstStyle/>
          <a:p>
            <a:r>
              <a:rPr lang="fa-IR" sz="1600" b="1" dirty="0">
                <a:solidFill>
                  <a:prstClr val="black"/>
                </a:solidFill>
                <a:cs typeface="B Homa" panose="00000400000000000000" pitchFamily="2" charset="-78"/>
              </a:rPr>
              <a:t>انواع کاربرد شیشه درساختمان:</a:t>
            </a:r>
          </a:p>
        </p:txBody>
      </p:sp>
      <p:sp>
        <p:nvSpPr>
          <p:cNvPr id="3" name="Rectangle 2"/>
          <p:cNvSpPr/>
          <p:nvPr/>
        </p:nvSpPr>
        <p:spPr>
          <a:xfrm>
            <a:off x="3571900" y="1692851"/>
            <a:ext cx="4572000" cy="1477328"/>
          </a:xfrm>
          <a:prstGeom prst="rect">
            <a:avLst/>
          </a:prstGeom>
        </p:spPr>
        <p:txBody>
          <a:bodyPr>
            <a:spAutoFit/>
          </a:bodyPr>
          <a:lstStyle/>
          <a:p>
            <a:pPr>
              <a:lnSpc>
                <a:spcPct val="150000"/>
              </a:lnSpc>
              <a:buFont typeface="Arial" pitchFamily="34" charset="0"/>
              <a:buChar char="•"/>
            </a:pPr>
            <a:r>
              <a:rPr lang="fa-IR" sz="1400" dirty="0">
                <a:solidFill>
                  <a:prstClr val="black"/>
                </a:solidFill>
                <a:cs typeface="B Homa" panose="00000400000000000000" pitchFamily="2" charset="-78"/>
              </a:rPr>
              <a:t>انواع</a:t>
            </a:r>
            <a:r>
              <a:rPr lang="fa-IR" b="1" dirty="0">
                <a:solidFill>
                  <a:prstClr val="black"/>
                </a:solidFill>
                <a:cs typeface="B Homa" panose="00000400000000000000" pitchFamily="2" charset="-78"/>
              </a:rPr>
              <a:t> </a:t>
            </a:r>
            <a:r>
              <a:rPr lang="fa-IR" sz="1400" dirty="0">
                <a:solidFill>
                  <a:prstClr val="black"/>
                </a:solidFill>
                <a:cs typeface="B Homa" panose="00000400000000000000" pitchFamily="2" charset="-78"/>
              </a:rPr>
              <a:t>پنجره از نظر نوع قاب	</a:t>
            </a:r>
          </a:p>
          <a:p>
            <a:pPr>
              <a:lnSpc>
                <a:spcPct val="150000"/>
              </a:lnSpc>
              <a:buFont typeface="Arial" pitchFamily="34" charset="0"/>
              <a:buChar char="•"/>
            </a:pPr>
            <a:r>
              <a:rPr lang="fa-IR" sz="1400" dirty="0">
                <a:solidFill>
                  <a:prstClr val="black"/>
                </a:solidFill>
                <a:cs typeface="B Homa" panose="00000400000000000000" pitchFamily="2" charset="-78"/>
              </a:rPr>
              <a:t>انواع پنجره از نظر نوع شيشه	</a:t>
            </a:r>
          </a:p>
          <a:p>
            <a:pPr>
              <a:lnSpc>
                <a:spcPct val="150000"/>
              </a:lnSpc>
              <a:buFont typeface="Arial" pitchFamily="34" charset="0"/>
              <a:buChar char="•"/>
            </a:pPr>
            <a:r>
              <a:rPr lang="fa-IR" sz="1400" dirty="0">
                <a:solidFill>
                  <a:prstClr val="black"/>
                </a:solidFill>
                <a:cs typeface="B Homa" panose="00000400000000000000" pitchFamily="2" charset="-78"/>
              </a:rPr>
              <a:t>انواع پنجره از نظر نحوه عملكرد	</a:t>
            </a:r>
          </a:p>
          <a:p>
            <a:pPr>
              <a:lnSpc>
                <a:spcPct val="150000"/>
              </a:lnSpc>
              <a:buFont typeface="Arial" pitchFamily="34" charset="0"/>
              <a:buChar char="•"/>
            </a:pPr>
            <a:r>
              <a:rPr lang="fa-IR" sz="1400" dirty="0">
                <a:solidFill>
                  <a:prstClr val="black"/>
                </a:solidFill>
                <a:cs typeface="B Homa" panose="00000400000000000000" pitchFamily="2" charset="-78"/>
              </a:rPr>
              <a:t>انواع پنجره از نظر فن آوري</a:t>
            </a:r>
          </a:p>
        </p:txBody>
      </p:sp>
      <p:sp>
        <p:nvSpPr>
          <p:cNvPr id="4" name="Rectangle 3"/>
          <p:cNvSpPr/>
          <p:nvPr/>
        </p:nvSpPr>
        <p:spPr>
          <a:xfrm>
            <a:off x="1714480" y="3286124"/>
            <a:ext cx="6311280" cy="2708434"/>
          </a:xfrm>
          <a:prstGeom prst="rect">
            <a:avLst/>
          </a:prstGeom>
        </p:spPr>
        <p:txBody>
          <a:bodyPr wrap="square">
            <a:spAutoFit/>
          </a:bodyPr>
          <a:lstStyle/>
          <a:p>
            <a:r>
              <a:rPr lang="fa-IR" sz="1600" b="1" dirty="0">
                <a:solidFill>
                  <a:prstClr val="black"/>
                </a:solidFill>
                <a:cs typeface="B Homa" panose="00000400000000000000" pitchFamily="2" charset="-78"/>
              </a:rPr>
              <a:t>انواع پنجره از نظر نوع قاب : </a:t>
            </a:r>
          </a:p>
          <a:p>
            <a:endParaRPr lang="fa-IR" sz="1400" dirty="0">
              <a:solidFill>
                <a:prstClr val="black"/>
              </a:solidFill>
              <a:cs typeface="B Homa" panose="00000400000000000000" pitchFamily="2" charset="-78"/>
            </a:endParaRPr>
          </a:p>
          <a:p>
            <a:r>
              <a:rPr lang="fa-IR" sz="1400" dirty="0">
                <a:solidFill>
                  <a:prstClr val="black"/>
                </a:solidFill>
                <a:cs typeface="B Homa" panose="00000400000000000000" pitchFamily="2" charset="-78"/>
              </a:rPr>
              <a:t>با پيشرفت صنعت ساختمان، پنجره با قابهاي متعددي توليد مي شود كه مهمترين آنها به شرح زير مي باشد</a:t>
            </a:r>
          </a:p>
          <a:p>
            <a:endParaRPr lang="fa-IR" sz="1400" dirty="0">
              <a:solidFill>
                <a:prstClr val="black"/>
              </a:solidFill>
              <a:cs typeface="B Homa" panose="00000400000000000000" pitchFamily="2" charset="-78"/>
            </a:endParaRPr>
          </a:p>
          <a:p>
            <a:r>
              <a:rPr lang="fa-IR" sz="1400" dirty="0">
                <a:solidFill>
                  <a:prstClr val="black"/>
                </a:solidFill>
                <a:cs typeface="B Homa" panose="00000400000000000000" pitchFamily="2" charset="-78"/>
              </a:rPr>
              <a:t>.1)   پنجره با قاب آلومينيومي</a:t>
            </a:r>
          </a:p>
          <a:p>
            <a:r>
              <a:rPr lang="fa-IR" sz="1400" dirty="0">
                <a:solidFill>
                  <a:prstClr val="black"/>
                </a:solidFill>
                <a:cs typeface="B Homa" panose="00000400000000000000" pitchFamily="2" charset="-78"/>
              </a:rPr>
              <a:t>2 )   پنجره با قاب آلومينيومي ترمال بريك</a:t>
            </a:r>
          </a:p>
          <a:p>
            <a:r>
              <a:rPr lang="fa-IR" sz="1400" dirty="0">
                <a:solidFill>
                  <a:prstClr val="black"/>
                </a:solidFill>
                <a:cs typeface="B Homa" panose="00000400000000000000" pitchFamily="2" charset="-78"/>
              </a:rPr>
              <a:t> 3)   پنجره با قاب فيبرگلاس</a:t>
            </a:r>
          </a:p>
          <a:p>
            <a:r>
              <a:rPr lang="fa-IR" sz="1400" dirty="0">
                <a:solidFill>
                  <a:prstClr val="black"/>
                </a:solidFill>
                <a:cs typeface="B Homa" panose="00000400000000000000" pitchFamily="2" charset="-78"/>
              </a:rPr>
              <a:t> 4)   پنجره با قاب تركيبي و كامپوزيتي</a:t>
            </a:r>
          </a:p>
          <a:p>
            <a:r>
              <a:rPr lang="fa-IR" sz="1400" dirty="0">
                <a:solidFill>
                  <a:prstClr val="black"/>
                </a:solidFill>
                <a:cs typeface="B Homa" panose="00000400000000000000" pitchFamily="2" charset="-78"/>
              </a:rPr>
              <a:t> 5)    پنجره با قاب چوبي</a:t>
            </a:r>
          </a:p>
          <a:p>
            <a:r>
              <a:rPr lang="fa-IR" sz="1400" dirty="0">
                <a:solidFill>
                  <a:prstClr val="black"/>
                </a:solidFill>
                <a:cs typeface="B Homa" panose="00000400000000000000" pitchFamily="2" charset="-78"/>
              </a:rPr>
              <a:t> 6)    پنجره با قاب و پنيلي (</a:t>
            </a:r>
            <a:r>
              <a:rPr lang="en-US" sz="1400" dirty="0">
                <a:solidFill>
                  <a:prstClr val="black"/>
                </a:solidFill>
                <a:cs typeface="B Homa" panose="00000400000000000000" pitchFamily="2" charset="-78"/>
              </a:rPr>
              <a:t>PVC</a:t>
            </a:r>
            <a:r>
              <a:rPr lang="fa-IR" sz="1400" dirty="0">
                <a:solidFill>
                  <a:prstClr val="black"/>
                </a:solidFill>
                <a:cs typeface="B Homa" panose="00000400000000000000" pitchFamily="2" charset="-78"/>
              </a:rPr>
              <a:t>)</a:t>
            </a:r>
            <a:endParaRPr lang="en-US" sz="1400" dirty="0">
              <a:solidFill>
                <a:prstClr val="black"/>
              </a:solidFill>
              <a:cs typeface="B Homa" panose="00000400000000000000" pitchFamily="2" charset="-78"/>
            </a:endParaRPr>
          </a:p>
          <a:p>
            <a:r>
              <a:rPr lang="fa-IR" sz="1400" dirty="0">
                <a:solidFill>
                  <a:prstClr val="black"/>
                </a:solidFill>
                <a:cs typeface="B Homa" panose="00000400000000000000" pitchFamily="2" charset="-78"/>
              </a:rPr>
              <a:t> </a:t>
            </a:r>
            <a:r>
              <a:rPr lang="en-US" sz="1400" dirty="0">
                <a:solidFill>
                  <a:prstClr val="black"/>
                </a:solidFill>
                <a:cs typeface="B Homa" panose="00000400000000000000" pitchFamily="2" charset="-78"/>
              </a:rPr>
              <a:t>(7</a:t>
            </a:r>
            <a:r>
              <a:rPr lang="fa-IR" sz="1400" dirty="0">
                <a:solidFill>
                  <a:prstClr val="black"/>
                </a:solidFill>
                <a:cs typeface="B Homa" panose="00000400000000000000" pitchFamily="2" charset="-78"/>
              </a:rPr>
              <a:t>    پنجره با قاب وپنيلي عايق شده</a:t>
            </a:r>
          </a:p>
        </p:txBody>
      </p:sp>
      <p:sp>
        <p:nvSpPr>
          <p:cNvPr id="5" name="Rectangle 4"/>
          <p:cNvSpPr/>
          <p:nvPr/>
        </p:nvSpPr>
        <p:spPr>
          <a:xfrm>
            <a:off x="3404937" y="0"/>
            <a:ext cx="4695455" cy="646331"/>
          </a:xfrm>
          <a:prstGeom prst="rect">
            <a:avLst/>
          </a:prstGeom>
        </p:spPr>
        <p:txBody>
          <a:bodyPr wrap="square">
            <a:spAutoFit/>
          </a:bodyPr>
          <a:lstStyle/>
          <a:p>
            <a:pPr algn="ctr"/>
            <a:r>
              <a:rPr lang="fa-IR" sz="3600" dirty="0">
                <a:solidFill>
                  <a:prstClr val="black"/>
                </a:solidFill>
                <a:latin typeface="IranNastaliq" pitchFamily="18" charset="0"/>
                <a:cs typeface="B Homa" panose="00000400000000000000" pitchFamily="2" charset="-78"/>
              </a:rPr>
              <a:t>دسته بندی های  شیشه </a:t>
            </a:r>
            <a:endParaRPr lang="fa-IR" sz="2400" dirty="0">
              <a:solidFill>
                <a:prstClr val="black"/>
              </a:solidFill>
              <a:latin typeface="Arial" pitchFamily="34" charset="0"/>
              <a:cs typeface="Arial" pitchFamily="34" charset="0"/>
            </a:endParaRPr>
          </a:p>
        </p:txBody>
      </p:sp>
    </p:spTree>
    <p:extLst>
      <p:ext uri="{BB962C8B-B14F-4D97-AF65-F5344CB8AC3E}">
        <p14:creationId xmlns:p14="http://schemas.microsoft.com/office/powerpoint/2010/main" val="3184193640"/>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13"/>
          <p:cNvSpPr>
            <a:spLocks noChangeArrowheads="1"/>
          </p:cNvSpPr>
          <p:nvPr/>
        </p:nvSpPr>
        <p:spPr bwMode="auto">
          <a:xfrm>
            <a:off x="971600" y="1358766"/>
            <a:ext cx="7272808" cy="3170099"/>
          </a:xfrm>
          <a:prstGeom prst="rect">
            <a:avLst/>
          </a:prstGeom>
          <a:noFill/>
          <a:ln w="9525">
            <a:noFill/>
            <a:miter lim="800000"/>
            <a:headEnd/>
            <a:tailEnd/>
          </a:ln>
        </p:spPr>
        <p:txBody>
          <a:bodyPr wrap="square">
            <a:spAutoFit/>
          </a:bodyPr>
          <a:lstStyle/>
          <a:p>
            <a:pPr>
              <a:defRPr/>
            </a:pPr>
            <a:r>
              <a:rPr lang="fa-IR" sz="2400" dirty="0">
                <a:solidFill>
                  <a:prstClr val="black"/>
                </a:solidFill>
                <a:latin typeface="IranNastaliq" pitchFamily="18" charset="0"/>
                <a:cs typeface="B Homa" panose="00000400000000000000" pitchFamily="2" charset="-78"/>
              </a:rPr>
              <a:t>انواع شیشه  از نظر نوع شیشه :</a:t>
            </a:r>
            <a:endParaRPr lang="fa-IR" sz="1600" dirty="0">
              <a:solidFill>
                <a:prstClr val="black"/>
              </a:solidFill>
              <a:latin typeface="Arial" pitchFamily="34" charset="0"/>
              <a:cs typeface="B Homa" panose="00000400000000000000" pitchFamily="2" charset="-78"/>
            </a:endParaRPr>
          </a:p>
          <a:p>
            <a:pPr>
              <a:defRPr/>
            </a:pPr>
            <a:endParaRPr lang="fa-IR" sz="1600" kern="0" dirty="0">
              <a:solidFill>
                <a:prstClr val="black"/>
              </a:solidFill>
              <a:latin typeface="Calibri" pitchFamily="34" charset="0"/>
              <a:ea typeface="Calibri" pitchFamily="34" charset="0"/>
              <a:cs typeface="B Homa" panose="00000400000000000000" pitchFamily="2" charset="-78"/>
            </a:endParaRPr>
          </a:p>
          <a:p>
            <a:pPr>
              <a:defRPr/>
            </a:pPr>
            <a:r>
              <a:rPr lang="fa-IR" sz="1600" kern="0" dirty="0">
                <a:solidFill>
                  <a:prstClr val="black"/>
                </a:solidFill>
                <a:latin typeface="Calibri" pitchFamily="34" charset="0"/>
                <a:ea typeface="Calibri" pitchFamily="34" charset="0"/>
                <a:cs typeface="B Homa" panose="00000400000000000000" pitchFamily="2" charset="-78"/>
              </a:rPr>
              <a:t>1– شیشه های شفاف معمولی</a:t>
            </a:r>
            <a:endParaRPr lang="fa-IR" sz="1600" kern="0" dirty="0">
              <a:solidFill>
                <a:prstClr val="black"/>
              </a:solidFill>
              <a:ea typeface="Calibri" pitchFamily="34" charset="0"/>
              <a:cs typeface="B Homa" panose="00000400000000000000" pitchFamily="2" charset="-78"/>
            </a:endParaRPr>
          </a:p>
          <a:p>
            <a:pPr>
              <a:defRPr/>
            </a:pPr>
            <a:r>
              <a:rPr lang="fa-IR" sz="1600" kern="0" dirty="0">
                <a:solidFill>
                  <a:prstClr val="black"/>
                </a:solidFill>
                <a:cs typeface="B Homa" panose="00000400000000000000" pitchFamily="2" charset="-78"/>
              </a:rPr>
              <a:t>2 - شیشه های مشجر:این نوع شیشه از طریق غلتک زدن نوار شیشه مذاب ساخته می شود</a:t>
            </a:r>
          </a:p>
          <a:p>
            <a:pPr>
              <a:defRPr/>
            </a:pPr>
            <a:r>
              <a:rPr lang="fa-IR" sz="1600" kern="0" dirty="0">
                <a:solidFill>
                  <a:prstClr val="black"/>
                </a:solidFill>
                <a:latin typeface="Calibri" pitchFamily="34" charset="0"/>
                <a:ea typeface="Calibri" pitchFamily="34" charset="0"/>
                <a:cs typeface="B Homa" panose="00000400000000000000" pitchFamily="2" charset="-78"/>
              </a:rPr>
              <a:t>3 – شیشه های تزیئنی : می توان به کمک رنگ و یا پاشیدن ماسه روی شیشه و یا پیاده کردن طرح خاصی به وسیله ی اسید روی آن ، شیشه های نقش دار تزئنی تهیه کرد .</a:t>
            </a:r>
          </a:p>
          <a:p>
            <a:pPr>
              <a:defRPr/>
            </a:pPr>
            <a:r>
              <a:rPr lang="fa-IR" sz="1600" kern="0" dirty="0">
                <a:solidFill>
                  <a:prstClr val="black"/>
                </a:solidFill>
                <a:latin typeface="Calibri" pitchFamily="34" charset="0"/>
                <a:ea typeface="Calibri" pitchFamily="34" charset="0"/>
                <a:cs typeface="B Homa" panose="00000400000000000000" pitchFamily="2" charset="-78"/>
              </a:rPr>
              <a:t>4- شیشه های ضد آتش : میزان اکسید بور در این نوع شیشه ها بیشتر است .</a:t>
            </a:r>
            <a:endParaRPr lang="fa-IR" sz="1600" kern="0" dirty="0">
              <a:solidFill>
                <a:prstClr val="black"/>
              </a:solidFill>
              <a:ea typeface="Calibri" pitchFamily="34" charset="0"/>
              <a:cs typeface="B Homa" panose="00000400000000000000" pitchFamily="2" charset="-78"/>
            </a:endParaRPr>
          </a:p>
          <a:p>
            <a:pPr>
              <a:defRPr/>
            </a:pPr>
            <a:r>
              <a:rPr lang="fa-IR" sz="1600" kern="0" dirty="0">
                <a:solidFill>
                  <a:prstClr val="black"/>
                </a:solidFill>
                <a:cs typeface="B Homa" panose="00000400000000000000" pitchFamily="2" charset="-78"/>
              </a:rPr>
              <a:t>5 - شيشه جاذب گرماي خورشيد</a:t>
            </a:r>
            <a:r>
              <a:rPr lang="en-US" sz="1600" kern="0" dirty="0">
                <a:solidFill>
                  <a:prstClr val="black"/>
                </a:solidFill>
                <a:cs typeface="B Homa" panose="00000400000000000000" pitchFamily="2" charset="-78"/>
              </a:rPr>
              <a:t> (Selective Surface)</a:t>
            </a:r>
            <a:r>
              <a:rPr lang="fa-IR" sz="1600" kern="0" dirty="0">
                <a:solidFill>
                  <a:prstClr val="black"/>
                </a:solidFill>
                <a:cs typeface="B Homa" panose="00000400000000000000" pitchFamily="2" charset="-78"/>
              </a:rPr>
              <a:t>: اغلب در جاهایی که سطوح بزرگی از شیشه در معرض خورشید قرار دارد به کار می روند و به رنگهای سبز ، خکستری و برنزی یافت </a:t>
            </a:r>
          </a:p>
          <a:p>
            <a:pPr>
              <a:defRPr/>
            </a:pPr>
            <a:r>
              <a:rPr lang="fa-IR" sz="1600" kern="0" dirty="0">
                <a:solidFill>
                  <a:prstClr val="black"/>
                </a:solidFill>
                <a:cs typeface="B Homa" panose="00000400000000000000" pitchFamily="2" charset="-78"/>
              </a:rPr>
              <a:t>می شوند .</a:t>
            </a:r>
            <a:endParaRPr lang="en-US" sz="1600" kern="0" dirty="0">
              <a:solidFill>
                <a:prstClr val="black"/>
              </a:solidFill>
              <a:cs typeface="B Homa" panose="00000400000000000000" pitchFamily="2" charset="-78"/>
            </a:endParaRPr>
          </a:p>
          <a:p>
            <a:pPr>
              <a:defRPr/>
            </a:pPr>
            <a:endParaRPr lang="fa-IR" sz="1600" kern="0" dirty="0">
              <a:solidFill>
                <a:prstClr val="black"/>
              </a:solidFill>
              <a:ea typeface="Calibri" pitchFamily="34" charset="0"/>
              <a:cs typeface="B Homa" panose="00000400000000000000" pitchFamily="2" charset="-78"/>
            </a:endParaRPr>
          </a:p>
          <a:p>
            <a:pPr>
              <a:defRPr/>
            </a:pPr>
            <a:endParaRPr lang="fa-IR" sz="1600" kern="0" dirty="0">
              <a:solidFill>
                <a:prstClr val="black"/>
              </a:solidFill>
              <a:cs typeface="B Homa" panose="00000400000000000000" pitchFamily="2" charset="-78"/>
            </a:endParaRPr>
          </a:p>
        </p:txBody>
      </p:sp>
      <p:sp>
        <p:nvSpPr>
          <p:cNvPr id="4" name="Rectangle 3"/>
          <p:cNvSpPr/>
          <p:nvPr/>
        </p:nvSpPr>
        <p:spPr>
          <a:xfrm>
            <a:off x="4114800" y="252663"/>
            <a:ext cx="4635297" cy="707886"/>
          </a:xfrm>
          <a:prstGeom prst="rect">
            <a:avLst/>
          </a:prstGeom>
        </p:spPr>
        <p:txBody>
          <a:bodyPr wrap="square">
            <a:spAutoFit/>
          </a:bodyPr>
          <a:lstStyle/>
          <a:p>
            <a:pPr algn="ctr"/>
            <a:r>
              <a:rPr lang="fa-IR" sz="4000" dirty="0">
                <a:solidFill>
                  <a:prstClr val="black"/>
                </a:solidFill>
                <a:latin typeface="IranNastaliq" pitchFamily="18" charset="0"/>
                <a:cs typeface="B Homa" panose="00000400000000000000" pitchFamily="2" charset="-78"/>
              </a:rPr>
              <a:t>دسته بندی های  شیشه </a:t>
            </a:r>
            <a:endParaRPr lang="fa-IR" sz="2800" dirty="0">
              <a:solidFill>
                <a:prstClr val="black"/>
              </a:solidFill>
              <a:latin typeface="Arial" pitchFamily="34" charset="0"/>
              <a:cs typeface="Arial" pitchFamily="34" charset="0"/>
            </a:endParaRPr>
          </a:p>
        </p:txBody>
      </p:sp>
    </p:spTree>
    <p:extLst>
      <p:ext uri="{BB962C8B-B14F-4D97-AF65-F5344CB8AC3E}">
        <p14:creationId xmlns:p14="http://schemas.microsoft.com/office/powerpoint/2010/main" val="5750109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09" name="Picture 1" descr="مشاهده در قالب PDF"/>
          <p:cNvPicPr>
            <a:picLocks noChangeAspect="1" noChangeArrowheads="1"/>
          </p:cNvPicPr>
          <p:nvPr/>
        </p:nvPicPr>
        <p:blipFill>
          <a:blip r:embed="rId2"/>
          <a:srcRect/>
          <a:stretch>
            <a:fillRect/>
          </a:stretch>
        </p:blipFill>
        <p:spPr bwMode="auto">
          <a:xfrm>
            <a:off x="0" y="0"/>
            <a:ext cx="152400" cy="152400"/>
          </a:xfrm>
          <a:prstGeom prst="rect">
            <a:avLst/>
          </a:prstGeom>
          <a:noFill/>
        </p:spPr>
      </p:pic>
      <p:pic>
        <p:nvPicPr>
          <p:cNvPr id="17410" name="Picture 2" descr="چاپ"/>
          <p:cNvPicPr>
            <a:picLocks noChangeAspect="1" noChangeArrowheads="1"/>
          </p:cNvPicPr>
          <p:nvPr/>
        </p:nvPicPr>
        <p:blipFill>
          <a:blip r:embed="rId3"/>
          <a:srcRect/>
          <a:stretch>
            <a:fillRect/>
          </a:stretch>
        </p:blipFill>
        <p:spPr bwMode="auto">
          <a:xfrm>
            <a:off x="0" y="0"/>
            <a:ext cx="152400" cy="152400"/>
          </a:xfrm>
          <a:prstGeom prst="rect">
            <a:avLst/>
          </a:prstGeom>
          <a:noFill/>
        </p:spPr>
      </p:pic>
      <p:pic>
        <p:nvPicPr>
          <p:cNvPr id="17411" name="Picture 3" descr="فرستادن به ایمیل"/>
          <p:cNvPicPr>
            <a:picLocks noChangeAspect="1" noChangeArrowheads="1"/>
          </p:cNvPicPr>
          <p:nvPr/>
        </p:nvPicPr>
        <p:blipFill>
          <a:blip r:embed="rId4"/>
          <a:srcRect/>
          <a:stretch>
            <a:fillRect/>
          </a:stretch>
        </p:blipFill>
        <p:spPr bwMode="auto">
          <a:xfrm>
            <a:off x="0" y="0"/>
            <a:ext cx="152400" cy="152400"/>
          </a:xfrm>
          <a:prstGeom prst="rect">
            <a:avLst/>
          </a:prstGeom>
          <a:noFill/>
        </p:spPr>
      </p:pic>
      <p:sp>
        <p:nvSpPr>
          <p:cNvPr id="17412"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fontAlgn="base">
              <a:spcBef>
                <a:spcPct val="0"/>
              </a:spcBef>
              <a:spcAft>
                <a:spcPct val="0"/>
              </a:spcAft>
            </a:pPr>
            <a:r>
              <a:rPr lang="fa-IR">
                <a:solidFill>
                  <a:srgbClr val="000000"/>
                </a:solidFill>
                <a:latin typeface="Arial"/>
                <a:cs typeface="Times New Roman" pitchFamily="18" charset="0"/>
              </a:rPr>
              <a:t> </a:t>
            </a:r>
            <a:r>
              <a:rPr lang="fa-IR">
                <a:solidFill>
                  <a:prstClr val="black"/>
                </a:solidFill>
                <a:latin typeface="Arial" pitchFamily="34" charset="0"/>
                <a:cs typeface="Arial" pitchFamily="34" charset="0"/>
              </a:rPr>
              <a:t> </a:t>
            </a:r>
          </a:p>
        </p:txBody>
      </p:sp>
      <p:sp>
        <p:nvSpPr>
          <p:cNvPr id="8" name="Rectangle 7"/>
          <p:cNvSpPr/>
          <p:nvPr/>
        </p:nvSpPr>
        <p:spPr>
          <a:xfrm>
            <a:off x="2143108" y="1357298"/>
            <a:ext cx="5867400" cy="307777"/>
          </a:xfrm>
          <a:prstGeom prst="rect">
            <a:avLst/>
          </a:prstGeom>
        </p:spPr>
        <p:txBody>
          <a:bodyPr wrap="square">
            <a:spAutoFit/>
          </a:bodyPr>
          <a:lstStyle/>
          <a:p>
            <a:r>
              <a:rPr lang="fa-IR" sz="1400" dirty="0">
                <a:solidFill>
                  <a:prstClr val="black"/>
                </a:solidFill>
                <a:cs typeface="B Homa" panose="00000400000000000000" pitchFamily="2" charset="-78"/>
              </a:rPr>
              <a:t>پنجره ها از نظر نوع كاربري در ساختمان به صورت زير دسته بندي مي شوند:</a:t>
            </a:r>
            <a:endParaRPr lang="en-US" sz="1400" dirty="0">
              <a:solidFill>
                <a:prstClr val="black"/>
              </a:solidFill>
              <a:cs typeface="B Homa" panose="00000400000000000000" pitchFamily="2" charset="-78"/>
            </a:endParaRPr>
          </a:p>
        </p:txBody>
      </p:sp>
      <p:sp>
        <p:nvSpPr>
          <p:cNvPr id="16" name="Rectangle 8"/>
          <p:cNvSpPr>
            <a:spLocks noChangeArrowheads="1"/>
          </p:cNvSpPr>
          <p:nvPr/>
        </p:nvSpPr>
        <p:spPr bwMode="auto">
          <a:xfrm>
            <a:off x="1428728" y="2062996"/>
            <a:ext cx="6671669" cy="3385542"/>
          </a:xfrm>
          <a:prstGeom prst="rect">
            <a:avLst/>
          </a:prstGeom>
          <a:noFill/>
          <a:ln w="9525">
            <a:noFill/>
            <a:miter lim="800000"/>
            <a:headEnd/>
            <a:tailEnd/>
          </a:ln>
        </p:spPr>
        <p:txBody>
          <a:bodyPr wrap="square">
            <a:spAutoFit/>
          </a:bodyPr>
          <a:lstStyle/>
          <a:p>
            <a:pPr>
              <a:lnSpc>
                <a:spcPct val="150000"/>
              </a:lnSpc>
              <a:defRPr/>
            </a:pPr>
            <a:r>
              <a:rPr lang="fa-IR" sz="1600" kern="0" dirty="0">
                <a:solidFill>
                  <a:prstClr val="black"/>
                </a:solidFill>
                <a:cs typeface="B Homa" panose="00000400000000000000" pitchFamily="2" charset="-78"/>
              </a:rPr>
              <a:t>1) پنجره هاي ثابت</a:t>
            </a:r>
          </a:p>
          <a:p>
            <a:pPr>
              <a:lnSpc>
                <a:spcPct val="150000"/>
              </a:lnSpc>
              <a:defRPr/>
            </a:pPr>
            <a:r>
              <a:rPr lang="fa-IR" sz="1600" kern="0" dirty="0">
                <a:solidFill>
                  <a:prstClr val="black"/>
                </a:solidFill>
                <a:cs typeface="B Homa" panose="00000400000000000000" pitchFamily="2" charset="-78"/>
              </a:rPr>
              <a:t>2) پنجره هاي لولايي قائممی گویند(</a:t>
            </a:r>
            <a:r>
              <a:rPr lang="en-US" sz="1600" kern="0" dirty="0">
                <a:solidFill>
                  <a:prstClr val="black"/>
                </a:solidFill>
                <a:cs typeface="B Homa" panose="00000400000000000000" pitchFamily="2" charset="-78"/>
              </a:rPr>
              <a:t> </a:t>
            </a:r>
            <a:r>
              <a:rPr lang="en-US" sz="1600" kern="0" dirty="0" err="1">
                <a:solidFill>
                  <a:prstClr val="black"/>
                </a:solidFill>
                <a:cs typeface="B Homa" panose="00000400000000000000" pitchFamily="2" charset="-78"/>
              </a:rPr>
              <a:t>french</a:t>
            </a:r>
            <a:r>
              <a:rPr lang="en-US" sz="1600" kern="0" dirty="0">
                <a:solidFill>
                  <a:prstClr val="black"/>
                </a:solidFill>
                <a:cs typeface="B Homa" panose="00000400000000000000" pitchFamily="2" charset="-78"/>
              </a:rPr>
              <a:t>- turn </a:t>
            </a:r>
            <a:r>
              <a:rPr lang="fa-IR" sz="1600" kern="0" dirty="0">
                <a:solidFill>
                  <a:prstClr val="black"/>
                </a:solidFill>
                <a:cs typeface="B Homa" panose="00000400000000000000" pitchFamily="2" charset="-78"/>
              </a:rPr>
              <a:t>که به آن دولنگه بازشو یا پروانه ای</a:t>
            </a:r>
            <a:r>
              <a:rPr lang="en-US" sz="1600" kern="0" dirty="0">
                <a:solidFill>
                  <a:prstClr val="black"/>
                </a:solidFill>
                <a:cs typeface="B Homa" panose="00000400000000000000" pitchFamily="2" charset="-78"/>
              </a:rPr>
              <a:t>(</a:t>
            </a:r>
            <a:endParaRPr lang="fa-IR" sz="1600" kern="0" dirty="0">
              <a:solidFill>
                <a:prstClr val="black"/>
              </a:solidFill>
              <a:cs typeface="B Homa" panose="00000400000000000000" pitchFamily="2" charset="-78"/>
            </a:endParaRPr>
          </a:p>
          <a:p>
            <a:pPr>
              <a:lnSpc>
                <a:spcPct val="150000"/>
              </a:lnSpc>
              <a:defRPr/>
            </a:pPr>
            <a:r>
              <a:rPr lang="fa-IR" sz="1600" kern="0" dirty="0">
                <a:solidFill>
                  <a:prstClr val="black"/>
                </a:solidFill>
                <a:cs typeface="B Homa" panose="00000400000000000000" pitchFamily="2" charset="-78"/>
              </a:rPr>
              <a:t>3) پنجره هاي لولايي افقي</a:t>
            </a:r>
            <a:r>
              <a:rPr lang="en-US" sz="1600" kern="0" dirty="0">
                <a:solidFill>
                  <a:prstClr val="black"/>
                </a:solidFill>
                <a:cs typeface="B Homa" panose="00000400000000000000" pitchFamily="2" charset="-78"/>
              </a:rPr>
              <a:t>tilt -</a:t>
            </a:r>
            <a:endParaRPr lang="fa-IR" sz="1600" kern="0" dirty="0">
              <a:solidFill>
                <a:prstClr val="black"/>
              </a:solidFill>
              <a:cs typeface="B Homa" panose="00000400000000000000" pitchFamily="2" charset="-78"/>
            </a:endParaRPr>
          </a:p>
          <a:p>
            <a:pPr>
              <a:lnSpc>
                <a:spcPct val="150000"/>
              </a:lnSpc>
              <a:defRPr/>
            </a:pPr>
            <a:r>
              <a:rPr lang="fa-IR" sz="1600" kern="0" dirty="0">
                <a:solidFill>
                  <a:prstClr val="black"/>
                </a:solidFill>
                <a:cs typeface="B Homa" panose="00000400000000000000" pitchFamily="2" charset="-78"/>
              </a:rPr>
              <a:t>4) پنجره هاي كشويي قائم</a:t>
            </a:r>
            <a:r>
              <a:rPr lang="en-US" sz="1600" kern="0" dirty="0">
                <a:solidFill>
                  <a:prstClr val="black"/>
                </a:solidFill>
                <a:cs typeface="B Homa" panose="00000400000000000000" pitchFamily="2" charset="-78"/>
              </a:rPr>
              <a:t>sliding -</a:t>
            </a:r>
            <a:endParaRPr lang="fa-IR" sz="1600" kern="0" dirty="0">
              <a:solidFill>
                <a:prstClr val="black"/>
              </a:solidFill>
              <a:cs typeface="B Homa" panose="00000400000000000000" pitchFamily="2" charset="-78"/>
            </a:endParaRPr>
          </a:p>
          <a:p>
            <a:pPr>
              <a:lnSpc>
                <a:spcPct val="150000"/>
              </a:lnSpc>
              <a:defRPr/>
            </a:pPr>
            <a:r>
              <a:rPr lang="fa-IR" sz="1600" kern="0" dirty="0">
                <a:solidFill>
                  <a:prstClr val="black"/>
                </a:solidFill>
                <a:cs typeface="B Homa" panose="00000400000000000000" pitchFamily="2" charset="-78"/>
              </a:rPr>
              <a:t>5) پنجره هاي كشويي افقی</a:t>
            </a:r>
            <a:r>
              <a:rPr lang="en-US" sz="1600" kern="0" dirty="0">
                <a:solidFill>
                  <a:prstClr val="black"/>
                </a:solidFill>
                <a:cs typeface="B Homa" panose="00000400000000000000" pitchFamily="2" charset="-78"/>
              </a:rPr>
              <a:t>sliding -</a:t>
            </a:r>
            <a:endParaRPr lang="fa-IR" sz="1600" kern="0" dirty="0">
              <a:solidFill>
                <a:prstClr val="black"/>
              </a:solidFill>
              <a:cs typeface="B Homa" panose="00000400000000000000" pitchFamily="2" charset="-78"/>
            </a:endParaRPr>
          </a:p>
          <a:p>
            <a:pPr>
              <a:lnSpc>
                <a:spcPct val="150000"/>
              </a:lnSpc>
              <a:defRPr/>
            </a:pPr>
            <a:r>
              <a:rPr lang="fa-IR" sz="1600" kern="0" dirty="0">
                <a:solidFill>
                  <a:prstClr val="black"/>
                </a:solidFill>
                <a:cs typeface="B Homa" panose="00000400000000000000" pitchFamily="2" charset="-78"/>
              </a:rPr>
              <a:t>6) پنجره هاي فولکس واگنی</a:t>
            </a:r>
          </a:p>
          <a:p>
            <a:pPr>
              <a:lnSpc>
                <a:spcPct val="150000"/>
              </a:lnSpc>
              <a:defRPr/>
            </a:pPr>
            <a:r>
              <a:rPr lang="fa-IR" sz="1600" kern="0" dirty="0">
                <a:solidFill>
                  <a:prstClr val="black"/>
                </a:solidFill>
                <a:cs typeface="B Homa" panose="00000400000000000000" pitchFamily="2" charset="-78"/>
              </a:rPr>
              <a:t>7) پنجره هاي آکاردئونی</a:t>
            </a:r>
            <a:r>
              <a:rPr lang="en-US" sz="1600" kern="0" dirty="0">
                <a:solidFill>
                  <a:prstClr val="black"/>
                </a:solidFill>
                <a:cs typeface="B Homa" panose="00000400000000000000" pitchFamily="2" charset="-78"/>
              </a:rPr>
              <a:t>folding-</a:t>
            </a:r>
            <a:endParaRPr lang="fa-IR" sz="1600" kern="0" dirty="0">
              <a:solidFill>
                <a:prstClr val="black"/>
              </a:solidFill>
              <a:cs typeface="B Homa" panose="00000400000000000000" pitchFamily="2" charset="-78"/>
            </a:endParaRPr>
          </a:p>
          <a:p>
            <a:pPr>
              <a:lnSpc>
                <a:spcPct val="150000"/>
              </a:lnSpc>
              <a:defRPr/>
            </a:pPr>
            <a:r>
              <a:rPr lang="fa-IR" sz="1600" kern="0" dirty="0">
                <a:solidFill>
                  <a:prstClr val="black"/>
                </a:solidFill>
                <a:cs typeface="B Homa" panose="00000400000000000000" pitchFamily="2" charset="-78"/>
              </a:rPr>
              <a:t>8) پنجره های دو حالته -</a:t>
            </a:r>
            <a:r>
              <a:rPr lang="en-US" sz="1600" kern="0" dirty="0" err="1">
                <a:solidFill>
                  <a:prstClr val="black"/>
                </a:solidFill>
                <a:cs typeface="B Homa" panose="00000400000000000000" pitchFamily="2" charset="-78"/>
              </a:rPr>
              <a:t>tilt&amp;turn</a:t>
            </a:r>
            <a:r>
              <a:rPr lang="fa-IR" sz="1600" kern="0" dirty="0">
                <a:solidFill>
                  <a:prstClr val="black"/>
                </a:solidFill>
                <a:cs typeface="B Homa" panose="00000400000000000000" pitchFamily="2" charset="-78"/>
              </a:rPr>
              <a:t> </a:t>
            </a:r>
            <a:endParaRPr lang="en-US" sz="1600" kern="0" dirty="0">
              <a:solidFill>
                <a:prstClr val="black"/>
              </a:solidFill>
              <a:cs typeface="B Homa" panose="00000400000000000000" pitchFamily="2" charset="-78"/>
            </a:endParaRPr>
          </a:p>
          <a:p>
            <a:pPr>
              <a:lnSpc>
                <a:spcPct val="150000"/>
              </a:lnSpc>
              <a:defRPr/>
            </a:pPr>
            <a:endParaRPr lang="fa-IR" sz="1600" kern="0" dirty="0">
              <a:solidFill>
                <a:prstClr val="black"/>
              </a:solidFill>
              <a:cs typeface="B Homa" panose="00000400000000000000" pitchFamily="2" charset="-78"/>
            </a:endParaRPr>
          </a:p>
        </p:txBody>
      </p:sp>
      <p:sp>
        <p:nvSpPr>
          <p:cNvPr id="18" name="Rectangle 17"/>
          <p:cNvSpPr/>
          <p:nvPr/>
        </p:nvSpPr>
        <p:spPr>
          <a:xfrm>
            <a:off x="4572000" y="857232"/>
            <a:ext cx="3528392" cy="338554"/>
          </a:xfrm>
          <a:prstGeom prst="rect">
            <a:avLst/>
          </a:prstGeom>
        </p:spPr>
        <p:txBody>
          <a:bodyPr wrap="square">
            <a:spAutoFit/>
          </a:bodyPr>
          <a:lstStyle/>
          <a:p>
            <a:r>
              <a:rPr lang="fa-IR" sz="1600" b="1" dirty="0">
                <a:solidFill>
                  <a:prstClr val="black"/>
                </a:solidFill>
                <a:latin typeface="IranNastaliq" pitchFamily="18" charset="0"/>
                <a:cs typeface="B Homa" panose="00000400000000000000" pitchFamily="2" charset="-78"/>
              </a:rPr>
              <a:t>انواع شیشه  از نظر عملکرد  شیشه :</a:t>
            </a:r>
            <a:endParaRPr lang="fa-IR" sz="1600" b="1" dirty="0">
              <a:solidFill>
                <a:prstClr val="black"/>
              </a:solidFill>
              <a:latin typeface="Arial" pitchFamily="34" charset="0"/>
              <a:cs typeface="B Homa" panose="00000400000000000000" pitchFamily="2" charset="-78"/>
            </a:endParaRPr>
          </a:p>
        </p:txBody>
      </p:sp>
      <p:sp>
        <p:nvSpPr>
          <p:cNvPr id="10" name="Rectangle 9"/>
          <p:cNvSpPr/>
          <p:nvPr/>
        </p:nvSpPr>
        <p:spPr>
          <a:xfrm>
            <a:off x="4237639" y="76200"/>
            <a:ext cx="4906361" cy="707886"/>
          </a:xfrm>
          <a:prstGeom prst="rect">
            <a:avLst/>
          </a:prstGeom>
        </p:spPr>
        <p:txBody>
          <a:bodyPr wrap="square">
            <a:spAutoFit/>
          </a:bodyPr>
          <a:lstStyle/>
          <a:p>
            <a:pPr algn="ctr"/>
            <a:r>
              <a:rPr lang="fa-IR" sz="4000" dirty="0">
                <a:solidFill>
                  <a:prstClr val="black"/>
                </a:solidFill>
                <a:latin typeface="IranNastaliq" pitchFamily="18" charset="0"/>
                <a:cs typeface="B Homa" panose="00000400000000000000" pitchFamily="2" charset="-78"/>
              </a:rPr>
              <a:t>دسته بندی های  شیشه </a:t>
            </a:r>
            <a:endParaRPr lang="fa-IR" sz="2800" dirty="0">
              <a:solidFill>
                <a:prstClr val="black"/>
              </a:solidFill>
              <a:latin typeface="Arial" pitchFamily="34" charset="0"/>
              <a:cs typeface="Arial" pitchFamily="34" charset="0"/>
            </a:endParaRPr>
          </a:p>
        </p:txBody>
      </p:sp>
    </p:spTree>
    <p:extLst>
      <p:ext uri="{BB962C8B-B14F-4D97-AF65-F5344CB8AC3E}">
        <p14:creationId xmlns:p14="http://schemas.microsoft.com/office/powerpoint/2010/main" val="795971113"/>
      </p:ext>
    </p:ext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1000100" y="1785926"/>
            <a:ext cx="7153672" cy="2800767"/>
          </a:xfrm>
          <a:prstGeom prst="rect">
            <a:avLst/>
          </a:prstGeom>
        </p:spPr>
        <p:txBody>
          <a:bodyPr wrap="square">
            <a:spAutoFit/>
          </a:bodyPr>
          <a:lstStyle/>
          <a:p>
            <a:r>
              <a:rPr lang="fa-IR" sz="1600" dirty="0">
                <a:solidFill>
                  <a:prstClr val="black"/>
                </a:solidFill>
                <a:cs typeface="B Homa" panose="00000400000000000000" pitchFamily="2" charset="-78"/>
              </a:rPr>
              <a:t>پنجره ها از نظر فن آوري ساخت به منظور بهبود كارايي و كاهش افت حرارتي به صورت زير دسته بندي مي شوند:</a:t>
            </a:r>
            <a:endParaRPr lang="en-US" sz="1600" dirty="0">
              <a:solidFill>
                <a:prstClr val="black"/>
              </a:solidFill>
              <a:cs typeface="B Homa" panose="00000400000000000000" pitchFamily="2" charset="-78"/>
            </a:endParaRPr>
          </a:p>
          <a:p>
            <a:pPr>
              <a:lnSpc>
                <a:spcPct val="150000"/>
              </a:lnSpc>
            </a:pPr>
            <a:endParaRPr lang="fa-IR" sz="1600" dirty="0">
              <a:solidFill>
                <a:prstClr val="black"/>
              </a:solidFill>
              <a:cs typeface="B Homa" panose="00000400000000000000" pitchFamily="2" charset="-78"/>
            </a:endParaRPr>
          </a:p>
          <a:p>
            <a:pPr>
              <a:lnSpc>
                <a:spcPct val="150000"/>
              </a:lnSpc>
            </a:pPr>
            <a:r>
              <a:rPr lang="fa-IR" sz="1600" dirty="0">
                <a:solidFill>
                  <a:prstClr val="black"/>
                </a:solidFill>
                <a:cs typeface="B Homa" panose="00000400000000000000" pitchFamily="2" charset="-78"/>
              </a:rPr>
              <a:t>1)</a:t>
            </a:r>
            <a:r>
              <a:rPr lang="en-US" sz="1600" dirty="0">
                <a:solidFill>
                  <a:prstClr val="black"/>
                </a:solidFill>
                <a:cs typeface="B Homa" panose="00000400000000000000" pitchFamily="2" charset="-78"/>
              </a:rPr>
              <a:t> </a:t>
            </a:r>
            <a:r>
              <a:rPr lang="fa-IR" sz="1600" dirty="0">
                <a:solidFill>
                  <a:prstClr val="black"/>
                </a:solidFill>
                <a:cs typeface="B Homa" panose="00000400000000000000" pitchFamily="2" charset="-78"/>
              </a:rPr>
              <a:t>پنجره هايي كه لايه بين دو شيشه با گازهاي خنثي پر شده است</a:t>
            </a:r>
          </a:p>
          <a:p>
            <a:pPr>
              <a:lnSpc>
                <a:spcPct val="150000"/>
              </a:lnSpc>
            </a:pPr>
            <a:r>
              <a:rPr lang="fa-IR" sz="1600" dirty="0">
                <a:solidFill>
                  <a:prstClr val="black"/>
                </a:solidFill>
                <a:cs typeface="B Homa" panose="00000400000000000000" pitchFamily="2" charset="-78"/>
              </a:rPr>
              <a:t>2)</a:t>
            </a:r>
            <a:r>
              <a:rPr lang="en-US" sz="1600" dirty="0">
                <a:solidFill>
                  <a:prstClr val="black"/>
                </a:solidFill>
                <a:cs typeface="B Homa" panose="00000400000000000000" pitchFamily="2" charset="-78"/>
              </a:rPr>
              <a:t>  </a:t>
            </a:r>
            <a:r>
              <a:rPr lang="fa-IR" sz="1600" dirty="0">
                <a:solidFill>
                  <a:prstClr val="black"/>
                </a:solidFill>
                <a:cs typeface="B Homa" panose="00000400000000000000" pitchFamily="2" charset="-78"/>
              </a:rPr>
              <a:t>پنجره هايي كه در آنها از اسپيسرهايي</a:t>
            </a:r>
            <a:r>
              <a:rPr lang="en-US" sz="1600" dirty="0">
                <a:solidFill>
                  <a:prstClr val="black"/>
                </a:solidFill>
                <a:cs typeface="B Homa" panose="00000400000000000000" pitchFamily="2" charset="-78"/>
              </a:rPr>
              <a:t>Spacer)  </a:t>
            </a:r>
            <a:r>
              <a:rPr lang="fa-IR" sz="1600" dirty="0">
                <a:solidFill>
                  <a:prstClr val="black"/>
                </a:solidFill>
                <a:cs typeface="B Homa" panose="00000400000000000000" pitchFamily="2" charset="-78"/>
              </a:rPr>
              <a:t>) با ضريب انتقال حرارت هدايتي پائيني استفاده شده است</a:t>
            </a:r>
          </a:p>
          <a:p>
            <a:pPr>
              <a:lnSpc>
                <a:spcPct val="150000"/>
              </a:lnSpc>
            </a:pPr>
            <a:r>
              <a:rPr lang="fa-IR" sz="1600" dirty="0">
                <a:solidFill>
                  <a:prstClr val="black"/>
                </a:solidFill>
                <a:cs typeface="B Homa" panose="00000400000000000000" pitchFamily="2" charset="-78"/>
              </a:rPr>
              <a:t>3)</a:t>
            </a:r>
            <a:r>
              <a:rPr lang="en-US" sz="1600" dirty="0">
                <a:solidFill>
                  <a:prstClr val="black"/>
                </a:solidFill>
                <a:cs typeface="B Homa" panose="00000400000000000000" pitchFamily="2" charset="-78"/>
              </a:rPr>
              <a:t> </a:t>
            </a:r>
            <a:r>
              <a:rPr lang="fa-IR" sz="1600" dirty="0">
                <a:solidFill>
                  <a:prstClr val="black"/>
                </a:solidFill>
                <a:cs typeface="B Homa" panose="00000400000000000000" pitchFamily="2" charset="-78"/>
              </a:rPr>
              <a:t>پنجره ها با پوشش شيشه </a:t>
            </a:r>
            <a:r>
              <a:rPr lang="en-US" sz="1600" dirty="0">
                <a:solidFill>
                  <a:prstClr val="black"/>
                </a:solidFill>
                <a:cs typeface="B Homa" panose="00000400000000000000" pitchFamily="2" charset="-78"/>
              </a:rPr>
              <a:t>Low-E </a:t>
            </a:r>
            <a:r>
              <a:rPr lang="fa-IR" sz="1600" dirty="0">
                <a:solidFill>
                  <a:prstClr val="black"/>
                </a:solidFill>
                <a:cs typeface="B Homa" panose="00000400000000000000" pitchFamily="2" charset="-78"/>
              </a:rPr>
              <a:t>و انتخاب طيفي</a:t>
            </a:r>
          </a:p>
          <a:p>
            <a:pPr>
              <a:lnSpc>
                <a:spcPct val="150000"/>
              </a:lnSpc>
            </a:pPr>
            <a:r>
              <a:rPr lang="fa-IR" sz="1600" dirty="0">
                <a:solidFill>
                  <a:prstClr val="black"/>
                </a:solidFill>
                <a:cs typeface="B Homa" panose="00000400000000000000" pitchFamily="2" charset="-78"/>
              </a:rPr>
              <a:t>4)</a:t>
            </a:r>
            <a:r>
              <a:rPr lang="en-US" sz="1600" dirty="0">
                <a:solidFill>
                  <a:prstClr val="black"/>
                </a:solidFill>
                <a:cs typeface="B Homa" panose="00000400000000000000" pitchFamily="2" charset="-78"/>
              </a:rPr>
              <a:t> </a:t>
            </a:r>
            <a:r>
              <a:rPr lang="fa-IR" sz="1600" dirty="0">
                <a:solidFill>
                  <a:prstClr val="black"/>
                </a:solidFill>
                <a:cs typeface="B Homa" panose="00000400000000000000" pitchFamily="2" charset="-78"/>
              </a:rPr>
              <a:t>پنجره هاي هوشمند</a:t>
            </a:r>
          </a:p>
        </p:txBody>
      </p:sp>
      <p:sp>
        <p:nvSpPr>
          <p:cNvPr id="4" name="Rectangle 3"/>
          <p:cNvSpPr/>
          <p:nvPr/>
        </p:nvSpPr>
        <p:spPr>
          <a:xfrm>
            <a:off x="4643438" y="1142984"/>
            <a:ext cx="3528392" cy="338554"/>
          </a:xfrm>
          <a:prstGeom prst="rect">
            <a:avLst/>
          </a:prstGeom>
        </p:spPr>
        <p:txBody>
          <a:bodyPr wrap="square">
            <a:spAutoFit/>
          </a:bodyPr>
          <a:lstStyle/>
          <a:p>
            <a:r>
              <a:rPr lang="fa-IR" sz="1600" b="1" dirty="0">
                <a:solidFill>
                  <a:prstClr val="black"/>
                </a:solidFill>
                <a:latin typeface="IranNastaliq" pitchFamily="18" charset="0"/>
                <a:cs typeface="B Homa" panose="00000400000000000000" pitchFamily="2" charset="-78"/>
              </a:rPr>
              <a:t>انواع شیشه  از نظر فن آوری:</a:t>
            </a:r>
            <a:endParaRPr lang="fa-IR" sz="1600" b="1" dirty="0">
              <a:solidFill>
                <a:prstClr val="black"/>
              </a:solidFill>
              <a:latin typeface="Arial" pitchFamily="34" charset="0"/>
              <a:cs typeface="B Homa" panose="00000400000000000000" pitchFamily="2" charset="-78"/>
            </a:endParaRPr>
          </a:p>
        </p:txBody>
      </p:sp>
      <p:sp>
        <p:nvSpPr>
          <p:cNvPr id="5" name="Rectangle 4"/>
          <p:cNvSpPr/>
          <p:nvPr/>
        </p:nvSpPr>
        <p:spPr>
          <a:xfrm>
            <a:off x="3975685" y="282904"/>
            <a:ext cx="4863897" cy="707886"/>
          </a:xfrm>
          <a:prstGeom prst="rect">
            <a:avLst/>
          </a:prstGeom>
        </p:spPr>
        <p:txBody>
          <a:bodyPr wrap="square">
            <a:spAutoFit/>
          </a:bodyPr>
          <a:lstStyle/>
          <a:p>
            <a:pPr algn="ctr"/>
            <a:r>
              <a:rPr lang="fa-IR" sz="4000" dirty="0">
                <a:solidFill>
                  <a:prstClr val="black"/>
                </a:solidFill>
                <a:latin typeface="IranNastaliq" pitchFamily="18" charset="0"/>
                <a:cs typeface="B Homa" panose="00000400000000000000" pitchFamily="2" charset="-78"/>
              </a:rPr>
              <a:t>دسته بندی های  شیشه </a:t>
            </a:r>
            <a:endParaRPr lang="fa-IR" sz="2800" dirty="0">
              <a:solidFill>
                <a:prstClr val="black"/>
              </a:solidFill>
              <a:latin typeface="Arial" pitchFamily="34" charset="0"/>
              <a:cs typeface="Arial" pitchFamily="34" charset="0"/>
            </a:endParaRPr>
          </a:p>
        </p:txBody>
      </p:sp>
    </p:spTree>
    <p:extLst>
      <p:ext uri="{BB962C8B-B14F-4D97-AF65-F5344CB8AC3E}">
        <p14:creationId xmlns:p14="http://schemas.microsoft.com/office/powerpoint/2010/main" val="3756427850"/>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785786" y="1142984"/>
            <a:ext cx="7500990" cy="4616648"/>
          </a:xfrm>
          <a:prstGeom prst="rect">
            <a:avLst/>
          </a:prstGeom>
        </p:spPr>
        <p:txBody>
          <a:bodyPr wrap="square">
            <a:spAutoFit/>
          </a:bodyPr>
          <a:lstStyle/>
          <a:p>
            <a:pPr>
              <a:lnSpc>
                <a:spcPct val="150000"/>
              </a:lnSpc>
            </a:pPr>
            <a:r>
              <a:rPr lang="fa-IR" sz="1400" dirty="0">
                <a:solidFill>
                  <a:prstClr val="black"/>
                </a:solidFill>
                <a:cs typeface="B Homa" panose="00000400000000000000" pitchFamily="2" charset="-78"/>
              </a:rPr>
              <a:t>و بطور كمي ميزان مقاومت حرارتي  پنجره به عوامل زير بستگي دارد</a:t>
            </a:r>
          </a:p>
          <a:p>
            <a:pPr>
              <a:lnSpc>
                <a:spcPct val="150000"/>
              </a:lnSpc>
            </a:pPr>
            <a:r>
              <a:rPr lang="fa-IR" sz="1400" dirty="0">
                <a:solidFill>
                  <a:prstClr val="black"/>
                </a:solidFill>
                <a:cs typeface="B Homa" panose="00000400000000000000" pitchFamily="2" charset="-78"/>
              </a:rPr>
              <a:t>1- نوع شيشه مورد استفاده (شيشه، پلاستيك، شيشه هاي با ضريب صدور انرژي پايين و شيشه هاي هوشمند)</a:t>
            </a:r>
          </a:p>
          <a:p>
            <a:pPr>
              <a:lnSpc>
                <a:spcPct val="150000"/>
              </a:lnSpc>
            </a:pPr>
            <a:r>
              <a:rPr lang="fa-IR" sz="1400" dirty="0">
                <a:solidFill>
                  <a:prstClr val="black"/>
                </a:solidFill>
                <a:cs typeface="B Homa" panose="00000400000000000000" pitchFamily="2" charset="-78"/>
              </a:rPr>
              <a:t>2- تعداد لايه هاي شيشه موجود در پنجره (شيشه تك جداره، دو جداره و . . .)</a:t>
            </a:r>
          </a:p>
          <a:p>
            <a:pPr>
              <a:lnSpc>
                <a:spcPct val="150000"/>
              </a:lnSpc>
            </a:pPr>
            <a:r>
              <a:rPr lang="fa-IR" sz="1400" dirty="0">
                <a:solidFill>
                  <a:prstClr val="black"/>
                </a:solidFill>
                <a:cs typeface="B Homa" panose="00000400000000000000" pitchFamily="2" charset="-78"/>
              </a:rPr>
              <a:t>3- ضخامت لايه هوايي ايجاد شده بين دو شيشه</a:t>
            </a:r>
          </a:p>
          <a:p>
            <a:pPr>
              <a:lnSpc>
                <a:spcPct val="150000"/>
              </a:lnSpc>
            </a:pPr>
            <a:r>
              <a:rPr lang="fa-IR" sz="1400" dirty="0">
                <a:solidFill>
                  <a:prstClr val="black"/>
                </a:solidFill>
                <a:cs typeface="B Homa" panose="00000400000000000000" pitchFamily="2" charset="-78"/>
              </a:rPr>
              <a:t>4- مقاومت حرارتي يا ضريب هدايتي قاب پنجره</a:t>
            </a:r>
          </a:p>
          <a:p>
            <a:pPr>
              <a:lnSpc>
                <a:spcPct val="150000"/>
              </a:lnSpc>
            </a:pPr>
            <a:r>
              <a:rPr lang="fa-IR" sz="1400" dirty="0">
                <a:solidFill>
                  <a:prstClr val="black"/>
                </a:solidFill>
                <a:cs typeface="B Homa" panose="00000400000000000000" pitchFamily="2" charset="-78"/>
              </a:rPr>
              <a:t>5- درزبندي و هوابندي در هنگام نصب</a:t>
            </a:r>
          </a:p>
          <a:p>
            <a:pPr>
              <a:lnSpc>
                <a:spcPct val="150000"/>
              </a:lnSpc>
            </a:pPr>
            <a:r>
              <a:rPr lang="fa-IR" sz="1400" dirty="0">
                <a:solidFill>
                  <a:prstClr val="black"/>
                </a:solidFill>
                <a:cs typeface="B Homa" panose="00000400000000000000" pitchFamily="2" charset="-78"/>
              </a:rPr>
              <a:t>هر يك از پارامترهاي فوق نيز وابسته به مواد تشكيل دهنده، پنجره و كيفيت ساخت آن مي باشد.</a:t>
            </a:r>
          </a:p>
          <a:p>
            <a:pPr>
              <a:lnSpc>
                <a:spcPct val="150000"/>
              </a:lnSpc>
            </a:pPr>
            <a:endParaRPr lang="fa-IR" sz="1400" dirty="0">
              <a:solidFill>
                <a:prstClr val="black"/>
              </a:solidFill>
              <a:cs typeface="B Homa" panose="00000400000000000000" pitchFamily="2" charset="-78"/>
            </a:endParaRPr>
          </a:p>
          <a:p>
            <a:pPr>
              <a:lnSpc>
                <a:spcPct val="150000"/>
              </a:lnSpc>
            </a:pPr>
            <a:r>
              <a:rPr lang="fa-IR" sz="1400" b="1" dirty="0">
                <a:solidFill>
                  <a:prstClr val="black"/>
                </a:solidFill>
                <a:cs typeface="B Homa" panose="00000400000000000000" pitchFamily="2" charset="-78"/>
              </a:rPr>
              <a:t>پارامترهاي اساسي جهت دسته بندي پنجره ها از نظر كارائي انرژي</a:t>
            </a:r>
          </a:p>
          <a:p>
            <a:pPr>
              <a:lnSpc>
                <a:spcPct val="150000"/>
              </a:lnSpc>
            </a:pPr>
            <a:endParaRPr lang="fa-IR" sz="1400" dirty="0">
              <a:solidFill>
                <a:prstClr val="black"/>
              </a:solidFill>
              <a:cs typeface="B Homa" panose="00000400000000000000" pitchFamily="2" charset="-78"/>
            </a:endParaRPr>
          </a:p>
          <a:p>
            <a:pPr>
              <a:lnSpc>
                <a:spcPct val="150000"/>
              </a:lnSpc>
            </a:pPr>
            <a:r>
              <a:rPr lang="fa-IR" sz="1400" dirty="0">
                <a:solidFill>
                  <a:prstClr val="black"/>
                </a:solidFill>
                <a:cs typeface="B Homa" panose="00000400000000000000" pitchFamily="2" charset="-78"/>
              </a:rPr>
              <a:t>نرخ نشت هوا </a:t>
            </a:r>
            <a:r>
              <a:rPr lang="en-US" sz="1400" dirty="0">
                <a:solidFill>
                  <a:prstClr val="black"/>
                </a:solidFill>
                <a:cs typeface="B Homa" panose="00000400000000000000" pitchFamily="2" charset="-78"/>
              </a:rPr>
              <a:t>Air Leakage)</a:t>
            </a:r>
            <a:r>
              <a:rPr lang="fa-IR" sz="1400" dirty="0">
                <a:solidFill>
                  <a:prstClr val="black"/>
                </a:solidFill>
                <a:cs typeface="B Homa" panose="00000400000000000000" pitchFamily="2" charset="-78"/>
              </a:rPr>
              <a:t>)</a:t>
            </a:r>
            <a:endParaRPr lang="en-US" sz="1400" dirty="0">
              <a:solidFill>
                <a:prstClr val="black"/>
              </a:solidFill>
              <a:cs typeface="B Homa" panose="00000400000000000000" pitchFamily="2" charset="-78"/>
            </a:endParaRPr>
          </a:p>
          <a:p>
            <a:pPr>
              <a:lnSpc>
                <a:spcPct val="150000"/>
              </a:lnSpc>
            </a:pPr>
            <a:r>
              <a:rPr lang="fa-IR" sz="1400" dirty="0">
                <a:solidFill>
                  <a:prstClr val="black"/>
                </a:solidFill>
                <a:cs typeface="B Homa" panose="00000400000000000000" pitchFamily="2" charset="-78"/>
              </a:rPr>
              <a:t>ضريب عبور نور </a:t>
            </a:r>
            <a:r>
              <a:rPr lang="en-US" sz="1400" dirty="0">
                <a:solidFill>
                  <a:prstClr val="black"/>
                </a:solidFill>
                <a:cs typeface="B Homa" panose="00000400000000000000" pitchFamily="2" charset="-78"/>
              </a:rPr>
              <a:t>Visible Transmittance)</a:t>
            </a:r>
            <a:r>
              <a:rPr lang="fa-IR" sz="1400" dirty="0">
                <a:solidFill>
                  <a:prstClr val="black"/>
                </a:solidFill>
                <a:cs typeface="B Homa" panose="00000400000000000000" pitchFamily="2" charset="-78"/>
              </a:rPr>
              <a:t> )</a:t>
            </a:r>
            <a:endParaRPr lang="en-US" sz="1400" dirty="0">
              <a:solidFill>
                <a:prstClr val="black"/>
              </a:solidFill>
              <a:cs typeface="B Homa" panose="00000400000000000000" pitchFamily="2" charset="-78"/>
            </a:endParaRPr>
          </a:p>
          <a:p>
            <a:pPr>
              <a:lnSpc>
                <a:spcPct val="150000"/>
              </a:lnSpc>
            </a:pPr>
            <a:r>
              <a:rPr lang="fa-IR" sz="1400" dirty="0">
                <a:solidFill>
                  <a:prstClr val="black"/>
                </a:solidFill>
                <a:cs typeface="B Homa" panose="00000400000000000000" pitchFamily="2" charset="-78"/>
              </a:rPr>
              <a:t>ضريب گرماي ورودي تابش خورشيد (</a:t>
            </a:r>
            <a:r>
              <a:rPr lang="en-US" sz="1400" dirty="0">
                <a:solidFill>
                  <a:prstClr val="black"/>
                </a:solidFill>
                <a:cs typeface="B Homa" panose="00000400000000000000" pitchFamily="2" charset="-78"/>
              </a:rPr>
              <a:t>Solar Heat Gain Coefficient</a:t>
            </a:r>
            <a:r>
              <a:rPr lang="fa-IR" sz="1400" dirty="0">
                <a:solidFill>
                  <a:prstClr val="black"/>
                </a:solidFill>
                <a:cs typeface="B Homa" panose="00000400000000000000" pitchFamily="2" charset="-78"/>
              </a:rPr>
              <a:t> )</a:t>
            </a:r>
            <a:endParaRPr lang="en-US" sz="1400" dirty="0">
              <a:solidFill>
                <a:prstClr val="black"/>
              </a:solidFill>
              <a:cs typeface="B Homa" panose="00000400000000000000" pitchFamily="2" charset="-78"/>
            </a:endParaRPr>
          </a:p>
          <a:p>
            <a:pPr>
              <a:lnSpc>
                <a:spcPct val="150000"/>
              </a:lnSpc>
            </a:pPr>
            <a:r>
              <a:rPr lang="fa-IR" sz="1400" dirty="0">
                <a:solidFill>
                  <a:prstClr val="black"/>
                </a:solidFill>
                <a:cs typeface="B Homa" panose="00000400000000000000" pitchFamily="2" charset="-78"/>
              </a:rPr>
              <a:t>ضريب انتقال حرارتي كلي  </a:t>
            </a:r>
            <a:r>
              <a:rPr lang="en-US" sz="1400" dirty="0">
                <a:solidFill>
                  <a:prstClr val="black"/>
                </a:solidFill>
                <a:cs typeface="B Homa" panose="00000400000000000000" pitchFamily="2" charset="-78"/>
              </a:rPr>
              <a:t>U-Factor)</a:t>
            </a:r>
            <a:r>
              <a:rPr lang="fa-IR" sz="1400" dirty="0">
                <a:solidFill>
                  <a:prstClr val="black"/>
                </a:solidFill>
                <a:cs typeface="B Homa" panose="00000400000000000000" pitchFamily="2" charset="-78"/>
              </a:rPr>
              <a:t> )</a:t>
            </a:r>
            <a:endParaRPr lang="en-US" sz="1400" dirty="0">
              <a:solidFill>
                <a:prstClr val="black"/>
              </a:solidFill>
              <a:cs typeface="B Homa" panose="00000400000000000000" pitchFamily="2" charset="-78"/>
            </a:endParaRPr>
          </a:p>
        </p:txBody>
      </p:sp>
      <p:sp>
        <p:nvSpPr>
          <p:cNvPr id="4" name="Rectangle 3"/>
          <p:cNvSpPr/>
          <p:nvPr/>
        </p:nvSpPr>
        <p:spPr>
          <a:xfrm>
            <a:off x="3850106" y="240632"/>
            <a:ext cx="5200781" cy="707886"/>
          </a:xfrm>
          <a:prstGeom prst="rect">
            <a:avLst/>
          </a:prstGeom>
        </p:spPr>
        <p:txBody>
          <a:bodyPr wrap="square">
            <a:spAutoFit/>
          </a:bodyPr>
          <a:lstStyle/>
          <a:p>
            <a:pPr algn="ctr"/>
            <a:r>
              <a:rPr lang="fa-IR" sz="4000" dirty="0">
                <a:solidFill>
                  <a:prstClr val="black"/>
                </a:solidFill>
                <a:latin typeface="IranNastaliq" pitchFamily="18" charset="0"/>
                <a:cs typeface="B Homa" panose="00000400000000000000" pitchFamily="2" charset="-78"/>
              </a:rPr>
              <a:t>دسته بندی های  شیشه </a:t>
            </a:r>
            <a:endParaRPr lang="fa-IR" sz="2800" dirty="0">
              <a:solidFill>
                <a:prstClr val="black"/>
              </a:solidFill>
              <a:latin typeface="Arial" pitchFamily="34" charset="0"/>
              <a:cs typeface="Arial" pitchFamily="34" charset="0"/>
            </a:endParaRPr>
          </a:p>
        </p:txBody>
      </p:sp>
    </p:spTree>
    <p:extLst>
      <p:ext uri="{BB962C8B-B14F-4D97-AF65-F5344CB8AC3E}">
        <p14:creationId xmlns:p14="http://schemas.microsoft.com/office/powerpoint/2010/main" val="70829199"/>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a:xfrm>
            <a:off x="4788024" y="404664"/>
            <a:ext cx="3313355" cy="1702160"/>
          </a:xfrm>
        </p:spPr>
        <p:txBody>
          <a:bodyPr>
            <a:noAutofit/>
          </a:bodyPr>
          <a:lstStyle/>
          <a:p>
            <a:pPr algn="ctr" rtl="1"/>
            <a:r>
              <a:rPr lang="fa-IR" sz="5400" dirty="0" smtClean="0">
                <a:solidFill>
                  <a:schemeClr val="tx2"/>
                </a:solidFill>
                <a:latin typeface="IranNastaliq" pitchFamily="18" charset="0"/>
                <a:cs typeface="B Homa" panose="00000400000000000000" pitchFamily="2" charset="-78"/>
              </a:rPr>
              <a:t>انواع پروفیل </a:t>
            </a:r>
            <a:endParaRPr lang="en-US" sz="4800" dirty="0">
              <a:solidFill>
                <a:schemeClr val="tx2"/>
              </a:solidFill>
              <a:latin typeface="IranNastaliq" pitchFamily="18" charset="0"/>
              <a:cs typeface="B Homa" panose="00000400000000000000" pitchFamily="2" charset="-78"/>
            </a:endParaRPr>
          </a:p>
        </p:txBody>
      </p:sp>
      <p:sp>
        <p:nvSpPr>
          <p:cNvPr id="2" name="TextBox 1"/>
          <p:cNvSpPr txBox="1"/>
          <p:nvPr/>
        </p:nvSpPr>
        <p:spPr>
          <a:xfrm>
            <a:off x="5076056" y="2996952"/>
            <a:ext cx="2592288" cy="2554545"/>
          </a:xfrm>
          <a:prstGeom prst="rect">
            <a:avLst/>
          </a:prstGeom>
          <a:noFill/>
        </p:spPr>
        <p:txBody>
          <a:bodyPr wrap="square" rtlCol="0">
            <a:spAutoFit/>
          </a:bodyPr>
          <a:lstStyle/>
          <a:p>
            <a:r>
              <a:rPr lang="fa-IR" sz="2400" dirty="0">
                <a:solidFill>
                  <a:prstClr val="black"/>
                </a:solidFill>
                <a:latin typeface="IranNastaliq" pitchFamily="18" charset="0"/>
                <a:cs typeface="B Homa" panose="00000400000000000000" pitchFamily="2" charset="-78"/>
              </a:rPr>
              <a:t>1</a:t>
            </a:r>
            <a:r>
              <a:rPr lang="fa-IR" sz="3200" dirty="0">
                <a:solidFill>
                  <a:prstClr val="black"/>
                </a:solidFill>
                <a:latin typeface="IranNastaliq" pitchFamily="18" charset="0"/>
                <a:cs typeface="B Homa" panose="00000400000000000000" pitchFamily="2" charset="-78"/>
              </a:rPr>
              <a:t>. معرفی موارد استفاده آن</a:t>
            </a:r>
          </a:p>
          <a:p>
            <a:endParaRPr lang="fa-IR" sz="3200" dirty="0">
              <a:solidFill>
                <a:prstClr val="black"/>
              </a:solidFill>
              <a:latin typeface="IranNastaliq" pitchFamily="18" charset="0"/>
              <a:cs typeface="B Homa" panose="00000400000000000000" pitchFamily="2" charset="-78"/>
            </a:endParaRPr>
          </a:p>
          <a:p>
            <a:r>
              <a:rPr lang="fa-IR" sz="2400" dirty="0">
                <a:solidFill>
                  <a:prstClr val="black"/>
                </a:solidFill>
                <a:latin typeface="IranNastaliq" pitchFamily="18" charset="0"/>
                <a:cs typeface="B Homa" panose="00000400000000000000" pitchFamily="2" charset="-78"/>
              </a:rPr>
              <a:t>2</a:t>
            </a:r>
            <a:r>
              <a:rPr lang="fa-IR" sz="3200" dirty="0">
                <a:solidFill>
                  <a:prstClr val="black"/>
                </a:solidFill>
                <a:latin typeface="IranNastaliq" pitchFamily="18" charset="0"/>
                <a:cs typeface="B Homa" panose="00000400000000000000" pitchFamily="2" charset="-78"/>
              </a:rPr>
              <a:t>. توضیح  هر مورد با جزییات</a:t>
            </a:r>
            <a:endParaRPr lang="en-US" sz="3200" dirty="0">
              <a:solidFill>
                <a:prstClr val="black"/>
              </a:solidFill>
              <a:latin typeface="IranNastaliq" pitchFamily="18" charset="0"/>
              <a:cs typeface="B Homa" panose="00000400000000000000" pitchFamily="2" charset="-78"/>
            </a:endParaRPr>
          </a:p>
        </p:txBody>
      </p:sp>
    </p:spTree>
    <p:extLst>
      <p:ext uri="{BB962C8B-B14F-4D97-AF65-F5344CB8AC3E}">
        <p14:creationId xmlns:p14="http://schemas.microsoft.com/office/powerpoint/2010/main" val="1946781666"/>
      </p:ext>
    </p:extLst>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015789" y="156411"/>
            <a:ext cx="3528392" cy="707886"/>
          </a:xfrm>
          <a:prstGeom prst="rect">
            <a:avLst/>
          </a:prstGeom>
        </p:spPr>
        <p:txBody>
          <a:bodyPr wrap="square">
            <a:spAutoFit/>
          </a:bodyPr>
          <a:lstStyle/>
          <a:p>
            <a:pPr algn="ctr"/>
            <a:r>
              <a:rPr lang="fa-IR" sz="4000" dirty="0">
                <a:solidFill>
                  <a:prstClr val="black"/>
                </a:solidFill>
                <a:latin typeface="IranNastaliq" pitchFamily="18" charset="0"/>
                <a:cs typeface="B Homa" panose="00000400000000000000" pitchFamily="2" charset="-78"/>
              </a:rPr>
              <a:t>پروفیل ها </a:t>
            </a:r>
            <a:endParaRPr lang="fa-IR" sz="1600" dirty="0">
              <a:solidFill>
                <a:prstClr val="black"/>
              </a:solidFill>
              <a:latin typeface="Arial" pitchFamily="34" charset="0"/>
              <a:cs typeface="B Homa" panose="00000400000000000000" pitchFamily="2" charset="-78"/>
            </a:endParaRPr>
          </a:p>
        </p:txBody>
      </p:sp>
      <p:sp>
        <p:nvSpPr>
          <p:cNvPr id="3" name="Rectangle 2"/>
          <p:cNvSpPr/>
          <p:nvPr/>
        </p:nvSpPr>
        <p:spPr>
          <a:xfrm>
            <a:off x="2731168" y="1196752"/>
            <a:ext cx="5153200" cy="4524315"/>
          </a:xfrm>
          <a:prstGeom prst="rect">
            <a:avLst/>
          </a:prstGeom>
        </p:spPr>
        <p:txBody>
          <a:bodyPr wrap="square">
            <a:spAutoFit/>
          </a:bodyPr>
          <a:lstStyle/>
          <a:p>
            <a:pPr marL="571500" indent="-571500">
              <a:buFont typeface="Arial" pitchFamily="34" charset="0"/>
              <a:buChar char="•"/>
            </a:pPr>
            <a:r>
              <a:rPr lang="fa-IR" sz="3600" dirty="0">
                <a:solidFill>
                  <a:prstClr val="black"/>
                </a:solidFill>
                <a:latin typeface="IranNastaliq" pitchFamily="18" charset="0"/>
                <a:cs typeface="B Homa" panose="00000400000000000000" pitchFamily="2" charset="-78"/>
              </a:rPr>
              <a:t>پروفیل های </a:t>
            </a:r>
            <a:r>
              <a:rPr lang="en-US" dirty="0">
                <a:solidFill>
                  <a:prstClr val="black"/>
                </a:solidFill>
                <a:latin typeface="Arial" pitchFamily="34" charset="0"/>
                <a:cs typeface="Arial" pitchFamily="34" charset="0"/>
              </a:rPr>
              <a:t>UPVC</a:t>
            </a:r>
          </a:p>
          <a:p>
            <a:pPr marL="571500" indent="-571500">
              <a:buFont typeface="Arial" pitchFamily="34" charset="0"/>
              <a:buChar char="•"/>
            </a:pPr>
            <a:r>
              <a:rPr lang="fa-IR" sz="3600" dirty="0">
                <a:solidFill>
                  <a:prstClr val="black"/>
                </a:solidFill>
                <a:latin typeface="IranNastaliq" pitchFamily="18" charset="0"/>
                <a:cs typeface="B Homa" panose="00000400000000000000" pitchFamily="2" charset="-78"/>
              </a:rPr>
              <a:t>پروفیل</a:t>
            </a:r>
            <a:r>
              <a:rPr lang="en-US" sz="3600" dirty="0">
                <a:solidFill>
                  <a:prstClr val="black"/>
                </a:solidFill>
                <a:latin typeface="IranNastaliq" pitchFamily="18" charset="0"/>
                <a:cs typeface="B Homa" panose="00000400000000000000" pitchFamily="2" charset="-78"/>
              </a:rPr>
              <a:t> </a:t>
            </a:r>
            <a:r>
              <a:rPr lang="fa-IR" sz="3600" dirty="0">
                <a:solidFill>
                  <a:prstClr val="black"/>
                </a:solidFill>
                <a:latin typeface="IranNastaliq" pitchFamily="18" charset="0"/>
                <a:cs typeface="B Homa" panose="00000400000000000000" pitchFamily="2" charset="-78"/>
              </a:rPr>
              <a:t>های ترمال بریک </a:t>
            </a:r>
            <a:endParaRPr lang="en-US" sz="3600" dirty="0">
              <a:solidFill>
                <a:prstClr val="black"/>
              </a:solidFill>
              <a:latin typeface="IranNastaliq" pitchFamily="18" charset="0"/>
              <a:cs typeface="B Homa" panose="00000400000000000000" pitchFamily="2" charset="-78"/>
            </a:endParaRPr>
          </a:p>
          <a:p>
            <a:pPr marL="571500" indent="-571500">
              <a:buFont typeface="Arial" pitchFamily="34" charset="0"/>
              <a:buChar char="•"/>
            </a:pPr>
            <a:r>
              <a:rPr lang="fa-IR" sz="3600" dirty="0">
                <a:solidFill>
                  <a:prstClr val="black"/>
                </a:solidFill>
                <a:latin typeface="IranNastaliq" pitchFamily="18" charset="0"/>
                <a:cs typeface="B Homa" panose="00000400000000000000" pitchFamily="2" charset="-78"/>
              </a:rPr>
              <a:t>پروفیل باز شو</a:t>
            </a:r>
            <a:endParaRPr lang="en-US" sz="3600" dirty="0">
              <a:solidFill>
                <a:prstClr val="black"/>
              </a:solidFill>
              <a:latin typeface="IranNastaliq" pitchFamily="18" charset="0"/>
              <a:cs typeface="B Homa" panose="00000400000000000000" pitchFamily="2" charset="-78"/>
            </a:endParaRPr>
          </a:p>
          <a:p>
            <a:pPr marL="571500" indent="-571500">
              <a:buFont typeface="Arial" pitchFamily="34" charset="0"/>
              <a:buChar char="•"/>
            </a:pPr>
            <a:r>
              <a:rPr lang="fa-IR" sz="3600" dirty="0">
                <a:solidFill>
                  <a:prstClr val="black"/>
                </a:solidFill>
                <a:latin typeface="IranNastaliq" pitchFamily="18" charset="0"/>
                <a:cs typeface="B Homa" panose="00000400000000000000" pitchFamily="2" charset="-78"/>
              </a:rPr>
              <a:t>پروفیل میانی قاب</a:t>
            </a:r>
            <a:endParaRPr lang="en-US" sz="3600" dirty="0">
              <a:solidFill>
                <a:prstClr val="black"/>
              </a:solidFill>
              <a:latin typeface="IranNastaliq" pitchFamily="18" charset="0"/>
              <a:cs typeface="B Homa" panose="00000400000000000000" pitchFamily="2" charset="-78"/>
            </a:endParaRPr>
          </a:p>
          <a:p>
            <a:pPr marL="571500" indent="-571500">
              <a:buFont typeface="Arial" pitchFamily="34" charset="0"/>
              <a:buChar char="•"/>
            </a:pPr>
            <a:r>
              <a:rPr lang="fa-IR" sz="3600" dirty="0">
                <a:solidFill>
                  <a:prstClr val="black"/>
                </a:solidFill>
                <a:latin typeface="IranNastaliq" pitchFamily="18" charset="0"/>
                <a:cs typeface="B Homa" panose="00000400000000000000" pitchFamily="2" charset="-78"/>
              </a:rPr>
              <a:t>پروفیل میانی ثابت</a:t>
            </a:r>
            <a:endParaRPr lang="en-US" sz="3600" dirty="0">
              <a:solidFill>
                <a:prstClr val="black"/>
              </a:solidFill>
              <a:latin typeface="IranNastaliq" pitchFamily="18" charset="0"/>
              <a:cs typeface="B Homa" panose="00000400000000000000" pitchFamily="2" charset="-78"/>
            </a:endParaRPr>
          </a:p>
          <a:p>
            <a:pPr marL="571500" indent="-571500">
              <a:buFont typeface="Arial" pitchFamily="34" charset="0"/>
              <a:buChar char="•"/>
            </a:pPr>
            <a:r>
              <a:rPr lang="fa-IR" sz="3600" dirty="0">
                <a:solidFill>
                  <a:prstClr val="black"/>
                </a:solidFill>
                <a:latin typeface="IranNastaliq" pitchFamily="18" charset="0"/>
                <a:cs typeface="B Homa" panose="00000400000000000000" pitchFamily="2" charset="-78"/>
              </a:rPr>
              <a:t>پروفیل میانی متحرک</a:t>
            </a:r>
          </a:p>
          <a:p>
            <a:pPr marL="571500" indent="-571500">
              <a:buFont typeface="Arial" pitchFamily="34" charset="0"/>
              <a:buChar char="•"/>
            </a:pPr>
            <a:r>
              <a:rPr lang="fa-IR" sz="3600" dirty="0">
                <a:solidFill>
                  <a:prstClr val="black"/>
                </a:solidFill>
                <a:latin typeface="IranNastaliq" pitchFamily="18" charset="0"/>
                <a:cs typeface="B Homa" panose="00000400000000000000" pitchFamily="2" charset="-78"/>
              </a:rPr>
              <a:t>و...</a:t>
            </a:r>
          </a:p>
          <a:p>
            <a:pPr marL="571500" indent="-571500">
              <a:buFont typeface="Arial" pitchFamily="34" charset="0"/>
              <a:buChar char="•"/>
            </a:pPr>
            <a:endParaRPr lang="fa-IR" sz="3600" dirty="0">
              <a:solidFill>
                <a:prstClr val="black"/>
              </a:solidFill>
              <a:latin typeface="IranNastaliq" pitchFamily="18" charset="0"/>
              <a:cs typeface="B Homa" panose="00000400000000000000" pitchFamily="2" charset="-78"/>
            </a:endParaRPr>
          </a:p>
        </p:txBody>
      </p:sp>
    </p:spTree>
    <p:extLst>
      <p:ext uri="{BB962C8B-B14F-4D97-AF65-F5344CB8AC3E}">
        <p14:creationId xmlns:p14="http://schemas.microsoft.com/office/powerpoint/2010/main" val="3492423400"/>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4"/>
          <p:cNvSpPr>
            <a:spLocks noChangeArrowheads="1"/>
          </p:cNvSpPr>
          <p:nvPr/>
        </p:nvSpPr>
        <p:spPr bwMode="auto">
          <a:xfrm>
            <a:off x="467544" y="1212406"/>
            <a:ext cx="7947792" cy="2462213"/>
          </a:xfrm>
          <a:prstGeom prst="rect">
            <a:avLst/>
          </a:prstGeom>
          <a:noFill/>
          <a:ln w="9525">
            <a:noFill/>
            <a:miter lim="800000"/>
            <a:headEnd/>
            <a:tailEnd/>
          </a:ln>
        </p:spPr>
        <p:txBody>
          <a:bodyPr wrap="square" anchor="ctr">
            <a:spAutoFit/>
          </a:bodyPr>
          <a:lstStyle/>
          <a:p>
            <a:endParaRPr lang="fa-IR" sz="1400" dirty="0">
              <a:solidFill>
                <a:prstClr val="black"/>
              </a:solidFill>
              <a:cs typeface="B Homa" panose="00000400000000000000" pitchFamily="2" charset="-78"/>
            </a:endParaRPr>
          </a:p>
          <a:p>
            <a:r>
              <a:rPr lang="en-US" sz="1400" dirty="0">
                <a:solidFill>
                  <a:prstClr val="black"/>
                </a:solidFill>
                <a:cs typeface="B Homa" panose="00000400000000000000" pitchFamily="2" charset="-78"/>
              </a:rPr>
              <a:t> UPVC</a:t>
            </a:r>
            <a:r>
              <a:rPr lang="ar-SA" sz="1400" dirty="0">
                <a:solidFill>
                  <a:prstClr val="black"/>
                </a:solidFill>
                <a:cs typeface="B Homa" panose="00000400000000000000" pitchFamily="2" charset="-78"/>
              </a:rPr>
              <a:t>ماده ی اولیه ساخت پروفیل در پنجره های مدرن</a:t>
            </a:r>
            <a:r>
              <a:rPr lang="fa-IR" sz="1400" dirty="0">
                <a:solidFill>
                  <a:prstClr val="black"/>
                </a:solidFill>
                <a:cs typeface="B Homa" panose="00000400000000000000" pitchFamily="2" charset="-78"/>
              </a:rPr>
              <a:t> میباشد که مخفف کلمات </a:t>
            </a:r>
            <a:r>
              <a:rPr lang="en-US" sz="1400" dirty="0">
                <a:solidFill>
                  <a:prstClr val="black"/>
                </a:solidFill>
                <a:cs typeface="B Homa" panose="00000400000000000000" pitchFamily="2" charset="-78"/>
              </a:rPr>
              <a:t>(</a:t>
            </a:r>
            <a:r>
              <a:rPr lang="en-US" sz="1400" dirty="0" err="1">
                <a:solidFill>
                  <a:prstClr val="black"/>
                </a:solidFill>
                <a:cs typeface="B Homa" panose="00000400000000000000" pitchFamily="2" charset="-78"/>
              </a:rPr>
              <a:t>Unplasticised</a:t>
            </a:r>
            <a:r>
              <a:rPr lang="en-US" sz="1400" dirty="0">
                <a:solidFill>
                  <a:prstClr val="black"/>
                </a:solidFill>
                <a:cs typeface="B Homa" panose="00000400000000000000" pitchFamily="2" charset="-78"/>
              </a:rPr>
              <a:t> Poly Vinyl Chloride) </a:t>
            </a:r>
            <a:r>
              <a:rPr lang="fa-IR" sz="1400" dirty="0">
                <a:solidFill>
                  <a:prstClr val="black"/>
                </a:solidFill>
                <a:cs typeface="B Homa" panose="00000400000000000000" pitchFamily="2" charset="-78"/>
              </a:rPr>
              <a:t> </a:t>
            </a:r>
          </a:p>
          <a:p>
            <a:r>
              <a:rPr lang="fa-IR" sz="1400" dirty="0">
                <a:solidFill>
                  <a:prstClr val="black"/>
                </a:solidFill>
                <a:cs typeface="B Homa" panose="00000400000000000000" pitchFamily="2" charset="-78"/>
              </a:rPr>
              <a:t>تشکیل شده است </a:t>
            </a:r>
            <a:r>
              <a:rPr lang="ar-SA" sz="1400" dirty="0">
                <a:solidFill>
                  <a:prstClr val="black"/>
                </a:solidFill>
                <a:cs typeface="B Homa" panose="00000400000000000000" pitchFamily="2" charset="-78"/>
              </a:rPr>
              <a:t>و اصلی ترین ماده</a:t>
            </a:r>
            <a:r>
              <a:rPr lang="fa-IR" sz="1400" dirty="0">
                <a:solidFill>
                  <a:prstClr val="black"/>
                </a:solidFill>
                <a:cs typeface="B Homa" panose="00000400000000000000" pitchFamily="2" charset="-78"/>
              </a:rPr>
              <a:t> </a:t>
            </a:r>
            <a:r>
              <a:rPr lang="ar-SA" sz="1400" dirty="0">
                <a:solidFill>
                  <a:prstClr val="black"/>
                </a:solidFill>
                <a:cs typeface="B Homa" panose="00000400000000000000" pitchFamily="2" charset="-78"/>
              </a:rPr>
              <a:t>تشکیل دهنده پروفیل</a:t>
            </a:r>
            <a:r>
              <a:rPr lang="fa-IR" sz="1400" dirty="0">
                <a:solidFill>
                  <a:prstClr val="black"/>
                </a:solidFill>
                <a:cs typeface="B Homa" panose="00000400000000000000" pitchFamily="2" charset="-78"/>
              </a:rPr>
              <a:t> پلی کلراید </a:t>
            </a:r>
            <a:r>
              <a:rPr lang="en-US" sz="1400" dirty="0">
                <a:solidFill>
                  <a:prstClr val="black"/>
                </a:solidFill>
                <a:cs typeface="B Homa" panose="00000400000000000000" pitchFamily="2" charset="-78"/>
              </a:rPr>
              <a:t>(polyvinyl chloride)</a:t>
            </a:r>
            <a:r>
              <a:rPr lang="fa-IR" sz="1400" dirty="0">
                <a:solidFill>
                  <a:prstClr val="black"/>
                </a:solidFill>
                <a:cs typeface="B Homa" panose="00000400000000000000" pitchFamily="2" charset="-78"/>
              </a:rPr>
              <a:t> است .</a:t>
            </a:r>
          </a:p>
          <a:p>
            <a:r>
              <a:rPr lang="ar-SA" sz="1400" dirty="0">
                <a:solidFill>
                  <a:prstClr val="black"/>
                </a:solidFill>
                <a:cs typeface="B Homa" panose="00000400000000000000" pitchFamily="2" charset="-78"/>
              </a:rPr>
              <a:t>این ماده حدود 85 در صد</a:t>
            </a:r>
            <a:r>
              <a:rPr lang="fa-IR" sz="1400" dirty="0">
                <a:solidFill>
                  <a:prstClr val="black"/>
                </a:solidFill>
                <a:cs typeface="B Homa" panose="00000400000000000000" pitchFamily="2" charset="-78"/>
              </a:rPr>
              <a:t> </a:t>
            </a:r>
            <a:r>
              <a:rPr lang="ar-SA" sz="1400" dirty="0">
                <a:solidFill>
                  <a:prstClr val="black"/>
                </a:solidFill>
                <a:cs typeface="B Homa" panose="00000400000000000000" pitchFamily="2" charset="-78"/>
              </a:rPr>
              <a:t>ترکیب آمیره اولیه تولید پروفیل</a:t>
            </a:r>
            <a:r>
              <a:rPr lang="fa-IR" sz="1400" dirty="0">
                <a:solidFill>
                  <a:prstClr val="black"/>
                </a:solidFill>
                <a:cs typeface="B Homa" panose="00000400000000000000" pitchFamily="2" charset="-78"/>
              </a:rPr>
              <a:t> </a:t>
            </a:r>
            <a:r>
              <a:rPr lang="en-US" sz="1400" dirty="0">
                <a:solidFill>
                  <a:prstClr val="black"/>
                </a:solidFill>
                <a:cs typeface="B Homa" panose="00000400000000000000" pitchFamily="2" charset="-78"/>
              </a:rPr>
              <a:t>uPVC</a:t>
            </a:r>
            <a:r>
              <a:rPr lang="fa-IR" sz="1400" dirty="0">
                <a:solidFill>
                  <a:prstClr val="black"/>
                </a:solidFill>
                <a:cs typeface="B Homa" panose="00000400000000000000" pitchFamily="2" charset="-78"/>
              </a:rPr>
              <a:t> را </a:t>
            </a:r>
            <a:r>
              <a:rPr lang="ar-SA" sz="1400" dirty="0">
                <a:solidFill>
                  <a:prstClr val="black"/>
                </a:solidFill>
                <a:cs typeface="B Homa" panose="00000400000000000000" pitchFamily="2" charset="-78"/>
              </a:rPr>
              <a:t>تشکیل می دهد</a:t>
            </a:r>
            <a:r>
              <a:rPr lang="fa-IR" sz="1400" dirty="0">
                <a:solidFill>
                  <a:prstClr val="black"/>
                </a:solidFill>
                <a:cs typeface="B Homa" panose="00000400000000000000" pitchFamily="2" charset="-78"/>
              </a:rPr>
              <a:t> ،</a:t>
            </a:r>
            <a:r>
              <a:rPr lang="ar-SA" sz="1400" dirty="0">
                <a:solidFill>
                  <a:prstClr val="black"/>
                </a:solidFill>
                <a:cs typeface="B Homa" panose="00000400000000000000" pitchFamily="2" charset="-78"/>
              </a:rPr>
              <a:t>علاوه بر این ماده</a:t>
            </a:r>
            <a:r>
              <a:rPr lang="fa-IR" sz="1400" dirty="0">
                <a:solidFill>
                  <a:prstClr val="black"/>
                </a:solidFill>
                <a:cs typeface="B Homa" panose="00000400000000000000" pitchFamily="2" charset="-78"/>
              </a:rPr>
              <a:t> </a:t>
            </a:r>
            <a:r>
              <a:rPr lang="ar-SA" sz="1400" dirty="0">
                <a:solidFill>
                  <a:prstClr val="black"/>
                </a:solidFill>
                <a:cs typeface="B Homa" panose="00000400000000000000" pitchFamily="2" charset="-78"/>
              </a:rPr>
              <a:t>مواد افزودنی دیگری نیز جهت ایجاد خواص مورد نیاز به ترکیب اضافه می شود</a:t>
            </a:r>
            <a:r>
              <a:rPr lang="fa-IR" sz="1400" dirty="0">
                <a:solidFill>
                  <a:prstClr val="black"/>
                </a:solidFill>
                <a:cs typeface="B Homa" panose="00000400000000000000" pitchFamily="2" charset="-78"/>
              </a:rPr>
              <a:t> </a:t>
            </a:r>
            <a:r>
              <a:rPr lang="ar-SA" sz="1400" dirty="0">
                <a:solidFill>
                  <a:prstClr val="black"/>
                </a:solidFill>
                <a:cs typeface="B Homa" panose="00000400000000000000" pitchFamily="2" charset="-78"/>
              </a:rPr>
              <a:t>که عدم وجود آنها یا تغییر</a:t>
            </a:r>
            <a:r>
              <a:rPr lang="fa-IR" sz="1400" dirty="0">
                <a:solidFill>
                  <a:prstClr val="black"/>
                </a:solidFill>
                <a:cs typeface="B Homa" panose="00000400000000000000" pitchFamily="2" charset="-78"/>
              </a:rPr>
              <a:t> </a:t>
            </a:r>
            <a:r>
              <a:rPr lang="ar-SA" sz="1400" dirty="0">
                <a:solidFill>
                  <a:prstClr val="black"/>
                </a:solidFill>
                <a:cs typeface="B Homa" panose="00000400000000000000" pitchFamily="2" charset="-78"/>
              </a:rPr>
              <a:t>میزان بکار رفته درفرمولاسیون میتواند</a:t>
            </a:r>
            <a:r>
              <a:rPr lang="fa-IR" sz="1400" dirty="0">
                <a:solidFill>
                  <a:prstClr val="black"/>
                </a:solidFill>
                <a:cs typeface="B Homa" panose="00000400000000000000" pitchFamily="2" charset="-78"/>
              </a:rPr>
              <a:t> </a:t>
            </a:r>
            <a:r>
              <a:rPr lang="ar-SA" sz="1400" dirty="0">
                <a:solidFill>
                  <a:prstClr val="black"/>
                </a:solidFill>
                <a:cs typeface="B Homa" panose="00000400000000000000" pitchFamily="2" charset="-78"/>
              </a:rPr>
              <a:t>محصول</a:t>
            </a:r>
            <a:r>
              <a:rPr lang="fa-IR" sz="1400" dirty="0">
                <a:solidFill>
                  <a:prstClr val="black"/>
                </a:solidFill>
                <a:cs typeface="B Homa" panose="00000400000000000000" pitchFamily="2" charset="-78"/>
              </a:rPr>
              <a:t> </a:t>
            </a:r>
            <a:r>
              <a:rPr lang="ar-SA" sz="1400" dirty="0">
                <a:solidFill>
                  <a:prstClr val="black"/>
                </a:solidFill>
                <a:cs typeface="B Homa" panose="00000400000000000000" pitchFamily="2" charset="-78"/>
              </a:rPr>
              <a:t>نهایی ساخته شده را به شدت تحت تأثیر قرار دهد</a:t>
            </a:r>
            <a:r>
              <a:rPr lang="fa-IR" sz="1400" dirty="0">
                <a:solidFill>
                  <a:prstClr val="black"/>
                </a:solidFill>
                <a:cs typeface="B Homa" panose="00000400000000000000" pitchFamily="2" charset="-78"/>
              </a:rPr>
              <a:t> </a:t>
            </a:r>
            <a:r>
              <a:rPr lang="ar-SA" sz="1400" dirty="0">
                <a:solidFill>
                  <a:prstClr val="black"/>
                </a:solidFill>
                <a:cs typeface="B Homa" panose="00000400000000000000" pitchFamily="2" charset="-78"/>
              </a:rPr>
              <a:t>این</a:t>
            </a:r>
            <a:r>
              <a:rPr lang="fa-IR" sz="1400" dirty="0">
                <a:solidFill>
                  <a:prstClr val="black"/>
                </a:solidFill>
                <a:cs typeface="B Homa" panose="00000400000000000000" pitchFamily="2" charset="-78"/>
              </a:rPr>
              <a:t> </a:t>
            </a:r>
            <a:r>
              <a:rPr lang="ar-SA" sz="1400" dirty="0">
                <a:solidFill>
                  <a:prstClr val="black"/>
                </a:solidFill>
                <a:cs typeface="B Homa" panose="00000400000000000000" pitchFamily="2" charset="-78"/>
              </a:rPr>
              <a:t>ماده یک نوع تنوع ترموپلاست مدرن متشکل از مشتقات اصلی نفت خام و نمک طعام</a:t>
            </a:r>
            <a:r>
              <a:rPr lang="fa-IR" sz="1400" dirty="0">
                <a:solidFill>
                  <a:prstClr val="black"/>
                </a:solidFill>
                <a:cs typeface="B Homa" panose="00000400000000000000" pitchFamily="2" charset="-78"/>
              </a:rPr>
              <a:t> </a:t>
            </a:r>
            <a:r>
              <a:rPr lang="ar-SA" sz="1400" dirty="0">
                <a:solidFill>
                  <a:prstClr val="black"/>
                </a:solidFill>
                <a:cs typeface="B Homa" panose="00000400000000000000" pitchFamily="2" charset="-78"/>
              </a:rPr>
              <a:t>است. در فرآیند تولید</a:t>
            </a:r>
            <a:r>
              <a:rPr lang="fa-IR" sz="1400" dirty="0">
                <a:solidFill>
                  <a:prstClr val="black"/>
                </a:solidFill>
                <a:cs typeface="B Homa" panose="00000400000000000000" pitchFamily="2" charset="-78"/>
              </a:rPr>
              <a:t> یو پی وی سی </a:t>
            </a:r>
            <a:r>
              <a:rPr lang="ar-SA" sz="1400" dirty="0">
                <a:solidFill>
                  <a:prstClr val="black"/>
                </a:solidFill>
                <a:cs typeface="B Homa" panose="00000400000000000000" pitchFamily="2" charset="-78"/>
              </a:rPr>
              <a:t>با افزودن مواد مختلفی چون</a:t>
            </a:r>
            <a:r>
              <a:rPr lang="fa-IR" sz="1400" dirty="0">
                <a:solidFill>
                  <a:prstClr val="black"/>
                </a:solidFill>
                <a:cs typeface="B Homa" panose="00000400000000000000" pitchFamily="2" charset="-78"/>
              </a:rPr>
              <a:t> </a:t>
            </a:r>
            <a:r>
              <a:rPr lang="ar-SA" sz="1400" dirty="0">
                <a:solidFill>
                  <a:prstClr val="black"/>
                </a:solidFill>
                <a:cs typeface="B Homa" panose="00000400000000000000" pitchFamily="2" charset="-78"/>
              </a:rPr>
              <a:t>ضربه گیره</a:t>
            </a:r>
            <a:r>
              <a:rPr lang="fa-IR" sz="1400" dirty="0">
                <a:solidFill>
                  <a:prstClr val="black"/>
                </a:solidFill>
                <a:cs typeface="B Homa" panose="00000400000000000000" pitchFamily="2" charset="-78"/>
              </a:rPr>
              <a:t>ا ، </a:t>
            </a:r>
            <a:r>
              <a:rPr lang="ar-SA" sz="1400" dirty="0">
                <a:solidFill>
                  <a:prstClr val="black"/>
                </a:solidFill>
                <a:cs typeface="B Homa" panose="00000400000000000000" pitchFamily="2" charset="-78"/>
              </a:rPr>
              <a:t>روان کننده های داخلی و خارجی</a:t>
            </a:r>
            <a:r>
              <a:rPr lang="fa-IR" sz="1400" dirty="0">
                <a:solidFill>
                  <a:prstClr val="black"/>
                </a:solidFill>
                <a:cs typeface="B Homa" panose="00000400000000000000" pitchFamily="2" charset="-78"/>
              </a:rPr>
              <a:t> ، </a:t>
            </a:r>
            <a:r>
              <a:rPr lang="ar-SA" sz="1400" dirty="0">
                <a:solidFill>
                  <a:prstClr val="black"/>
                </a:solidFill>
                <a:cs typeface="B Homa" panose="00000400000000000000" pitchFamily="2" charset="-78"/>
              </a:rPr>
              <a:t>و رنگهای صنعتی</a:t>
            </a:r>
            <a:r>
              <a:rPr lang="fa-IR" sz="1400" dirty="0">
                <a:solidFill>
                  <a:prstClr val="black"/>
                </a:solidFill>
                <a:cs typeface="B Homa" panose="00000400000000000000" pitchFamily="2" charset="-78"/>
              </a:rPr>
              <a:t> </a:t>
            </a:r>
            <a:r>
              <a:rPr lang="ar-SA" sz="1400" dirty="0">
                <a:solidFill>
                  <a:prstClr val="black"/>
                </a:solidFill>
                <a:cs typeface="B Homa" panose="00000400000000000000" pitchFamily="2" charset="-78"/>
              </a:rPr>
              <a:t>به دو</a:t>
            </a:r>
            <a:r>
              <a:rPr lang="fa-IR" sz="1400" dirty="0">
                <a:solidFill>
                  <a:prstClr val="black"/>
                </a:solidFill>
                <a:cs typeface="B Homa" panose="00000400000000000000" pitchFamily="2" charset="-78"/>
              </a:rPr>
              <a:t> </a:t>
            </a:r>
            <a:r>
              <a:rPr lang="ar-SA" sz="1400" dirty="0">
                <a:solidFill>
                  <a:prstClr val="black"/>
                </a:solidFill>
                <a:cs typeface="B Homa" panose="00000400000000000000" pitchFamily="2" charset="-78"/>
              </a:rPr>
              <a:t>ماده اصلی</a:t>
            </a:r>
            <a:r>
              <a:rPr lang="en-US" sz="1400" dirty="0">
                <a:solidFill>
                  <a:prstClr val="black"/>
                </a:solidFill>
                <a:cs typeface="B Homa" panose="00000400000000000000" pitchFamily="2" charset="-78"/>
              </a:rPr>
              <a:t> </a:t>
            </a:r>
            <a:r>
              <a:rPr lang="ar-SA" sz="1400" dirty="0">
                <a:solidFill>
                  <a:prstClr val="black"/>
                </a:solidFill>
                <a:cs typeface="B Homa" panose="00000400000000000000" pitchFamily="2" charset="-78"/>
              </a:rPr>
              <a:t>فوق</a:t>
            </a:r>
            <a:r>
              <a:rPr lang="fa-IR" sz="1400" dirty="0">
                <a:solidFill>
                  <a:prstClr val="black"/>
                </a:solidFill>
                <a:cs typeface="B Homa" panose="00000400000000000000" pitchFamily="2" charset="-78"/>
              </a:rPr>
              <a:t> </a:t>
            </a:r>
            <a:r>
              <a:rPr lang="ar-SA" sz="1400" dirty="0">
                <a:solidFill>
                  <a:prstClr val="black"/>
                </a:solidFill>
                <a:cs typeface="B Homa" panose="00000400000000000000" pitchFamily="2" charset="-78"/>
              </a:rPr>
              <a:t>، ترموپلاست</a:t>
            </a:r>
            <a:r>
              <a:rPr lang="fa-IR" sz="1400" dirty="0">
                <a:solidFill>
                  <a:prstClr val="black"/>
                </a:solidFill>
                <a:cs typeface="B Homa" panose="00000400000000000000" pitchFamily="2" charset="-78"/>
              </a:rPr>
              <a:t> </a:t>
            </a:r>
            <a:r>
              <a:rPr lang="en-US" sz="1400" dirty="0" err="1">
                <a:solidFill>
                  <a:prstClr val="black"/>
                </a:solidFill>
                <a:cs typeface="B Homa" panose="00000400000000000000" pitchFamily="2" charset="-78"/>
              </a:rPr>
              <a:t>uPVC</a:t>
            </a:r>
            <a:r>
              <a:rPr lang="fa-IR" sz="1400" dirty="0">
                <a:solidFill>
                  <a:prstClr val="black"/>
                </a:solidFill>
                <a:cs typeface="B Homa" panose="00000400000000000000" pitchFamily="2" charset="-78"/>
              </a:rPr>
              <a:t> </a:t>
            </a:r>
            <a:r>
              <a:rPr lang="ar-SA" sz="1400" dirty="0">
                <a:solidFill>
                  <a:prstClr val="black"/>
                </a:solidFill>
                <a:cs typeface="B Homa" panose="00000400000000000000" pitchFamily="2" charset="-78"/>
              </a:rPr>
              <a:t>به دست می آید</a:t>
            </a:r>
            <a:r>
              <a:rPr lang="fa-IR" sz="1400" dirty="0">
                <a:solidFill>
                  <a:prstClr val="black"/>
                </a:solidFill>
                <a:cs typeface="B Homa" panose="00000400000000000000" pitchFamily="2" charset="-78"/>
              </a:rPr>
              <a:t> </a:t>
            </a:r>
            <a:r>
              <a:rPr lang="ar-SA" sz="1400" dirty="0">
                <a:solidFill>
                  <a:prstClr val="black"/>
                </a:solidFill>
                <a:cs typeface="B Homa" panose="00000400000000000000" pitchFamily="2" charset="-78"/>
              </a:rPr>
              <a:t>که ترکیب جدیدی از</a:t>
            </a:r>
            <a:r>
              <a:rPr lang="en-US" sz="1400" dirty="0">
                <a:solidFill>
                  <a:prstClr val="black"/>
                </a:solidFill>
                <a:cs typeface="B Homa" panose="00000400000000000000" pitchFamily="2" charset="-78"/>
              </a:rPr>
              <a:t> </a:t>
            </a:r>
            <a:r>
              <a:rPr lang="ar-SA" sz="1400" dirty="0">
                <a:solidFill>
                  <a:prstClr val="black"/>
                </a:solidFill>
                <a:cs typeface="B Homa" panose="00000400000000000000" pitchFamily="2" charset="-78"/>
              </a:rPr>
              <a:t>ماده اولیه</a:t>
            </a:r>
            <a:r>
              <a:rPr lang="fa-IR" sz="1400" dirty="0">
                <a:solidFill>
                  <a:prstClr val="black"/>
                </a:solidFill>
                <a:cs typeface="B Homa" panose="00000400000000000000" pitchFamily="2" charset="-78"/>
              </a:rPr>
              <a:t> </a:t>
            </a:r>
            <a:r>
              <a:rPr lang="en-US" sz="1400" dirty="0">
                <a:solidFill>
                  <a:prstClr val="black"/>
                </a:solidFill>
                <a:cs typeface="B Homa" panose="00000400000000000000" pitchFamily="2" charset="-78"/>
              </a:rPr>
              <a:t>PVC</a:t>
            </a:r>
            <a:r>
              <a:rPr lang="fa-IR" sz="1400" dirty="0">
                <a:solidFill>
                  <a:prstClr val="black"/>
                </a:solidFill>
                <a:cs typeface="B Homa" panose="00000400000000000000" pitchFamily="2" charset="-78"/>
              </a:rPr>
              <a:t> بوده ، </a:t>
            </a:r>
            <a:r>
              <a:rPr lang="ar-SA" sz="1400" dirty="0">
                <a:solidFill>
                  <a:prstClr val="black"/>
                </a:solidFill>
                <a:cs typeface="B Homa" panose="00000400000000000000" pitchFamily="2" charset="-78"/>
              </a:rPr>
              <a:t>ولی به علت خواص فیزیکی متفاوت این ماده جدید اصطلاحا به آن یک ماده غیر</a:t>
            </a:r>
            <a:r>
              <a:rPr lang="fa-IR" sz="1400" dirty="0">
                <a:solidFill>
                  <a:prstClr val="black"/>
                </a:solidFill>
                <a:cs typeface="B Homa" panose="00000400000000000000" pitchFamily="2" charset="-78"/>
              </a:rPr>
              <a:t> </a:t>
            </a:r>
            <a:r>
              <a:rPr lang="ar-SA" sz="1400" dirty="0">
                <a:solidFill>
                  <a:prstClr val="black"/>
                </a:solidFill>
                <a:cs typeface="B Homa" panose="00000400000000000000" pitchFamily="2" charset="-78"/>
              </a:rPr>
              <a:t>پلاستیک</a:t>
            </a:r>
            <a:r>
              <a:rPr lang="fa-IR" sz="1400" dirty="0">
                <a:solidFill>
                  <a:prstClr val="black"/>
                </a:solidFill>
                <a:cs typeface="B Homa" panose="00000400000000000000" pitchFamily="2" charset="-78"/>
              </a:rPr>
              <a:t> </a:t>
            </a:r>
            <a:r>
              <a:rPr lang="ar-SA" sz="1400" dirty="0">
                <a:solidFill>
                  <a:prstClr val="black"/>
                </a:solidFill>
                <a:cs typeface="B Homa" panose="00000400000000000000" pitchFamily="2" charset="-78"/>
              </a:rPr>
              <a:t>اطلاق می شود</a:t>
            </a:r>
            <a:r>
              <a:rPr lang="fa-IR" sz="1400" dirty="0">
                <a:solidFill>
                  <a:prstClr val="black"/>
                </a:solidFill>
                <a:cs typeface="B Homa" panose="00000400000000000000" pitchFamily="2" charset="-78"/>
              </a:rPr>
              <a:t>.(</a:t>
            </a:r>
            <a:r>
              <a:rPr lang="en-US" sz="1400" dirty="0">
                <a:solidFill>
                  <a:prstClr val="black"/>
                </a:solidFill>
                <a:cs typeface="B Homa" panose="00000400000000000000" pitchFamily="2" charset="-78"/>
              </a:rPr>
              <a:t>PVC</a:t>
            </a:r>
            <a:r>
              <a:rPr lang="ar-SA" sz="1400" dirty="0">
                <a:solidFill>
                  <a:prstClr val="black"/>
                </a:solidFill>
                <a:cs typeface="B Homa" panose="00000400000000000000" pitchFamily="2" charset="-78"/>
              </a:rPr>
              <a:t> ترکیبی است از مشتقات نفت خام و گاز کلر که طی فرایند</a:t>
            </a:r>
            <a:r>
              <a:rPr lang="fa-IR" sz="1400" dirty="0">
                <a:solidFill>
                  <a:prstClr val="black"/>
                </a:solidFill>
                <a:cs typeface="B Homa" panose="00000400000000000000" pitchFamily="2" charset="-78"/>
              </a:rPr>
              <a:t> </a:t>
            </a:r>
            <a:r>
              <a:rPr lang="ar-SA" sz="1400" dirty="0">
                <a:solidFill>
                  <a:prstClr val="black"/>
                </a:solidFill>
                <a:cs typeface="B Homa" panose="00000400000000000000" pitchFamily="2" charset="-78"/>
              </a:rPr>
              <a:t>پلیمریزاسیون تولید می شود</a:t>
            </a:r>
            <a:r>
              <a:rPr lang="en-US" sz="1400" dirty="0">
                <a:solidFill>
                  <a:prstClr val="black"/>
                </a:solidFill>
                <a:cs typeface="B Homa" panose="00000400000000000000" pitchFamily="2" charset="-78"/>
              </a:rPr>
              <a:t> .</a:t>
            </a:r>
            <a:r>
              <a:rPr lang="fa-IR" sz="1400" dirty="0">
                <a:solidFill>
                  <a:prstClr val="black"/>
                </a:solidFill>
                <a:cs typeface="B Homa" panose="00000400000000000000" pitchFamily="2" charset="-78"/>
              </a:rPr>
              <a:t>)</a:t>
            </a:r>
          </a:p>
          <a:p>
            <a:endParaRPr lang="fa-IR" sz="1400" dirty="0">
              <a:solidFill>
                <a:prstClr val="black"/>
              </a:solidFill>
              <a:cs typeface="B Homa" panose="00000400000000000000" pitchFamily="2" charset="-78"/>
            </a:endParaRPr>
          </a:p>
        </p:txBody>
      </p:sp>
      <p:sp>
        <p:nvSpPr>
          <p:cNvPr id="2" name="Rectangle 1"/>
          <p:cNvSpPr/>
          <p:nvPr/>
        </p:nvSpPr>
        <p:spPr>
          <a:xfrm>
            <a:off x="3573380" y="504520"/>
            <a:ext cx="5477326" cy="707886"/>
          </a:xfrm>
          <a:prstGeom prst="rect">
            <a:avLst/>
          </a:prstGeom>
        </p:spPr>
        <p:txBody>
          <a:bodyPr wrap="square">
            <a:spAutoFit/>
          </a:bodyPr>
          <a:lstStyle/>
          <a:p>
            <a:pPr algn="ctr"/>
            <a:r>
              <a:rPr lang="fa-IR" sz="4000" dirty="0">
                <a:solidFill>
                  <a:prstClr val="black"/>
                </a:solidFill>
                <a:latin typeface="IranNastaliq" pitchFamily="18" charset="0"/>
                <a:cs typeface="B Homa" panose="00000400000000000000" pitchFamily="2" charset="-78"/>
              </a:rPr>
              <a:t> پنجره های دوجداره </a:t>
            </a:r>
            <a:r>
              <a:rPr lang="en-US" sz="4000" dirty="0">
                <a:solidFill>
                  <a:prstClr val="black"/>
                </a:solidFill>
                <a:latin typeface="IranNastaliq" pitchFamily="18" charset="0"/>
                <a:cs typeface="B Homa" panose="00000400000000000000" pitchFamily="2" charset="-78"/>
              </a:rPr>
              <a:t> </a:t>
            </a:r>
            <a:r>
              <a:rPr lang="en-US" sz="2000" dirty="0">
                <a:solidFill>
                  <a:prstClr val="black"/>
                </a:solidFill>
                <a:latin typeface="Arial" pitchFamily="34" charset="0"/>
                <a:cs typeface="Arial" pitchFamily="34" charset="0"/>
              </a:rPr>
              <a:t>UPVC</a:t>
            </a:r>
            <a:endParaRPr lang="en-US" sz="1400" dirty="0">
              <a:solidFill>
                <a:prstClr val="black"/>
              </a:solidFill>
              <a:latin typeface="Arial" pitchFamily="34" charset="0"/>
              <a:cs typeface="Arial" pitchFamily="34" charset="0"/>
            </a:endParaRPr>
          </a:p>
        </p:txBody>
      </p:sp>
      <p:pic>
        <p:nvPicPr>
          <p:cNvPr id="5"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28662" y="3593234"/>
            <a:ext cx="7243738" cy="254818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6962158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5940152" y="1135949"/>
            <a:ext cx="2213248" cy="3785652"/>
          </a:xfrm>
          <a:prstGeom prst="rect">
            <a:avLst/>
          </a:prstGeom>
        </p:spPr>
        <p:txBody>
          <a:bodyPr wrap="square">
            <a:spAutoFit/>
          </a:bodyPr>
          <a:lstStyle/>
          <a:p>
            <a:pPr rtl="0"/>
            <a:r>
              <a:rPr lang="fa-IR" sz="2400" b="1" dirty="0">
                <a:solidFill>
                  <a:prstClr val="black"/>
                </a:solidFill>
                <a:latin typeface="IranNastaliq" pitchFamily="18" charset="0"/>
                <a:cs typeface="B Homa" panose="00000400000000000000" pitchFamily="2" charset="-78"/>
              </a:rPr>
              <a:t>عملکردهاي مکانيکي:</a:t>
            </a:r>
          </a:p>
          <a:p>
            <a:pPr rtl="0"/>
            <a:r>
              <a:rPr lang="fa-IR" sz="2400" dirty="0">
                <a:solidFill>
                  <a:prstClr val="black"/>
                </a:solidFill>
                <a:latin typeface="IranNastaliq" pitchFamily="18" charset="0"/>
                <a:cs typeface="B Homa" panose="00000400000000000000" pitchFamily="2" charset="-78"/>
              </a:rPr>
              <a:t>عمر مفيد شيشه</a:t>
            </a:r>
          </a:p>
          <a:p>
            <a:pPr rtl="0"/>
            <a:r>
              <a:rPr lang="fa-IR" sz="2400" dirty="0">
                <a:solidFill>
                  <a:prstClr val="black"/>
                </a:solidFill>
                <a:latin typeface="IranNastaliq" pitchFamily="18" charset="0"/>
                <a:cs typeface="B Homa" panose="00000400000000000000" pitchFamily="2" charset="-78"/>
              </a:rPr>
              <a:t>استحکام شيشه</a:t>
            </a:r>
          </a:p>
          <a:p>
            <a:pPr rtl="0"/>
            <a:r>
              <a:rPr lang="fa-IR" sz="2400" dirty="0">
                <a:solidFill>
                  <a:prstClr val="black"/>
                </a:solidFill>
                <a:latin typeface="IranNastaliq" pitchFamily="18" charset="0"/>
                <a:cs typeface="B Homa" panose="00000400000000000000" pitchFamily="2" charset="-78"/>
              </a:rPr>
              <a:t>بارهاي باد وبرف</a:t>
            </a:r>
          </a:p>
          <a:p>
            <a:pPr rtl="0"/>
            <a:r>
              <a:rPr lang="fa-IR" sz="2400" dirty="0">
                <a:solidFill>
                  <a:prstClr val="black"/>
                </a:solidFill>
                <a:latin typeface="IranNastaliq" pitchFamily="18" charset="0"/>
                <a:cs typeface="B Homa" panose="00000400000000000000" pitchFamily="2" charset="-78"/>
              </a:rPr>
              <a:t>تنش حرارتي</a:t>
            </a:r>
          </a:p>
          <a:p>
            <a:pPr rtl="0"/>
            <a:r>
              <a:rPr lang="fa-IR" sz="2400" dirty="0">
                <a:solidFill>
                  <a:prstClr val="black"/>
                </a:solidFill>
                <a:latin typeface="IranNastaliq" pitchFamily="18" charset="0"/>
                <a:cs typeface="B Homa" panose="00000400000000000000" pitchFamily="2" charset="-78"/>
              </a:rPr>
              <a:t>ضربه انساني</a:t>
            </a:r>
          </a:p>
          <a:p>
            <a:pPr rtl="0"/>
            <a:r>
              <a:rPr lang="fa-IR" sz="2400" dirty="0">
                <a:solidFill>
                  <a:prstClr val="black"/>
                </a:solidFill>
                <a:latin typeface="IranNastaliq" pitchFamily="18" charset="0"/>
                <a:cs typeface="B Homa" panose="00000400000000000000" pitchFamily="2" charset="-78"/>
              </a:rPr>
              <a:t>بارحاصل از انفجار</a:t>
            </a:r>
          </a:p>
          <a:p>
            <a:pPr rtl="0"/>
            <a:r>
              <a:rPr lang="fa-IR" sz="2400" dirty="0">
                <a:solidFill>
                  <a:prstClr val="black"/>
                </a:solidFill>
                <a:latin typeface="IranNastaliq" pitchFamily="18" charset="0"/>
                <a:cs typeface="B Homa" panose="00000400000000000000" pitchFamily="2" charset="-78"/>
              </a:rPr>
              <a:t>برخورد گلوله</a:t>
            </a:r>
          </a:p>
          <a:p>
            <a:pPr rtl="0"/>
            <a:endParaRPr lang="fa-IR" sz="2400" dirty="0">
              <a:solidFill>
                <a:prstClr val="black"/>
              </a:solidFill>
              <a:latin typeface="IranNastaliq" pitchFamily="18" charset="0"/>
              <a:cs typeface="B Homa" panose="00000400000000000000" pitchFamily="2" charset="-78"/>
            </a:endParaRPr>
          </a:p>
        </p:txBody>
      </p:sp>
      <p:sp>
        <p:nvSpPr>
          <p:cNvPr id="7" name="Rectangle 6"/>
          <p:cNvSpPr/>
          <p:nvPr/>
        </p:nvSpPr>
        <p:spPr>
          <a:xfrm>
            <a:off x="2699792" y="1136698"/>
            <a:ext cx="2740496" cy="3785652"/>
          </a:xfrm>
          <a:prstGeom prst="rect">
            <a:avLst/>
          </a:prstGeom>
        </p:spPr>
        <p:txBody>
          <a:bodyPr wrap="square">
            <a:spAutoFit/>
          </a:bodyPr>
          <a:lstStyle/>
          <a:p>
            <a:pPr rtl="0"/>
            <a:r>
              <a:rPr lang="fa-IR" sz="2400" b="1" dirty="0">
                <a:solidFill>
                  <a:prstClr val="black"/>
                </a:solidFill>
                <a:latin typeface="IranNastaliq" pitchFamily="18" charset="0"/>
                <a:cs typeface="B Homa" panose="00000400000000000000" pitchFamily="2" charset="-78"/>
              </a:rPr>
              <a:t>عملکردهاي بصري:</a:t>
            </a:r>
          </a:p>
          <a:p>
            <a:pPr rtl="0"/>
            <a:r>
              <a:rPr lang="fa-IR" sz="2400" dirty="0">
                <a:solidFill>
                  <a:prstClr val="black"/>
                </a:solidFill>
                <a:latin typeface="IranNastaliq" pitchFamily="18" charset="0"/>
                <a:cs typeface="B Homa" panose="00000400000000000000" pitchFamily="2" charset="-78"/>
              </a:rPr>
              <a:t>ورود نور روز</a:t>
            </a:r>
          </a:p>
          <a:p>
            <a:pPr rtl="0"/>
            <a:r>
              <a:rPr lang="fa-IR" sz="2400" dirty="0">
                <a:solidFill>
                  <a:prstClr val="black"/>
                </a:solidFill>
                <a:latin typeface="IranNastaliq" pitchFamily="18" charset="0"/>
                <a:cs typeface="B Homa" panose="00000400000000000000" pitchFamily="2" charset="-78"/>
              </a:rPr>
              <a:t>ديد به داخل وديد به خارج</a:t>
            </a:r>
          </a:p>
          <a:p>
            <a:pPr rtl="0"/>
            <a:r>
              <a:rPr lang="fa-IR" sz="2400" dirty="0">
                <a:solidFill>
                  <a:prstClr val="black"/>
                </a:solidFill>
                <a:latin typeface="IranNastaliq" pitchFamily="18" charset="0"/>
                <a:cs typeface="B Homa" panose="00000400000000000000" pitchFamily="2" charset="-78"/>
              </a:rPr>
              <a:t>جلوه ظاهري</a:t>
            </a:r>
          </a:p>
          <a:p>
            <a:pPr rtl="0"/>
            <a:endParaRPr lang="fa-IR" sz="2400" b="1" dirty="0">
              <a:solidFill>
                <a:prstClr val="black"/>
              </a:solidFill>
              <a:latin typeface="IranNastaliq" pitchFamily="18" charset="0"/>
              <a:cs typeface="B Homa" panose="00000400000000000000" pitchFamily="2" charset="-78"/>
            </a:endParaRPr>
          </a:p>
          <a:p>
            <a:pPr rtl="0"/>
            <a:r>
              <a:rPr lang="fa-IR" sz="2400" b="1" dirty="0">
                <a:solidFill>
                  <a:prstClr val="black"/>
                </a:solidFill>
                <a:latin typeface="IranNastaliq" pitchFamily="18" charset="0"/>
                <a:cs typeface="B Homa" panose="00000400000000000000" pitchFamily="2" charset="-78"/>
              </a:rPr>
              <a:t>عملکردهاي حرارتي</a:t>
            </a:r>
            <a:r>
              <a:rPr lang="fa-IR" sz="2400" dirty="0">
                <a:solidFill>
                  <a:prstClr val="black"/>
                </a:solidFill>
                <a:latin typeface="IranNastaliq" pitchFamily="18" charset="0"/>
                <a:cs typeface="B Homa" panose="00000400000000000000" pitchFamily="2" charset="-78"/>
              </a:rPr>
              <a:t>:</a:t>
            </a:r>
          </a:p>
          <a:p>
            <a:pPr rtl="0"/>
            <a:r>
              <a:rPr lang="fa-IR" sz="2400" dirty="0">
                <a:solidFill>
                  <a:prstClr val="black"/>
                </a:solidFill>
                <a:latin typeface="IranNastaliq" pitchFamily="18" charset="0"/>
                <a:cs typeface="B Homa" panose="00000400000000000000" pitchFamily="2" charset="-78"/>
              </a:rPr>
              <a:t>اتلاف حرارت</a:t>
            </a:r>
          </a:p>
          <a:p>
            <a:pPr rtl="0"/>
            <a:r>
              <a:rPr lang="fa-IR" sz="2400" dirty="0">
                <a:solidFill>
                  <a:prstClr val="black"/>
                </a:solidFill>
                <a:latin typeface="IranNastaliq" pitchFamily="18" charset="0"/>
                <a:cs typeface="B Homa" panose="00000400000000000000" pitchFamily="2" charset="-78"/>
              </a:rPr>
              <a:t>کسب حرارت</a:t>
            </a:r>
          </a:p>
          <a:p>
            <a:pPr rtl="0"/>
            <a:r>
              <a:rPr lang="fa-IR" sz="2400" dirty="0">
                <a:solidFill>
                  <a:prstClr val="black"/>
                </a:solidFill>
                <a:latin typeface="IranNastaliq" pitchFamily="18" charset="0"/>
                <a:cs typeface="B Homa" panose="00000400000000000000" pitchFamily="2" charset="-78"/>
              </a:rPr>
              <a:t>تعادل حرارتي</a:t>
            </a:r>
          </a:p>
        </p:txBody>
      </p:sp>
      <p:sp>
        <p:nvSpPr>
          <p:cNvPr id="8" name="TextBox 7"/>
          <p:cNvSpPr txBox="1"/>
          <p:nvPr/>
        </p:nvSpPr>
        <p:spPr>
          <a:xfrm>
            <a:off x="5294176" y="244201"/>
            <a:ext cx="3505200" cy="769441"/>
          </a:xfrm>
          <a:prstGeom prst="rect">
            <a:avLst/>
          </a:prstGeom>
          <a:noFill/>
        </p:spPr>
        <p:txBody>
          <a:bodyPr wrap="square" rtlCol="0">
            <a:spAutoFit/>
          </a:bodyPr>
          <a:lstStyle/>
          <a:p>
            <a:pPr algn="ctr"/>
            <a:r>
              <a:rPr lang="fa-IR" sz="4400" dirty="0">
                <a:solidFill>
                  <a:srgbClr val="9FB8CD">
                    <a:lumMod val="50000"/>
                  </a:srgbClr>
                </a:solidFill>
                <a:latin typeface="IranNastaliq" pitchFamily="18" charset="0"/>
                <a:cs typeface="B Homa" panose="00000400000000000000" pitchFamily="2" charset="-78"/>
              </a:rPr>
              <a:t>عملکرد شیشه</a:t>
            </a:r>
            <a:endParaRPr lang="en-US" sz="4400" dirty="0">
              <a:solidFill>
                <a:srgbClr val="9FB8CD">
                  <a:lumMod val="50000"/>
                </a:srgbClr>
              </a:solidFill>
              <a:latin typeface="IranNastaliq" pitchFamily="18" charset="0"/>
              <a:cs typeface="B Homa" panose="00000400000000000000" pitchFamily="2" charset="-78"/>
            </a:endParaRPr>
          </a:p>
        </p:txBody>
      </p:sp>
      <p:sp>
        <p:nvSpPr>
          <p:cNvPr id="2" name="Rectangle 1"/>
          <p:cNvSpPr/>
          <p:nvPr/>
        </p:nvSpPr>
        <p:spPr>
          <a:xfrm>
            <a:off x="773832" y="1136698"/>
            <a:ext cx="1925960" cy="2308324"/>
          </a:xfrm>
          <a:prstGeom prst="rect">
            <a:avLst/>
          </a:prstGeom>
        </p:spPr>
        <p:txBody>
          <a:bodyPr wrap="square">
            <a:spAutoFit/>
          </a:bodyPr>
          <a:lstStyle/>
          <a:p>
            <a:pPr rtl="0"/>
            <a:r>
              <a:rPr lang="fa-IR" sz="2400" b="1" dirty="0">
                <a:solidFill>
                  <a:prstClr val="black"/>
                </a:solidFill>
                <a:latin typeface="IranNastaliq" pitchFamily="18" charset="0"/>
                <a:cs typeface="B Homa" panose="00000400000000000000" pitchFamily="2" charset="-78"/>
              </a:rPr>
              <a:t>عملکردهاي ديگر</a:t>
            </a:r>
            <a:r>
              <a:rPr lang="fa-IR" sz="1600" dirty="0">
                <a:solidFill>
                  <a:prstClr val="black"/>
                </a:solidFill>
                <a:latin typeface="IranNastaliq" pitchFamily="18" charset="0"/>
                <a:cs typeface="B Homa" panose="00000400000000000000" pitchFamily="2" charset="-78"/>
              </a:rPr>
              <a:t>:</a:t>
            </a:r>
          </a:p>
          <a:p>
            <a:pPr rtl="0"/>
            <a:r>
              <a:rPr lang="fa-IR" sz="2400" dirty="0">
                <a:solidFill>
                  <a:prstClr val="black"/>
                </a:solidFill>
                <a:latin typeface="IranNastaliq" pitchFamily="18" charset="0"/>
                <a:cs typeface="B Homa" panose="00000400000000000000" pitchFamily="2" charset="-78"/>
              </a:rPr>
              <a:t>مقاومت در برابر آتش</a:t>
            </a:r>
          </a:p>
          <a:p>
            <a:pPr rtl="0"/>
            <a:r>
              <a:rPr lang="fa-IR" sz="2400" dirty="0">
                <a:solidFill>
                  <a:prstClr val="black"/>
                </a:solidFill>
                <a:latin typeface="IranNastaliq" pitchFamily="18" charset="0"/>
                <a:cs typeface="B Homa" panose="00000400000000000000" pitchFamily="2" charset="-78"/>
              </a:rPr>
              <a:t>عايق صدا</a:t>
            </a:r>
          </a:p>
          <a:p>
            <a:pPr rtl="0"/>
            <a:r>
              <a:rPr lang="fa-IR" sz="2400" dirty="0">
                <a:solidFill>
                  <a:prstClr val="black"/>
                </a:solidFill>
                <a:latin typeface="IranNastaliq" pitchFamily="18" charset="0"/>
                <a:cs typeface="B Homa" panose="00000400000000000000" pitchFamily="2" charset="-78"/>
              </a:rPr>
              <a:t>نيازهاي ايمني </a:t>
            </a:r>
            <a:endParaRPr lang="en-US" sz="2400" dirty="0">
              <a:solidFill>
                <a:prstClr val="black"/>
              </a:solidFill>
              <a:latin typeface="IranNastaliq" pitchFamily="18" charset="0"/>
              <a:cs typeface="B Homa" panose="00000400000000000000" pitchFamily="2" charset="-78"/>
            </a:endParaRPr>
          </a:p>
        </p:txBody>
      </p:sp>
    </p:spTree>
    <p:extLst>
      <p:ext uri="{BB962C8B-B14F-4D97-AF65-F5344CB8AC3E}">
        <p14:creationId xmlns:p14="http://schemas.microsoft.com/office/powerpoint/2010/main" val="1407476442"/>
      </p:ext>
    </p:extLst>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2"/>
          <p:cNvSpPr txBox="1">
            <a:spLocks/>
          </p:cNvSpPr>
          <p:nvPr/>
        </p:nvSpPr>
        <p:spPr>
          <a:xfrm>
            <a:off x="2411760" y="980728"/>
            <a:ext cx="5688632" cy="4525963"/>
          </a:xfrm>
          <a:prstGeom prst="rect">
            <a:avLst/>
          </a:prstGeom>
        </p:spPr>
        <p:txBody>
          <a:bodyPr>
            <a:normAutofit fontScale="92500" lnSpcReduction="10000"/>
          </a:bodyPr>
          <a:lstStyle/>
          <a:p>
            <a:pPr>
              <a:spcBef>
                <a:spcPct val="20000"/>
              </a:spcBef>
            </a:pPr>
            <a:endParaRPr lang="fa-IR" dirty="0">
              <a:solidFill>
                <a:prstClr val="black"/>
              </a:solidFill>
              <a:latin typeface="Calibri" pitchFamily="34" charset="0"/>
              <a:cs typeface="B Homa" panose="00000400000000000000" pitchFamily="2" charset="-78"/>
            </a:endParaRPr>
          </a:p>
          <a:p>
            <a:pPr>
              <a:spcBef>
                <a:spcPct val="20000"/>
              </a:spcBef>
            </a:pPr>
            <a:r>
              <a:rPr lang="fa-IR" dirty="0">
                <a:solidFill>
                  <a:prstClr val="black"/>
                </a:solidFill>
                <a:latin typeface="Calibri" pitchFamily="34" charset="0"/>
                <a:cs typeface="B Homa" panose="00000400000000000000" pitchFamily="2" charset="-78"/>
              </a:rPr>
              <a:t>1. صرفه جویی در مصرف انرژی</a:t>
            </a:r>
            <a:r>
              <a:rPr lang="en-US" dirty="0">
                <a:solidFill>
                  <a:prstClr val="black"/>
                </a:solidFill>
                <a:latin typeface="Calibri" pitchFamily="34" charset="0"/>
                <a:cs typeface="B Homa" panose="00000400000000000000" pitchFamily="2" charset="-78"/>
              </a:rPr>
              <a:t> -</a:t>
            </a:r>
            <a:r>
              <a:rPr lang="fa-IR" dirty="0">
                <a:solidFill>
                  <a:prstClr val="black"/>
                </a:solidFill>
                <a:cs typeface="B Homa" panose="00000400000000000000" pitchFamily="2" charset="-78"/>
              </a:rPr>
              <a:t>عایق حرارتی وبرودتی</a:t>
            </a:r>
            <a:endParaRPr lang="en-US" dirty="0">
              <a:solidFill>
                <a:prstClr val="black"/>
              </a:solidFill>
              <a:cs typeface="B Homa" panose="00000400000000000000" pitchFamily="2" charset="-78"/>
            </a:endParaRPr>
          </a:p>
          <a:p>
            <a:pPr marL="342900" indent="-342900">
              <a:spcBef>
                <a:spcPct val="20000"/>
              </a:spcBef>
              <a:buFont typeface="Arial" charset="0"/>
              <a:buNone/>
            </a:pPr>
            <a:r>
              <a:rPr lang="fa-IR" dirty="0">
                <a:solidFill>
                  <a:prstClr val="black"/>
                </a:solidFill>
                <a:latin typeface="Calibri" pitchFamily="34" charset="0"/>
                <a:cs typeface="B Homa" panose="00000400000000000000" pitchFamily="2" charset="-78"/>
              </a:rPr>
              <a:t>2. کاهش آلودگی صوتی</a:t>
            </a:r>
            <a:r>
              <a:rPr lang="en-US" dirty="0">
                <a:solidFill>
                  <a:prstClr val="black"/>
                </a:solidFill>
                <a:latin typeface="Calibri" pitchFamily="34" charset="0"/>
                <a:cs typeface="B Homa" panose="00000400000000000000" pitchFamily="2" charset="-78"/>
              </a:rPr>
              <a:t> </a:t>
            </a:r>
            <a:r>
              <a:rPr lang="fa-IR" dirty="0">
                <a:solidFill>
                  <a:prstClr val="black"/>
                </a:solidFill>
                <a:cs typeface="B Homa" panose="00000400000000000000" pitchFamily="2" charset="-78"/>
              </a:rPr>
              <a:t>عایق صوتی</a:t>
            </a:r>
            <a:endParaRPr lang="fa-IR" dirty="0">
              <a:solidFill>
                <a:prstClr val="black"/>
              </a:solidFill>
              <a:latin typeface="Calibri" pitchFamily="34" charset="0"/>
              <a:cs typeface="B Homa" panose="00000400000000000000" pitchFamily="2" charset="-78"/>
            </a:endParaRPr>
          </a:p>
          <a:p>
            <a:pPr marL="342900" indent="-342900">
              <a:spcBef>
                <a:spcPct val="20000"/>
              </a:spcBef>
              <a:buFont typeface="Arial" charset="0"/>
              <a:buNone/>
            </a:pPr>
            <a:r>
              <a:rPr lang="fa-IR" dirty="0">
                <a:solidFill>
                  <a:prstClr val="black"/>
                </a:solidFill>
                <a:latin typeface="Calibri" pitchFamily="34" charset="0"/>
                <a:cs typeface="B Homa" panose="00000400000000000000" pitchFamily="2" charset="-78"/>
              </a:rPr>
              <a:t>3. مقاوم در برابر اشعه ماورای بنفش (</a:t>
            </a:r>
            <a:r>
              <a:rPr lang="en-US" dirty="0">
                <a:solidFill>
                  <a:prstClr val="black"/>
                </a:solidFill>
                <a:latin typeface="Calibri" pitchFamily="34" charset="0"/>
                <a:cs typeface="B Homa" panose="00000400000000000000" pitchFamily="2" charset="-78"/>
              </a:rPr>
              <a:t>UV</a:t>
            </a:r>
            <a:r>
              <a:rPr lang="fa-IR" dirty="0">
                <a:solidFill>
                  <a:prstClr val="black"/>
                </a:solidFill>
                <a:latin typeface="Calibri" pitchFamily="34" charset="0"/>
                <a:cs typeface="B Homa" panose="00000400000000000000" pitchFamily="2" charset="-78"/>
              </a:rPr>
              <a:t>) و حذف اثرات مخرب آن</a:t>
            </a:r>
          </a:p>
          <a:p>
            <a:pPr marL="342900" indent="-342900">
              <a:spcBef>
                <a:spcPct val="20000"/>
              </a:spcBef>
              <a:buFont typeface="Arial" charset="0"/>
              <a:buNone/>
            </a:pPr>
            <a:r>
              <a:rPr lang="fa-IR" dirty="0">
                <a:solidFill>
                  <a:prstClr val="black"/>
                </a:solidFill>
                <a:latin typeface="Calibri" pitchFamily="34" charset="0"/>
                <a:cs typeface="B Homa" panose="00000400000000000000" pitchFamily="2" charset="-78"/>
              </a:rPr>
              <a:t>4. کاهش در برابر آلودگی هوا</a:t>
            </a:r>
          </a:p>
          <a:p>
            <a:pPr marL="342900" indent="-342900">
              <a:spcBef>
                <a:spcPct val="20000"/>
              </a:spcBef>
              <a:buFont typeface="Arial" charset="0"/>
              <a:buNone/>
            </a:pPr>
            <a:r>
              <a:rPr lang="fa-IR" dirty="0">
                <a:solidFill>
                  <a:prstClr val="black"/>
                </a:solidFill>
                <a:latin typeface="Calibri" pitchFamily="34" charset="0"/>
                <a:cs typeface="B Homa" panose="00000400000000000000" pitchFamily="2" charset="-78"/>
              </a:rPr>
              <a:t>5. کاهش تابش سرد</a:t>
            </a:r>
          </a:p>
          <a:p>
            <a:pPr marL="342900" indent="-342900">
              <a:spcBef>
                <a:spcPct val="20000"/>
              </a:spcBef>
              <a:buFont typeface="Arial" charset="0"/>
              <a:buNone/>
            </a:pPr>
            <a:r>
              <a:rPr lang="fa-IR" dirty="0">
                <a:solidFill>
                  <a:prstClr val="black"/>
                </a:solidFill>
                <a:latin typeface="Calibri" pitchFamily="34" charset="0"/>
                <a:cs typeface="B Homa" panose="00000400000000000000" pitchFamily="2" charset="-78"/>
              </a:rPr>
              <a:t>6. کاهش هزینه تاسیسات سرمایشی و گرمایشی در ساختمان</a:t>
            </a:r>
          </a:p>
          <a:p>
            <a:pPr marL="342900" indent="-342900">
              <a:spcBef>
                <a:spcPct val="20000"/>
              </a:spcBef>
              <a:buFont typeface="Arial" charset="0"/>
              <a:buNone/>
            </a:pPr>
            <a:r>
              <a:rPr lang="fa-IR" dirty="0">
                <a:solidFill>
                  <a:prstClr val="black"/>
                </a:solidFill>
                <a:latin typeface="Calibri" pitchFamily="34" charset="0"/>
                <a:cs typeface="B Homa" panose="00000400000000000000" pitchFamily="2" charset="-78"/>
              </a:rPr>
              <a:t>7. کاهش آلودگی محیط زندگی و هزینه های مربوطه</a:t>
            </a:r>
          </a:p>
          <a:p>
            <a:pPr marL="342900" indent="-342900">
              <a:spcBef>
                <a:spcPct val="20000"/>
              </a:spcBef>
              <a:buFont typeface="Arial" charset="0"/>
              <a:buNone/>
            </a:pPr>
            <a:r>
              <a:rPr lang="fa-IR" dirty="0">
                <a:solidFill>
                  <a:prstClr val="black"/>
                </a:solidFill>
                <a:latin typeface="Calibri" pitchFamily="34" charset="0"/>
                <a:cs typeface="B Homa" panose="00000400000000000000" pitchFamily="2" charset="-78"/>
              </a:rPr>
              <a:t>8. هوابندی کامل</a:t>
            </a:r>
          </a:p>
          <a:p>
            <a:pPr marL="342900" indent="-342900">
              <a:spcBef>
                <a:spcPct val="20000"/>
              </a:spcBef>
              <a:buFont typeface="Arial" charset="0"/>
              <a:buNone/>
            </a:pPr>
            <a:r>
              <a:rPr lang="fa-IR" dirty="0">
                <a:solidFill>
                  <a:prstClr val="black"/>
                </a:solidFill>
                <a:latin typeface="Calibri" pitchFamily="34" charset="0"/>
                <a:cs typeface="B Homa" panose="00000400000000000000" pitchFamily="2" charset="-78"/>
              </a:rPr>
              <a:t>9. مقاوم در برابر باد، باران و طوفانهای شدید</a:t>
            </a:r>
          </a:p>
          <a:p>
            <a:pPr marL="342900" indent="-342900">
              <a:spcBef>
                <a:spcPct val="20000"/>
              </a:spcBef>
              <a:buFont typeface="Arial" charset="0"/>
              <a:buNone/>
            </a:pPr>
            <a:r>
              <a:rPr lang="fa-IR" dirty="0">
                <a:solidFill>
                  <a:prstClr val="black"/>
                </a:solidFill>
                <a:latin typeface="Calibri" pitchFamily="34" charset="0"/>
                <a:cs typeface="B Homa" panose="00000400000000000000" pitchFamily="2" charset="-78"/>
              </a:rPr>
              <a:t>10. تقویت مضاعف با استفاده از پروفیل گالوانیزه در داخل پروفیل </a:t>
            </a:r>
            <a:r>
              <a:rPr lang="en-US" dirty="0" err="1">
                <a:solidFill>
                  <a:prstClr val="black"/>
                </a:solidFill>
                <a:latin typeface="Calibri" pitchFamily="34" charset="0"/>
                <a:cs typeface="B Homa" panose="00000400000000000000" pitchFamily="2" charset="-78"/>
              </a:rPr>
              <a:t>uPVC</a:t>
            </a:r>
            <a:r>
              <a:rPr lang="fa-IR" dirty="0">
                <a:solidFill>
                  <a:prstClr val="black"/>
                </a:solidFill>
                <a:latin typeface="Calibri" pitchFamily="34" charset="0"/>
                <a:cs typeface="B Homa" panose="00000400000000000000" pitchFamily="2" charset="-78"/>
              </a:rPr>
              <a:t> </a:t>
            </a:r>
          </a:p>
          <a:p>
            <a:pPr marL="342900" indent="-342900">
              <a:spcBef>
                <a:spcPct val="20000"/>
              </a:spcBef>
              <a:buFont typeface="Arial" charset="0"/>
              <a:buNone/>
            </a:pPr>
            <a:r>
              <a:rPr lang="fa-IR" dirty="0">
                <a:solidFill>
                  <a:prstClr val="black"/>
                </a:solidFill>
                <a:latin typeface="Calibri" pitchFamily="34" charset="0"/>
                <a:cs typeface="B Homa" panose="00000400000000000000" pitchFamily="2" charset="-78"/>
              </a:rPr>
              <a:t>11. حفاظت از محیط زیست از طریق بازیافت و استفاده در صنایع دیگر</a:t>
            </a:r>
          </a:p>
          <a:p>
            <a:pPr marL="342900" indent="-342900">
              <a:spcBef>
                <a:spcPct val="20000"/>
              </a:spcBef>
              <a:buFont typeface="Arial" charset="0"/>
              <a:buNone/>
            </a:pPr>
            <a:r>
              <a:rPr lang="fa-IR" dirty="0">
                <a:solidFill>
                  <a:prstClr val="black"/>
                </a:solidFill>
                <a:latin typeface="Calibri" pitchFamily="34" charset="0"/>
                <a:cs typeface="B Homa" panose="00000400000000000000" pitchFamily="2" charset="-78"/>
              </a:rPr>
              <a:t>12. عدم نیاز به سرویسهای مکرر (تعویض، رنگ آمیزی و...) و نظافت آسان</a:t>
            </a:r>
          </a:p>
          <a:p>
            <a:pPr marL="342900" indent="-342900">
              <a:spcBef>
                <a:spcPct val="20000"/>
              </a:spcBef>
              <a:buFont typeface="Arial" charset="0"/>
              <a:buNone/>
            </a:pPr>
            <a:r>
              <a:rPr lang="fa-IR" dirty="0">
                <a:solidFill>
                  <a:prstClr val="black"/>
                </a:solidFill>
                <a:latin typeface="Calibri" pitchFamily="34" charset="0"/>
                <a:cs typeface="B Homa" panose="00000400000000000000" pitchFamily="2" charset="-78"/>
              </a:rPr>
              <a:t>13. غیر قابل اشتعال</a:t>
            </a:r>
          </a:p>
          <a:p>
            <a:pPr marL="342900" indent="-342900">
              <a:spcBef>
                <a:spcPct val="20000"/>
              </a:spcBef>
              <a:buFont typeface="Arial" charset="0"/>
              <a:buNone/>
            </a:pPr>
            <a:r>
              <a:rPr lang="fa-IR" dirty="0">
                <a:solidFill>
                  <a:prstClr val="black"/>
                </a:solidFill>
                <a:latin typeface="Calibri" pitchFamily="34" charset="0"/>
                <a:cs typeface="B Homa" panose="00000400000000000000" pitchFamily="2" charset="-78"/>
              </a:rPr>
              <a:t>14. سهولت در نصب</a:t>
            </a:r>
            <a:endParaRPr lang="en-US" dirty="0">
              <a:solidFill>
                <a:prstClr val="black"/>
              </a:solidFill>
              <a:latin typeface="Calibri" pitchFamily="34" charset="0"/>
              <a:cs typeface="B Homa" panose="00000400000000000000" pitchFamily="2" charset="-78"/>
            </a:endParaRPr>
          </a:p>
          <a:p>
            <a:pPr marL="342900" indent="-342900">
              <a:lnSpc>
                <a:spcPct val="80000"/>
              </a:lnSpc>
              <a:spcBef>
                <a:spcPct val="20000"/>
              </a:spcBef>
              <a:buFont typeface="Arial" charset="0"/>
              <a:buChar char="•"/>
            </a:pPr>
            <a:endParaRPr lang="fa-IR" dirty="0">
              <a:solidFill>
                <a:prstClr val="black"/>
              </a:solidFill>
              <a:latin typeface="Calibri" pitchFamily="34" charset="0"/>
              <a:cs typeface="B Homa" panose="00000400000000000000" pitchFamily="2" charset="-78"/>
            </a:endParaRPr>
          </a:p>
        </p:txBody>
      </p:sp>
      <p:sp>
        <p:nvSpPr>
          <p:cNvPr id="4" name="Rectangle 3"/>
          <p:cNvSpPr/>
          <p:nvPr/>
        </p:nvSpPr>
        <p:spPr>
          <a:xfrm>
            <a:off x="1600200" y="272842"/>
            <a:ext cx="7700209" cy="707886"/>
          </a:xfrm>
          <a:prstGeom prst="rect">
            <a:avLst/>
          </a:prstGeom>
        </p:spPr>
        <p:txBody>
          <a:bodyPr wrap="square">
            <a:spAutoFit/>
          </a:bodyPr>
          <a:lstStyle/>
          <a:p>
            <a:pPr algn="ctr"/>
            <a:r>
              <a:rPr lang="fa-IR" sz="4000" dirty="0">
                <a:solidFill>
                  <a:prstClr val="black"/>
                </a:solidFill>
                <a:latin typeface="IranNastaliq" pitchFamily="18" charset="0"/>
                <a:cs typeface="B Homa" panose="00000400000000000000" pitchFamily="2" charset="-78"/>
              </a:rPr>
              <a:t>ویژگی هاوخصوصیات پنجره های دوجداره</a:t>
            </a:r>
            <a:endParaRPr lang="fa-IR" sz="2800" dirty="0">
              <a:solidFill>
                <a:prstClr val="black"/>
              </a:solidFill>
              <a:latin typeface="Arial" pitchFamily="34" charset="0"/>
              <a:cs typeface="Arial" pitchFamily="34" charset="0"/>
            </a:endParaRPr>
          </a:p>
        </p:txBody>
      </p:sp>
      <p:pic>
        <p:nvPicPr>
          <p:cNvPr id="5" name="Picture 4" descr="23830-BigPic"/>
          <p:cNvPicPr>
            <a:picLocks noChangeAspect="1" noChangeArrowheads="1"/>
          </p:cNvPicPr>
          <p:nvPr/>
        </p:nvPicPr>
        <p:blipFill>
          <a:blip r:embed="rId2" cstate="print"/>
          <a:srcRect/>
          <a:stretch>
            <a:fillRect/>
          </a:stretch>
        </p:blipFill>
        <p:spPr bwMode="auto">
          <a:xfrm>
            <a:off x="819046" y="1484784"/>
            <a:ext cx="2199000" cy="3077435"/>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40488644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3" descr="D:\raheleh.upvc\katalog\IMG_8226.jpg"/>
          <p:cNvPicPr>
            <a:picLocks noChangeAspect="1" noChangeArrowheads="1"/>
          </p:cNvPicPr>
          <p:nvPr/>
        </p:nvPicPr>
        <p:blipFill>
          <a:blip r:embed="rId2">
            <a:extLst>
              <a:ext uri="{BEBA8EAE-BF5A-486C-A8C5-ECC9F3942E4B}">
                <a14:imgProps xmlns:a14="http://schemas.microsoft.com/office/drawing/2010/main">
                  <a14:imgLayer r:embed="rId3">
                    <a14:imgEffect>
                      <a14:saturation sat="200000"/>
                    </a14:imgEffect>
                    <a14:imgEffect>
                      <a14:brightnessContrast contrast="20000"/>
                    </a14:imgEffect>
                  </a14:imgLayer>
                </a14:imgProps>
              </a:ext>
            </a:extLst>
          </a:blip>
          <a:srcRect t="7692"/>
          <a:stretch>
            <a:fillRect/>
          </a:stretch>
        </p:blipFill>
        <p:spPr bwMode="auto">
          <a:xfrm>
            <a:off x="1043608" y="1844825"/>
            <a:ext cx="6296704" cy="4359008"/>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5" name="Content Placeholder 2"/>
          <p:cNvSpPr txBox="1">
            <a:spLocks/>
          </p:cNvSpPr>
          <p:nvPr/>
        </p:nvSpPr>
        <p:spPr>
          <a:xfrm>
            <a:off x="3909408" y="1124744"/>
            <a:ext cx="4362666" cy="926289"/>
          </a:xfrm>
          <a:prstGeom prst="rect">
            <a:avLst/>
          </a:prstGeom>
        </p:spPr>
        <p:txBody>
          <a:bodyPr>
            <a:noAutofit/>
          </a:bodyPr>
          <a:lstStyle/>
          <a:p>
            <a:pPr marL="342900" indent="-342900">
              <a:lnSpc>
                <a:spcPct val="80000"/>
              </a:lnSpc>
              <a:spcBef>
                <a:spcPct val="20000"/>
              </a:spcBef>
            </a:pPr>
            <a:r>
              <a:rPr lang="fa-IR" dirty="0">
                <a:solidFill>
                  <a:prstClr val="black"/>
                </a:solidFill>
                <a:latin typeface="Calibri" pitchFamily="34" charset="0"/>
                <a:cs typeface="B Homa" panose="00000400000000000000" pitchFamily="2" charset="-78"/>
              </a:rPr>
              <a:t>در شیشه های دو جداره می توان از انواع شیشه های </a:t>
            </a:r>
            <a:endParaRPr lang="en-US" dirty="0">
              <a:solidFill>
                <a:prstClr val="black"/>
              </a:solidFill>
              <a:latin typeface="Calibri" pitchFamily="34" charset="0"/>
              <a:cs typeface="B Homa" panose="00000400000000000000" pitchFamily="2" charset="-78"/>
            </a:endParaRPr>
          </a:p>
          <a:p>
            <a:pPr marL="342900" indent="-342900">
              <a:lnSpc>
                <a:spcPct val="80000"/>
              </a:lnSpc>
              <a:spcBef>
                <a:spcPct val="20000"/>
              </a:spcBef>
            </a:pPr>
            <a:r>
              <a:rPr lang="fa-IR" dirty="0">
                <a:solidFill>
                  <a:prstClr val="black"/>
                </a:solidFill>
                <a:latin typeface="Calibri" pitchFamily="34" charset="0"/>
                <a:cs typeface="B Homa" panose="00000400000000000000" pitchFamily="2" charset="-78"/>
              </a:rPr>
              <a:t>معمولی رنگی، رفلکس، لمینت و سکوریت استفاده کرد.</a:t>
            </a:r>
            <a:endParaRPr lang="en-US" dirty="0">
              <a:solidFill>
                <a:prstClr val="black"/>
              </a:solidFill>
              <a:latin typeface="Calibri" pitchFamily="34" charset="0"/>
              <a:cs typeface="B Homa" panose="00000400000000000000" pitchFamily="2" charset="-78"/>
            </a:endParaRPr>
          </a:p>
        </p:txBody>
      </p:sp>
      <p:sp>
        <p:nvSpPr>
          <p:cNvPr id="6" name="Rectangle 5"/>
          <p:cNvSpPr/>
          <p:nvPr/>
        </p:nvSpPr>
        <p:spPr>
          <a:xfrm>
            <a:off x="1431757" y="56818"/>
            <a:ext cx="7363327" cy="707886"/>
          </a:xfrm>
          <a:prstGeom prst="rect">
            <a:avLst/>
          </a:prstGeom>
        </p:spPr>
        <p:txBody>
          <a:bodyPr wrap="square">
            <a:spAutoFit/>
          </a:bodyPr>
          <a:lstStyle/>
          <a:p>
            <a:r>
              <a:rPr lang="fa-IR" sz="4000" dirty="0" smtClean="0">
                <a:solidFill>
                  <a:prstClr val="black"/>
                </a:solidFill>
                <a:latin typeface="IranNastaliq" pitchFamily="18" charset="0"/>
                <a:cs typeface="B Homa" panose="00000400000000000000" pitchFamily="2" charset="-78"/>
              </a:rPr>
              <a:t>سیستم شیشه های دوجداره</a:t>
            </a:r>
            <a:endParaRPr lang="fa-IR" sz="1600" dirty="0">
              <a:solidFill>
                <a:prstClr val="black"/>
              </a:solidFill>
              <a:latin typeface="Arial" pitchFamily="34" charset="0"/>
              <a:cs typeface="B Homa" panose="00000400000000000000" pitchFamily="2" charset="-78"/>
            </a:endParaRPr>
          </a:p>
        </p:txBody>
      </p:sp>
    </p:spTree>
    <p:extLst>
      <p:ext uri="{BB962C8B-B14F-4D97-AF65-F5344CB8AC3E}">
        <p14:creationId xmlns:p14="http://schemas.microsoft.com/office/powerpoint/2010/main" val="2123195433"/>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6643702" y="1142984"/>
            <a:ext cx="1117614" cy="369332"/>
          </a:xfrm>
          <a:prstGeom prst="rect">
            <a:avLst/>
          </a:prstGeom>
        </p:spPr>
        <p:txBody>
          <a:bodyPr wrap="none">
            <a:spAutoFit/>
          </a:bodyPr>
          <a:lstStyle/>
          <a:p>
            <a:pPr algn="l" rtl="0"/>
            <a:r>
              <a:rPr lang="fa-IR" b="1" dirty="0">
                <a:solidFill>
                  <a:prstClr val="black"/>
                </a:solidFill>
                <a:cs typeface="B Homa" panose="00000400000000000000" pitchFamily="2" charset="-78"/>
              </a:rPr>
              <a:t>ترمال بریک</a:t>
            </a:r>
          </a:p>
        </p:txBody>
      </p:sp>
      <p:sp>
        <p:nvSpPr>
          <p:cNvPr id="4" name="Rectangle 3"/>
          <p:cNvSpPr/>
          <p:nvPr/>
        </p:nvSpPr>
        <p:spPr>
          <a:xfrm>
            <a:off x="785786" y="1571612"/>
            <a:ext cx="7358098" cy="3354765"/>
          </a:xfrm>
          <a:prstGeom prst="rect">
            <a:avLst/>
          </a:prstGeom>
        </p:spPr>
        <p:txBody>
          <a:bodyPr wrap="square">
            <a:spAutoFit/>
          </a:bodyPr>
          <a:lstStyle/>
          <a:p>
            <a:pPr algn="just"/>
            <a:r>
              <a:rPr lang="fa-IR" sz="1600" dirty="0">
                <a:solidFill>
                  <a:prstClr val="black"/>
                </a:solidFill>
                <a:cs typeface="B Homa" panose="00000400000000000000" pitchFamily="2" charset="-78"/>
              </a:rPr>
              <a:t>پروفیلهای ترمال بریک، جدیدترین تکنولوژی اروپا برای جلوگیری از اتلاف گرما میباشد. در پروفیلهای معمولی مقداری انرژی از طریق بدنه پروفیل آلومینیوم (بعلت </a:t>
            </a:r>
            <a:r>
              <a:rPr lang="fa-IR" sz="1600" dirty="0">
                <a:solidFill>
                  <a:prstClr val="black"/>
                </a:solidFill>
                <a:effectLst>
                  <a:outerShdw blurRad="38100" dist="38100" dir="2700000" algn="tl">
                    <a:srgbClr val="000000">
                      <a:alpha val="43137"/>
                    </a:srgbClr>
                  </a:outerShdw>
                </a:effectLst>
                <a:cs typeface="B Homa" panose="00000400000000000000" pitchFamily="2" charset="-78"/>
              </a:rPr>
              <a:t>هادی بودن آلومینیوم</a:t>
            </a:r>
            <a:r>
              <a:rPr lang="fa-IR" sz="1600" dirty="0">
                <a:solidFill>
                  <a:prstClr val="black"/>
                </a:solidFill>
                <a:cs typeface="B Homa" panose="00000400000000000000" pitchFamily="2" charset="-78"/>
              </a:rPr>
              <a:t>) از طرف داخل ساختمان به خارج هدایت میشود.پنجره های آلومینیومی معمولی در مقابل عناصر جوی مقاوم هستند ولی از آنجایی که آلومینیوم هادی خوبی میباشد، باعث تلف شدن انرژی میشوند. برای حل این مسئله محصول  جدیدی به نام پنجره آلومینیومی ترمال بریک به دنیا عرضه شده است که در این پنجره ها وجود لایه پلاستیکی بین دو فریم داخلی و خارجی در مقابل انتقال حرارت شکست بوجود می آورد - کلمه </a:t>
            </a:r>
            <a:r>
              <a:rPr lang="en-US" sz="1600" dirty="0">
                <a:solidFill>
                  <a:prstClr val="black"/>
                </a:solidFill>
                <a:cs typeface="B Homa" panose="00000400000000000000" pitchFamily="2" charset="-78"/>
              </a:rPr>
              <a:t>Thermal Break </a:t>
            </a:r>
            <a:r>
              <a:rPr lang="fa-IR" sz="1600" dirty="0">
                <a:solidFill>
                  <a:prstClr val="black"/>
                </a:solidFill>
                <a:cs typeface="B Homa" panose="00000400000000000000" pitchFamily="2" charset="-78"/>
              </a:rPr>
              <a:t>یعنی شکست حرارتی از همانجا ریشه میگیرد.- این پنجره ها عایق حرارتی دارند یعنی </a:t>
            </a:r>
            <a:r>
              <a:rPr lang="fa-IR" dirty="0">
                <a:solidFill>
                  <a:prstClr val="black"/>
                </a:solidFill>
                <a:effectLst>
                  <a:outerShdw blurRad="38100" dist="38100" dir="2700000" algn="tl">
                    <a:srgbClr val="000000">
                      <a:alpha val="43137"/>
                    </a:srgbClr>
                  </a:outerShdw>
                </a:effectLst>
                <a:cs typeface="B Homa" panose="00000400000000000000" pitchFamily="2" charset="-78"/>
              </a:rPr>
              <a:t>از دو فریم داخلی و خارجی تشکیل شده اند که توسط یک عایق پلاستیکی </a:t>
            </a:r>
            <a:r>
              <a:rPr lang="fa-IR" sz="1600" dirty="0">
                <a:solidFill>
                  <a:prstClr val="black"/>
                </a:solidFill>
                <a:cs typeface="B Homa" panose="00000400000000000000" pitchFamily="2" charset="-78"/>
              </a:rPr>
              <a:t>از هم جدا شده اند. در گذشته پنجره های آلومینیومی حرارت را بین داخل و خارج خانه منتقل میکردند، ولی در پنجره های ترمال بریک به واسطه ترکیب </a:t>
            </a:r>
            <a:r>
              <a:rPr lang="fa-IR" sz="1600" dirty="0">
                <a:solidFill>
                  <a:prstClr val="black"/>
                </a:solidFill>
                <a:effectLst>
                  <a:outerShdw blurRad="38100" dist="38100" dir="2700000" algn="tl">
                    <a:srgbClr val="000000">
                      <a:alpha val="43137"/>
                    </a:srgbClr>
                  </a:outerShdw>
                </a:effectLst>
                <a:cs typeface="B Homa" panose="00000400000000000000" pitchFamily="2" charset="-78"/>
              </a:rPr>
              <a:t>پلی آمید و آلومینیوم </a:t>
            </a:r>
            <a:r>
              <a:rPr lang="fa-IR" sz="1600" dirty="0">
                <a:solidFill>
                  <a:prstClr val="black"/>
                </a:solidFill>
                <a:cs typeface="B Homa" panose="00000400000000000000" pitchFamily="2" charset="-78"/>
              </a:rPr>
              <a:t>در تولید آنها این مشکل رفع شده است .</a:t>
            </a:r>
          </a:p>
          <a:p>
            <a:pPr algn="just"/>
            <a:r>
              <a:rPr lang="fa-IR" sz="1600" dirty="0">
                <a:solidFill>
                  <a:prstClr val="black"/>
                </a:solidFill>
                <a:cs typeface="B Homa" panose="00000400000000000000" pitchFamily="2" charset="-78"/>
              </a:rPr>
              <a:t>شاید مقدار صرفه جویی در این حالت اندک بنظر آید ولی بایستی توجه داشت که در درازمدت صرفه جویی بسیار زیاد خواهد بود.</a:t>
            </a:r>
          </a:p>
          <a:p>
            <a:pPr algn="just"/>
            <a:endParaRPr lang="fa-IR" sz="1600" dirty="0">
              <a:solidFill>
                <a:prstClr val="black"/>
              </a:solidFill>
              <a:cs typeface="B Homa" panose="00000400000000000000" pitchFamily="2" charset="-78"/>
            </a:endParaRPr>
          </a:p>
        </p:txBody>
      </p:sp>
      <p:sp>
        <p:nvSpPr>
          <p:cNvPr id="5" name="Rectangle 4"/>
          <p:cNvSpPr/>
          <p:nvPr/>
        </p:nvSpPr>
        <p:spPr>
          <a:xfrm>
            <a:off x="4572000" y="0"/>
            <a:ext cx="3528392" cy="707886"/>
          </a:xfrm>
          <a:prstGeom prst="rect">
            <a:avLst/>
          </a:prstGeom>
        </p:spPr>
        <p:txBody>
          <a:bodyPr wrap="square">
            <a:spAutoFit/>
          </a:bodyPr>
          <a:lstStyle/>
          <a:p>
            <a:pPr algn="ctr"/>
            <a:r>
              <a:rPr lang="fa-IR" sz="4000" dirty="0">
                <a:solidFill>
                  <a:prstClr val="black"/>
                </a:solidFill>
                <a:latin typeface="IranNastaliq" pitchFamily="18" charset="0"/>
                <a:cs typeface="B Homa" panose="00000400000000000000" pitchFamily="2" charset="-78"/>
              </a:rPr>
              <a:t>پروفیل ها </a:t>
            </a:r>
            <a:endParaRPr lang="fa-IR" sz="1600" dirty="0">
              <a:solidFill>
                <a:prstClr val="black"/>
              </a:solidFill>
              <a:latin typeface="Arial" pitchFamily="34" charset="0"/>
              <a:cs typeface="B Homa" panose="00000400000000000000" pitchFamily="2" charset="-78"/>
            </a:endParaRPr>
          </a:p>
        </p:txBody>
      </p:sp>
    </p:spTree>
    <p:extLst>
      <p:ext uri="{BB962C8B-B14F-4D97-AF65-F5344CB8AC3E}">
        <p14:creationId xmlns:p14="http://schemas.microsoft.com/office/powerpoint/2010/main" val="3526667093"/>
      </p:ext>
    </p:extLst>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3448388" y="1052736"/>
            <a:ext cx="4652004" cy="2462213"/>
          </a:xfrm>
          <a:prstGeom prst="rect">
            <a:avLst/>
          </a:prstGeom>
        </p:spPr>
        <p:txBody>
          <a:bodyPr wrap="square">
            <a:spAutoFit/>
          </a:bodyPr>
          <a:lstStyle/>
          <a:p>
            <a:r>
              <a:rPr lang="fa-IR" sz="1400" dirty="0">
                <a:solidFill>
                  <a:prstClr val="black"/>
                </a:solidFill>
                <a:cs typeface="B Homa" panose="00000400000000000000" pitchFamily="2" charset="-78"/>
              </a:rPr>
              <a:t>بطور کلی در یک ساختمان ، پنجره یکی از مهمترین عوامل اتلاف انرژی است( حدود 3/1 از کل انرژی هدر رفته ساختمان از راه پنجره ها هدر میرود ) . ضریب انتقال حرارت  بالا در آلومینیوم باعث میشود اتلاف حرارت از طریق قاب پنجره بیشتر از سطح شیشه باشد . لذا استفاده از تکنیک پل حرارتی یا ترمال بریک نمودن پروفیل بعنوان راهکاری مناسب برای کاهش اتلاف انرژی میباشد .  در این سیستم پروفیلهای عایق از دو مقطع مجزا پروفیل آلومینیوم تشکیل میشود که توسط نوارهایی از جنس پلی آمید ( با الیاف شیشه ) بهم متصل میشوند . این عایق بدلیل پایین بودن ضریب انتقال حرارت ،مانع انتقال آن میشود . علاوه بر آن عایق باید در دمای بالا خواص مکانیکی خود را حفظ کند همچنین در برابر مواد شیمیایی ، آب ، اشعه و حرارت مقاومت داشته باشد .  </a:t>
            </a:r>
          </a:p>
        </p:txBody>
      </p:sp>
      <p:sp>
        <p:nvSpPr>
          <p:cNvPr id="5" name="Rectangle 4"/>
          <p:cNvSpPr/>
          <p:nvPr/>
        </p:nvSpPr>
        <p:spPr>
          <a:xfrm>
            <a:off x="4572000" y="0"/>
            <a:ext cx="3528392" cy="707886"/>
          </a:xfrm>
          <a:prstGeom prst="rect">
            <a:avLst/>
          </a:prstGeom>
        </p:spPr>
        <p:txBody>
          <a:bodyPr wrap="square">
            <a:spAutoFit/>
          </a:bodyPr>
          <a:lstStyle/>
          <a:p>
            <a:pPr algn="ctr"/>
            <a:r>
              <a:rPr lang="fa-IR" sz="4000" dirty="0">
                <a:solidFill>
                  <a:prstClr val="black"/>
                </a:solidFill>
                <a:latin typeface="IranNastaliq" pitchFamily="18" charset="0"/>
                <a:cs typeface="B Homa" panose="00000400000000000000" pitchFamily="2" charset="-78"/>
              </a:rPr>
              <a:t>پروفیل ها </a:t>
            </a:r>
            <a:endParaRPr lang="fa-IR" sz="1600" dirty="0">
              <a:solidFill>
                <a:prstClr val="black"/>
              </a:solidFill>
              <a:latin typeface="Arial" pitchFamily="34" charset="0"/>
              <a:cs typeface="B Homa" panose="00000400000000000000" pitchFamily="2" charset="-78"/>
            </a:endParaRPr>
          </a:p>
        </p:txBody>
      </p:sp>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03848" y="3163788"/>
            <a:ext cx="1981318" cy="249746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97386" y="3736919"/>
            <a:ext cx="1908665" cy="2356377"/>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7" name="Pictur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214952" y="3861047"/>
            <a:ext cx="2857500" cy="241935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8" name="Picture 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99592" y="724666"/>
            <a:ext cx="2304256" cy="2486607"/>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3898047618"/>
      </p:ext>
    </p:extLst>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p:cNvSpPr/>
          <p:nvPr/>
        </p:nvSpPr>
        <p:spPr>
          <a:xfrm>
            <a:off x="4572000" y="0"/>
            <a:ext cx="3528392" cy="707886"/>
          </a:xfrm>
          <a:prstGeom prst="rect">
            <a:avLst/>
          </a:prstGeom>
        </p:spPr>
        <p:txBody>
          <a:bodyPr wrap="square">
            <a:spAutoFit/>
          </a:bodyPr>
          <a:lstStyle/>
          <a:p>
            <a:pPr algn="ctr"/>
            <a:r>
              <a:rPr lang="fa-IR" sz="4000" dirty="0">
                <a:solidFill>
                  <a:prstClr val="black"/>
                </a:solidFill>
                <a:latin typeface="IranNastaliq" pitchFamily="18" charset="0"/>
                <a:cs typeface="B Homa" panose="00000400000000000000" pitchFamily="2" charset="-78"/>
              </a:rPr>
              <a:t>انواع پروفیل ها</a:t>
            </a:r>
            <a:endParaRPr lang="fa-IR" sz="1600" dirty="0">
              <a:solidFill>
                <a:prstClr val="black"/>
              </a:solidFill>
              <a:latin typeface="Arial" pitchFamily="34" charset="0"/>
              <a:cs typeface="B Homa" panose="00000400000000000000" pitchFamily="2" charset="-78"/>
            </a:endParaRPr>
          </a:p>
        </p:txBody>
      </p:sp>
      <p:pic>
        <p:nvPicPr>
          <p:cNvPr id="1026" name="Picture 2"/>
          <p:cNvPicPr>
            <a:picLocks noChangeAspect="1" noChangeArrowheads="1"/>
          </p:cNvPicPr>
          <p:nvPr/>
        </p:nvPicPr>
        <p:blipFill rotWithShape="1">
          <a:blip r:embed="rId2">
            <a:extLst>
              <a:ext uri="{BEBA8EAE-BF5A-486C-A8C5-ECC9F3942E4B}">
                <a14:imgProps xmlns:a14="http://schemas.microsoft.com/office/drawing/2010/main">
                  <a14:imgLayer r:embed="rId3">
                    <a14:imgEffect>
                      <a14:sharpenSoften amount="50000"/>
                    </a14:imgEffect>
                  </a14:imgLayer>
                </a14:imgProps>
              </a:ext>
              <a:ext uri="{28A0092B-C50C-407E-A947-70E740481C1C}">
                <a14:useLocalDpi xmlns:a14="http://schemas.microsoft.com/office/drawing/2010/main" val="0"/>
              </a:ext>
            </a:extLst>
          </a:blip>
          <a:srcRect l="13292" t="9991" r="13530" b="6018"/>
          <a:stretch/>
        </p:blipFill>
        <p:spPr bwMode="auto">
          <a:xfrm>
            <a:off x="4044467" y="3284984"/>
            <a:ext cx="3427274" cy="28584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03684" y="1107632"/>
            <a:ext cx="2324100" cy="3324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Rectangle 1"/>
          <p:cNvSpPr/>
          <p:nvPr/>
        </p:nvSpPr>
        <p:spPr>
          <a:xfrm>
            <a:off x="3127784" y="836712"/>
            <a:ext cx="5260640" cy="2554545"/>
          </a:xfrm>
          <a:prstGeom prst="rect">
            <a:avLst/>
          </a:prstGeom>
        </p:spPr>
        <p:txBody>
          <a:bodyPr wrap="square">
            <a:spAutoFit/>
          </a:bodyPr>
          <a:lstStyle/>
          <a:p>
            <a:pPr algn="just"/>
            <a:r>
              <a:rPr lang="fa-IR" sz="1600" dirty="0">
                <a:solidFill>
                  <a:prstClr val="black"/>
                </a:solidFill>
                <a:cs typeface="B Homa" panose="00000400000000000000" pitchFamily="2" charset="-78"/>
              </a:rPr>
              <a:t>پروفیلهای سری 470 با عرض 47 میلیمتر و پشتیبانی از شیشه های چندجداره تا ضخامت 20 میلیمتر بهترین انتخاب برای درب و پنجره ساختمانهای جدید میباشد. با توجه به </a:t>
            </a:r>
            <a:r>
              <a:rPr lang="fa-IR" sz="1600" b="1" dirty="0">
                <a:solidFill>
                  <a:prstClr val="black"/>
                </a:solidFill>
                <a:cs typeface="B Homa" panose="00000400000000000000" pitchFamily="2" charset="-78"/>
                <a:hlinkClick r:id="rId5"/>
              </a:rPr>
              <a:t>ترمال بریک</a:t>
            </a:r>
            <a:r>
              <a:rPr lang="fa-IR" sz="1600" dirty="0">
                <a:solidFill>
                  <a:prstClr val="black"/>
                </a:solidFill>
                <a:cs typeface="B Homa" panose="00000400000000000000" pitchFamily="2" charset="-78"/>
              </a:rPr>
              <a:t> بودن این پروفیلها ، استفاده از شیشه های چندجداره و انواع نوارهای درزگیر و آب بند در این درب و پنجره ها، اتلاف انرژی ناچیز بوده، هزینه های سرمایش و گرمایش ساختمان بشدت کاهش می یابد. یراق آلات مورد استفاده در سری 470 استاندارد اروپا را دارا بوده و بسته به درخواست مشتری ساخت ایتالیا و یا ترکیه خواهد بود. نوارهای پلی آمید استفاده شده در این پروفیلها ساخت کشور ایتالیا و در مقابل اشعه خورشید ، مواد شوینده ، گرما و سرمای شدید مقاوم میباشد. </a:t>
            </a:r>
            <a:endParaRPr lang="en-US" sz="1600" dirty="0">
              <a:solidFill>
                <a:prstClr val="black"/>
              </a:solidFill>
              <a:cs typeface="B Homa" panose="00000400000000000000" pitchFamily="2" charset="-78"/>
            </a:endParaRPr>
          </a:p>
        </p:txBody>
      </p:sp>
    </p:spTree>
    <p:extLst>
      <p:ext uri="{BB962C8B-B14F-4D97-AF65-F5344CB8AC3E}">
        <p14:creationId xmlns:p14="http://schemas.microsoft.com/office/powerpoint/2010/main" val="650891069"/>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p:cNvSpPr/>
          <p:nvPr/>
        </p:nvSpPr>
        <p:spPr>
          <a:xfrm>
            <a:off x="4572000" y="0"/>
            <a:ext cx="3528392" cy="707886"/>
          </a:xfrm>
          <a:prstGeom prst="rect">
            <a:avLst/>
          </a:prstGeom>
        </p:spPr>
        <p:txBody>
          <a:bodyPr wrap="square">
            <a:spAutoFit/>
          </a:bodyPr>
          <a:lstStyle/>
          <a:p>
            <a:pPr algn="ctr"/>
            <a:r>
              <a:rPr lang="fa-IR" sz="4000" dirty="0">
                <a:solidFill>
                  <a:prstClr val="black"/>
                </a:solidFill>
                <a:latin typeface="IranNastaliq" pitchFamily="18" charset="0"/>
                <a:cs typeface="B Homa" panose="00000400000000000000" pitchFamily="2" charset="-78"/>
              </a:rPr>
              <a:t>انواع پروفیل ها</a:t>
            </a:r>
            <a:endParaRPr lang="fa-IR" sz="1600" dirty="0">
              <a:solidFill>
                <a:prstClr val="black"/>
              </a:solidFill>
              <a:latin typeface="Arial" pitchFamily="34" charset="0"/>
              <a:cs typeface="B Homa" panose="00000400000000000000" pitchFamily="2" charset="-78"/>
            </a:endParaRPr>
          </a:p>
        </p:txBody>
      </p:sp>
      <p:sp>
        <p:nvSpPr>
          <p:cNvPr id="2" name="Rectangle 1"/>
          <p:cNvSpPr/>
          <p:nvPr/>
        </p:nvSpPr>
        <p:spPr>
          <a:xfrm>
            <a:off x="2867726" y="980728"/>
            <a:ext cx="5260640" cy="2554545"/>
          </a:xfrm>
          <a:prstGeom prst="rect">
            <a:avLst/>
          </a:prstGeom>
        </p:spPr>
        <p:txBody>
          <a:bodyPr wrap="square">
            <a:spAutoFit/>
          </a:bodyPr>
          <a:lstStyle/>
          <a:p>
            <a:pPr algn="just"/>
            <a:r>
              <a:rPr lang="fa-IR" sz="1600" dirty="0">
                <a:solidFill>
                  <a:prstClr val="black"/>
                </a:solidFill>
                <a:cs typeface="B Homa" panose="00000400000000000000" pitchFamily="2" charset="-78"/>
              </a:rPr>
              <a:t>پروفیلهای سری 900 با عرض 90 میلیمتر و پشتیبانی از شیشه های چندجداره تا ضخامت 20 میلیمتر بهترین انتخاب برای درب و پنجره ساختمانهای جدید میباشد. با توجه به </a:t>
            </a:r>
            <a:r>
              <a:rPr lang="fa-IR" sz="1600" b="1" dirty="0">
                <a:solidFill>
                  <a:prstClr val="black"/>
                </a:solidFill>
                <a:cs typeface="B Homa" panose="00000400000000000000" pitchFamily="2" charset="-78"/>
                <a:hlinkClick r:id="rId2"/>
              </a:rPr>
              <a:t>ترمال بریک</a:t>
            </a:r>
            <a:r>
              <a:rPr lang="fa-IR" sz="1600" dirty="0">
                <a:solidFill>
                  <a:prstClr val="black"/>
                </a:solidFill>
                <a:cs typeface="B Homa" panose="00000400000000000000" pitchFamily="2" charset="-78"/>
              </a:rPr>
              <a:t> بودن این پروفیلها ، استفاده از شیشه های چندجداره و انواع نوارهای درزگیر و آب بند در این درب و پنجره ها، اتلاف انرژی ناچیز بوده، هزینه های سرمایش و گرمایش ساختمان بشدت کاهش می یابد. یراق آلات مورد استفاده در سری 900 استاندارد اروپا را دارا بوده و بسته به درخواست مشتری ساخت ایتالیا و یا ترکیه خواهد بود. نوارهای پلی آمید استفاده شده در این پروفیلها ساخت کشور ایتالیا و در مقابل اشعه خورشید ، مواد شوینده ، گرما و سرمای شدید مقاوم میباشد</a:t>
            </a:r>
            <a:endParaRPr lang="en-US" sz="1600" dirty="0">
              <a:solidFill>
                <a:prstClr val="black"/>
              </a:solidFill>
              <a:cs typeface="B Homa" panose="00000400000000000000" pitchFamily="2" charset="-78"/>
            </a:endParaRPr>
          </a:p>
        </p:txBody>
      </p:sp>
      <p:pic>
        <p:nvPicPr>
          <p:cNvPr id="2050" name="Picture 2"/>
          <p:cNvPicPr>
            <a:picLocks noChangeAspect="1" noChangeArrowheads="1"/>
          </p:cNvPicPr>
          <p:nvPr/>
        </p:nvPicPr>
        <p:blipFill rotWithShape="1">
          <a:blip r:embed="rId3">
            <a:extLst>
              <a:ext uri="{BEBA8EAE-BF5A-486C-A8C5-ECC9F3942E4B}">
                <a14:imgProps xmlns:a14="http://schemas.microsoft.com/office/drawing/2010/main">
                  <a14:imgLayer r:embed="rId4">
                    <a14:imgEffect>
                      <a14:sharpenSoften amount="50000"/>
                    </a14:imgEffect>
                    <a14:imgEffect>
                      <a14:brightnessContrast contrast="40000"/>
                    </a14:imgEffect>
                  </a14:imgLayer>
                </a14:imgProps>
              </a:ext>
              <a:ext uri="{28A0092B-C50C-407E-A947-70E740481C1C}">
                <a14:useLocalDpi xmlns:a14="http://schemas.microsoft.com/office/drawing/2010/main" val="0"/>
              </a:ext>
            </a:extLst>
          </a:blip>
          <a:srcRect l="18065" t="6701"/>
          <a:stretch/>
        </p:blipFill>
        <p:spPr bwMode="auto">
          <a:xfrm>
            <a:off x="4427984" y="3429000"/>
            <a:ext cx="3097907" cy="2654666"/>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pic>
        <p:nvPicPr>
          <p:cNvPr id="2051" name="Picture 3"/>
          <p:cNvPicPr>
            <a:picLocks noChangeAspect="1" noChangeArrowheads="1"/>
          </p:cNvPicPr>
          <p:nvPr/>
        </p:nvPicPr>
        <p:blipFill rotWithShape="1">
          <a:blip r:embed="rId5">
            <a:extLst>
              <a:ext uri="{28A0092B-C50C-407E-A947-70E740481C1C}">
                <a14:useLocalDpi xmlns:a14="http://schemas.microsoft.com/office/drawing/2010/main" val="0"/>
              </a:ext>
            </a:extLst>
          </a:blip>
          <a:srcRect l="4683" r="10181"/>
          <a:stretch/>
        </p:blipFill>
        <p:spPr bwMode="auto">
          <a:xfrm>
            <a:off x="827584" y="3140968"/>
            <a:ext cx="2925178" cy="31683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776150695"/>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852619" y="1052736"/>
            <a:ext cx="7429552" cy="5509200"/>
          </a:xfrm>
          <a:prstGeom prst="rect">
            <a:avLst/>
          </a:prstGeom>
        </p:spPr>
        <p:txBody>
          <a:bodyPr wrap="square">
            <a:spAutoFit/>
          </a:bodyPr>
          <a:lstStyle/>
          <a:p>
            <a:r>
              <a:rPr lang="fa-IR" sz="1600" dirty="0">
                <a:solidFill>
                  <a:prstClr val="black"/>
                </a:solidFill>
                <a:cs typeface="B Homa" panose="00000400000000000000" pitchFamily="2" charset="-78"/>
              </a:rPr>
              <a:t>در و پنجره های آلومینیومی به دو صورت ساده و ترمال بریک ارایه می شوند.</a:t>
            </a:r>
          </a:p>
          <a:p>
            <a:r>
              <a:rPr lang="fa-IR" sz="1600" dirty="0">
                <a:solidFill>
                  <a:prstClr val="black"/>
                </a:solidFill>
                <a:cs typeface="B Homa" panose="00000400000000000000" pitchFamily="2" charset="-78"/>
              </a:rPr>
              <a:t>پنجره های </a:t>
            </a:r>
            <a:r>
              <a:rPr lang="en-US" sz="1600" dirty="0">
                <a:solidFill>
                  <a:prstClr val="black"/>
                </a:solidFill>
                <a:cs typeface="B Homa" panose="00000400000000000000" pitchFamily="2" charset="-78"/>
              </a:rPr>
              <a:t>Thermal break</a:t>
            </a:r>
            <a:r>
              <a:rPr lang="fa-IR" sz="1600" dirty="0">
                <a:solidFill>
                  <a:prstClr val="black"/>
                </a:solidFill>
                <a:cs typeface="B Homa" panose="00000400000000000000" pitchFamily="2" charset="-78"/>
              </a:rPr>
              <a:t> از انواع پنجره های عایق در برابر حرارت می باشند .</a:t>
            </a:r>
          </a:p>
          <a:p>
            <a:r>
              <a:rPr lang="fa-IR" sz="1600" dirty="0">
                <a:solidFill>
                  <a:prstClr val="black"/>
                </a:solidFill>
                <a:cs typeface="B Homa" panose="00000400000000000000" pitchFamily="2" charset="-78"/>
              </a:rPr>
              <a:t>به دلیل ضریب انتقال حرارت بالا در آلومینیوم علاوه بر دوجداره بودن شیشه ها ، پروفیل آلومینیومی نیز از طریق تیغه های پلی آمید به هم متصل و دوجداره می شوند . این روش باعث عدم انتقال حرارت در پروفیل می شود .</a:t>
            </a:r>
          </a:p>
          <a:p>
            <a:r>
              <a:rPr lang="fa-IR" sz="1600" dirty="0">
                <a:solidFill>
                  <a:prstClr val="black"/>
                </a:solidFill>
                <a:cs typeface="B Homa" panose="00000400000000000000" pitchFamily="2" charset="-78"/>
              </a:rPr>
              <a:t>پروفیلهای حاصل پروفیلهای ترمال بریک می باشند که از دو مقطع پروفیل آلومینیومی مجزا که به وسیله تیغه های پلی آمید به هم متصل می گردند، تشکیل شده اند.</a:t>
            </a:r>
          </a:p>
          <a:p>
            <a:r>
              <a:rPr lang="fa-IR" sz="1600" dirty="0">
                <a:solidFill>
                  <a:prstClr val="black"/>
                </a:solidFill>
                <a:cs typeface="B Homa" panose="00000400000000000000" pitchFamily="2" charset="-78"/>
              </a:rPr>
              <a:t>سيستم ترمال بريك كه در اروپا ابداع شده است به دليل </a:t>
            </a:r>
            <a:r>
              <a:rPr lang="fa-IR" sz="1600" dirty="0">
                <a:solidFill>
                  <a:prstClr val="black"/>
                </a:solidFill>
                <a:effectLst>
                  <a:outerShdw blurRad="38100" dist="38100" dir="2700000" algn="tl">
                    <a:srgbClr val="000000">
                      <a:alpha val="43137"/>
                    </a:srgbClr>
                  </a:outerShdw>
                </a:effectLst>
                <a:cs typeface="B Homa" panose="00000400000000000000" pitchFamily="2" charset="-78"/>
              </a:rPr>
              <a:t>داشتن لاستيك پلي آميد مابين جدار داخلي و خارجي پروفيل </a:t>
            </a:r>
            <a:r>
              <a:rPr lang="fa-IR" sz="1600" dirty="0">
                <a:solidFill>
                  <a:prstClr val="black"/>
                </a:solidFill>
                <a:cs typeface="B Homa" panose="00000400000000000000" pitchFamily="2" charset="-78"/>
              </a:rPr>
              <a:t>كه توسط پيشرفته ترين ماشين الات اروپايي پانچ مي گردد امكان نفوذ گرما، سرما و لرزش را به صفر رسانده و امكان دو رنگ بودن نماي داخلي و خارجي را ميسر مي نمايد.</a:t>
            </a:r>
          </a:p>
          <a:p>
            <a:r>
              <a:rPr lang="fa-IR" sz="1600" dirty="0">
                <a:solidFill>
                  <a:prstClr val="black"/>
                </a:solidFill>
                <a:cs typeface="B Homa" panose="00000400000000000000" pitchFamily="2" charset="-78"/>
              </a:rPr>
              <a:t>پلی آمید خواص مکانیکی خود را در حرارتهای بالا و در برابر مواد شیمیایی و آب و اشعه یو وی حفظ می کند . بالا بودن استحکام و طول عمر بالا از دیگر مزایای تیغه های پلی آمید می باشد. تیغه پلی آمید مانع انتقال حرارت از یک سطح به سطح دیگر می شود.در واقع اطلاق عنوان ترمال بریک به این سیستم به دلیل ایجاد شکست حرارتی و ممانعت از انتقال حرارت می باشد.</a:t>
            </a:r>
          </a:p>
          <a:p>
            <a:r>
              <a:rPr lang="fa-IR" sz="1600" dirty="0">
                <a:solidFill>
                  <a:prstClr val="black"/>
                </a:solidFill>
                <a:cs typeface="B Homa" panose="00000400000000000000" pitchFamily="2" charset="-78"/>
              </a:rPr>
              <a:t>نتیجه استفاده از پروفیل ترمال بریک، جلوگیری از انتقال سرما و گرما از جدار خارجی به جدار داخلی و بالعکس می باشد.</a:t>
            </a:r>
          </a:p>
          <a:p>
            <a:r>
              <a:rPr lang="fa-IR" sz="1600" dirty="0">
                <a:solidFill>
                  <a:prstClr val="black"/>
                </a:solidFill>
                <a:cs typeface="B Homa" panose="00000400000000000000" pitchFamily="2" charset="-78"/>
              </a:rPr>
              <a:t>بطور متوسط 30 % سطح خارجی ساختمان را پنجره تشکیل می دهد . 70 % از سطح هر پنجره را شیشه و مابقی را پروفیل تشکیل می دهد.</a:t>
            </a:r>
          </a:p>
          <a:p>
            <a:r>
              <a:rPr lang="fa-IR" sz="1600" dirty="0">
                <a:solidFill>
                  <a:prstClr val="black"/>
                </a:solidFill>
                <a:cs typeface="B Homa" panose="00000400000000000000" pitchFamily="2" charset="-78"/>
              </a:rPr>
              <a:t>در صورت استفاده از سیستم ترمال بریک در درب و پنجره ها 38 % کاهش اتلاف انرژی حرارتی در فصل سرما و 32 % کاهش اتلاف انرژی برودتی در فصل گرما ، 28 % کاهش مصرف سوخت ، 20 % کاهش هزینه در سرمایه گذاری اولیه تاسیسات و به میزان قابل توجهی از آلودگی صوتی جلوگیری میشود.</a:t>
            </a:r>
          </a:p>
          <a:p>
            <a:r>
              <a:rPr lang="fa-IR" sz="1600" dirty="0">
                <a:solidFill>
                  <a:prstClr val="black"/>
                </a:solidFill>
                <a:cs typeface="B Homa" panose="00000400000000000000" pitchFamily="2" charset="-78"/>
              </a:rPr>
              <a:t> </a:t>
            </a:r>
          </a:p>
        </p:txBody>
      </p:sp>
      <p:sp>
        <p:nvSpPr>
          <p:cNvPr id="5" name="Rectangle 4"/>
          <p:cNvSpPr/>
          <p:nvPr/>
        </p:nvSpPr>
        <p:spPr>
          <a:xfrm>
            <a:off x="2377404" y="96251"/>
            <a:ext cx="6766596" cy="646331"/>
          </a:xfrm>
          <a:prstGeom prst="rect">
            <a:avLst/>
          </a:prstGeom>
        </p:spPr>
        <p:txBody>
          <a:bodyPr wrap="none">
            <a:spAutoFit/>
          </a:bodyPr>
          <a:lstStyle/>
          <a:p>
            <a:pPr algn="l" rtl="0"/>
            <a:r>
              <a:rPr lang="fa-IR" sz="3600" dirty="0">
                <a:solidFill>
                  <a:prstClr val="black"/>
                </a:solidFill>
                <a:latin typeface="IranNastaliq" pitchFamily="18" charset="0"/>
                <a:cs typeface="B Homa" panose="00000400000000000000" pitchFamily="2" charset="-78"/>
              </a:rPr>
              <a:t>درب و پنجره های آلومینیومی ترمال بریک</a:t>
            </a:r>
          </a:p>
        </p:txBody>
      </p:sp>
    </p:spTree>
    <p:extLst>
      <p:ext uri="{BB962C8B-B14F-4D97-AF65-F5344CB8AC3E}">
        <p14:creationId xmlns:p14="http://schemas.microsoft.com/office/powerpoint/2010/main" val="3046515145"/>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4"/>
          <p:cNvSpPr>
            <a:spLocks noChangeArrowheads="1"/>
          </p:cNvSpPr>
          <p:nvPr/>
        </p:nvSpPr>
        <p:spPr bwMode="auto">
          <a:xfrm>
            <a:off x="5148064" y="1547568"/>
            <a:ext cx="2952328" cy="677108"/>
          </a:xfrm>
          <a:prstGeom prst="rect">
            <a:avLst/>
          </a:prstGeom>
          <a:noFill/>
          <a:ln w="9525">
            <a:noFill/>
            <a:miter lim="800000"/>
            <a:headEnd/>
            <a:tailEnd/>
          </a:ln>
        </p:spPr>
        <p:txBody>
          <a:bodyPr wrap="square" anchor="ctr">
            <a:spAutoFit/>
          </a:bodyPr>
          <a:lstStyle/>
          <a:p>
            <a:r>
              <a:rPr lang="ar-SA" sz="2000" b="1" dirty="0">
                <a:solidFill>
                  <a:prstClr val="black"/>
                </a:solidFill>
                <a:cs typeface="B Homa" panose="00000400000000000000" pitchFamily="2" charset="-78"/>
              </a:rPr>
              <a:t>پروفيل باز شو</a:t>
            </a:r>
            <a:r>
              <a:rPr lang="en-US" sz="2000" b="1" dirty="0">
                <a:solidFill>
                  <a:prstClr val="black"/>
                </a:solidFill>
                <a:cs typeface="B Homa" panose="00000400000000000000" pitchFamily="2" charset="-78"/>
              </a:rPr>
              <a:t>  : </a:t>
            </a:r>
            <a:r>
              <a:rPr lang="ar-SA" dirty="0">
                <a:solidFill>
                  <a:prstClr val="black"/>
                </a:solidFill>
                <a:cs typeface="B Homa" panose="00000400000000000000" pitchFamily="2" charset="-78"/>
              </a:rPr>
              <a:t>اين پروفيل براي بخش بازشو پنجره بكار برده ميشود</a:t>
            </a:r>
            <a:r>
              <a:rPr lang="en-US" dirty="0">
                <a:solidFill>
                  <a:prstClr val="black"/>
                </a:solidFill>
                <a:cs typeface="B Homa" panose="00000400000000000000" pitchFamily="2" charset="-78"/>
              </a:rPr>
              <a:t> </a:t>
            </a:r>
          </a:p>
        </p:txBody>
      </p:sp>
      <p:sp>
        <p:nvSpPr>
          <p:cNvPr id="3" name="Rectangle 2"/>
          <p:cNvSpPr>
            <a:spLocks noChangeArrowheads="1"/>
          </p:cNvSpPr>
          <p:nvPr/>
        </p:nvSpPr>
        <p:spPr bwMode="auto">
          <a:xfrm>
            <a:off x="3881444" y="4125389"/>
            <a:ext cx="4506980" cy="954107"/>
          </a:xfrm>
          <a:prstGeom prst="rect">
            <a:avLst/>
          </a:prstGeom>
          <a:noFill/>
          <a:ln w="9525">
            <a:noFill/>
            <a:miter lim="800000"/>
            <a:headEnd/>
            <a:tailEnd/>
          </a:ln>
        </p:spPr>
        <p:txBody>
          <a:bodyPr wrap="square" anchor="ctr">
            <a:spAutoFit/>
          </a:bodyPr>
          <a:lstStyle/>
          <a:p>
            <a:r>
              <a:rPr lang="fa-IR" sz="2000" b="1" dirty="0">
                <a:solidFill>
                  <a:prstClr val="black"/>
                </a:solidFill>
                <a:cs typeface="B Homa" panose="00000400000000000000" pitchFamily="2" charset="-78"/>
              </a:rPr>
              <a:t>پروفیل </a:t>
            </a:r>
            <a:r>
              <a:rPr lang="ar-SA" sz="2000" b="1" dirty="0">
                <a:solidFill>
                  <a:prstClr val="black"/>
                </a:solidFill>
                <a:cs typeface="B Homa" panose="00000400000000000000" pitchFamily="2" charset="-78"/>
              </a:rPr>
              <a:t>قاب</a:t>
            </a:r>
            <a:r>
              <a:rPr lang="en-US" sz="2000" b="1" dirty="0">
                <a:solidFill>
                  <a:prstClr val="black"/>
                </a:solidFill>
                <a:cs typeface="B Homa" panose="00000400000000000000" pitchFamily="2" charset="-78"/>
              </a:rPr>
              <a:t> </a:t>
            </a:r>
            <a:r>
              <a:rPr lang="en-US" b="1" dirty="0">
                <a:solidFill>
                  <a:prstClr val="black"/>
                </a:solidFill>
                <a:cs typeface="B Homa" panose="00000400000000000000" pitchFamily="2" charset="-78"/>
              </a:rPr>
              <a:t>: </a:t>
            </a:r>
            <a:r>
              <a:rPr lang="fa-IR" dirty="0">
                <a:solidFill>
                  <a:prstClr val="black"/>
                </a:solidFill>
                <a:cs typeface="B Homa" panose="00000400000000000000" pitchFamily="2" charset="-78"/>
              </a:rPr>
              <a:t>پروفیل </a:t>
            </a:r>
            <a:r>
              <a:rPr lang="ar-SA" dirty="0">
                <a:solidFill>
                  <a:prstClr val="black"/>
                </a:solidFill>
                <a:cs typeface="B Homa" panose="00000400000000000000" pitchFamily="2" charset="-78"/>
              </a:rPr>
              <a:t>قاب بصورت قاب ثابت روي</a:t>
            </a:r>
            <a:r>
              <a:rPr lang="fa-IR" dirty="0">
                <a:solidFill>
                  <a:prstClr val="black"/>
                </a:solidFill>
                <a:cs typeface="B Homa" panose="00000400000000000000" pitchFamily="2" charset="-78"/>
              </a:rPr>
              <a:t> </a:t>
            </a:r>
            <a:r>
              <a:rPr lang="ar-SA" dirty="0">
                <a:solidFill>
                  <a:prstClr val="black"/>
                </a:solidFill>
                <a:cs typeface="B Homa" panose="00000400000000000000" pitchFamily="2" charset="-78"/>
              </a:rPr>
              <a:t>سنگ</a:t>
            </a:r>
            <a:r>
              <a:rPr lang="fa-IR" dirty="0">
                <a:solidFill>
                  <a:prstClr val="black"/>
                </a:solidFill>
                <a:cs typeface="B Homa" panose="00000400000000000000" pitchFamily="2" charset="-78"/>
              </a:rPr>
              <a:t> </a:t>
            </a:r>
            <a:r>
              <a:rPr lang="ar-SA" dirty="0">
                <a:solidFill>
                  <a:prstClr val="black"/>
                </a:solidFill>
                <a:cs typeface="B Homa" panose="00000400000000000000" pitchFamily="2" charset="-78"/>
              </a:rPr>
              <a:t>، گچ و يا بستر پنجره ساختمان قابل</a:t>
            </a:r>
            <a:r>
              <a:rPr lang="fa-IR" dirty="0">
                <a:solidFill>
                  <a:prstClr val="black"/>
                </a:solidFill>
                <a:cs typeface="B Homa" panose="00000400000000000000" pitchFamily="2" charset="-78"/>
              </a:rPr>
              <a:t> استفاده است.</a:t>
            </a:r>
            <a:endParaRPr lang="en-US" dirty="0">
              <a:solidFill>
                <a:prstClr val="black"/>
              </a:solidFill>
              <a:cs typeface="B Homa" panose="00000400000000000000" pitchFamily="2" charset="-78"/>
            </a:endParaRPr>
          </a:p>
        </p:txBody>
      </p:sp>
      <p:pic>
        <p:nvPicPr>
          <p:cNvPr id="4" name="Picture 7" descr="10"/>
          <p:cNvPicPr>
            <a:picLocks noChangeAspect="1" noChangeArrowheads="1"/>
          </p:cNvPicPr>
          <p:nvPr/>
        </p:nvPicPr>
        <p:blipFill>
          <a:blip r:embed="rId2"/>
          <a:stretch>
            <a:fillRect/>
          </a:stretch>
        </p:blipFill>
        <p:spPr bwMode="auto">
          <a:xfrm>
            <a:off x="1835696" y="836712"/>
            <a:ext cx="2629742" cy="2629742"/>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pic>
        <p:nvPicPr>
          <p:cNvPr id="5" name="Picture 3" descr="3"/>
          <p:cNvPicPr>
            <a:picLocks noChangeAspect="1" noChangeArrowheads="1"/>
          </p:cNvPicPr>
          <p:nvPr/>
        </p:nvPicPr>
        <p:blipFill>
          <a:blip r:embed="rId3"/>
          <a:srcRect t="9434" r="7317"/>
          <a:stretch>
            <a:fillRect/>
          </a:stretch>
        </p:blipFill>
        <p:spPr bwMode="auto">
          <a:xfrm>
            <a:off x="755577" y="3717032"/>
            <a:ext cx="2664296" cy="2609925"/>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sp>
        <p:nvSpPr>
          <p:cNvPr id="10" name="Rectangle 9"/>
          <p:cNvSpPr/>
          <p:nvPr/>
        </p:nvSpPr>
        <p:spPr>
          <a:xfrm>
            <a:off x="4572000" y="0"/>
            <a:ext cx="3528392" cy="707886"/>
          </a:xfrm>
          <a:prstGeom prst="rect">
            <a:avLst/>
          </a:prstGeom>
        </p:spPr>
        <p:txBody>
          <a:bodyPr wrap="square">
            <a:spAutoFit/>
          </a:bodyPr>
          <a:lstStyle/>
          <a:p>
            <a:pPr algn="ctr"/>
            <a:r>
              <a:rPr lang="fa-IR" sz="4000" dirty="0">
                <a:solidFill>
                  <a:prstClr val="black"/>
                </a:solidFill>
                <a:latin typeface="IranNastaliq" pitchFamily="18" charset="0"/>
                <a:cs typeface="B Homa" panose="00000400000000000000" pitchFamily="2" charset="-78"/>
              </a:rPr>
              <a:t>پروفیل ها </a:t>
            </a:r>
            <a:endParaRPr lang="fa-IR" sz="1600" dirty="0">
              <a:solidFill>
                <a:prstClr val="black"/>
              </a:solidFill>
              <a:latin typeface="Arial" pitchFamily="34" charset="0"/>
              <a:cs typeface="B Homa" panose="00000400000000000000" pitchFamily="2" charset="-78"/>
            </a:endParaRPr>
          </a:p>
        </p:txBody>
      </p:sp>
      <p:sp>
        <p:nvSpPr>
          <p:cNvPr id="11" name="AutoShape 2" descr="پروفیل پنجره بازشو"/>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algn="l" rtl="0"/>
            <a:endParaRPr lang="en-US">
              <a:solidFill>
                <a:prstClr val="black"/>
              </a:solidFill>
            </a:endParaRPr>
          </a:p>
        </p:txBody>
      </p:sp>
      <p:pic>
        <p:nvPicPr>
          <p:cNvPr id="102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932040" y="2367370"/>
            <a:ext cx="2038074" cy="18534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1193177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5"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1000" fill="hold"/>
                                        <p:tgtEl>
                                          <p:spTgt spid="3"/>
                                        </p:tgtEl>
                                        <p:attrNameLst>
                                          <p:attrName>ppt_w</p:attrName>
                                        </p:attrNameLst>
                                      </p:cBhvr>
                                      <p:tavLst>
                                        <p:tav tm="0">
                                          <p:val>
                                            <p:strVal val="#ppt_w*0.70"/>
                                          </p:val>
                                        </p:tav>
                                        <p:tav tm="100000">
                                          <p:val>
                                            <p:strVal val="#ppt_w"/>
                                          </p:val>
                                        </p:tav>
                                      </p:tavLst>
                                    </p:anim>
                                    <p:anim calcmode="lin" valueType="num">
                                      <p:cBhvr>
                                        <p:cTn id="13" dur="1000" fill="hold"/>
                                        <p:tgtEl>
                                          <p:spTgt spid="3"/>
                                        </p:tgtEl>
                                        <p:attrNameLst>
                                          <p:attrName>ppt_h</p:attrName>
                                        </p:attrNameLst>
                                      </p:cBhvr>
                                      <p:tavLst>
                                        <p:tav tm="0">
                                          <p:val>
                                            <p:strVal val="#ppt_h"/>
                                          </p:val>
                                        </p:tav>
                                        <p:tav tm="100000">
                                          <p:val>
                                            <p:strVal val="#ppt_h"/>
                                          </p:val>
                                        </p:tav>
                                      </p:tavLst>
                                    </p:anim>
                                    <p:animEffect transition="in" filter="fade">
                                      <p:cBhvr>
                                        <p:cTn id="14" dur="1000"/>
                                        <p:tgtEl>
                                          <p:spTgt spid="3"/>
                                        </p:tgtEl>
                                      </p:cBhvr>
                                    </p:animEffect>
                                  </p:childTnLst>
                                </p:cTn>
                              </p:par>
                              <p:par>
                                <p:cTn id="15" presetID="10" presetClass="entr" presetSubtype="0" fill="hold" nodeType="with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2000"/>
                                        <p:tgtEl>
                                          <p:spTgt spid="4"/>
                                        </p:tgtEl>
                                      </p:cBhvr>
                                    </p:animEffect>
                                  </p:childTnLst>
                                </p:cTn>
                              </p:par>
                              <p:par>
                                <p:cTn id="18" presetID="55" presetClass="entr" presetSubtype="0" fill="hold" nodeType="withEffect">
                                  <p:stCondLst>
                                    <p:cond delay="0"/>
                                  </p:stCondLst>
                                  <p:childTnLst>
                                    <p:set>
                                      <p:cBhvr>
                                        <p:cTn id="19" dur="1" fill="hold">
                                          <p:stCondLst>
                                            <p:cond delay="0"/>
                                          </p:stCondLst>
                                        </p:cTn>
                                        <p:tgtEl>
                                          <p:spTgt spid="5"/>
                                        </p:tgtEl>
                                        <p:attrNameLst>
                                          <p:attrName>style.visibility</p:attrName>
                                        </p:attrNameLst>
                                      </p:cBhvr>
                                      <p:to>
                                        <p:strVal val="visible"/>
                                      </p:to>
                                    </p:set>
                                    <p:anim calcmode="lin" valueType="num">
                                      <p:cBhvr>
                                        <p:cTn id="20" dur="1000" fill="hold"/>
                                        <p:tgtEl>
                                          <p:spTgt spid="5"/>
                                        </p:tgtEl>
                                        <p:attrNameLst>
                                          <p:attrName>ppt_w</p:attrName>
                                        </p:attrNameLst>
                                      </p:cBhvr>
                                      <p:tavLst>
                                        <p:tav tm="0">
                                          <p:val>
                                            <p:strVal val="#ppt_w*0.70"/>
                                          </p:val>
                                        </p:tav>
                                        <p:tav tm="100000">
                                          <p:val>
                                            <p:strVal val="#ppt_w"/>
                                          </p:val>
                                        </p:tav>
                                      </p:tavLst>
                                    </p:anim>
                                    <p:anim calcmode="lin" valueType="num">
                                      <p:cBhvr>
                                        <p:cTn id="21" dur="1000" fill="hold"/>
                                        <p:tgtEl>
                                          <p:spTgt spid="5"/>
                                        </p:tgtEl>
                                        <p:attrNameLst>
                                          <p:attrName>ppt_h</p:attrName>
                                        </p:attrNameLst>
                                      </p:cBhvr>
                                      <p:tavLst>
                                        <p:tav tm="0">
                                          <p:val>
                                            <p:strVal val="#ppt_h"/>
                                          </p:val>
                                        </p:tav>
                                        <p:tav tm="100000">
                                          <p:val>
                                            <p:strVal val="#ppt_h"/>
                                          </p:val>
                                        </p:tav>
                                      </p:tavLst>
                                    </p:anim>
                                    <p:animEffect transition="in" filter="fade">
                                      <p:cBhvr>
                                        <p:cTn id="22"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3" descr="5"/>
          <p:cNvPicPr>
            <a:picLocks noChangeAspect="1" noChangeArrowheads="1"/>
          </p:cNvPicPr>
          <p:nvPr/>
        </p:nvPicPr>
        <p:blipFill>
          <a:blip r:embed="rId2" cstate="print"/>
          <a:srcRect t="2041"/>
          <a:stretch>
            <a:fillRect/>
          </a:stretch>
        </p:blipFill>
        <p:spPr bwMode="auto">
          <a:xfrm>
            <a:off x="1009534" y="692696"/>
            <a:ext cx="2698370" cy="2649878"/>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7" name="Rectangle 6"/>
          <p:cNvSpPr>
            <a:spLocks noChangeArrowheads="1"/>
          </p:cNvSpPr>
          <p:nvPr/>
        </p:nvSpPr>
        <p:spPr bwMode="auto">
          <a:xfrm>
            <a:off x="4139952" y="1467275"/>
            <a:ext cx="3960440" cy="923330"/>
          </a:xfrm>
          <a:prstGeom prst="rect">
            <a:avLst/>
          </a:prstGeom>
          <a:noFill/>
          <a:ln w="9525">
            <a:noFill/>
            <a:miter lim="800000"/>
            <a:headEnd/>
            <a:tailEnd/>
          </a:ln>
        </p:spPr>
        <p:txBody>
          <a:bodyPr wrap="square" anchor="ctr">
            <a:spAutoFit/>
          </a:bodyPr>
          <a:lstStyle/>
          <a:p>
            <a:r>
              <a:rPr lang="ar-SA" b="1" dirty="0">
                <a:solidFill>
                  <a:prstClr val="black"/>
                </a:solidFill>
                <a:cs typeface="B Homa" panose="00000400000000000000" pitchFamily="2" charset="-78"/>
              </a:rPr>
              <a:t>پروفيل مياني ثابت</a:t>
            </a:r>
            <a:r>
              <a:rPr lang="en-US" b="1" dirty="0">
                <a:solidFill>
                  <a:prstClr val="black"/>
                </a:solidFill>
                <a:cs typeface="B Homa" panose="00000400000000000000" pitchFamily="2" charset="-78"/>
              </a:rPr>
              <a:t> : </a:t>
            </a:r>
            <a:r>
              <a:rPr lang="en-US" dirty="0">
                <a:solidFill>
                  <a:prstClr val="black"/>
                </a:solidFill>
                <a:cs typeface="B Homa" panose="00000400000000000000" pitchFamily="2" charset="-78"/>
              </a:rPr>
              <a:t> </a:t>
            </a:r>
            <a:r>
              <a:rPr lang="fa-IR" dirty="0">
                <a:solidFill>
                  <a:prstClr val="black"/>
                </a:solidFill>
                <a:cs typeface="B Homa" panose="00000400000000000000" pitchFamily="2" charset="-78"/>
              </a:rPr>
              <a:t>پروفیل </a:t>
            </a:r>
            <a:r>
              <a:rPr lang="ar-SA" dirty="0">
                <a:solidFill>
                  <a:prstClr val="black"/>
                </a:solidFill>
                <a:cs typeface="B Homa" panose="00000400000000000000" pitchFamily="2" charset="-78"/>
              </a:rPr>
              <a:t>مياني ثابت به عنوان ستون مياني پنجره ثابت</a:t>
            </a:r>
            <a:r>
              <a:rPr lang="en-US" dirty="0">
                <a:solidFill>
                  <a:prstClr val="black"/>
                </a:solidFill>
                <a:cs typeface="B Homa" panose="00000400000000000000" pitchFamily="2" charset="-78"/>
              </a:rPr>
              <a:t> </a:t>
            </a:r>
            <a:r>
              <a:rPr lang="ar-SA" dirty="0">
                <a:solidFill>
                  <a:prstClr val="black"/>
                </a:solidFill>
                <a:cs typeface="B Homa" panose="00000400000000000000" pitchFamily="2" charset="-78"/>
              </a:rPr>
              <a:t>، يكطرف بازشو و يا دوطرف بازشو</a:t>
            </a:r>
            <a:r>
              <a:rPr lang="fa-IR" dirty="0">
                <a:solidFill>
                  <a:prstClr val="black"/>
                </a:solidFill>
                <a:cs typeface="B Homa" panose="00000400000000000000" pitchFamily="2" charset="-78"/>
              </a:rPr>
              <a:t> استفاده میگردد</a:t>
            </a:r>
            <a:endParaRPr lang="en-US" dirty="0">
              <a:solidFill>
                <a:prstClr val="black"/>
              </a:solidFill>
              <a:cs typeface="B Homa" panose="00000400000000000000" pitchFamily="2" charset="-78"/>
            </a:endParaRPr>
          </a:p>
        </p:txBody>
      </p:sp>
      <p:sp>
        <p:nvSpPr>
          <p:cNvPr id="8" name="Rectangle 2"/>
          <p:cNvSpPr>
            <a:spLocks noChangeArrowheads="1"/>
          </p:cNvSpPr>
          <p:nvPr/>
        </p:nvSpPr>
        <p:spPr bwMode="auto">
          <a:xfrm>
            <a:off x="4139952" y="3972157"/>
            <a:ext cx="3960440" cy="1477328"/>
          </a:xfrm>
          <a:prstGeom prst="rect">
            <a:avLst/>
          </a:prstGeom>
          <a:noFill/>
          <a:ln w="9525">
            <a:noFill/>
            <a:miter lim="800000"/>
            <a:headEnd/>
            <a:tailEnd/>
          </a:ln>
        </p:spPr>
        <p:txBody>
          <a:bodyPr wrap="square" anchor="ctr">
            <a:spAutoFit/>
          </a:bodyPr>
          <a:lstStyle/>
          <a:p>
            <a:r>
              <a:rPr lang="ar-SA" b="1" dirty="0">
                <a:solidFill>
                  <a:prstClr val="black"/>
                </a:solidFill>
                <a:cs typeface="B Homa" panose="00000400000000000000" pitchFamily="2" charset="-78"/>
              </a:rPr>
              <a:t>پروفيل مياني متحرك</a:t>
            </a:r>
            <a:r>
              <a:rPr lang="en-US" b="1" dirty="0">
                <a:solidFill>
                  <a:prstClr val="black"/>
                </a:solidFill>
                <a:cs typeface="B Homa" panose="00000400000000000000" pitchFamily="2" charset="-78"/>
              </a:rPr>
              <a:t> : </a:t>
            </a:r>
            <a:r>
              <a:rPr lang="fa-IR" dirty="0">
                <a:solidFill>
                  <a:prstClr val="black"/>
                </a:solidFill>
                <a:cs typeface="B Homa" panose="00000400000000000000" pitchFamily="2" charset="-78"/>
              </a:rPr>
              <a:t>پروفیل </a:t>
            </a:r>
            <a:r>
              <a:rPr lang="ar-SA" dirty="0">
                <a:solidFill>
                  <a:prstClr val="black"/>
                </a:solidFill>
                <a:cs typeface="B Homa" panose="00000400000000000000" pitchFamily="2" charset="-78"/>
              </a:rPr>
              <a:t>مياني متحرك براي پنجره ها يا دربهاي دولنگه بازشو بدون ستون ثابت وسط</a:t>
            </a:r>
            <a:r>
              <a:rPr lang="en-US" dirty="0">
                <a:solidFill>
                  <a:prstClr val="black"/>
                </a:solidFill>
                <a:cs typeface="B Homa" panose="00000400000000000000" pitchFamily="2" charset="-78"/>
              </a:rPr>
              <a:t> </a:t>
            </a:r>
            <a:r>
              <a:rPr lang="fa-IR" dirty="0">
                <a:solidFill>
                  <a:prstClr val="black"/>
                </a:solidFill>
                <a:cs typeface="B Homa" panose="00000400000000000000" pitchFamily="2" charset="-78"/>
              </a:rPr>
              <a:t>استفاده میگردد.</a:t>
            </a:r>
            <a:r>
              <a:rPr lang="en-US" dirty="0">
                <a:solidFill>
                  <a:prstClr val="black"/>
                </a:solidFill>
                <a:cs typeface="B Homa" panose="00000400000000000000" pitchFamily="2" charset="-78"/>
              </a:rPr>
              <a:t> </a:t>
            </a:r>
            <a:r>
              <a:rPr lang="fa-IR" dirty="0">
                <a:solidFill>
                  <a:prstClr val="black"/>
                </a:solidFill>
                <a:cs typeface="B Homa" panose="00000400000000000000" pitchFamily="2" charset="-78"/>
              </a:rPr>
              <a:t>ا</a:t>
            </a:r>
            <a:r>
              <a:rPr lang="ar-SA" dirty="0">
                <a:solidFill>
                  <a:prstClr val="black"/>
                </a:solidFill>
                <a:cs typeface="B Homa" panose="00000400000000000000" pitchFamily="2" charset="-78"/>
              </a:rPr>
              <a:t>ين پروفيل به بازشو پنجره و يا بازشو درب متصل و همراه</a:t>
            </a:r>
            <a:r>
              <a:rPr lang="fa-IR" dirty="0">
                <a:solidFill>
                  <a:prstClr val="black"/>
                </a:solidFill>
                <a:cs typeface="B Homa" panose="00000400000000000000" pitchFamily="2" charset="-78"/>
              </a:rPr>
              <a:t> با آن از قاب پنجره جدا میگردد.</a:t>
            </a:r>
            <a:endParaRPr lang="en-US" dirty="0">
              <a:solidFill>
                <a:prstClr val="black"/>
              </a:solidFill>
              <a:cs typeface="B Homa" panose="00000400000000000000" pitchFamily="2" charset="-78"/>
            </a:endParaRPr>
          </a:p>
        </p:txBody>
      </p:sp>
      <p:pic>
        <p:nvPicPr>
          <p:cNvPr id="9" name="Picture 3" descr="7"/>
          <p:cNvPicPr>
            <a:picLocks noChangeAspect="1" noChangeArrowheads="1"/>
          </p:cNvPicPr>
          <p:nvPr/>
        </p:nvPicPr>
        <p:blipFill>
          <a:blip r:embed="rId3" cstate="print"/>
          <a:stretch>
            <a:fillRect/>
          </a:stretch>
        </p:blipFill>
        <p:spPr bwMode="auto">
          <a:xfrm>
            <a:off x="1009534" y="3460219"/>
            <a:ext cx="2698370" cy="2705085"/>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10" name="Rectangle 9"/>
          <p:cNvSpPr/>
          <p:nvPr/>
        </p:nvSpPr>
        <p:spPr>
          <a:xfrm>
            <a:off x="4572000" y="0"/>
            <a:ext cx="3528392" cy="707886"/>
          </a:xfrm>
          <a:prstGeom prst="rect">
            <a:avLst/>
          </a:prstGeom>
        </p:spPr>
        <p:txBody>
          <a:bodyPr wrap="square">
            <a:spAutoFit/>
          </a:bodyPr>
          <a:lstStyle/>
          <a:p>
            <a:pPr algn="ctr"/>
            <a:r>
              <a:rPr lang="fa-IR" sz="4000" dirty="0">
                <a:solidFill>
                  <a:prstClr val="black"/>
                </a:solidFill>
                <a:latin typeface="IranNastaliq" pitchFamily="18" charset="0"/>
                <a:cs typeface="B Homa" panose="00000400000000000000" pitchFamily="2" charset="-78"/>
              </a:rPr>
              <a:t>پروفیل ها </a:t>
            </a:r>
            <a:endParaRPr lang="fa-IR" sz="1600" dirty="0">
              <a:solidFill>
                <a:prstClr val="black"/>
              </a:solidFill>
              <a:latin typeface="Arial" pitchFamily="34" charset="0"/>
              <a:cs typeface="B Homa" panose="00000400000000000000" pitchFamily="2" charset="-78"/>
            </a:endParaRPr>
          </a:p>
        </p:txBody>
      </p:sp>
    </p:spTree>
    <p:extLst>
      <p:ext uri="{BB962C8B-B14F-4D97-AF65-F5344CB8AC3E}">
        <p14:creationId xmlns:p14="http://schemas.microsoft.com/office/powerpoint/2010/main" val="32605347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7" presetClass="entr" presetSubtype="0"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fade">
                                      <p:cBhvr>
                                        <p:cTn id="14" dur="1000"/>
                                        <p:tgtEl>
                                          <p:spTgt spid="7"/>
                                        </p:tgtEl>
                                      </p:cBhvr>
                                    </p:animEffect>
                                    <p:anim calcmode="lin" valueType="num">
                                      <p:cBhvr>
                                        <p:cTn id="15" dur="1000" fill="hold"/>
                                        <p:tgtEl>
                                          <p:spTgt spid="7"/>
                                        </p:tgtEl>
                                        <p:attrNameLst>
                                          <p:attrName>ppt_x</p:attrName>
                                        </p:attrNameLst>
                                      </p:cBhvr>
                                      <p:tavLst>
                                        <p:tav tm="0">
                                          <p:val>
                                            <p:strVal val="#ppt_x"/>
                                          </p:val>
                                        </p:tav>
                                        <p:tav tm="100000">
                                          <p:val>
                                            <p:strVal val="#ppt_x"/>
                                          </p:val>
                                        </p:tav>
                                      </p:tavLst>
                                    </p:anim>
                                    <p:anim calcmode="lin" valueType="num">
                                      <p:cBhvr>
                                        <p:cTn id="16"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55" presetClass="entr" presetSubtype="0" fill="hold" grpId="0" nodeType="clickEffect">
                                  <p:stCondLst>
                                    <p:cond delay="0"/>
                                  </p:stCondLst>
                                  <p:childTnLst>
                                    <p:set>
                                      <p:cBhvr>
                                        <p:cTn id="20" dur="1" fill="hold">
                                          <p:stCondLst>
                                            <p:cond delay="0"/>
                                          </p:stCondLst>
                                        </p:cTn>
                                        <p:tgtEl>
                                          <p:spTgt spid="8"/>
                                        </p:tgtEl>
                                        <p:attrNameLst>
                                          <p:attrName>style.visibility</p:attrName>
                                        </p:attrNameLst>
                                      </p:cBhvr>
                                      <p:to>
                                        <p:strVal val="visible"/>
                                      </p:to>
                                    </p:set>
                                    <p:anim calcmode="lin" valueType="num">
                                      <p:cBhvr>
                                        <p:cTn id="21" dur="1000" fill="hold"/>
                                        <p:tgtEl>
                                          <p:spTgt spid="8"/>
                                        </p:tgtEl>
                                        <p:attrNameLst>
                                          <p:attrName>ppt_w</p:attrName>
                                        </p:attrNameLst>
                                      </p:cBhvr>
                                      <p:tavLst>
                                        <p:tav tm="0">
                                          <p:val>
                                            <p:strVal val="#ppt_w*0.70"/>
                                          </p:val>
                                        </p:tav>
                                        <p:tav tm="100000">
                                          <p:val>
                                            <p:strVal val="#ppt_w"/>
                                          </p:val>
                                        </p:tav>
                                      </p:tavLst>
                                    </p:anim>
                                    <p:anim calcmode="lin" valueType="num">
                                      <p:cBhvr>
                                        <p:cTn id="22" dur="1000" fill="hold"/>
                                        <p:tgtEl>
                                          <p:spTgt spid="8"/>
                                        </p:tgtEl>
                                        <p:attrNameLst>
                                          <p:attrName>ppt_h</p:attrName>
                                        </p:attrNameLst>
                                      </p:cBhvr>
                                      <p:tavLst>
                                        <p:tav tm="0">
                                          <p:val>
                                            <p:strVal val="#ppt_h"/>
                                          </p:val>
                                        </p:tav>
                                        <p:tav tm="100000">
                                          <p:val>
                                            <p:strVal val="#ppt_h"/>
                                          </p:val>
                                        </p:tav>
                                      </p:tavLst>
                                    </p:anim>
                                    <p:animEffect transition="in" filter="fade">
                                      <p:cBhvr>
                                        <p:cTn id="23" dur="1000"/>
                                        <p:tgtEl>
                                          <p:spTgt spid="8"/>
                                        </p:tgtEl>
                                      </p:cBhvr>
                                    </p:animEffect>
                                  </p:childTnLst>
                                </p:cTn>
                              </p:par>
                              <p:par>
                                <p:cTn id="24" presetID="55" presetClass="entr" presetSubtype="0" fill="hold" nodeType="withEffect">
                                  <p:stCondLst>
                                    <p:cond delay="0"/>
                                  </p:stCondLst>
                                  <p:childTnLst>
                                    <p:set>
                                      <p:cBhvr>
                                        <p:cTn id="25" dur="1" fill="hold">
                                          <p:stCondLst>
                                            <p:cond delay="0"/>
                                          </p:stCondLst>
                                        </p:cTn>
                                        <p:tgtEl>
                                          <p:spTgt spid="9"/>
                                        </p:tgtEl>
                                        <p:attrNameLst>
                                          <p:attrName>style.visibility</p:attrName>
                                        </p:attrNameLst>
                                      </p:cBhvr>
                                      <p:to>
                                        <p:strVal val="visible"/>
                                      </p:to>
                                    </p:set>
                                    <p:anim calcmode="lin" valueType="num">
                                      <p:cBhvr>
                                        <p:cTn id="26" dur="1000" fill="hold"/>
                                        <p:tgtEl>
                                          <p:spTgt spid="9"/>
                                        </p:tgtEl>
                                        <p:attrNameLst>
                                          <p:attrName>ppt_w</p:attrName>
                                        </p:attrNameLst>
                                      </p:cBhvr>
                                      <p:tavLst>
                                        <p:tav tm="0">
                                          <p:val>
                                            <p:strVal val="#ppt_w*0.70"/>
                                          </p:val>
                                        </p:tav>
                                        <p:tav tm="100000">
                                          <p:val>
                                            <p:strVal val="#ppt_w"/>
                                          </p:val>
                                        </p:tav>
                                      </p:tavLst>
                                    </p:anim>
                                    <p:anim calcmode="lin" valueType="num">
                                      <p:cBhvr>
                                        <p:cTn id="27" dur="1000" fill="hold"/>
                                        <p:tgtEl>
                                          <p:spTgt spid="9"/>
                                        </p:tgtEl>
                                        <p:attrNameLst>
                                          <p:attrName>ppt_h</p:attrName>
                                        </p:attrNameLst>
                                      </p:cBhvr>
                                      <p:tavLst>
                                        <p:tav tm="0">
                                          <p:val>
                                            <p:strVal val="#ppt_h"/>
                                          </p:val>
                                        </p:tav>
                                        <p:tav tm="100000">
                                          <p:val>
                                            <p:strVal val="#ppt_h"/>
                                          </p:val>
                                        </p:tav>
                                      </p:tavLst>
                                    </p:anim>
                                    <p:animEffect transition="in" filter="fade">
                                      <p:cBhvr>
                                        <p:cTn id="28"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p:cNvSpPr/>
          <p:nvPr/>
        </p:nvSpPr>
        <p:spPr>
          <a:xfrm>
            <a:off x="4572000" y="0"/>
            <a:ext cx="3528392" cy="707886"/>
          </a:xfrm>
          <a:prstGeom prst="rect">
            <a:avLst/>
          </a:prstGeom>
        </p:spPr>
        <p:txBody>
          <a:bodyPr wrap="square">
            <a:spAutoFit/>
          </a:bodyPr>
          <a:lstStyle/>
          <a:p>
            <a:pPr algn="ctr"/>
            <a:r>
              <a:rPr lang="fa-IR" sz="4000" dirty="0">
                <a:solidFill>
                  <a:prstClr val="black"/>
                </a:solidFill>
                <a:latin typeface="IranNastaliq" pitchFamily="18" charset="0"/>
                <a:cs typeface="B Homa" panose="00000400000000000000" pitchFamily="2" charset="-78"/>
              </a:rPr>
              <a:t>انواع پروفیل ها</a:t>
            </a:r>
            <a:endParaRPr lang="fa-IR" sz="1600" dirty="0">
              <a:solidFill>
                <a:prstClr val="black"/>
              </a:solidFill>
              <a:latin typeface="Arial" pitchFamily="34" charset="0"/>
              <a:cs typeface="B Homa" panose="00000400000000000000" pitchFamily="2" charset="-78"/>
            </a:endParaRPr>
          </a:p>
        </p:txBody>
      </p:sp>
      <p:sp>
        <p:nvSpPr>
          <p:cNvPr id="3" name="Rectangle 2"/>
          <p:cNvSpPr/>
          <p:nvPr/>
        </p:nvSpPr>
        <p:spPr>
          <a:xfrm>
            <a:off x="5175060" y="1438139"/>
            <a:ext cx="2985686" cy="369332"/>
          </a:xfrm>
          <a:prstGeom prst="rect">
            <a:avLst/>
          </a:prstGeom>
        </p:spPr>
        <p:txBody>
          <a:bodyPr wrap="square">
            <a:spAutoFit/>
          </a:bodyPr>
          <a:lstStyle/>
          <a:p>
            <a:r>
              <a:rPr lang="fa-IR" b="1" dirty="0">
                <a:solidFill>
                  <a:prstClr val="black"/>
                </a:solidFill>
                <a:cs typeface="B Homa" panose="00000400000000000000" pitchFamily="2" charset="-78"/>
              </a:rPr>
              <a:t>پنجره لولایی داخل بازشو تك لنگه : </a:t>
            </a:r>
            <a:endParaRPr lang="en-US" b="1" dirty="0">
              <a:solidFill>
                <a:prstClr val="black"/>
              </a:solidFill>
              <a:cs typeface="B Homa" panose="00000400000000000000" pitchFamily="2" charset="-78"/>
            </a:endParaRPr>
          </a:p>
        </p:txBody>
      </p:sp>
      <p:pic>
        <p:nvPicPr>
          <p:cNvPr id="4" name="Picture 3"/>
          <p:cNvPicPr>
            <a:picLocks noChangeAspect="1"/>
          </p:cNvPicPr>
          <p:nvPr/>
        </p:nvPicPr>
        <p:blipFill rotWithShape="1">
          <a:blip r:embed="rId2">
            <a:extLst>
              <a:ext uri="{BEBA8EAE-BF5A-486C-A8C5-ECC9F3942E4B}">
                <a14:imgProps xmlns:a14="http://schemas.microsoft.com/office/drawing/2010/main">
                  <a14:imgLayer r:embed="rId3">
                    <a14:imgEffect>
                      <a14:artisticPhotocopy/>
                    </a14:imgEffect>
                  </a14:imgLayer>
                </a14:imgProps>
              </a:ext>
              <a:ext uri="{28A0092B-C50C-407E-A947-70E740481C1C}">
                <a14:useLocalDpi xmlns:a14="http://schemas.microsoft.com/office/drawing/2010/main" val="0"/>
              </a:ext>
            </a:extLst>
          </a:blip>
          <a:srcRect l="3110" r="-1"/>
          <a:stretch/>
        </p:blipFill>
        <p:spPr>
          <a:xfrm>
            <a:off x="539552" y="836712"/>
            <a:ext cx="3193178" cy="4114800"/>
          </a:xfrm>
          <a:prstGeom prst="rect">
            <a:avLst/>
          </a:prstGeom>
        </p:spPr>
      </p:pic>
      <p:pic>
        <p:nvPicPr>
          <p:cNvPr id="12" name="Picture 1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565098" y="2690961"/>
            <a:ext cx="4895334" cy="3402335"/>
          </a:xfrm>
          <a:prstGeom prst="rect">
            <a:avLst/>
          </a:prstGeom>
        </p:spPr>
      </p:pic>
    </p:spTree>
    <p:extLst>
      <p:ext uri="{BB962C8B-B14F-4D97-AF65-F5344CB8AC3E}">
        <p14:creationId xmlns:p14="http://schemas.microsoft.com/office/powerpoint/2010/main" val="272212658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a:xfrm>
            <a:off x="5533982" y="-112694"/>
            <a:ext cx="3313355" cy="1702160"/>
          </a:xfrm>
        </p:spPr>
        <p:txBody>
          <a:bodyPr>
            <a:noAutofit/>
          </a:bodyPr>
          <a:lstStyle/>
          <a:p>
            <a:pPr algn="ctr" rtl="1"/>
            <a:r>
              <a:rPr lang="fa-IR" sz="5400" dirty="0" smtClean="0">
                <a:solidFill>
                  <a:schemeClr val="tx2"/>
                </a:solidFill>
                <a:latin typeface="IranNastaliq" pitchFamily="18" charset="0"/>
                <a:cs typeface="B Homa" panose="00000400000000000000" pitchFamily="2" charset="-78"/>
              </a:rPr>
              <a:t>انواع شیشه </a:t>
            </a:r>
            <a:endParaRPr lang="en-US" sz="4800" dirty="0">
              <a:solidFill>
                <a:schemeClr val="tx2"/>
              </a:solidFill>
              <a:latin typeface="IranNastaliq" pitchFamily="18" charset="0"/>
              <a:cs typeface="B Homa" panose="00000400000000000000" pitchFamily="2" charset="-78"/>
            </a:endParaRPr>
          </a:p>
        </p:txBody>
      </p:sp>
      <p:sp>
        <p:nvSpPr>
          <p:cNvPr id="2" name="TextBox 1"/>
          <p:cNvSpPr txBox="1"/>
          <p:nvPr/>
        </p:nvSpPr>
        <p:spPr>
          <a:xfrm>
            <a:off x="5366946" y="2996952"/>
            <a:ext cx="2301398" cy="1200329"/>
          </a:xfrm>
          <a:prstGeom prst="rect">
            <a:avLst/>
          </a:prstGeom>
          <a:noFill/>
        </p:spPr>
        <p:txBody>
          <a:bodyPr wrap="square" rtlCol="0">
            <a:spAutoFit/>
          </a:bodyPr>
          <a:lstStyle/>
          <a:p>
            <a:r>
              <a:rPr lang="fa-IR" dirty="0">
                <a:solidFill>
                  <a:prstClr val="black"/>
                </a:solidFill>
                <a:latin typeface="IranNastaliq" pitchFamily="18" charset="0"/>
                <a:cs typeface="B Homa" panose="00000400000000000000" pitchFamily="2" charset="-78"/>
              </a:rPr>
              <a:t>1</a:t>
            </a:r>
            <a:r>
              <a:rPr lang="fa-IR" sz="2400" dirty="0">
                <a:solidFill>
                  <a:prstClr val="black"/>
                </a:solidFill>
                <a:latin typeface="IranNastaliq" pitchFamily="18" charset="0"/>
                <a:cs typeface="B Homa" panose="00000400000000000000" pitchFamily="2" charset="-78"/>
              </a:rPr>
              <a:t>. معرفی انواع آن</a:t>
            </a:r>
          </a:p>
          <a:p>
            <a:endParaRPr lang="fa-IR" sz="2400" dirty="0">
              <a:solidFill>
                <a:prstClr val="black"/>
              </a:solidFill>
              <a:latin typeface="IranNastaliq" pitchFamily="18" charset="0"/>
              <a:cs typeface="B Homa" panose="00000400000000000000" pitchFamily="2" charset="-78"/>
            </a:endParaRPr>
          </a:p>
          <a:p>
            <a:r>
              <a:rPr lang="fa-IR" dirty="0">
                <a:solidFill>
                  <a:prstClr val="black"/>
                </a:solidFill>
                <a:latin typeface="IranNastaliq" pitchFamily="18" charset="0"/>
                <a:cs typeface="B Homa" panose="00000400000000000000" pitchFamily="2" charset="-78"/>
              </a:rPr>
              <a:t>2</a:t>
            </a:r>
            <a:r>
              <a:rPr lang="fa-IR" sz="2400" dirty="0">
                <a:solidFill>
                  <a:prstClr val="black"/>
                </a:solidFill>
                <a:latin typeface="IranNastaliq" pitchFamily="18" charset="0"/>
                <a:cs typeface="B Homa" panose="00000400000000000000" pitchFamily="2" charset="-78"/>
              </a:rPr>
              <a:t>. توضیح هر نوع آن</a:t>
            </a:r>
            <a:endParaRPr lang="en-US" sz="2400" dirty="0">
              <a:solidFill>
                <a:prstClr val="black"/>
              </a:solidFill>
              <a:latin typeface="IranNastaliq" pitchFamily="18" charset="0"/>
              <a:cs typeface="B Homa" panose="00000400000000000000" pitchFamily="2" charset="-78"/>
            </a:endParaRPr>
          </a:p>
        </p:txBody>
      </p:sp>
    </p:spTree>
    <p:extLst>
      <p:ext uri="{BB962C8B-B14F-4D97-AF65-F5344CB8AC3E}">
        <p14:creationId xmlns:p14="http://schemas.microsoft.com/office/powerpoint/2010/main" val="2467601019"/>
      </p:ext>
    </p:extLst>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p:cNvSpPr/>
          <p:nvPr/>
        </p:nvSpPr>
        <p:spPr>
          <a:xfrm>
            <a:off x="4572000" y="0"/>
            <a:ext cx="3528392" cy="707886"/>
          </a:xfrm>
          <a:prstGeom prst="rect">
            <a:avLst/>
          </a:prstGeom>
        </p:spPr>
        <p:txBody>
          <a:bodyPr wrap="square">
            <a:spAutoFit/>
          </a:bodyPr>
          <a:lstStyle/>
          <a:p>
            <a:pPr algn="ctr"/>
            <a:r>
              <a:rPr lang="fa-IR" sz="4000" dirty="0">
                <a:solidFill>
                  <a:prstClr val="black"/>
                </a:solidFill>
                <a:latin typeface="IranNastaliq" pitchFamily="18" charset="0"/>
                <a:cs typeface="B Homa" panose="00000400000000000000" pitchFamily="2" charset="-78"/>
              </a:rPr>
              <a:t>انواع پروفیل ها</a:t>
            </a:r>
            <a:endParaRPr lang="fa-IR" sz="1600" dirty="0">
              <a:solidFill>
                <a:prstClr val="black"/>
              </a:solidFill>
              <a:latin typeface="Arial" pitchFamily="34" charset="0"/>
              <a:cs typeface="B Homa" panose="00000400000000000000" pitchFamily="2" charset="-78"/>
            </a:endParaRPr>
          </a:p>
        </p:txBody>
      </p:sp>
      <p:sp>
        <p:nvSpPr>
          <p:cNvPr id="3" name="Rectangle 2"/>
          <p:cNvSpPr/>
          <p:nvPr/>
        </p:nvSpPr>
        <p:spPr>
          <a:xfrm>
            <a:off x="5175060" y="1253473"/>
            <a:ext cx="2985686" cy="369332"/>
          </a:xfrm>
          <a:prstGeom prst="rect">
            <a:avLst/>
          </a:prstGeom>
        </p:spPr>
        <p:txBody>
          <a:bodyPr wrap="square">
            <a:spAutoFit/>
          </a:bodyPr>
          <a:lstStyle/>
          <a:p>
            <a:r>
              <a:rPr lang="fa-IR" b="1" dirty="0">
                <a:solidFill>
                  <a:prstClr val="black"/>
                </a:solidFill>
                <a:cs typeface="B Homa" panose="00000400000000000000" pitchFamily="2" charset="-78"/>
              </a:rPr>
              <a:t>پنجره لولایی داخل بازشو دو لنگه : </a:t>
            </a:r>
            <a:endParaRPr lang="en-US" b="1" dirty="0">
              <a:solidFill>
                <a:prstClr val="black"/>
              </a:solidFill>
              <a:cs typeface="B Homa" panose="00000400000000000000" pitchFamily="2" charset="-78"/>
            </a:endParaRPr>
          </a:p>
        </p:txBody>
      </p:sp>
      <p:pic>
        <p:nvPicPr>
          <p:cNvPr id="4" name="Picture 3"/>
          <p:cNvPicPr>
            <a:picLocks noChangeAspect="1"/>
          </p:cNvPicPr>
          <p:nvPr/>
        </p:nvPicPr>
        <p:blipFill>
          <a:blip r:embed="rId2">
            <a:extLst>
              <a:ext uri="{BEBA8EAE-BF5A-486C-A8C5-ECC9F3942E4B}">
                <a14:imgProps xmlns:a14="http://schemas.microsoft.com/office/drawing/2010/main">
                  <a14:imgLayer r:embed="rId3">
                    <a14:imgEffect>
                      <a14:sharpenSoften amount="50000"/>
                    </a14:imgEffect>
                  </a14:imgLayer>
                </a14:imgProps>
              </a:ext>
              <a:ext uri="{28A0092B-C50C-407E-A947-70E740481C1C}">
                <a14:useLocalDpi xmlns:a14="http://schemas.microsoft.com/office/drawing/2010/main" val="0"/>
              </a:ext>
            </a:extLst>
          </a:blip>
          <a:stretch>
            <a:fillRect/>
          </a:stretch>
        </p:blipFill>
        <p:spPr>
          <a:xfrm>
            <a:off x="539552" y="836712"/>
            <a:ext cx="4419484" cy="2919874"/>
          </a:xfrm>
          <a:prstGeom prst="rect">
            <a:avLst/>
          </a:prstGeom>
        </p:spPr>
      </p:pic>
      <p:pic>
        <p:nvPicPr>
          <p:cNvPr id="2" name="Picture 1"/>
          <p:cNvPicPr>
            <a:picLocks noChangeAspect="1"/>
          </p:cNvPicPr>
          <p:nvPr/>
        </p:nvPicPr>
        <p:blipFill rotWithShape="1">
          <a:blip r:embed="rId4">
            <a:extLst>
              <a:ext uri="{28A0092B-C50C-407E-A947-70E740481C1C}">
                <a14:useLocalDpi xmlns:a14="http://schemas.microsoft.com/office/drawing/2010/main" val="0"/>
              </a:ext>
            </a:extLst>
          </a:blip>
          <a:srcRect b="9517"/>
          <a:stretch/>
        </p:blipFill>
        <p:spPr>
          <a:xfrm>
            <a:off x="3707902" y="2924944"/>
            <a:ext cx="4778805" cy="3312368"/>
          </a:xfrm>
          <a:prstGeom prst="rect">
            <a:avLst/>
          </a:prstGeom>
        </p:spPr>
      </p:pic>
    </p:spTree>
    <p:extLst>
      <p:ext uri="{BB962C8B-B14F-4D97-AF65-F5344CB8AC3E}">
        <p14:creationId xmlns:p14="http://schemas.microsoft.com/office/powerpoint/2010/main" val="3864284721"/>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p:cNvSpPr/>
          <p:nvPr/>
        </p:nvSpPr>
        <p:spPr>
          <a:xfrm>
            <a:off x="4572000" y="0"/>
            <a:ext cx="3528392" cy="707886"/>
          </a:xfrm>
          <a:prstGeom prst="rect">
            <a:avLst/>
          </a:prstGeom>
        </p:spPr>
        <p:txBody>
          <a:bodyPr wrap="square">
            <a:spAutoFit/>
          </a:bodyPr>
          <a:lstStyle/>
          <a:p>
            <a:pPr algn="ctr"/>
            <a:r>
              <a:rPr lang="fa-IR" sz="4000" dirty="0">
                <a:solidFill>
                  <a:prstClr val="black"/>
                </a:solidFill>
                <a:latin typeface="IranNastaliq" pitchFamily="18" charset="0"/>
                <a:cs typeface="B Homa" panose="00000400000000000000" pitchFamily="2" charset="-78"/>
              </a:rPr>
              <a:t>انواع پروفیل ها</a:t>
            </a:r>
            <a:endParaRPr lang="fa-IR" sz="1600" dirty="0">
              <a:solidFill>
                <a:prstClr val="black"/>
              </a:solidFill>
              <a:latin typeface="Arial" pitchFamily="34" charset="0"/>
              <a:cs typeface="B Homa" panose="00000400000000000000" pitchFamily="2" charset="-78"/>
            </a:endParaRPr>
          </a:p>
        </p:txBody>
      </p:sp>
      <p:sp>
        <p:nvSpPr>
          <p:cNvPr id="3" name="Rectangle 2"/>
          <p:cNvSpPr/>
          <p:nvPr/>
        </p:nvSpPr>
        <p:spPr>
          <a:xfrm>
            <a:off x="5114706" y="1052736"/>
            <a:ext cx="2985686" cy="369332"/>
          </a:xfrm>
          <a:prstGeom prst="rect">
            <a:avLst/>
          </a:prstGeom>
        </p:spPr>
        <p:txBody>
          <a:bodyPr wrap="square">
            <a:spAutoFit/>
          </a:bodyPr>
          <a:lstStyle/>
          <a:p>
            <a:r>
              <a:rPr lang="fa-IR" b="1" dirty="0">
                <a:solidFill>
                  <a:prstClr val="black"/>
                </a:solidFill>
                <a:cs typeface="B Homa" panose="00000400000000000000" pitchFamily="2" charset="-78"/>
              </a:rPr>
              <a:t>پنجره لولایی داخل بازشو سه لنگه : </a:t>
            </a:r>
            <a:endParaRPr lang="en-US" b="1" dirty="0">
              <a:solidFill>
                <a:prstClr val="black"/>
              </a:solidFill>
              <a:cs typeface="B Homa" panose="00000400000000000000" pitchFamily="2" charset="-78"/>
            </a:endParaRPr>
          </a:p>
        </p:txBody>
      </p:sp>
      <p:pic>
        <p:nvPicPr>
          <p:cNvPr id="5" name="Picture 4"/>
          <p:cNvPicPr>
            <a:picLocks noChangeAspect="1"/>
          </p:cNvPicPr>
          <p:nvPr/>
        </p:nvPicPr>
        <p:blipFill>
          <a:blip r:embed="rId2">
            <a:extLst>
              <a:ext uri="{BEBA8EAE-BF5A-486C-A8C5-ECC9F3942E4B}">
                <a14:imgProps xmlns:a14="http://schemas.microsoft.com/office/drawing/2010/main">
                  <a14:imgLayer r:embed="rId3">
                    <a14:imgEffect>
                      <a14:sharpenSoften amount="50000"/>
                    </a14:imgEffect>
                  </a14:imgLayer>
                </a14:imgProps>
              </a:ext>
              <a:ext uri="{28A0092B-C50C-407E-A947-70E740481C1C}">
                <a14:useLocalDpi xmlns:a14="http://schemas.microsoft.com/office/drawing/2010/main" val="0"/>
              </a:ext>
            </a:extLst>
          </a:blip>
          <a:stretch>
            <a:fillRect/>
          </a:stretch>
        </p:blipFill>
        <p:spPr>
          <a:xfrm>
            <a:off x="611560" y="1289127"/>
            <a:ext cx="5112568" cy="2958264"/>
          </a:xfrm>
          <a:prstGeom prst="rect">
            <a:avLst/>
          </a:prstGeom>
        </p:spPr>
      </p:pic>
      <p:pic>
        <p:nvPicPr>
          <p:cNvPr id="6" name="Picture 5"/>
          <p:cNvPicPr>
            <a:picLocks noChangeAspect="1"/>
          </p:cNvPicPr>
          <p:nvPr/>
        </p:nvPicPr>
        <p:blipFill>
          <a:blip r:embed="rId4">
            <a:extLst>
              <a:ext uri="{BEBA8EAE-BF5A-486C-A8C5-ECC9F3942E4B}">
                <a14:imgProps xmlns:a14="http://schemas.microsoft.com/office/drawing/2010/main">
                  <a14:imgLayer r:embed="rId5">
                    <a14:imgEffect>
                      <a14:sharpenSoften amount="50000"/>
                    </a14:imgEffect>
                  </a14:imgLayer>
                </a14:imgProps>
              </a:ext>
              <a:ext uri="{28A0092B-C50C-407E-A947-70E740481C1C}">
                <a14:useLocalDpi xmlns:a14="http://schemas.microsoft.com/office/drawing/2010/main" val="0"/>
              </a:ext>
            </a:extLst>
          </a:blip>
          <a:stretch>
            <a:fillRect/>
          </a:stretch>
        </p:blipFill>
        <p:spPr>
          <a:xfrm>
            <a:off x="4017134" y="3573016"/>
            <a:ext cx="4514209" cy="2740521"/>
          </a:xfrm>
          <a:prstGeom prst="rect">
            <a:avLst/>
          </a:prstGeom>
        </p:spPr>
      </p:pic>
    </p:spTree>
    <p:extLst>
      <p:ext uri="{BB962C8B-B14F-4D97-AF65-F5344CB8AC3E}">
        <p14:creationId xmlns:p14="http://schemas.microsoft.com/office/powerpoint/2010/main" val="2568028462"/>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p:cNvSpPr/>
          <p:nvPr/>
        </p:nvSpPr>
        <p:spPr>
          <a:xfrm>
            <a:off x="4572000" y="0"/>
            <a:ext cx="3528392" cy="707886"/>
          </a:xfrm>
          <a:prstGeom prst="rect">
            <a:avLst/>
          </a:prstGeom>
        </p:spPr>
        <p:txBody>
          <a:bodyPr wrap="square">
            <a:spAutoFit/>
          </a:bodyPr>
          <a:lstStyle/>
          <a:p>
            <a:pPr algn="ctr"/>
            <a:r>
              <a:rPr lang="fa-IR" sz="4000" dirty="0">
                <a:solidFill>
                  <a:prstClr val="black"/>
                </a:solidFill>
                <a:latin typeface="IranNastaliq" pitchFamily="18" charset="0"/>
                <a:cs typeface="B Homa" panose="00000400000000000000" pitchFamily="2" charset="-78"/>
              </a:rPr>
              <a:t>انواع پروفیل ها</a:t>
            </a:r>
            <a:endParaRPr lang="fa-IR" sz="1600" dirty="0">
              <a:solidFill>
                <a:prstClr val="black"/>
              </a:solidFill>
              <a:latin typeface="Arial" pitchFamily="34" charset="0"/>
              <a:cs typeface="B Homa" panose="00000400000000000000" pitchFamily="2" charset="-78"/>
            </a:endParaRPr>
          </a:p>
        </p:txBody>
      </p:sp>
      <p:sp>
        <p:nvSpPr>
          <p:cNvPr id="3" name="Rectangle 2"/>
          <p:cNvSpPr/>
          <p:nvPr/>
        </p:nvSpPr>
        <p:spPr>
          <a:xfrm>
            <a:off x="5940244" y="1303899"/>
            <a:ext cx="2160148" cy="369332"/>
          </a:xfrm>
          <a:prstGeom prst="rect">
            <a:avLst/>
          </a:prstGeom>
        </p:spPr>
        <p:txBody>
          <a:bodyPr wrap="square">
            <a:spAutoFit/>
          </a:bodyPr>
          <a:lstStyle/>
          <a:p>
            <a:r>
              <a:rPr lang="fa-IR" b="1" dirty="0">
                <a:solidFill>
                  <a:prstClr val="black"/>
                </a:solidFill>
                <a:cs typeface="B Homa" panose="00000400000000000000" pitchFamily="2" charset="-78"/>
              </a:rPr>
              <a:t>پنجره ریلی دو لنگه : </a:t>
            </a:r>
            <a:endParaRPr lang="en-US" b="1" dirty="0">
              <a:solidFill>
                <a:prstClr val="black"/>
              </a:solidFill>
              <a:cs typeface="B Homa" panose="00000400000000000000" pitchFamily="2" charset="-78"/>
            </a:endParaRPr>
          </a:p>
        </p:txBody>
      </p:sp>
      <p:pic>
        <p:nvPicPr>
          <p:cNvPr id="5" name="Picture 4"/>
          <p:cNvPicPr>
            <a:picLocks noChangeAspect="1"/>
          </p:cNvPicPr>
          <p:nvPr/>
        </p:nvPicPr>
        <p:blipFill rotWithShape="1">
          <a:blip r:embed="rId2">
            <a:extLst>
              <a:ext uri="{BEBA8EAE-BF5A-486C-A8C5-ECC9F3942E4B}">
                <a14:imgProps xmlns:a14="http://schemas.microsoft.com/office/drawing/2010/main">
                  <a14:imgLayer r:embed="rId3">
                    <a14:imgEffect>
                      <a14:sharpenSoften amount="50000"/>
                    </a14:imgEffect>
                  </a14:imgLayer>
                </a14:imgProps>
              </a:ext>
              <a:ext uri="{28A0092B-C50C-407E-A947-70E740481C1C}">
                <a14:useLocalDpi xmlns:a14="http://schemas.microsoft.com/office/drawing/2010/main" val="0"/>
              </a:ext>
            </a:extLst>
          </a:blip>
          <a:srcRect t="7956"/>
          <a:stretch/>
        </p:blipFill>
        <p:spPr>
          <a:xfrm>
            <a:off x="539552" y="869795"/>
            <a:ext cx="5040561" cy="3257546"/>
          </a:xfrm>
          <a:prstGeom prst="rect">
            <a:avLst/>
          </a:prstGeom>
        </p:spPr>
      </p:pic>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017134" y="3610811"/>
            <a:ext cx="4514209" cy="2664930"/>
          </a:xfrm>
          <a:prstGeom prst="rect">
            <a:avLst/>
          </a:prstGeom>
        </p:spPr>
      </p:pic>
    </p:spTree>
    <p:extLst>
      <p:ext uri="{BB962C8B-B14F-4D97-AF65-F5344CB8AC3E}">
        <p14:creationId xmlns:p14="http://schemas.microsoft.com/office/powerpoint/2010/main" val="3249583578"/>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p:cNvSpPr/>
          <p:nvPr/>
        </p:nvSpPr>
        <p:spPr>
          <a:xfrm>
            <a:off x="4572000" y="0"/>
            <a:ext cx="3528392" cy="707886"/>
          </a:xfrm>
          <a:prstGeom prst="rect">
            <a:avLst/>
          </a:prstGeom>
        </p:spPr>
        <p:txBody>
          <a:bodyPr wrap="square">
            <a:spAutoFit/>
          </a:bodyPr>
          <a:lstStyle/>
          <a:p>
            <a:pPr algn="ctr"/>
            <a:r>
              <a:rPr lang="fa-IR" sz="4000" dirty="0">
                <a:solidFill>
                  <a:prstClr val="black"/>
                </a:solidFill>
                <a:latin typeface="IranNastaliq" pitchFamily="18" charset="0"/>
                <a:cs typeface="B Homa" panose="00000400000000000000" pitchFamily="2" charset="-78"/>
              </a:rPr>
              <a:t>انواع پروفیل ها</a:t>
            </a:r>
            <a:endParaRPr lang="fa-IR" sz="1600" dirty="0">
              <a:solidFill>
                <a:prstClr val="black"/>
              </a:solidFill>
              <a:latin typeface="Arial" pitchFamily="34" charset="0"/>
              <a:cs typeface="B Homa" panose="00000400000000000000" pitchFamily="2" charset="-78"/>
            </a:endParaRPr>
          </a:p>
        </p:txBody>
      </p:sp>
      <p:sp>
        <p:nvSpPr>
          <p:cNvPr id="3" name="Rectangle 2"/>
          <p:cNvSpPr/>
          <p:nvPr/>
        </p:nvSpPr>
        <p:spPr>
          <a:xfrm>
            <a:off x="5940244" y="1347307"/>
            <a:ext cx="2160148" cy="369332"/>
          </a:xfrm>
          <a:prstGeom prst="rect">
            <a:avLst/>
          </a:prstGeom>
        </p:spPr>
        <p:txBody>
          <a:bodyPr wrap="square">
            <a:spAutoFit/>
          </a:bodyPr>
          <a:lstStyle/>
          <a:p>
            <a:r>
              <a:rPr lang="fa-IR" b="1" dirty="0">
                <a:solidFill>
                  <a:prstClr val="black"/>
                </a:solidFill>
                <a:cs typeface="B Homa" panose="00000400000000000000" pitchFamily="2" charset="-78"/>
              </a:rPr>
              <a:t>پنجره ریلی سه لنگه : </a:t>
            </a:r>
            <a:endParaRPr lang="en-US" b="1" dirty="0">
              <a:solidFill>
                <a:prstClr val="black"/>
              </a:solidFill>
              <a:cs typeface="B Homa" panose="00000400000000000000" pitchFamily="2" charset="-78"/>
            </a:endParaRPr>
          </a:p>
        </p:txBody>
      </p:sp>
      <p:pic>
        <p:nvPicPr>
          <p:cNvPr id="5" name="Picture 4"/>
          <p:cNvPicPr>
            <a:picLocks noChangeAspect="1"/>
          </p:cNvPicPr>
          <p:nvPr/>
        </p:nvPicPr>
        <p:blipFill>
          <a:blip r:embed="rId2">
            <a:extLst>
              <a:ext uri="{BEBA8EAE-BF5A-486C-A8C5-ECC9F3942E4B}">
                <a14:imgProps xmlns:a14="http://schemas.microsoft.com/office/drawing/2010/main">
                  <a14:imgLayer r:embed="rId3">
                    <a14:imgEffect>
                      <a14:sharpenSoften amount="50000"/>
                    </a14:imgEffect>
                  </a14:imgLayer>
                </a14:imgProps>
              </a:ext>
              <a:ext uri="{28A0092B-C50C-407E-A947-70E740481C1C}">
                <a14:useLocalDpi xmlns:a14="http://schemas.microsoft.com/office/drawing/2010/main" val="0"/>
              </a:ext>
            </a:extLst>
          </a:blip>
          <a:stretch>
            <a:fillRect/>
          </a:stretch>
        </p:blipFill>
        <p:spPr>
          <a:xfrm>
            <a:off x="612681" y="869795"/>
            <a:ext cx="4894303" cy="3257546"/>
          </a:xfrm>
          <a:prstGeom prst="rect">
            <a:avLst/>
          </a:prstGeom>
        </p:spPr>
      </p:pic>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072628" y="3501008"/>
            <a:ext cx="4403221" cy="2774733"/>
          </a:xfrm>
          <a:prstGeom prst="rect">
            <a:avLst/>
          </a:prstGeom>
        </p:spPr>
      </p:pic>
    </p:spTree>
    <p:extLst>
      <p:ext uri="{BB962C8B-B14F-4D97-AF65-F5344CB8AC3E}">
        <p14:creationId xmlns:p14="http://schemas.microsoft.com/office/powerpoint/2010/main" val="3223400298"/>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p:cNvSpPr/>
          <p:nvPr/>
        </p:nvSpPr>
        <p:spPr>
          <a:xfrm>
            <a:off x="4572000" y="0"/>
            <a:ext cx="3528392" cy="707886"/>
          </a:xfrm>
          <a:prstGeom prst="rect">
            <a:avLst/>
          </a:prstGeom>
        </p:spPr>
        <p:txBody>
          <a:bodyPr wrap="square">
            <a:spAutoFit/>
          </a:bodyPr>
          <a:lstStyle/>
          <a:p>
            <a:pPr algn="ctr"/>
            <a:r>
              <a:rPr lang="fa-IR" sz="4000" dirty="0">
                <a:solidFill>
                  <a:prstClr val="black"/>
                </a:solidFill>
                <a:latin typeface="IranNastaliq" pitchFamily="18" charset="0"/>
                <a:cs typeface="B Homa" panose="00000400000000000000" pitchFamily="2" charset="-78"/>
              </a:rPr>
              <a:t>انواع پروفیل ها</a:t>
            </a:r>
            <a:endParaRPr lang="fa-IR" sz="1600" dirty="0">
              <a:solidFill>
                <a:prstClr val="black"/>
              </a:solidFill>
              <a:latin typeface="Arial" pitchFamily="34" charset="0"/>
              <a:cs typeface="B Homa" panose="00000400000000000000" pitchFamily="2" charset="-78"/>
            </a:endParaRPr>
          </a:p>
        </p:txBody>
      </p:sp>
      <p:sp>
        <p:nvSpPr>
          <p:cNvPr id="3" name="Rectangle 2"/>
          <p:cNvSpPr/>
          <p:nvPr/>
        </p:nvSpPr>
        <p:spPr>
          <a:xfrm>
            <a:off x="6121352" y="1172689"/>
            <a:ext cx="2592288" cy="369332"/>
          </a:xfrm>
          <a:prstGeom prst="rect">
            <a:avLst/>
          </a:prstGeom>
        </p:spPr>
        <p:txBody>
          <a:bodyPr wrap="square">
            <a:spAutoFit/>
          </a:bodyPr>
          <a:lstStyle/>
          <a:p>
            <a:r>
              <a:rPr lang="fa-IR" dirty="0">
                <a:solidFill>
                  <a:prstClr val="black"/>
                </a:solidFill>
                <a:cs typeface="B Homa" panose="00000400000000000000" pitchFamily="2" charset="-78"/>
              </a:rPr>
              <a:t>پنجره ریلی سه لنگه آكاردئونی</a:t>
            </a:r>
            <a:endParaRPr lang="en-US" b="1" dirty="0">
              <a:solidFill>
                <a:prstClr val="black"/>
              </a:solidFill>
              <a:cs typeface="B Homa" panose="00000400000000000000" pitchFamily="2" charset="-78"/>
            </a:endParaRPr>
          </a:p>
        </p:txBody>
      </p:sp>
      <p:pic>
        <p:nvPicPr>
          <p:cNvPr id="3074" name="Picture 2"/>
          <p:cNvPicPr>
            <a:picLocks noChangeAspect="1" noChangeArrowheads="1"/>
          </p:cNvPicPr>
          <p:nvPr/>
        </p:nvPicPr>
        <p:blipFill rotWithShape="1">
          <a:blip r:embed="rId2">
            <a:extLst>
              <a:ext uri="{BEBA8EAE-BF5A-486C-A8C5-ECC9F3942E4B}">
                <a14:imgProps xmlns:a14="http://schemas.microsoft.com/office/drawing/2010/main">
                  <a14:imgLayer r:embed="rId3">
                    <a14:imgEffect>
                      <a14:sharpenSoften amount="50000"/>
                    </a14:imgEffect>
                  </a14:imgLayer>
                </a14:imgProps>
              </a:ext>
              <a:ext uri="{28A0092B-C50C-407E-A947-70E740481C1C}">
                <a14:useLocalDpi xmlns:a14="http://schemas.microsoft.com/office/drawing/2010/main" val="0"/>
              </a:ext>
            </a:extLst>
          </a:blip>
          <a:srcRect l="1594" t="684" r="1559"/>
          <a:stretch/>
        </p:blipFill>
        <p:spPr bwMode="auto">
          <a:xfrm>
            <a:off x="525761" y="764704"/>
            <a:ext cx="5414391" cy="34979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5" name="Picture 3"/>
          <p:cNvPicPr>
            <a:picLocks noChangeAspect="1" noChangeArrowheads="1"/>
          </p:cNvPicPr>
          <p:nvPr/>
        </p:nvPicPr>
        <p:blipFill>
          <a:blip r:embed="rId4">
            <a:extLst>
              <a:ext uri="{BEBA8EAE-BF5A-486C-A8C5-ECC9F3942E4B}">
                <a14:imgProps xmlns:a14="http://schemas.microsoft.com/office/drawing/2010/main">
                  <a14:imgLayer r:embed="rId5">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a:off x="4131058" y="3573016"/>
            <a:ext cx="4410275" cy="28083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913295748"/>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p:cNvSpPr/>
          <p:nvPr/>
        </p:nvSpPr>
        <p:spPr>
          <a:xfrm>
            <a:off x="4572000" y="0"/>
            <a:ext cx="3528392" cy="707886"/>
          </a:xfrm>
          <a:prstGeom prst="rect">
            <a:avLst/>
          </a:prstGeom>
        </p:spPr>
        <p:txBody>
          <a:bodyPr wrap="square">
            <a:spAutoFit/>
          </a:bodyPr>
          <a:lstStyle/>
          <a:p>
            <a:pPr algn="ctr"/>
            <a:r>
              <a:rPr lang="fa-IR" sz="4000" dirty="0">
                <a:solidFill>
                  <a:prstClr val="black"/>
                </a:solidFill>
                <a:latin typeface="IranNastaliq" pitchFamily="18" charset="0"/>
                <a:cs typeface="B Homa" panose="00000400000000000000" pitchFamily="2" charset="-78"/>
              </a:rPr>
              <a:t>انواع پروفیل ها</a:t>
            </a:r>
            <a:endParaRPr lang="fa-IR" sz="1600" dirty="0">
              <a:solidFill>
                <a:prstClr val="black"/>
              </a:solidFill>
              <a:latin typeface="Arial" pitchFamily="34" charset="0"/>
              <a:cs typeface="B Homa" panose="00000400000000000000" pitchFamily="2" charset="-78"/>
            </a:endParaRPr>
          </a:p>
        </p:txBody>
      </p:sp>
      <p:sp>
        <p:nvSpPr>
          <p:cNvPr id="3" name="Rectangle 2"/>
          <p:cNvSpPr/>
          <p:nvPr/>
        </p:nvSpPr>
        <p:spPr>
          <a:xfrm>
            <a:off x="5652120" y="1196752"/>
            <a:ext cx="2592288" cy="369332"/>
          </a:xfrm>
          <a:prstGeom prst="rect">
            <a:avLst/>
          </a:prstGeom>
        </p:spPr>
        <p:txBody>
          <a:bodyPr wrap="square">
            <a:spAutoFit/>
          </a:bodyPr>
          <a:lstStyle/>
          <a:p>
            <a:r>
              <a:rPr lang="fa-IR" dirty="0">
                <a:solidFill>
                  <a:prstClr val="black"/>
                </a:solidFill>
                <a:cs typeface="B Homa" panose="00000400000000000000" pitchFamily="2" charset="-78"/>
              </a:rPr>
              <a:t>پنجره های ثابت : </a:t>
            </a:r>
            <a:endParaRPr lang="en-US" b="1" dirty="0">
              <a:solidFill>
                <a:prstClr val="black"/>
              </a:solidFill>
              <a:cs typeface="B Homa" panose="00000400000000000000" pitchFamily="2" charset="-78"/>
            </a:endParaRPr>
          </a:p>
        </p:txBody>
      </p:sp>
      <p:pic>
        <p:nvPicPr>
          <p:cNvPr id="4098" name="Picture 2"/>
          <p:cNvPicPr>
            <a:picLocks noChangeAspect="1" noChangeArrowheads="1"/>
          </p:cNvPicPr>
          <p:nvPr/>
        </p:nvPicPr>
        <p:blipFill rotWithShape="1">
          <a:blip r:embed="rId2">
            <a:extLst>
              <a:ext uri="{BEBA8EAE-BF5A-486C-A8C5-ECC9F3942E4B}">
                <a14:imgProps xmlns:a14="http://schemas.microsoft.com/office/drawing/2010/main">
                  <a14:imgLayer r:embed="rId3">
                    <a14:imgEffect>
                      <a14:sharpenSoften amount="50000"/>
                    </a14:imgEffect>
                  </a14:imgLayer>
                </a14:imgProps>
              </a:ext>
              <a:ext uri="{28A0092B-C50C-407E-A947-70E740481C1C}">
                <a14:useLocalDpi xmlns:a14="http://schemas.microsoft.com/office/drawing/2010/main" val="0"/>
              </a:ext>
            </a:extLst>
          </a:blip>
          <a:srcRect l="9247"/>
          <a:stretch/>
        </p:blipFill>
        <p:spPr bwMode="auto">
          <a:xfrm>
            <a:off x="755576" y="707886"/>
            <a:ext cx="4261600" cy="3971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099"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563888" y="3429000"/>
            <a:ext cx="5040491" cy="28083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571224446"/>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p:cNvSpPr/>
          <p:nvPr/>
        </p:nvSpPr>
        <p:spPr>
          <a:xfrm>
            <a:off x="4572000" y="0"/>
            <a:ext cx="3528392" cy="707886"/>
          </a:xfrm>
          <a:prstGeom prst="rect">
            <a:avLst/>
          </a:prstGeom>
        </p:spPr>
        <p:txBody>
          <a:bodyPr wrap="square">
            <a:spAutoFit/>
          </a:bodyPr>
          <a:lstStyle/>
          <a:p>
            <a:pPr algn="ctr"/>
            <a:r>
              <a:rPr lang="fa-IR" sz="4000" dirty="0">
                <a:solidFill>
                  <a:prstClr val="black"/>
                </a:solidFill>
                <a:latin typeface="IranNastaliq" pitchFamily="18" charset="0"/>
                <a:cs typeface="B Homa" panose="00000400000000000000" pitchFamily="2" charset="-78"/>
              </a:rPr>
              <a:t>انواع پروفیل ها</a:t>
            </a:r>
            <a:endParaRPr lang="fa-IR" sz="1600" dirty="0">
              <a:solidFill>
                <a:prstClr val="black"/>
              </a:solidFill>
              <a:latin typeface="Arial" pitchFamily="34" charset="0"/>
              <a:cs typeface="B Homa" panose="00000400000000000000" pitchFamily="2" charset="-78"/>
            </a:endParaRPr>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40322" y="3429000"/>
            <a:ext cx="1844002" cy="2514548"/>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83568" y="548680"/>
            <a:ext cx="2000755" cy="2232247"/>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2" name="Picture 11"/>
          <p:cNvPicPr>
            <a:picLocks noChangeAspect="1"/>
          </p:cNvPicPr>
          <p:nvPr/>
        </p:nvPicPr>
        <p:blipFill rotWithShape="1">
          <a:blip r:embed="rId4">
            <a:extLst>
              <a:ext uri="{28A0092B-C50C-407E-A947-70E740481C1C}">
                <a14:useLocalDpi xmlns:a14="http://schemas.microsoft.com/office/drawing/2010/main" val="0"/>
              </a:ext>
            </a:extLst>
          </a:blip>
          <a:srcRect l="16794" t="7746" r="11572" b="4376"/>
          <a:stretch/>
        </p:blipFill>
        <p:spPr>
          <a:xfrm rot="5400000">
            <a:off x="5824085" y="216588"/>
            <a:ext cx="1352589" cy="3200026"/>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pic>
        <p:nvPicPr>
          <p:cNvPr id="13" name="Picture 1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275856" y="1124744"/>
            <a:ext cx="1152128" cy="2190666"/>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pic>
        <p:nvPicPr>
          <p:cNvPr id="14" name="Picture 13"/>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418473" y="2947448"/>
            <a:ext cx="1825935" cy="1825935"/>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5" name="Picture 14"/>
          <p:cNvPicPr>
            <a:picLocks noChangeAspect="1"/>
          </p:cNvPicPr>
          <p:nvPr/>
        </p:nvPicPr>
        <p:blipFill>
          <a:blip r:embed="rId7">
            <a:extLst>
              <a:ext uri="{BEBA8EAE-BF5A-486C-A8C5-ECC9F3942E4B}">
                <a14:imgProps xmlns:a14="http://schemas.microsoft.com/office/drawing/2010/main">
                  <a14:imgLayer r:embed="rId8">
                    <a14:imgEffect>
                      <a14:sharpenSoften amount="50000"/>
                    </a14:imgEffect>
                  </a14:imgLayer>
                </a14:imgProps>
              </a:ext>
              <a:ext uri="{28A0092B-C50C-407E-A947-70E740481C1C}">
                <a14:useLocalDpi xmlns:a14="http://schemas.microsoft.com/office/drawing/2010/main" val="0"/>
              </a:ext>
            </a:extLst>
          </a:blip>
          <a:stretch>
            <a:fillRect/>
          </a:stretch>
        </p:blipFill>
        <p:spPr>
          <a:xfrm>
            <a:off x="5194337" y="4565805"/>
            <a:ext cx="1753927" cy="1753927"/>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6" name="Picture 15"/>
          <p:cNvPicPr>
            <a:picLocks noChangeAspect="1"/>
          </p:cNvPicPr>
          <p:nvPr/>
        </p:nvPicPr>
        <p:blipFill>
          <a:blip r:embed="rId9">
            <a:extLst>
              <a:ext uri="{BEBA8EAE-BF5A-486C-A8C5-ECC9F3942E4B}">
                <a14:imgProps xmlns:a14="http://schemas.microsoft.com/office/drawing/2010/main">
                  <a14:imgLayer r:embed="rId10">
                    <a14:imgEffect>
                      <a14:sharpenSoften amount="50000"/>
                    </a14:imgEffect>
                  </a14:imgLayer>
                </a14:imgProps>
              </a:ext>
              <a:ext uri="{28A0092B-C50C-407E-A947-70E740481C1C}">
                <a14:useLocalDpi xmlns:a14="http://schemas.microsoft.com/office/drawing/2010/main" val="0"/>
              </a:ext>
            </a:extLst>
          </a:blip>
          <a:stretch>
            <a:fillRect/>
          </a:stretch>
        </p:blipFill>
        <p:spPr>
          <a:xfrm>
            <a:off x="2860059" y="3467551"/>
            <a:ext cx="2190262" cy="2190262"/>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17" name="TextBox 16"/>
          <p:cNvSpPr txBox="1"/>
          <p:nvPr/>
        </p:nvSpPr>
        <p:spPr>
          <a:xfrm>
            <a:off x="3203848" y="5877272"/>
            <a:ext cx="1696518" cy="338554"/>
          </a:xfrm>
          <a:prstGeom prst="rect">
            <a:avLst/>
          </a:prstGeom>
          <a:noFill/>
        </p:spPr>
        <p:txBody>
          <a:bodyPr wrap="square" rtlCol="0">
            <a:spAutoFit/>
          </a:bodyPr>
          <a:lstStyle/>
          <a:p>
            <a:pPr algn="l" rtl="0"/>
            <a:r>
              <a:rPr lang="fa-IR" sz="1600" dirty="0">
                <a:solidFill>
                  <a:prstClr val="black"/>
                </a:solidFill>
                <a:cs typeface="B Homa" panose="00000400000000000000" pitchFamily="2" charset="-78"/>
              </a:rPr>
              <a:t>پروفیل میانی ثابت</a:t>
            </a:r>
            <a:endParaRPr lang="en-US" sz="1600" dirty="0">
              <a:solidFill>
                <a:prstClr val="black"/>
              </a:solidFill>
              <a:cs typeface="B Homa" panose="00000400000000000000" pitchFamily="2" charset="-78"/>
            </a:endParaRPr>
          </a:p>
        </p:txBody>
      </p:sp>
      <p:sp>
        <p:nvSpPr>
          <p:cNvPr id="18" name="TextBox 17"/>
          <p:cNvSpPr txBox="1"/>
          <p:nvPr/>
        </p:nvSpPr>
        <p:spPr>
          <a:xfrm>
            <a:off x="6948264" y="4941168"/>
            <a:ext cx="1696518" cy="338554"/>
          </a:xfrm>
          <a:prstGeom prst="rect">
            <a:avLst/>
          </a:prstGeom>
          <a:noFill/>
        </p:spPr>
        <p:txBody>
          <a:bodyPr wrap="square" rtlCol="0">
            <a:spAutoFit/>
          </a:bodyPr>
          <a:lstStyle/>
          <a:p>
            <a:pPr algn="l" rtl="0"/>
            <a:r>
              <a:rPr lang="fa-IR" sz="1600" dirty="0">
                <a:solidFill>
                  <a:prstClr val="black"/>
                </a:solidFill>
                <a:cs typeface="B Homa" panose="00000400000000000000" pitchFamily="2" charset="-78"/>
              </a:rPr>
              <a:t>پروفیل میانی متحرک</a:t>
            </a:r>
            <a:endParaRPr lang="en-US" sz="1600" dirty="0">
              <a:solidFill>
                <a:prstClr val="black"/>
              </a:solidFill>
              <a:cs typeface="B Homa" panose="00000400000000000000" pitchFamily="2" charset="-78"/>
            </a:endParaRPr>
          </a:p>
        </p:txBody>
      </p:sp>
      <p:sp>
        <p:nvSpPr>
          <p:cNvPr id="19" name="TextBox 18"/>
          <p:cNvSpPr txBox="1"/>
          <p:nvPr/>
        </p:nvSpPr>
        <p:spPr>
          <a:xfrm>
            <a:off x="4572000" y="2778171"/>
            <a:ext cx="1696518" cy="338554"/>
          </a:xfrm>
          <a:prstGeom prst="rect">
            <a:avLst/>
          </a:prstGeom>
          <a:noFill/>
        </p:spPr>
        <p:txBody>
          <a:bodyPr wrap="square" rtlCol="0">
            <a:spAutoFit/>
          </a:bodyPr>
          <a:lstStyle/>
          <a:p>
            <a:r>
              <a:rPr lang="fa-IR" sz="1600" dirty="0">
                <a:solidFill>
                  <a:prstClr val="black"/>
                </a:solidFill>
                <a:cs typeface="B Homa" panose="00000400000000000000" pitchFamily="2" charset="-78"/>
              </a:rPr>
              <a:t>پروفیل پنجره</a:t>
            </a:r>
            <a:r>
              <a:rPr lang="en-US" sz="1400" dirty="0">
                <a:solidFill>
                  <a:prstClr val="black"/>
                </a:solidFill>
                <a:cs typeface="B Homa" panose="00000400000000000000" pitchFamily="2" charset="-78"/>
              </a:rPr>
              <a:t>UPVC</a:t>
            </a:r>
          </a:p>
        </p:txBody>
      </p:sp>
      <p:sp>
        <p:nvSpPr>
          <p:cNvPr id="20" name="TextBox 19"/>
          <p:cNvSpPr txBox="1"/>
          <p:nvPr/>
        </p:nvSpPr>
        <p:spPr>
          <a:xfrm>
            <a:off x="953692" y="2966989"/>
            <a:ext cx="1696518" cy="338554"/>
          </a:xfrm>
          <a:prstGeom prst="rect">
            <a:avLst/>
          </a:prstGeom>
          <a:noFill/>
        </p:spPr>
        <p:txBody>
          <a:bodyPr wrap="square" rtlCol="0">
            <a:spAutoFit/>
          </a:bodyPr>
          <a:lstStyle/>
          <a:p>
            <a:pPr algn="l" rtl="0"/>
            <a:r>
              <a:rPr lang="fa-IR" sz="1600" dirty="0">
                <a:solidFill>
                  <a:prstClr val="black"/>
                </a:solidFill>
                <a:cs typeface="B Homa" panose="00000400000000000000" pitchFamily="2" charset="-78"/>
              </a:rPr>
              <a:t>پروفیل دوجداره (52)</a:t>
            </a:r>
            <a:endParaRPr lang="en-US" sz="1600" dirty="0">
              <a:solidFill>
                <a:prstClr val="black"/>
              </a:solidFill>
              <a:cs typeface="B Homa" panose="00000400000000000000" pitchFamily="2" charset="-78"/>
            </a:endParaRPr>
          </a:p>
        </p:txBody>
      </p:sp>
      <p:sp>
        <p:nvSpPr>
          <p:cNvPr id="21" name="TextBox 20"/>
          <p:cNvSpPr txBox="1"/>
          <p:nvPr/>
        </p:nvSpPr>
        <p:spPr>
          <a:xfrm>
            <a:off x="987806" y="6150455"/>
            <a:ext cx="1696518" cy="338554"/>
          </a:xfrm>
          <a:prstGeom prst="rect">
            <a:avLst/>
          </a:prstGeom>
          <a:noFill/>
        </p:spPr>
        <p:txBody>
          <a:bodyPr wrap="square" rtlCol="0">
            <a:spAutoFit/>
          </a:bodyPr>
          <a:lstStyle/>
          <a:p>
            <a:pPr algn="l" rtl="0"/>
            <a:r>
              <a:rPr lang="fa-IR" sz="1600" dirty="0">
                <a:solidFill>
                  <a:prstClr val="black"/>
                </a:solidFill>
                <a:cs typeface="B Homa" panose="00000400000000000000" pitchFamily="2" charset="-78"/>
              </a:rPr>
              <a:t>پروفیل پنجره بازشو</a:t>
            </a:r>
            <a:endParaRPr lang="en-US" sz="1600" dirty="0">
              <a:solidFill>
                <a:prstClr val="black"/>
              </a:solidFill>
              <a:cs typeface="B Homa" panose="00000400000000000000" pitchFamily="2" charset="-78"/>
            </a:endParaRPr>
          </a:p>
        </p:txBody>
      </p:sp>
    </p:spTree>
    <p:extLst>
      <p:ext uri="{BB962C8B-B14F-4D97-AF65-F5344CB8AC3E}">
        <p14:creationId xmlns:p14="http://schemas.microsoft.com/office/powerpoint/2010/main" val="2773255360"/>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D:\raheleh.upvc\katalog\IMG_8240.jpg"/>
          <p:cNvPicPr>
            <a:picLocks noChangeAspect="1" noChangeArrowheads="1"/>
          </p:cNvPicPr>
          <p:nvPr/>
        </p:nvPicPr>
        <p:blipFill>
          <a:blip r:embed="rId2" cstate="print"/>
          <a:srcRect/>
          <a:stretch>
            <a:fillRect/>
          </a:stretch>
        </p:blipFill>
        <p:spPr bwMode="auto">
          <a:xfrm>
            <a:off x="714568" y="2420888"/>
            <a:ext cx="2607984" cy="1804531"/>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6" name="Picture 3" descr="D:\raheleh.upvc\katalog\IMG_8241.jpg"/>
          <p:cNvPicPr>
            <a:picLocks noChangeAspect="1" noChangeArrowheads="1"/>
          </p:cNvPicPr>
          <p:nvPr/>
        </p:nvPicPr>
        <p:blipFill>
          <a:blip r:embed="rId3" cstate="print"/>
          <a:srcRect/>
          <a:stretch>
            <a:fillRect/>
          </a:stretch>
        </p:blipFill>
        <p:spPr bwMode="auto">
          <a:xfrm>
            <a:off x="714568" y="4433224"/>
            <a:ext cx="2631562" cy="1821349"/>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7" name="Picture 4" descr="D:\raheleh.upvc\katalog\IMG_8243.jpg"/>
          <p:cNvPicPr>
            <a:picLocks noChangeAspect="1" noChangeArrowheads="1"/>
          </p:cNvPicPr>
          <p:nvPr/>
        </p:nvPicPr>
        <p:blipFill>
          <a:blip r:embed="rId4" cstate="print"/>
          <a:srcRect/>
          <a:stretch>
            <a:fillRect/>
          </a:stretch>
        </p:blipFill>
        <p:spPr bwMode="auto">
          <a:xfrm>
            <a:off x="714568" y="467061"/>
            <a:ext cx="2607984" cy="1805853"/>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8" name="Picture 6" descr="D:\raheleh.upvc\katalog\IMG_8245.jpg"/>
          <p:cNvPicPr>
            <a:picLocks noChangeAspect="1" noChangeArrowheads="1"/>
          </p:cNvPicPr>
          <p:nvPr/>
        </p:nvPicPr>
        <p:blipFill>
          <a:blip r:embed="rId5" cstate="print"/>
          <a:srcRect/>
          <a:stretch>
            <a:fillRect/>
          </a:stretch>
        </p:blipFill>
        <p:spPr bwMode="auto">
          <a:xfrm>
            <a:off x="3582435" y="1019242"/>
            <a:ext cx="2429725" cy="2991238"/>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9" name="Picture 5" descr="D:\raheleh.upvc\katalog\IMG_8244.jpg"/>
          <p:cNvPicPr>
            <a:picLocks noChangeAspect="1" noChangeArrowheads="1"/>
          </p:cNvPicPr>
          <p:nvPr/>
        </p:nvPicPr>
        <p:blipFill>
          <a:blip r:embed="rId6" cstate="print"/>
          <a:srcRect/>
          <a:stretch>
            <a:fillRect/>
          </a:stretch>
        </p:blipFill>
        <p:spPr bwMode="auto">
          <a:xfrm>
            <a:off x="4472343" y="4276432"/>
            <a:ext cx="2801451" cy="1939466"/>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0" name="Picture 7" descr="D:\raheleh.upvc\katalog\IMG_8246.jpg"/>
          <p:cNvPicPr>
            <a:picLocks noChangeAspect="1" noChangeArrowheads="1"/>
          </p:cNvPicPr>
          <p:nvPr/>
        </p:nvPicPr>
        <p:blipFill>
          <a:blip r:embed="rId7" cstate="print"/>
          <a:srcRect/>
          <a:stretch>
            <a:fillRect/>
          </a:stretch>
        </p:blipFill>
        <p:spPr bwMode="auto">
          <a:xfrm>
            <a:off x="6209923" y="1019242"/>
            <a:ext cx="2034485" cy="3068909"/>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11" name="Rectangle 10"/>
          <p:cNvSpPr/>
          <p:nvPr/>
        </p:nvSpPr>
        <p:spPr>
          <a:xfrm>
            <a:off x="4572000" y="0"/>
            <a:ext cx="3528392" cy="707886"/>
          </a:xfrm>
          <a:prstGeom prst="rect">
            <a:avLst/>
          </a:prstGeom>
        </p:spPr>
        <p:txBody>
          <a:bodyPr wrap="square">
            <a:spAutoFit/>
          </a:bodyPr>
          <a:lstStyle/>
          <a:p>
            <a:pPr algn="ctr"/>
            <a:r>
              <a:rPr lang="fa-IR" sz="4000" dirty="0">
                <a:solidFill>
                  <a:prstClr val="black"/>
                </a:solidFill>
                <a:latin typeface="IranNastaliq" pitchFamily="18" charset="0"/>
                <a:cs typeface="B Homa" panose="00000400000000000000" pitchFamily="2" charset="-78"/>
              </a:rPr>
              <a:t>انواع پروفیل ها</a:t>
            </a:r>
            <a:endParaRPr lang="fa-IR" sz="1600" dirty="0">
              <a:solidFill>
                <a:prstClr val="black"/>
              </a:solidFill>
              <a:latin typeface="Arial" pitchFamily="34" charset="0"/>
              <a:cs typeface="B Homa" panose="00000400000000000000" pitchFamily="2" charset="-78"/>
            </a:endParaRPr>
          </a:p>
        </p:txBody>
      </p:sp>
    </p:spTree>
    <p:extLst>
      <p:ext uri="{BB962C8B-B14F-4D97-AF65-F5344CB8AC3E}">
        <p14:creationId xmlns:p14="http://schemas.microsoft.com/office/powerpoint/2010/main" val="1358233661"/>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a:xfrm>
            <a:off x="4788024" y="404664"/>
            <a:ext cx="3313355" cy="1702160"/>
          </a:xfrm>
        </p:spPr>
        <p:txBody>
          <a:bodyPr>
            <a:noAutofit/>
          </a:bodyPr>
          <a:lstStyle/>
          <a:p>
            <a:pPr algn="ctr" rtl="1"/>
            <a:r>
              <a:rPr lang="fa-IR" sz="8800" dirty="0" smtClean="0">
                <a:solidFill>
                  <a:schemeClr val="tx2"/>
                </a:solidFill>
                <a:latin typeface="IranNastaliq" pitchFamily="18" charset="0"/>
                <a:cs typeface="B Homa" panose="00000400000000000000" pitchFamily="2" charset="-78"/>
              </a:rPr>
              <a:t> </a:t>
            </a:r>
            <a:endParaRPr lang="en-US" sz="6000" dirty="0">
              <a:solidFill>
                <a:schemeClr val="tx2"/>
              </a:solidFill>
              <a:latin typeface="IranNastaliq" pitchFamily="18" charset="0"/>
              <a:cs typeface="B Homa" panose="00000400000000000000" pitchFamily="2" charset="-78"/>
            </a:endParaRPr>
          </a:p>
        </p:txBody>
      </p:sp>
      <p:sp>
        <p:nvSpPr>
          <p:cNvPr id="5" name="TextBox 4"/>
          <p:cNvSpPr txBox="1"/>
          <p:nvPr/>
        </p:nvSpPr>
        <p:spPr>
          <a:xfrm>
            <a:off x="4788024" y="1142984"/>
            <a:ext cx="2592288" cy="1107996"/>
          </a:xfrm>
          <a:prstGeom prst="rect">
            <a:avLst/>
          </a:prstGeom>
          <a:noFill/>
        </p:spPr>
        <p:txBody>
          <a:bodyPr wrap="square" rtlCol="0">
            <a:spAutoFit/>
          </a:bodyPr>
          <a:lstStyle/>
          <a:p>
            <a:r>
              <a:rPr lang="fa-IR" sz="6600" dirty="0">
                <a:solidFill>
                  <a:prstClr val="black"/>
                </a:solidFill>
                <a:latin typeface="IranNastaliq" pitchFamily="18" charset="0"/>
                <a:cs typeface="B Homa" panose="00000400000000000000" pitchFamily="2" charset="-78"/>
              </a:rPr>
              <a:t>منابع :</a:t>
            </a:r>
          </a:p>
        </p:txBody>
      </p:sp>
      <p:sp>
        <p:nvSpPr>
          <p:cNvPr id="2" name="TextBox 1"/>
          <p:cNvSpPr txBox="1"/>
          <p:nvPr/>
        </p:nvSpPr>
        <p:spPr>
          <a:xfrm>
            <a:off x="3994484" y="2636912"/>
            <a:ext cx="3673860" cy="2677656"/>
          </a:xfrm>
          <a:prstGeom prst="rect">
            <a:avLst/>
          </a:prstGeom>
          <a:noFill/>
        </p:spPr>
        <p:txBody>
          <a:bodyPr wrap="square" rtlCol="0">
            <a:spAutoFit/>
          </a:bodyPr>
          <a:lstStyle/>
          <a:p>
            <a:r>
              <a:rPr lang="fa-IR" sz="2800" dirty="0">
                <a:solidFill>
                  <a:prstClr val="black"/>
                </a:solidFill>
                <a:latin typeface="IranNastaliq" pitchFamily="18" charset="0"/>
                <a:cs typeface="B Homa" panose="00000400000000000000" pitchFamily="2" charset="-78"/>
              </a:rPr>
              <a:t>کتاب مصالح ساختمانی(سام فروتنی)</a:t>
            </a:r>
          </a:p>
          <a:p>
            <a:r>
              <a:rPr lang="fa-IR" sz="2800" dirty="0">
                <a:solidFill>
                  <a:prstClr val="black"/>
                </a:solidFill>
                <a:latin typeface="IranNastaliq" pitchFamily="18" charset="0"/>
                <a:cs typeface="B Homa" panose="00000400000000000000" pitchFamily="2" charset="-78"/>
              </a:rPr>
              <a:t>شرکت ونوس شیشه</a:t>
            </a:r>
          </a:p>
          <a:p>
            <a:r>
              <a:rPr lang="fa-IR" sz="2800" dirty="0">
                <a:solidFill>
                  <a:prstClr val="black"/>
                </a:solidFill>
                <a:latin typeface="IranNastaliq" pitchFamily="18" charset="0"/>
                <a:cs typeface="B Homa" panose="00000400000000000000" pitchFamily="2" charset="-78"/>
              </a:rPr>
              <a:t>شرکت زرین شیشه</a:t>
            </a:r>
          </a:p>
          <a:p>
            <a:r>
              <a:rPr lang="fa-IR" sz="2800" dirty="0">
                <a:solidFill>
                  <a:prstClr val="black"/>
                </a:solidFill>
                <a:latin typeface="IranNastaliq" pitchFamily="18" charset="0"/>
                <a:cs typeface="B Homa" panose="00000400000000000000" pitchFamily="2" charset="-78"/>
              </a:rPr>
              <a:t>مرکز سکوریت ایران</a:t>
            </a:r>
          </a:p>
          <a:p>
            <a:r>
              <a:rPr lang="fa-IR" sz="2800" dirty="0">
                <a:solidFill>
                  <a:prstClr val="black"/>
                </a:solidFill>
                <a:latin typeface="IranNastaliq" pitchFamily="18" charset="0"/>
                <a:cs typeface="B Homa" panose="00000400000000000000" pitchFamily="2" charset="-78"/>
              </a:rPr>
              <a:t>سایت معماران </a:t>
            </a:r>
            <a:r>
              <a:rPr lang="fa-IR" sz="2800" dirty="0" smtClean="0">
                <a:solidFill>
                  <a:prstClr val="black"/>
                </a:solidFill>
                <a:latin typeface="IranNastaliq" pitchFamily="18" charset="0"/>
                <a:cs typeface="B Homa" panose="00000400000000000000" pitchFamily="2" charset="-78"/>
              </a:rPr>
              <a:t>پارسی</a:t>
            </a:r>
            <a:endParaRPr lang="fa-IR" sz="2800" dirty="0">
              <a:solidFill>
                <a:prstClr val="black"/>
              </a:solidFill>
              <a:latin typeface="IranNastaliq" pitchFamily="18" charset="0"/>
              <a:cs typeface="B Homa" panose="00000400000000000000" pitchFamily="2" charset="-78"/>
            </a:endParaRPr>
          </a:p>
        </p:txBody>
      </p:sp>
    </p:spTree>
    <p:extLst>
      <p:ext uri="{BB962C8B-B14F-4D97-AF65-F5344CB8AC3E}">
        <p14:creationId xmlns:p14="http://schemas.microsoft.com/office/powerpoint/2010/main" val="4179503611"/>
      </p:ext>
    </p:extLst>
  </p:cSld>
  <p:clrMapOvr>
    <a:masterClrMapping/>
  </p:clrMapOvr>
  <p:timing>
    <p:tnLst>
      <p:par>
        <p:cTn id="1" dur="indefinite" restart="never" nodeType="tmRoot"/>
      </p:par>
    </p:tnLst>
  </p:timing>
</p:sld>
</file>

<file path=ppt/theme/theme1.xml><?xml version="1.0" encoding="utf-8"?>
<a:theme xmlns:a="http://schemas.openxmlformats.org/drawingml/2006/main" name="Crop">
  <a:themeElements>
    <a:clrScheme name="Crop">
      <a:dk1>
        <a:sysClr val="windowText" lastClr="000000"/>
      </a:dk1>
      <a:lt1>
        <a:sysClr val="window" lastClr="FFFFFF"/>
      </a:lt1>
      <a:dk2>
        <a:srgbClr val="191B0E"/>
      </a:dk2>
      <a:lt2>
        <a:srgbClr val="EFEDE3"/>
      </a:lt2>
      <a:accent1>
        <a:srgbClr val="8C8D86"/>
      </a:accent1>
      <a:accent2>
        <a:srgbClr val="E6C069"/>
      </a:accent2>
      <a:accent3>
        <a:srgbClr val="897B61"/>
      </a:accent3>
      <a:accent4>
        <a:srgbClr val="8DAB8E"/>
      </a:accent4>
      <a:accent5>
        <a:srgbClr val="77A2BB"/>
      </a:accent5>
      <a:accent6>
        <a:srgbClr val="E28394"/>
      </a:accent6>
      <a:hlink>
        <a:srgbClr val="77A2BB"/>
      </a:hlink>
      <a:folHlink>
        <a:srgbClr val="957A99"/>
      </a:folHlink>
    </a:clrScheme>
    <a:fontScheme name="Crop">
      <a:majorFont>
        <a:latin typeface="Franklin Gothic Book" panose="020B0503020102020204"/>
        <a:ea typeface=""/>
        <a:cs typeface=""/>
        <a:font script="Jpan" typeface="メイリオ"/>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Franklin Gothic Book" panose="020B0503020102020204"/>
        <a:ea typeface=""/>
        <a:cs typeface=""/>
        <a:font script="Jpan" typeface="メイリオ"/>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Crop">
      <a:fillStyleLst>
        <a:solidFill>
          <a:schemeClr val="phClr"/>
        </a:solidFill>
        <a:gradFill rotWithShape="1">
          <a:gsLst>
            <a:gs pos="0">
              <a:schemeClr val="phClr">
                <a:tint val="67000"/>
                <a:satMod val="105000"/>
                <a:lumMod val="110000"/>
              </a:schemeClr>
            </a:gs>
            <a:gs pos="50000">
              <a:schemeClr val="phClr">
                <a:tint val="73000"/>
                <a:satMod val="103000"/>
                <a:lumMod val="105000"/>
              </a:schemeClr>
            </a:gs>
            <a:gs pos="100000">
              <a:schemeClr val="phClr">
                <a:tint val="81000"/>
                <a:satMod val="109000"/>
                <a:lumMod val="105000"/>
              </a:schemeClr>
            </a:gs>
          </a:gsLst>
          <a:lin ang="5400000" scaled="0"/>
        </a:gradFill>
        <a:gradFill rotWithShape="1">
          <a:gsLst>
            <a:gs pos="0">
              <a:schemeClr val="phClr">
                <a:tint val="94000"/>
                <a:satMod val="103000"/>
                <a:lumMod val="102000"/>
              </a:schemeClr>
            </a:gs>
            <a:gs pos="50000">
              <a:schemeClr val="phClr">
                <a:shade val="100000"/>
                <a:satMod val="110000"/>
                <a:lumMod val="100000"/>
              </a:schemeClr>
            </a:gs>
            <a:gs pos="100000">
              <a:schemeClr val="phClr">
                <a:shade val="78000"/>
                <a:satMod val="120000"/>
                <a:lumMod val="99000"/>
              </a:schemeClr>
            </a:gs>
          </a:gsLst>
          <a:lin ang="5400000" scaled="0"/>
        </a:gradFill>
      </a:fillStyleLst>
      <a:lnStyleLst>
        <a:ln w="6350" cap="flat" cmpd="sng" algn="in">
          <a:solidFill>
            <a:schemeClr val="phClr"/>
          </a:solidFill>
          <a:prstDash val="solid"/>
        </a:ln>
        <a:ln w="34925" cap="flat" cmpd="sng" algn="in">
          <a:solidFill>
            <a:schemeClr val="phClr"/>
          </a:solidFill>
          <a:prstDash val="solid"/>
        </a:ln>
        <a:ln w="19050" cap="flat" cmpd="sng" algn="in">
          <a:solidFill>
            <a:schemeClr val="phClr"/>
          </a:solidFill>
          <a:prstDash val="solid"/>
        </a:ln>
      </a:lnStyleLst>
      <a:effectStyleLst>
        <a:effectStyle>
          <a:effectLst/>
        </a:effectStyle>
        <a:effectStyle>
          <a:effectLst/>
        </a:effectStyle>
        <a:effectStyle>
          <a:effectLst>
            <a:outerShdw blurRad="57150" dist="19050" dir="5400000" algn="ctr" rotWithShape="0">
              <a:srgbClr val="000000">
                <a:alpha val="35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hade val="98000"/>
                <a:satMod val="150000"/>
                <a:lumMod val="102000"/>
              </a:schemeClr>
            </a:gs>
            <a:gs pos="50000">
              <a:schemeClr val="phClr">
                <a:tint val="98000"/>
                <a:shade val="90000"/>
                <a:satMod val="13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Crop" id="{EC9488ED-E761-4D60-9AC4-764D1FE2C171}" vid="{CE19780C-D67D-4C13-9DE9-A52BC3BA51B4}"/>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657</TotalTime>
  <Words>8328</Words>
  <Application>Microsoft Office PowerPoint</Application>
  <PresentationFormat>On-screen Show (4:3)</PresentationFormat>
  <Paragraphs>609</Paragraphs>
  <Slides>98</Slides>
  <Notes>2</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98</vt:i4>
      </vt:variant>
    </vt:vector>
  </HeadingPairs>
  <TitlesOfParts>
    <vt:vector size="107" baseType="lpstr">
      <vt:lpstr>Arial</vt:lpstr>
      <vt:lpstr>B Homa</vt:lpstr>
      <vt:lpstr>Calibri</vt:lpstr>
      <vt:lpstr>Franklin Gothic Book</vt:lpstr>
      <vt:lpstr>IranNastaliq</vt:lpstr>
      <vt:lpstr>Tahoma</vt:lpstr>
      <vt:lpstr>Times New Roman</vt:lpstr>
      <vt:lpstr>Wingdings</vt:lpstr>
      <vt:lpstr>Crop</vt:lpstr>
      <vt:lpstr>PowerPoint Presentation</vt:lpstr>
      <vt:lpstr>فهرست :</vt:lpstr>
      <vt:lpstr>تعریف و تاریخچه شیشه</vt:lpstr>
      <vt:lpstr>PowerPoint Presentation</vt:lpstr>
      <vt:lpstr>PowerPoint Presentation</vt:lpstr>
      <vt:lpstr>عملکرد شیشه </vt:lpstr>
      <vt:lpstr>PowerPoint Presentation</vt:lpstr>
      <vt:lpstr>PowerPoint Presentation</vt:lpstr>
      <vt:lpstr>انواع شیشه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کاربردشیشه درساختمان</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انواع پروفیل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 </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Mohammad</dc:creator>
  <cp:lastModifiedBy>Mohammad</cp:lastModifiedBy>
  <cp:revision>10</cp:revision>
  <dcterms:created xsi:type="dcterms:W3CDTF">2020-06-14T08:08:18Z</dcterms:created>
  <dcterms:modified xsi:type="dcterms:W3CDTF">2020-08-25T10:01:53Z</dcterms:modified>
</cp:coreProperties>
</file>