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57E68C-B9ED-431F-B407-D68A67A7EFAE}" type="doc">
      <dgm:prSet loTypeId="urn:microsoft.com/office/officeart/2008/layout/VerticalCurvedList" loCatId="list" qsTypeId="urn:microsoft.com/office/officeart/2005/8/quickstyle/3d1" qsCatId="3D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1DD67BE7-9162-4A70-ADE0-CACD2168B804}">
      <dgm:prSet phldrT="[Text]" custT="1"/>
      <dgm:spPr/>
      <dgm:t>
        <a:bodyPr/>
        <a:lstStyle/>
        <a:p>
          <a:r>
            <a:rPr lang="fa-IR" sz="3600" b="1" dirty="0" smtClean="0">
              <a:solidFill>
                <a:schemeClr val="tx1"/>
              </a:solidFill>
              <a:cs typeface="B Homa" panose="00000400000000000000" pitchFamily="2" charset="-78"/>
            </a:rPr>
            <a:t>بازآفرینی شهری</a:t>
          </a:r>
          <a:endParaRPr lang="en-US" sz="3600" b="1" dirty="0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DCCD4A45-F590-4DF1-9F1E-2BA80D5538AB}" type="parTrans" cxnId="{7EB933A0-69A1-49C0-AE88-EFDC869FD8F2}">
      <dgm:prSet/>
      <dgm:spPr/>
      <dgm:t>
        <a:bodyPr/>
        <a:lstStyle/>
        <a:p>
          <a:endParaRPr lang="en-US" sz="3600" b="1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BC7F2656-C0DD-4320-9238-5F2A04123026}" type="sibTrans" cxnId="{7EB933A0-69A1-49C0-AE88-EFDC869FD8F2}">
      <dgm:prSet/>
      <dgm:spPr/>
      <dgm:t>
        <a:bodyPr/>
        <a:lstStyle/>
        <a:p>
          <a:endParaRPr lang="en-US" sz="3600" b="1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18CEE701-513C-419A-8660-D254A48134FF}">
      <dgm:prSet phldrT="[Text]" custT="1"/>
      <dgm:spPr/>
      <dgm:t>
        <a:bodyPr/>
        <a:lstStyle/>
        <a:p>
          <a:r>
            <a:rPr lang="fa-IR" sz="3600" b="1" dirty="0" smtClean="0">
              <a:solidFill>
                <a:schemeClr val="tx1"/>
              </a:solidFill>
              <a:cs typeface="B Homa" panose="00000400000000000000" pitchFamily="2" charset="-78"/>
            </a:rPr>
            <a:t>بلوک خیام تهران</a:t>
          </a:r>
          <a:endParaRPr lang="en-US" sz="3600" b="1" dirty="0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4829C526-3898-4AB5-AFDA-C65A08D18C7F}" type="parTrans" cxnId="{FF94FEB5-8DBD-43FC-A87E-B878E7469013}">
      <dgm:prSet/>
      <dgm:spPr/>
      <dgm:t>
        <a:bodyPr/>
        <a:lstStyle/>
        <a:p>
          <a:endParaRPr lang="en-US" sz="3600" b="1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1CBA270F-A645-49AB-9FC9-FC55919F51E4}" type="sibTrans" cxnId="{FF94FEB5-8DBD-43FC-A87E-B878E7469013}">
      <dgm:prSet/>
      <dgm:spPr/>
      <dgm:t>
        <a:bodyPr/>
        <a:lstStyle/>
        <a:p>
          <a:endParaRPr lang="en-US" sz="3600" b="1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7029B467-BC8B-4DA8-8E9A-D637289D76FC}">
      <dgm:prSet phldrT="[Text]" custT="1"/>
      <dgm:spPr/>
      <dgm:t>
        <a:bodyPr/>
        <a:lstStyle/>
        <a:p>
          <a:r>
            <a:rPr lang="fa-IR" sz="3600" b="1" dirty="0" smtClean="0">
              <a:solidFill>
                <a:schemeClr val="tx1"/>
              </a:solidFill>
              <a:cs typeface="B Homa" panose="00000400000000000000" pitchFamily="2" charset="-78"/>
            </a:rPr>
            <a:t>پروژه لیورپول 1</a:t>
          </a:r>
          <a:endParaRPr lang="en-US" sz="3600" b="1" dirty="0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2116F3CD-E0F1-4A08-BB03-619B609D7657}" type="parTrans" cxnId="{9F5D41A1-1071-499D-A84B-50A3F147F95E}">
      <dgm:prSet/>
      <dgm:spPr/>
      <dgm:t>
        <a:bodyPr/>
        <a:lstStyle/>
        <a:p>
          <a:endParaRPr lang="en-US" sz="3600" b="1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334814BD-F785-4DD1-83D0-ACB2274E7C83}" type="sibTrans" cxnId="{9F5D41A1-1071-499D-A84B-50A3F147F95E}">
      <dgm:prSet/>
      <dgm:spPr/>
      <dgm:t>
        <a:bodyPr/>
        <a:lstStyle/>
        <a:p>
          <a:endParaRPr lang="en-US" sz="3600" b="1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0F194D40-15FF-47FB-94BB-EDEE62048954}" type="pres">
      <dgm:prSet presAssocID="{D957E68C-B9ED-431F-B407-D68A67A7EFAE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endParaRPr lang="en-US"/>
        </a:p>
      </dgm:t>
    </dgm:pt>
    <dgm:pt modelId="{96D696E9-5605-4431-8845-11AA58172221}" type="pres">
      <dgm:prSet presAssocID="{D957E68C-B9ED-431F-B407-D68A67A7EFAE}" presName="Name1" presStyleCnt="0"/>
      <dgm:spPr/>
    </dgm:pt>
    <dgm:pt modelId="{D7B212B1-0D97-4449-85A0-831DF82B1455}" type="pres">
      <dgm:prSet presAssocID="{D957E68C-B9ED-431F-B407-D68A67A7EFAE}" presName="cycle" presStyleCnt="0"/>
      <dgm:spPr/>
    </dgm:pt>
    <dgm:pt modelId="{7FBB4F95-D054-4A70-A54C-B579B1556A55}" type="pres">
      <dgm:prSet presAssocID="{D957E68C-B9ED-431F-B407-D68A67A7EFAE}" presName="srcNode" presStyleLbl="node1" presStyleIdx="0" presStyleCnt="3"/>
      <dgm:spPr/>
    </dgm:pt>
    <dgm:pt modelId="{1C58AF9B-8E88-4A98-97C3-A4F5D3655B6A}" type="pres">
      <dgm:prSet presAssocID="{D957E68C-B9ED-431F-B407-D68A67A7EFAE}" presName="conn" presStyleLbl="parChTrans1D2" presStyleIdx="0" presStyleCnt="1"/>
      <dgm:spPr/>
      <dgm:t>
        <a:bodyPr/>
        <a:lstStyle/>
        <a:p>
          <a:endParaRPr lang="en-US"/>
        </a:p>
      </dgm:t>
    </dgm:pt>
    <dgm:pt modelId="{D380F1BF-3C78-4CFE-9C56-C93D9BC971CA}" type="pres">
      <dgm:prSet presAssocID="{D957E68C-B9ED-431F-B407-D68A67A7EFAE}" presName="extraNode" presStyleLbl="node1" presStyleIdx="0" presStyleCnt="3"/>
      <dgm:spPr/>
    </dgm:pt>
    <dgm:pt modelId="{4F03A99D-43F3-467B-99DA-15A7FBF1692C}" type="pres">
      <dgm:prSet presAssocID="{D957E68C-B9ED-431F-B407-D68A67A7EFAE}" presName="dstNode" presStyleLbl="node1" presStyleIdx="0" presStyleCnt="3"/>
      <dgm:spPr/>
    </dgm:pt>
    <dgm:pt modelId="{45984AB1-78F8-4A4A-8A22-D86718BC7DC2}" type="pres">
      <dgm:prSet presAssocID="{1DD67BE7-9162-4A70-ADE0-CACD2168B804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327B71-30EC-4DB7-B1FF-B43AEB6E87BB}" type="pres">
      <dgm:prSet presAssocID="{1DD67BE7-9162-4A70-ADE0-CACD2168B804}" presName="accent_1" presStyleCnt="0"/>
      <dgm:spPr/>
    </dgm:pt>
    <dgm:pt modelId="{D699B7FD-5999-4377-9C9B-8B2F0CEA00D7}" type="pres">
      <dgm:prSet presAssocID="{1DD67BE7-9162-4A70-ADE0-CACD2168B804}" presName="accentRepeatNode" presStyleLbl="solidFgAcc1" presStyleIdx="0" presStyleCnt="3"/>
      <dgm:spPr/>
    </dgm:pt>
    <dgm:pt modelId="{30F72D59-6F14-4C43-A28F-579655784FB6}" type="pres">
      <dgm:prSet presAssocID="{18CEE701-513C-419A-8660-D254A48134FF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C7FA77-32EC-49F4-9051-37B0F5018AB3}" type="pres">
      <dgm:prSet presAssocID="{18CEE701-513C-419A-8660-D254A48134FF}" presName="accent_2" presStyleCnt="0"/>
      <dgm:spPr/>
    </dgm:pt>
    <dgm:pt modelId="{1DF8DEB2-843D-421C-832F-71B7E3C34EF4}" type="pres">
      <dgm:prSet presAssocID="{18CEE701-513C-419A-8660-D254A48134FF}" presName="accentRepeatNode" presStyleLbl="solidFgAcc1" presStyleIdx="1" presStyleCnt="3"/>
      <dgm:spPr/>
    </dgm:pt>
    <dgm:pt modelId="{4F035464-9B06-4068-B973-F63F423E2E32}" type="pres">
      <dgm:prSet presAssocID="{7029B467-BC8B-4DA8-8E9A-D637289D76FC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B91B2B-582A-4E95-B5E2-6665AFAC9BA1}" type="pres">
      <dgm:prSet presAssocID="{7029B467-BC8B-4DA8-8E9A-D637289D76FC}" presName="accent_3" presStyleCnt="0"/>
      <dgm:spPr/>
    </dgm:pt>
    <dgm:pt modelId="{280E09EC-87B7-4A41-8DCA-53389F529CD3}" type="pres">
      <dgm:prSet presAssocID="{7029B467-BC8B-4DA8-8E9A-D637289D76FC}" presName="accentRepeatNode" presStyleLbl="solidFgAcc1" presStyleIdx="2" presStyleCnt="3"/>
      <dgm:spPr/>
    </dgm:pt>
  </dgm:ptLst>
  <dgm:cxnLst>
    <dgm:cxn modelId="{7EB933A0-69A1-49C0-AE88-EFDC869FD8F2}" srcId="{D957E68C-B9ED-431F-B407-D68A67A7EFAE}" destId="{1DD67BE7-9162-4A70-ADE0-CACD2168B804}" srcOrd="0" destOrd="0" parTransId="{DCCD4A45-F590-4DF1-9F1E-2BA80D5538AB}" sibTransId="{BC7F2656-C0DD-4320-9238-5F2A04123026}"/>
    <dgm:cxn modelId="{91A5ECFA-EF78-4D72-AE53-607AD67F1CCC}" type="presOf" srcId="{1DD67BE7-9162-4A70-ADE0-CACD2168B804}" destId="{45984AB1-78F8-4A4A-8A22-D86718BC7DC2}" srcOrd="0" destOrd="0" presId="urn:microsoft.com/office/officeart/2008/layout/VerticalCurvedList"/>
    <dgm:cxn modelId="{F420B814-CD03-47B7-967D-CB0A23ABB932}" type="presOf" srcId="{7029B467-BC8B-4DA8-8E9A-D637289D76FC}" destId="{4F035464-9B06-4068-B973-F63F423E2E32}" srcOrd="0" destOrd="0" presId="urn:microsoft.com/office/officeart/2008/layout/VerticalCurvedList"/>
    <dgm:cxn modelId="{A0F3B2AA-1705-48E4-9A8B-334BA0887A3A}" type="presOf" srcId="{BC7F2656-C0DD-4320-9238-5F2A04123026}" destId="{1C58AF9B-8E88-4A98-97C3-A4F5D3655B6A}" srcOrd="0" destOrd="0" presId="urn:microsoft.com/office/officeart/2008/layout/VerticalCurvedList"/>
    <dgm:cxn modelId="{CC7FA062-A7E5-4449-9EC7-DE7099A9ECB8}" type="presOf" srcId="{18CEE701-513C-419A-8660-D254A48134FF}" destId="{30F72D59-6F14-4C43-A28F-579655784FB6}" srcOrd="0" destOrd="0" presId="urn:microsoft.com/office/officeart/2008/layout/VerticalCurvedList"/>
    <dgm:cxn modelId="{FF94FEB5-8DBD-43FC-A87E-B878E7469013}" srcId="{D957E68C-B9ED-431F-B407-D68A67A7EFAE}" destId="{18CEE701-513C-419A-8660-D254A48134FF}" srcOrd="1" destOrd="0" parTransId="{4829C526-3898-4AB5-AFDA-C65A08D18C7F}" sibTransId="{1CBA270F-A645-49AB-9FC9-FC55919F51E4}"/>
    <dgm:cxn modelId="{20807969-6CCB-4520-AE79-062EE0243997}" type="presOf" srcId="{D957E68C-B9ED-431F-B407-D68A67A7EFAE}" destId="{0F194D40-15FF-47FB-94BB-EDEE62048954}" srcOrd="0" destOrd="0" presId="urn:microsoft.com/office/officeart/2008/layout/VerticalCurvedList"/>
    <dgm:cxn modelId="{9F5D41A1-1071-499D-A84B-50A3F147F95E}" srcId="{D957E68C-B9ED-431F-B407-D68A67A7EFAE}" destId="{7029B467-BC8B-4DA8-8E9A-D637289D76FC}" srcOrd="2" destOrd="0" parTransId="{2116F3CD-E0F1-4A08-BB03-619B609D7657}" sibTransId="{334814BD-F785-4DD1-83D0-ACB2274E7C83}"/>
    <dgm:cxn modelId="{39BBAE11-A3C7-4D44-B8A7-91215B19FE58}" type="presParOf" srcId="{0F194D40-15FF-47FB-94BB-EDEE62048954}" destId="{96D696E9-5605-4431-8845-11AA58172221}" srcOrd="0" destOrd="0" presId="urn:microsoft.com/office/officeart/2008/layout/VerticalCurvedList"/>
    <dgm:cxn modelId="{029CB8FC-1C06-4CF1-A173-91F2ADAB0963}" type="presParOf" srcId="{96D696E9-5605-4431-8845-11AA58172221}" destId="{D7B212B1-0D97-4449-85A0-831DF82B1455}" srcOrd="0" destOrd="0" presId="urn:microsoft.com/office/officeart/2008/layout/VerticalCurvedList"/>
    <dgm:cxn modelId="{01266FA9-7C13-4557-A997-8CFAE6E9FBC5}" type="presParOf" srcId="{D7B212B1-0D97-4449-85A0-831DF82B1455}" destId="{7FBB4F95-D054-4A70-A54C-B579B1556A55}" srcOrd="0" destOrd="0" presId="urn:microsoft.com/office/officeart/2008/layout/VerticalCurvedList"/>
    <dgm:cxn modelId="{A71EC4B8-48CB-40A1-85E3-85E9968380AA}" type="presParOf" srcId="{D7B212B1-0D97-4449-85A0-831DF82B1455}" destId="{1C58AF9B-8E88-4A98-97C3-A4F5D3655B6A}" srcOrd="1" destOrd="0" presId="urn:microsoft.com/office/officeart/2008/layout/VerticalCurvedList"/>
    <dgm:cxn modelId="{822B0691-CFE9-4067-B82F-30A9A6CBF347}" type="presParOf" srcId="{D7B212B1-0D97-4449-85A0-831DF82B1455}" destId="{D380F1BF-3C78-4CFE-9C56-C93D9BC971CA}" srcOrd="2" destOrd="0" presId="urn:microsoft.com/office/officeart/2008/layout/VerticalCurvedList"/>
    <dgm:cxn modelId="{B3C4AA2B-58E0-4B3B-A56C-C4E3101A6FE6}" type="presParOf" srcId="{D7B212B1-0D97-4449-85A0-831DF82B1455}" destId="{4F03A99D-43F3-467B-99DA-15A7FBF1692C}" srcOrd="3" destOrd="0" presId="urn:microsoft.com/office/officeart/2008/layout/VerticalCurvedList"/>
    <dgm:cxn modelId="{E77976ED-74E1-4302-B9DB-6A0EC64372E5}" type="presParOf" srcId="{96D696E9-5605-4431-8845-11AA58172221}" destId="{45984AB1-78F8-4A4A-8A22-D86718BC7DC2}" srcOrd="1" destOrd="0" presId="urn:microsoft.com/office/officeart/2008/layout/VerticalCurvedList"/>
    <dgm:cxn modelId="{C8DD64C2-3C19-4A7E-A688-CA9EEB3F29DD}" type="presParOf" srcId="{96D696E9-5605-4431-8845-11AA58172221}" destId="{DE327B71-30EC-4DB7-B1FF-B43AEB6E87BB}" srcOrd="2" destOrd="0" presId="urn:microsoft.com/office/officeart/2008/layout/VerticalCurvedList"/>
    <dgm:cxn modelId="{6853EC15-B2F2-4E20-9642-22B92BC54389}" type="presParOf" srcId="{DE327B71-30EC-4DB7-B1FF-B43AEB6E87BB}" destId="{D699B7FD-5999-4377-9C9B-8B2F0CEA00D7}" srcOrd="0" destOrd="0" presId="urn:microsoft.com/office/officeart/2008/layout/VerticalCurvedList"/>
    <dgm:cxn modelId="{207812AC-3F3E-4545-8625-47800BE5DD46}" type="presParOf" srcId="{96D696E9-5605-4431-8845-11AA58172221}" destId="{30F72D59-6F14-4C43-A28F-579655784FB6}" srcOrd="3" destOrd="0" presId="urn:microsoft.com/office/officeart/2008/layout/VerticalCurvedList"/>
    <dgm:cxn modelId="{26179F94-429B-4C4E-B52A-B64A1C0AE0E6}" type="presParOf" srcId="{96D696E9-5605-4431-8845-11AA58172221}" destId="{97C7FA77-32EC-49F4-9051-37B0F5018AB3}" srcOrd="4" destOrd="0" presId="urn:microsoft.com/office/officeart/2008/layout/VerticalCurvedList"/>
    <dgm:cxn modelId="{80818A9B-4479-4FFA-BE54-01B4C5B18D69}" type="presParOf" srcId="{97C7FA77-32EC-49F4-9051-37B0F5018AB3}" destId="{1DF8DEB2-843D-421C-832F-71B7E3C34EF4}" srcOrd="0" destOrd="0" presId="urn:microsoft.com/office/officeart/2008/layout/VerticalCurvedList"/>
    <dgm:cxn modelId="{F9EA502E-7E20-44FF-BB0F-AE335FEB11E8}" type="presParOf" srcId="{96D696E9-5605-4431-8845-11AA58172221}" destId="{4F035464-9B06-4068-B973-F63F423E2E32}" srcOrd="5" destOrd="0" presId="urn:microsoft.com/office/officeart/2008/layout/VerticalCurvedList"/>
    <dgm:cxn modelId="{E42C960F-AA5F-41CE-94DD-79443C3CF7F9}" type="presParOf" srcId="{96D696E9-5605-4431-8845-11AA58172221}" destId="{51B91B2B-582A-4E95-B5E2-6665AFAC9BA1}" srcOrd="6" destOrd="0" presId="urn:microsoft.com/office/officeart/2008/layout/VerticalCurvedList"/>
    <dgm:cxn modelId="{181B953A-7D5C-465E-A709-5715000AB9AE}" type="presParOf" srcId="{51B91B2B-582A-4E95-B5E2-6665AFAC9BA1}" destId="{280E09EC-87B7-4A41-8DCA-53389F529CD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58AF9B-8E88-4A98-97C3-A4F5D3655B6A}">
      <dsp:nvSpPr>
        <dsp:cNvPr id="0" name=""/>
        <dsp:cNvSpPr/>
      </dsp:nvSpPr>
      <dsp:spPr>
        <a:xfrm>
          <a:off x="5653512" y="-762658"/>
          <a:ext cx="5927984" cy="5927984"/>
        </a:xfrm>
        <a:prstGeom prst="blockArc">
          <a:avLst>
            <a:gd name="adj1" fmla="val 8100000"/>
            <a:gd name="adj2" fmla="val 13500000"/>
            <a:gd name="adj3" fmla="val 364"/>
          </a:avLst>
        </a:prstGeom>
        <a:noFill/>
        <a:ln w="34925" cap="flat" cmpd="sng" algn="in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984AB1-78F8-4A4A-8A22-D86718BC7DC2}">
      <dsp:nvSpPr>
        <dsp:cNvPr id="0" name=""/>
        <dsp:cNvSpPr/>
      </dsp:nvSpPr>
      <dsp:spPr>
        <a:xfrm>
          <a:off x="60535" y="440266"/>
          <a:ext cx="5932153" cy="880533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698923" bIns="91440" numCol="1" spcCol="1270" anchor="ctr" anchorCtr="0">
          <a:noAutofit/>
        </a:bodyPr>
        <a:lstStyle/>
        <a:p>
          <a:pPr lvl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solidFill>
                <a:schemeClr val="tx1"/>
              </a:solidFill>
              <a:cs typeface="B Homa" panose="00000400000000000000" pitchFamily="2" charset="-78"/>
            </a:rPr>
            <a:t>بازآفرینی شهری</a:t>
          </a:r>
          <a:endParaRPr lang="en-US" sz="3600" b="1" kern="1200" dirty="0">
            <a:solidFill>
              <a:schemeClr val="tx1"/>
            </a:solidFill>
            <a:cs typeface="B Homa" panose="00000400000000000000" pitchFamily="2" charset="-78"/>
          </a:endParaRPr>
        </a:p>
      </dsp:txBody>
      <dsp:txXfrm>
        <a:off x="60535" y="440266"/>
        <a:ext cx="5932153" cy="880533"/>
      </dsp:txXfrm>
    </dsp:sp>
    <dsp:sp modelId="{D699B7FD-5999-4377-9C9B-8B2F0CEA00D7}">
      <dsp:nvSpPr>
        <dsp:cNvPr id="0" name=""/>
        <dsp:cNvSpPr/>
      </dsp:nvSpPr>
      <dsp:spPr>
        <a:xfrm>
          <a:off x="5442355" y="330200"/>
          <a:ext cx="1100666" cy="1100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F72D59-6F14-4C43-A28F-579655784FB6}">
      <dsp:nvSpPr>
        <dsp:cNvPr id="0" name=""/>
        <dsp:cNvSpPr/>
      </dsp:nvSpPr>
      <dsp:spPr>
        <a:xfrm>
          <a:off x="60535" y="1761066"/>
          <a:ext cx="5612079" cy="880533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tint val="94000"/>
                <a:satMod val="103000"/>
                <a:lumMod val="102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-20000"/>
                <a:shade val="100000"/>
                <a:satMod val="110000"/>
                <a:lumMod val="1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698923" bIns="91440" numCol="1" spcCol="1270" anchor="ctr" anchorCtr="0">
          <a:noAutofit/>
        </a:bodyPr>
        <a:lstStyle/>
        <a:p>
          <a:pPr lvl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solidFill>
                <a:schemeClr val="tx1"/>
              </a:solidFill>
              <a:cs typeface="B Homa" panose="00000400000000000000" pitchFamily="2" charset="-78"/>
            </a:rPr>
            <a:t>بلوک خیام تهران</a:t>
          </a:r>
          <a:endParaRPr lang="en-US" sz="3600" b="1" kern="1200" dirty="0">
            <a:solidFill>
              <a:schemeClr val="tx1"/>
            </a:solidFill>
            <a:cs typeface="B Homa" panose="00000400000000000000" pitchFamily="2" charset="-78"/>
          </a:endParaRPr>
        </a:p>
      </dsp:txBody>
      <dsp:txXfrm>
        <a:off x="60535" y="1761066"/>
        <a:ext cx="5612079" cy="880533"/>
      </dsp:txXfrm>
    </dsp:sp>
    <dsp:sp modelId="{1DF8DEB2-843D-421C-832F-71B7E3C34EF4}">
      <dsp:nvSpPr>
        <dsp:cNvPr id="0" name=""/>
        <dsp:cNvSpPr/>
      </dsp:nvSpPr>
      <dsp:spPr>
        <a:xfrm>
          <a:off x="5122281" y="1651000"/>
          <a:ext cx="1100666" cy="1100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F035464-9B06-4068-B973-F63F423E2E32}">
      <dsp:nvSpPr>
        <dsp:cNvPr id="0" name=""/>
        <dsp:cNvSpPr/>
      </dsp:nvSpPr>
      <dsp:spPr>
        <a:xfrm>
          <a:off x="60535" y="3081866"/>
          <a:ext cx="5932153" cy="880533"/>
        </a:xfrm>
        <a:prstGeom prst="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tint val="94000"/>
                <a:satMod val="103000"/>
                <a:lumMod val="102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-40000"/>
                <a:shade val="100000"/>
                <a:satMod val="110000"/>
                <a:lumMod val="1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698923" bIns="91440" numCol="1" spcCol="1270" anchor="ctr" anchorCtr="0">
          <a:noAutofit/>
        </a:bodyPr>
        <a:lstStyle/>
        <a:p>
          <a:pPr lvl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solidFill>
                <a:schemeClr val="tx1"/>
              </a:solidFill>
              <a:cs typeface="B Homa" panose="00000400000000000000" pitchFamily="2" charset="-78"/>
            </a:rPr>
            <a:t>پروژه لیورپول 1</a:t>
          </a:r>
          <a:endParaRPr lang="en-US" sz="3600" b="1" kern="1200" dirty="0">
            <a:solidFill>
              <a:schemeClr val="tx1"/>
            </a:solidFill>
            <a:cs typeface="B Homa" panose="00000400000000000000" pitchFamily="2" charset="-78"/>
          </a:endParaRPr>
        </a:p>
      </dsp:txBody>
      <dsp:txXfrm>
        <a:off x="60535" y="3081866"/>
        <a:ext cx="5932153" cy="880533"/>
      </dsp:txXfrm>
    </dsp:sp>
    <dsp:sp modelId="{280E09EC-87B7-4A41-8DCA-53389F529CD3}">
      <dsp:nvSpPr>
        <dsp:cNvPr id="0" name=""/>
        <dsp:cNvSpPr/>
      </dsp:nvSpPr>
      <dsp:spPr>
        <a:xfrm>
          <a:off x="5442355" y="2971800"/>
          <a:ext cx="1100666" cy="1100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1379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70019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0918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30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8" y="3956282"/>
            <a:ext cx="6831674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5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3AA46F5-C38D-4EC6-9645-D4B4F3C6A262}" type="datetimeFigureOut">
              <a:rPr lang="en-US" smtClean="0">
                <a:solidFill>
                  <a:srgbClr val="191B0E"/>
                </a:solidFill>
              </a:rPr>
              <a:pPr/>
              <a:t>11/14/2020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6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91B0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4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5A101EC-CC9F-4B5F-80F5-0787B1F16944}" type="slidenum">
              <a:rPr lang="en-US" smtClean="0">
                <a:solidFill>
                  <a:srgbClr val="191B0E"/>
                </a:solidFill>
              </a:rPr>
              <a:pPr/>
              <a:t>‹#›</a:t>
            </a:fld>
            <a:endParaRPr lang="en-US">
              <a:solidFill>
                <a:srgbClr val="191B0E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52859" y="744471"/>
            <a:ext cx="10674118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1251619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A46F5-C38D-4EC6-9645-D4B4F3C6A262}" type="datetimeFigureOut">
              <a:rPr lang="en-US" smtClean="0">
                <a:solidFill>
                  <a:srgbClr val="191B0E"/>
                </a:solidFill>
              </a:rPr>
              <a:pPr/>
              <a:t>11/14/2020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91B0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101EC-CC9F-4B5F-80F5-0787B1F16944}" type="slidenum">
              <a:rPr lang="en-US" smtClean="0">
                <a:solidFill>
                  <a:srgbClr val="191B0E"/>
                </a:solidFill>
              </a:rPr>
              <a:pPr/>
              <a:t>‹#›</a:t>
            </a:fld>
            <a:endParaRPr lang="en-US">
              <a:solidFill>
                <a:srgbClr val="191B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7372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6" y="1301363"/>
            <a:ext cx="9612971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6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10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3AA46F5-C38D-4EC6-9645-D4B4F3C6A262}" type="datetimeFigureOut">
              <a:rPr lang="en-US" smtClean="0">
                <a:solidFill>
                  <a:srgbClr val="EFEDE3"/>
                </a:solidFill>
              </a:rPr>
              <a:pPr/>
              <a:t>11/14/2020</a:t>
            </a:fld>
            <a:endParaRPr lang="en-US">
              <a:solidFill>
                <a:srgbClr val="EFED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3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EFEDE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4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A101EC-CC9F-4B5F-80F5-0787B1F16944}" type="slidenum">
              <a:rPr lang="en-US" smtClean="0">
                <a:solidFill>
                  <a:srgbClr val="EFEDE3"/>
                </a:solidFill>
              </a:rPr>
              <a:pPr/>
              <a:t>‹#›</a:t>
            </a:fld>
            <a:endParaRPr lang="en-US">
              <a:solidFill>
                <a:srgbClr val="EFEDE3"/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8151963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8151963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29256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1" y="2286002"/>
            <a:ext cx="4447787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4" y="2286002"/>
            <a:ext cx="4447787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A46F5-C38D-4EC6-9645-D4B4F3C6A262}" type="datetimeFigureOut">
              <a:rPr lang="en-US" smtClean="0">
                <a:solidFill>
                  <a:srgbClr val="191B0E"/>
                </a:solidFill>
              </a:rPr>
              <a:pPr/>
              <a:t>11/14/2020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91B0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101EC-CC9F-4B5F-80F5-0787B1F16944}" type="slidenum">
              <a:rPr lang="en-US" smtClean="0">
                <a:solidFill>
                  <a:srgbClr val="191B0E"/>
                </a:solidFill>
              </a:rPr>
              <a:pPr/>
              <a:t>‹#›</a:t>
            </a:fld>
            <a:endParaRPr lang="en-US">
              <a:solidFill>
                <a:srgbClr val="191B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5873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1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1" y="2340230"/>
            <a:ext cx="4447787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10"/>
            <a:ext cx="4447786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9754"/>
            <a:ext cx="4447787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10"/>
            <a:ext cx="4447787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A46F5-C38D-4EC6-9645-D4B4F3C6A262}" type="datetimeFigureOut">
              <a:rPr lang="en-US" smtClean="0">
                <a:solidFill>
                  <a:srgbClr val="191B0E"/>
                </a:solidFill>
              </a:rPr>
              <a:pPr/>
              <a:t>11/14/2020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91B0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101EC-CC9F-4B5F-80F5-0787B1F16944}" type="slidenum">
              <a:rPr lang="en-US" smtClean="0">
                <a:solidFill>
                  <a:srgbClr val="191B0E"/>
                </a:solidFill>
              </a:rPr>
              <a:pPr/>
              <a:t>‹#›</a:t>
            </a:fld>
            <a:endParaRPr lang="en-US">
              <a:solidFill>
                <a:srgbClr val="191B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964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A46F5-C38D-4EC6-9645-D4B4F3C6A262}" type="datetimeFigureOut">
              <a:rPr lang="en-US" smtClean="0">
                <a:solidFill>
                  <a:srgbClr val="191B0E"/>
                </a:solidFill>
              </a:rPr>
              <a:pPr/>
              <a:t>11/14/2020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91B0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101EC-CC9F-4B5F-80F5-0787B1F16944}" type="slidenum">
              <a:rPr lang="en-US" smtClean="0">
                <a:solidFill>
                  <a:srgbClr val="191B0E"/>
                </a:solidFill>
              </a:rPr>
              <a:pPr/>
              <a:t>‹#›</a:t>
            </a:fld>
            <a:endParaRPr lang="en-US">
              <a:solidFill>
                <a:srgbClr val="191B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116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A46F5-C38D-4EC6-9645-D4B4F3C6A262}" type="datetimeFigureOut">
              <a:rPr lang="en-US" smtClean="0">
                <a:solidFill>
                  <a:srgbClr val="191B0E"/>
                </a:solidFill>
              </a:rPr>
              <a:pPr/>
              <a:t>11/14/2020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91B0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101EC-CC9F-4B5F-80F5-0787B1F16944}" type="slidenum">
              <a:rPr lang="en-US" smtClean="0">
                <a:solidFill>
                  <a:srgbClr val="191B0E"/>
                </a:solidFill>
              </a:rPr>
              <a:pPr/>
              <a:t>‹#›</a:t>
            </a:fld>
            <a:endParaRPr lang="en-US">
              <a:solidFill>
                <a:srgbClr val="191B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1919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1" y="685800"/>
            <a:ext cx="3855721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1" y="2856344"/>
            <a:ext cx="3855721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1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3AA46F5-C38D-4EC6-9645-D4B4F3C6A262}" type="datetimeFigureOut">
              <a:rPr lang="en-US" smtClean="0">
                <a:solidFill>
                  <a:srgbClr val="191B0E"/>
                </a:solidFill>
              </a:rPr>
              <a:pPr/>
              <a:t>11/14/2020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91B0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1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A101EC-CC9F-4B5F-80F5-0787B1F16944}" type="slidenum">
              <a:rPr lang="en-US" smtClean="0">
                <a:solidFill>
                  <a:srgbClr val="191B0E"/>
                </a:solidFill>
              </a:rPr>
              <a:pPr/>
              <a:t>‹#›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5303520" y="376"/>
            <a:ext cx="22860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229864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755378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1" y="685800"/>
            <a:ext cx="3855721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3"/>
            <a:ext cx="6659881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1" y="2855968"/>
            <a:ext cx="3855721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1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3AA46F5-C38D-4EC6-9645-D4B4F3C6A262}" type="datetimeFigureOut">
              <a:rPr lang="en-US" smtClean="0">
                <a:solidFill>
                  <a:srgbClr val="191B0E"/>
                </a:solidFill>
              </a:rPr>
              <a:pPr/>
              <a:t>11/14/2020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91B0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1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A101EC-CC9F-4B5F-80F5-0787B1F16944}" type="slidenum">
              <a:rPr lang="en-US" smtClean="0">
                <a:solidFill>
                  <a:srgbClr val="191B0E"/>
                </a:solidFill>
              </a:rPr>
              <a:pPr/>
              <a:t>‹#›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5303520" y="376"/>
            <a:ext cx="22860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159259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1" y="2295528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A46F5-C38D-4EC6-9645-D4B4F3C6A262}" type="datetimeFigureOut">
              <a:rPr lang="en-US" smtClean="0">
                <a:solidFill>
                  <a:srgbClr val="191B0E"/>
                </a:solidFill>
              </a:rPr>
              <a:pPr/>
              <a:t>11/14/2020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91B0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101EC-CC9F-4B5F-80F5-0787B1F16944}" type="slidenum">
              <a:rPr lang="en-US" smtClean="0">
                <a:solidFill>
                  <a:srgbClr val="191B0E"/>
                </a:solidFill>
              </a:rPr>
              <a:pPr/>
              <a:t>‹#›</a:t>
            </a:fld>
            <a:endParaRPr lang="en-US">
              <a:solidFill>
                <a:srgbClr val="191B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2261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4396" y="624156"/>
            <a:ext cx="1987934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1" y="624156"/>
            <a:ext cx="7632700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A46F5-C38D-4EC6-9645-D4B4F3C6A262}" type="datetimeFigureOut">
              <a:rPr lang="en-US" smtClean="0">
                <a:solidFill>
                  <a:srgbClr val="191B0E"/>
                </a:solidFill>
              </a:rPr>
              <a:pPr/>
              <a:t>11/14/2020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91B0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101EC-CC9F-4B5F-80F5-0787B1F16944}" type="slidenum">
              <a:rPr lang="en-US" smtClean="0">
                <a:solidFill>
                  <a:srgbClr val="191B0E"/>
                </a:solidFill>
              </a:rPr>
              <a:pPr/>
              <a:t>‹#›</a:t>
            </a:fld>
            <a:endParaRPr lang="en-US">
              <a:solidFill>
                <a:srgbClr val="191B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3263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8680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7867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4476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60649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29620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014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1567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868B0-6AEE-4B62-A140-105557D8B6F8}" type="datetimeFigureOut">
              <a:rPr lang="fa-IR" smtClean="0"/>
              <a:t>29/03/1442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389C8-E9A2-48B8-9A0D-402027118C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6537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1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1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1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pPr rtl="0"/>
            <a:fld id="{83AA46F5-C38D-4EC6-9645-D4B4F3C6A262}" type="datetimeFigureOut">
              <a:rPr lang="en-US" smtClean="0">
                <a:solidFill>
                  <a:srgbClr val="191B0E"/>
                </a:solidFill>
              </a:rPr>
              <a:pPr rtl="0"/>
              <a:t>11/14/2020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5" y="6453386"/>
            <a:ext cx="6280831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pPr rtl="0"/>
            <a:endParaRPr lang="en-US">
              <a:solidFill>
                <a:srgbClr val="191B0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8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pPr rtl="0"/>
            <a:fld id="{25A101EC-CC9F-4B5F-80F5-0787B1F16944}" type="slidenum">
              <a:rPr lang="en-US" smtClean="0">
                <a:solidFill>
                  <a:srgbClr val="191B0E"/>
                </a:solidFill>
              </a:rPr>
              <a:pPr rtl="0"/>
              <a:t>‹#›</a:t>
            </a:fld>
            <a:endParaRPr lang="en-US">
              <a:solidFill>
                <a:srgbClr val="191B0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478095" y="376"/>
            <a:ext cx="22860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41557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685800" rtl="1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r" defTabSz="685800" rtl="1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r" defTabSz="685800" rtl="1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r" defTabSz="685800" rtl="1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r" defTabSz="685800" rtl="1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r" defTabSz="685800" rtl="1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r" defTabSz="685800" rtl="1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r" defTabSz="685800" rtl="1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r" defTabSz="685800" rtl="1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r" defTabSz="685800" rtl="1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6912">
          <p15:clr>
            <a:srgbClr val="F26B43"/>
          </p15:clr>
        </p15:guide>
        <p15:guide id="4294967295" pos="936">
          <p15:clr>
            <a:srgbClr val="F26B43"/>
          </p15:clr>
        </p15:guide>
        <p15:guide id="4294967295" pos="864">
          <p15:clr>
            <a:srgbClr val="F26B43"/>
          </p15:clr>
        </p15:guide>
        <p15:guide id="4294967295" orient="horz" pos="136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696">
          <p15:clr>
            <a:srgbClr val="F26B43"/>
          </p15:clr>
        </p15:guide>
        <p15:guide id="4294967295" orient="horz" pos="432">
          <p15:clr>
            <a:srgbClr val="F26B43"/>
          </p15:clr>
        </p15:guide>
        <p15:guide id="4294967295" orient="horz" pos="1512">
          <p15:clr>
            <a:srgbClr val="F26B43"/>
          </p15:clr>
        </p15:guide>
        <p15:guide id="4294967295" pos="5184">
          <p15:clr>
            <a:srgbClr val="F26B43"/>
          </p15:clr>
        </p15:guide>
        <p15:guide id="4294967295" pos="702">
          <p15:clr>
            <a:srgbClr val="F26B43"/>
          </p15:clr>
        </p15:guide>
        <p15:guide id="4294967295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/>
          </p:cNvSpPr>
          <p:nvPr/>
        </p:nvSpPr>
        <p:spPr bwMode="auto">
          <a:xfrm>
            <a:off x="2691444" y="2593512"/>
            <a:ext cx="6419056" cy="6357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3600" dirty="0">
                <a:solidFill>
                  <a:prstClr val="black"/>
                </a:solidFill>
                <a:cs typeface="B Homa" panose="00000400000000000000" pitchFamily="2" charset="-78"/>
              </a:rPr>
              <a:t>مقایسه و تطبیق بازآفرینی بافت‌های فرسوده شهری بلوک خیام تهران (ایران) و پروژه لیورپول 1 (بریتانیا)</a:t>
            </a:r>
          </a:p>
        </p:txBody>
      </p:sp>
    </p:spTree>
    <p:extLst>
      <p:ext uri="{BB962C8B-B14F-4D97-AF65-F5344CB8AC3E}">
        <p14:creationId xmlns:p14="http://schemas.microsoft.com/office/powerpoint/2010/main" val="4276907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838793" y="2078598"/>
            <a:ext cx="8514414" cy="1062318"/>
          </a:xfrm>
          <a:prstGeom prst="roundRect">
            <a:avLst/>
          </a:prstGeom>
          <a:solidFill>
            <a:srgbClr val="A854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Low"/>
            <a:r>
              <a:rPr lang="fa-IR" sz="2800" dirty="0">
                <a:solidFill>
                  <a:prstClr val="white"/>
                </a:solidFill>
                <a:cs typeface="B Nazanin" panose="00000400000000000000" pitchFamily="2" charset="-78"/>
              </a:rPr>
              <a:t>محدوده، در جنوب غربی منطقه 12 </a:t>
            </a:r>
            <a:r>
              <a:rPr lang="fa-IR" sz="2800" dirty="0">
                <a:solidFill>
                  <a:prstClr val="white"/>
                </a:solidFill>
                <a:cs typeface="B Nazanin" panose="00000400000000000000" pitchFamily="2" charset="-78"/>
              </a:rPr>
              <a:t>تهران، ناحیه </a:t>
            </a:r>
            <a:r>
              <a:rPr lang="fa-IR" sz="2800" dirty="0">
                <a:solidFill>
                  <a:prstClr val="white"/>
                </a:solidFill>
                <a:cs typeface="B Nazanin" panose="00000400000000000000" pitchFamily="2" charset="-78"/>
              </a:rPr>
              <a:t>4 </a:t>
            </a:r>
            <a:r>
              <a:rPr lang="fa-IR" sz="2800" dirty="0">
                <a:solidFill>
                  <a:prstClr val="white"/>
                </a:solidFill>
                <a:cs typeface="B Nazanin" panose="00000400000000000000" pitchFamily="2" charset="-78"/>
              </a:rPr>
              <a:t>و </a:t>
            </a:r>
            <a:r>
              <a:rPr lang="fa-IR" sz="2800" dirty="0">
                <a:solidFill>
                  <a:prstClr val="white"/>
                </a:solidFill>
                <a:cs typeface="B Nazanin" panose="00000400000000000000" pitchFamily="2" charset="-78"/>
              </a:rPr>
              <a:t>حد فاصل خیابان هاي </a:t>
            </a:r>
            <a:r>
              <a:rPr lang="fa-IR" sz="2800" dirty="0">
                <a:solidFill>
                  <a:prstClr val="white"/>
                </a:solidFill>
                <a:cs typeface="B Nazanin" panose="00000400000000000000" pitchFamily="2" charset="-78"/>
              </a:rPr>
              <a:t>خیام، جعفري</a:t>
            </a:r>
            <a:r>
              <a:rPr lang="fa-IR" sz="2800" dirty="0">
                <a:solidFill>
                  <a:prstClr val="white"/>
                </a:solidFill>
                <a:cs typeface="B Nazanin" panose="00000400000000000000" pitchFamily="2" charset="-78"/>
              </a:rPr>
              <a:t>، تختی و مختاري قرار </a:t>
            </a:r>
            <a:r>
              <a:rPr lang="fa-IR" sz="2800" dirty="0">
                <a:solidFill>
                  <a:prstClr val="white"/>
                </a:solidFill>
                <a:cs typeface="B Nazanin" panose="00000400000000000000" pitchFamily="2" charset="-78"/>
              </a:rPr>
              <a:t>دارد.</a:t>
            </a:r>
          </a:p>
          <a:p>
            <a:pPr algn="justLow"/>
            <a:endParaRPr lang="fa-IR" sz="2800" dirty="0">
              <a:solidFill>
                <a:prstClr val="white"/>
              </a:solidFill>
              <a:cs typeface="B Nazanin" panose="00000400000000000000" pitchFamily="2" charset="-78"/>
            </a:endParaRPr>
          </a:p>
          <a:p>
            <a:pPr algn="justLow"/>
            <a:endParaRPr lang="en-US" sz="2800" dirty="0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موقعیت قرارگیری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5328" b="10598"/>
          <a:stretch/>
        </p:blipFill>
        <p:spPr>
          <a:xfrm>
            <a:off x="1766348" y="3348319"/>
            <a:ext cx="3161948" cy="3200400"/>
          </a:xfrm>
          <a:prstGeom prst="rect">
            <a:avLst/>
          </a:prstGeom>
        </p:spPr>
      </p:pic>
      <p:sp>
        <p:nvSpPr>
          <p:cNvPr id="9" name="Striped Right Arrow 8"/>
          <p:cNvSpPr/>
          <p:nvPr/>
        </p:nvSpPr>
        <p:spPr>
          <a:xfrm>
            <a:off x="5079087" y="4485621"/>
            <a:ext cx="1506071" cy="995082"/>
          </a:xfrm>
          <a:prstGeom prst="stripedRightArrow">
            <a:avLst/>
          </a:prstGeom>
          <a:solidFill>
            <a:srgbClr val="A854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1594" t="17370" r="12707" b="12425"/>
          <a:stretch/>
        </p:blipFill>
        <p:spPr>
          <a:xfrm>
            <a:off x="6735947" y="3227295"/>
            <a:ext cx="3617260" cy="332142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61281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میزان فرسودگی و ساختار خدمات‌رسانی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8" name="Striped Right Arrow 7"/>
          <p:cNvSpPr/>
          <p:nvPr/>
        </p:nvSpPr>
        <p:spPr>
          <a:xfrm flipH="1">
            <a:off x="7691717" y="2406461"/>
            <a:ext cx="3079657" cy="1481251"/>
          </a:xfrm>
          <a:prstGeom prst="stripedRightArrow">
            <a:avLst/>
          </a:prstGeom>
          <a:solidFill>
            <a:srgbClr val="A854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400" b="1" dirty="0">
                <a:solidFill>
                  <a:prstClr val="black"/>
                </a:solidFill>
                <a:cs typeface="B Titr" panose="00000700000000000000" pitchFamily="2" charset="-78"/>
              </a:rPr>
              <a:t>میزان فرسودگی</a:t>
            </a:r>
            <a:endParaRPr lang="fa-IR" sz="2400" b="1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3046" y="2489774"/>
            <a:ext cx="671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تعداد بلوک‌های دارای معیارهای بافت فرسوده (ناپایداری، نفوذناپذیری و ریزدانگی): 156 بلوک شهری با مساحتی بالغ بر 137 هکتار (23 درصد مساحت‌های منطقه) در ناحیه چهار می‌باشد.</a:t>
            </a:r>
            <a:endParaRPr lang="en-US" sz="24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Striped Right Arrow 11"/>
          <p:cNvSpPr/>
          <p:nvPr/>
        </p:nvSpPr>
        <p:spPr>
          <a:xfrm flipH="1">
            <a:off x="7691718" y="4006137"/>
            <a:ext cx="3079655" cy="1397937"/>
          </a:xfrm>
          <a:prstGeom prst="stripedRightArrow">
            <a:avLst/>
          </a:prstGeom>
          <a:solidFill>
            <a:srgbClr val="A854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400" b="1" dirty="0">
                <a:solidFill>
                  <a:prstClr val="black"/>
                </a:solidFill>
                <a:cs typeface="B Titr" panose="00000700000000000000" pitchFamily="2" charset="-78"/>
              </a:rPr>
              <a:t>ساختار خدمات‌رسانی</a:t>
            </a:r>
            <a:endParaRPr lang="fa-IR" sz="2400" b="1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3046" y="4177859"/>
            <a:ext cx="671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وجود فعالیت‌های تجاری و کارگاهی مرتبط با آهن‌فروشی در بخش شرقی</a:t>
            </a:r>
          </a:p>
          <a:p>
            <a:pPr marL="457200" indent="-4572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کمبود شدید خدمات و امکانات آموزشی، فرهنگی، تفریحی، فضاهای سبز، پذیرایی و بهداشتی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74584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01649" y="2228685"/>
            <a:ext cx="85887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شکل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گیري بافت شهري با عملکرد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دوگانه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مسکونی و خدماتی (با کارکرد شبانه روزي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)</a:t>
            </a:r>
            <a:endParaRPr lang="en-US" sz="24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342900" indent="-3429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ایجاد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محدوده قابل قبول شهري در جنوب منطقه در راستاي اهداف کلان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توسعه پایدار منطقه</a:t>
            </a:r>
            <a:endParaRPr lang="fa-IR" sz="24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342900" indent="-3429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ایجاد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پیوند میان بلوك هاي شهري فرسوده در حال اضمحلال که به سبب نبود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فضاهاي جمعی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به صورت محدوده هاي منفصل در حال تخریب می باشند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.</a:t>
            </a:r>
            <a:endParaRPr lang="fa-IR" sz="24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اهداف طرح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11683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طرح ارائه شده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88283" y="2209276"/>
            <a:ext cx="8998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عمده ترین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ویژگی هاي زمین این طرح عبارت است از: </a:t>
            </a:r>
            <a:endParaRPr lang="fa-IR" sz="24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rtl="0"/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1-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وسعت و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یکپارچگی       2-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دسترسی مناسب</a:t>
            </a:r>
            <a:endParaRPr lang="en-US" sz="24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510" y="3299723"/>
            <a:ext cx="8160490" cy="326345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38026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054" t="2737" r="3982" b="3983"/>
          <a:stretch/>
        </p:blipFill>
        <p:spPr>
          <a:xfrm>
            <a:off x="2904564" y="605118"/>
            <a:ext cx="6548718" cy="4397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8996082" y="837676"/>
            <a:ext cx="1909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کاربری جدید محدوده</a:t>
            </a:r>
            <a:endParaRPr lang="en-US" sz="28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63582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30"/>
          <a:stretch/>
        </p:blipFill>
        <p:spPr>
          <a:xfrm>
            <a:off x="2070847" y="41059"/>
            <a:ext cx="7785847" cy="656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833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0891" y="2196353"/>
            <a:ext cx="8862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در مجموعه حاضر، 4 عنصرِ فضاي سکونت، کار، فضاي عمومی (بناهاي فرهنگی،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ورزشی، گذران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اوقات فراغت) و فضاهاي پشتیبانی (پارکینگ، تاسیسات، محوطه هاي سبز، انبارها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و راه‌هاي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ارتباطی عمودي و افقی) در مجموعه واحد طراحی شده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است.</a:t>
            </a:r>
            <a:endParaRPr lang="en-US" sz="24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طرح ارائه شده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2212" y="3643209"/>
            <a:ext cx="7732339" cy="304586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19110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05537" y="1949824"/>
            <a:ext cx="902393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کاربري هاي طرح مورد نظر در سه مقیاس فعالیت پیش بینی شده اند:</a:t>
            </a:r>
          </a:p>
          <a:p>
            <a:pPr algn="justLow"/>
            <a:r>
              <a:rPr lang="fa-IR" sz="2400" b="1" dirty="0">
                <a:solidFill>
                  <a:srgbClr val="A85400"/>
                </a:solidFill>
                <a:cs typeface="B Nazanin" panose="00000400000000000000" pitchFamily="2" charset="-78"/>
              </a:rPr>
              <a:t>الف) مقیاس مجموعه: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جمعیت ساکن در حریم مسکونی این پروژه حدود 4380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نفر محاسبه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شده است که نزدیک به یک محله را تشکیل خواهد داد. لذا با توجه به کمبود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امکانات و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تسهیلات مناسب در محلات همجوار این طرح، در برنامه ریزي حریم مسکونی نیازمندي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هایی نظیر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اجتماعات خصوصی، ورزشی اختصاصی و مهدکودك لحاظ گردیده اند.</a:t>
            </a:r>
          </a:p>
          <a:p>
            <a:pPr algn="justLow"/>
            <a:r>
              <a:rPr lang="fa-IR" sz="2400" b="1" dirty="0">
                <a:solidFill>
                  <a:srgbClr val="A85400"/>
                </a:solidFill>
                <a:cs typeface="B Nazanin" panose="00000400000000000000" pitchFamily="2" charset="-78"/>
              </a:rPr>
              <a:t>ب) مقیاس محله: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جهت تقویت و ارتقاي خدمات محلی موجود پیش بینی می گردند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تا باعث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احیاي فعالیت هاي بافت همجوار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شوند.</a:t>
            </a:r>
            <a:endParaRPr lang="fa-IR" sz="24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sz="2400" b="1" dirty="0">
                <a:solidFill>
                  <a:srgbClr val="A85400"/>
                </a:solidFill>
                <a:cs typeface="B Nazanin" panose="00000400000000000000" pitchFamily="2" charset="-78"/>
              </a:rPr>
              <a:t>پ) مقیاس ناحیه: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طرح فوق، فرصت تأمین تسهیلات مناسب و رفع محرومیت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هاي فراوان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در محلات و ناحیه شهري همجوار طرح را فراهم می آورد.</a:t>
            </a:r>
            <a:endParaRPr lang="en-US" sz="24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اثرات کالبدی-فضایی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27197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9373" y="2226516"/>
            <a:ext cx="87932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شکل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گیري بافت شهري با عملکرد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دوگانه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مسکونی-خدماتی که در طول شبانه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روز شاهد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حضور مردم خواهد بود، وجهه مناسبی را به محدوده هاي مجاور خواهد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بخشید.</a:t>
            </a:r>
            <a:endParaRPr lang="fa-IR" sz="24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285750" indent="-28575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ایجاد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یک محدوده قابل قبول شهري در جنوب منطقه در راستاي اهداف کلان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توسعه پایدار منطقه.</a:t>
            </a:r>
            <a:endParaRPr lang="fa-IR" sz="24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285750" indent="-28575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ایجاد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پیوند میان بلوك هاي شهري فرسوده در حال اضمحلال که به سبب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نبود فضاهاي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جمعی به صورت محدوده هاي منفصل در حال تخریب می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باشند.</a:t>
            </a:r>
            <a:endParaRPr lang="en-US" sz="24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اثرات کالبدی-فضایی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91129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824039" y="622708"/>
            <a:ext cx="8543925" cy="1325563"/>
          </a:xfrm>
        </p:spPr>
        <p:txBody>
          <a:bodyPr/>
          <a:lstStyle/>
          <a:p>
            <a:pPr algn="r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پروژه ی لیورپول</a:t>
            </a:r>
            <a:endParaRPr lang="fa-IR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8737" y="2091491"/>
            <a:ext cx="8543925" cy="4351338"/>
          </a:xfrm>
        </p:spPr>
        <p:txBody>
          <a:bodyPr/>
          <a:lstStyle/>
          <a:p>
            <a:pPr algn="r" rtl="1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en-US" b="1" dirty="0" smtClean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سابقه تاریخی</a:t>
            </a:r>
            <a:endParaRPr lang="en-US" b="1" dirty="0" smtClean="0">
              <a:cs typeface="B Nazanin" panose="00000400000000000000" pitchFamily="2" charset="-78"/>
            </a:endParaRPr>
          </a:p>
          <a:p>
            <a:pPr algn="r" rtl="1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en-US" b="1" dirty="0" smtClean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میزان فرسودگی</a:t>
            </a:r>
            <a:endParaRPr lang="en-US" b="1" dirty="0" smtClean="0">
              <a:cs typeface="B Nazanin" panose="00000400000000000000" pitchFamily="2" charset="-78"/>
            </a:endParaRPr>
          </a:p>
          <a:p>
            <a:pPr algn="r" rtl="1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en-US" b="1" dirty="0" smtClean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اهداف پروژه لیورپول 1</a:t>
            </a:r>
            <a:endParaRPr lang="en-US" b="1" dirty="0" smtClean="0">
              <a:cs typeface="B Nazanin" panose="00000400000000000000" pitchFamily="2" charset="-78"/>
            </a:endParaRPr>
          </a:p>
          <a:p>
            <a:pPr algn="r" rtl="1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en-US" b="1" dirty="0" smtClean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طرح ارائه شده</a:t>
            </a:r>
            <a:endParaRPr lang="en-US" b="1" dirty="0" smtClean="0">
              <a:cs typeface="B Nazanin" panose="00000400000000000000" pitchFamily="2" charset="-78"/>
            </a:endParaRPr>
          </a:p>
          <a:p>
            <a:pPr algn="r" rtl="1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en-US" b="1" dirty="0" smtClean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تأثیرات اقتصادي و اجتماعی پروژه</a:t>
            </a:r>
            <a:endParaRPr lang="en-US" b="1" dirty="0" smtClean="0">
              <a:cs typeface="B Nazanin" panose="00000400000000000000" pitchFamily="2" charset="-78"/>
            </a:endParaRPr>
          </a:p>
          <a:p>
            <a:pPr algn="r" rtl="1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en-US" b="1" dirty="0" smtClean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تأثیرات فضایی-کالبدي پروژه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74121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/>
          </p:nvPr>
        </p:nvGraphicFramePr>
        <p:xfrm>
          <a:off x="2874683" y="2078599"/>
          <a:ext cx="6604000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فرآیند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86799" y="2622176"/>
            <a:ext cx="340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a-IR" sz="4000" b="1" dirty="0">
                <a:solidFill>
                  <a:prstClr val="black"/>
                </a:solidFill>
                <a:cs typeface="B Homa" panose="00000400000000000000" pitchFamily="2" charset="-78"/>
              </a:rPr>
              <a:t>1</a:t>
            </a:r>
            <a:endParaRPr lang="en-US" sz="4000" b="1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29554" y="3950401"/>
            <a:ext cx="4106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a-IR" sz="4000" b="1" dirty="0">
                <a:solidFill>
                  <a:prstClr val="black"/>
                </a:solidFill>
                <a:cs typeface="B Homa" panose="00000400000000000000" pitchFamily="2" charset="-78"/>
              </a:rPr>
              <a:t>2</a:t>
            </a:r>
            <a:endParaRPr lang="en-US" sz="4000" b="1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11193" y="5278626"/>
            <a:ext cx="524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a-IR" sz="4000" b="1" dirty="0">
                <a:solidFill>
                  <a:prstClr val="black"/>
                </a:solidFill>
                <a:cs typeface="B Homa" panose="00000400000000000000" pitchFamily="2" charset="-78"/>
              </a:rPr>
              <a:t>3</a:t>
            </a:r>
            <a:endParaRPr lang="en-US" sz="4000" b="1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3727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11089" y="1949825"/>
            <a:ext cx="956982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این محدوده سابقاً به عنوان بهشت 1 (باغ بسیار بزرگ) شناخته می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شد.</a:t>
            </a:r>
          </a:p>
          <a:p>
            <a:pPr algn="justLow"/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مرور زمان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وتحولات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مختلف رو به فرسایش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رفته به عنوان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زمینی فاقد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کاربري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در مرکز شهر قرار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گرفته است.</a:t>
            </a:r>
          </a:p>
          <a:p>
            <a:pPr algn="justLow"/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محدوده بازآفرینی شده بالغ بر 170000 مترمربع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(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شامل فضاي شهري مختلط، مرکب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ازکاربري تجاري،</a:t>
            </a:r>
            <a:r>
              <a:rPr lang="en-US" sz="28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مسکونی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و تفریحی در شهر لیورپول است)، محسوب می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شود.</a:t>
            </a:r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سابقه تاریخی</a:t>
            </a:r>
            <a:endParaRPr lang="en-US" sz="44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88543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678090" y="2567070"/>
          <a:ext cx="6604000" cy="212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02000"/>
                <a:gridCol w="330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29می</a:t>
                      </a:r>
                      <a:r>
                        <a:rPr lang="fa-IR" b="1" baseline="0" dirty="0" smtClean="0">
                          <a:cs typeface="B Nazanin" panose="00000400000000000000" pitchFamily="2" charset="-78"/>
                        </a:rPr>
                        <a:t> 2008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u="none" strike="noStrike" kern="1200" baseline="0" dirty="0" smtClean="0">
                          <a:cs typeface="B Nazanin" panose="00000400000000000000" pitchFamily="2" charset="-78"/>
                        </a:rPr>
                        <a:t>تاریخ افتتاح پروژه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800" b="1" u="none" strike="noStrike" kern="1200" baseline="0" dirty="0" smtClean="0">
                          <a:cs typeface="B Nazanin" panose="00000400000000000000" pitchFamily="2" charset="-78"/>
                        </a:rPr>
                        <a:t>170هزار مترمربع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u="none" strike="noStrike" kern="1200" baseline="0" dirty="0" smtClean="0">
                          <a:cs typeface="B Nazanin" panose="00000400000000000000" pitchFamily="2" charset="-78"/>
                        </a:rPr>
                        <a:t>کل مساحت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800" b="1" u="none" strike="noStrike" kern="1200" baseline="0" dirty="0" smtClean="0">
                          <a:cs typeface="B Nazanin" panose="00000400000000000000" pitchFamily="2" charset="-78"/>
                        </a:rPr>
                        <a:t>130هزار مترمربع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زیر بنا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800" b="1" u="none" strike="noStrike" kern="1200" baseline="0" dirty="0" smtClean="0">
                          <a:cs typeface="B Nazanin" panose="00000400000000000000" pitchFamily="2" charset="-78"/>
                        </a:rPr>
                        <a:t>3000عدد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پارکینگ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800" b="1" u="none" strike="noStrike" kern="1200" baseline="0" dirty="0" smtClean="0">
                          <a:cs typeface="B Nazanin" panose="00000400000000000000" pitchFamily="2" charset="-78"/>
                        </a:rPr>
                        <a:t>26 عدد به عنوان بهترین پروژه بازآفرینی مرکز شهري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جوایز کسب شده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3600" dirty="0">
                <a:solidFill>
                  <a:prstClr val="white"/>
                </a:solidFill>
                <a:cs typeface="B Homa" panose="00000400000000000000" pitchFamily="2" charset="-78"/>
              </a:rPr>
              <a:t>کمیت هاي </a:t>
            </a:r>
            <a:r>
              <a:rPr lang="fa-IR" sz="3600" dirty="0">
                <a:solidFill>
                  <a:prstClr val="white"/>
                </a:solidFill>
                <a:cs typeface="B Homa" panose="00000400000000000000" pitchFamily="2" charset="-78"/>
              </a:rPr>
              <a:t>کلی </a:t>
            </a:r>
            <a:r>
              <a:rPr lang="fa-IR" sz="3600" dirty="0">
                <a:solidFill>
                  <a:prstClr val="white"/>
                </a:solidFill>
                <a:cs typeface="B Homa" panose="00000400000000000000" pitchFamily="2" charset="-78"/>
              </a:rPr>
              <a:t>پروژه به شرح زیر می باشد:</a:t>
            </a:r>
            <a:endParaRPr lang="en-US" sz="36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84983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4950" y="1949824"/>
            <a:ext cx="91821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این محدوده در مرکز شهر شامل بخش عظیمی از اراضی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فاقد</a:t>
            </a:r>
            <a:r>
              <a:rPr lang="en-US" sz="28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کاربري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بود که بعضاً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به عنوان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پارکینگ مورد استفاده قرار می گرفت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.</a:t>
            </a:r>
          </a:p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</a:p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با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توجه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به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اینکه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فرسودگی در کالبد و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عملکرد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توامان رخنه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کرده، به فرسودگی کامل بافت انجامیده و بنابراین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تخریب و بازسازي در دستور کار شهرداري قرار گرفته بود. </a:t>
            </a:r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justLow"/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با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نظر به اینکه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میزان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فرسودگی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بافت از نوع فرسودگی کامل بوده، اقدامات بلند مدت، طرح هاي برنامه ریزانه و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تنظیم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کاربري و تعریف شکل در نحوه استفاده از زمین و ابنیه در دستور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کار قرار گرفت.</a:t>
            </a:r>
          </a:p>
        </p:txBody>
      </p:sp>
      <p:sp>
        <p:nvSpPr>
          <p:cNvPr id="5" name="Rectangle 4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  میزان </a:t>
            </a:r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فرسودگی</a:t>
            </a:r>
            <a:endParaRPr lang="en-US" sz="4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86408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7350" y="2218765"/>
            <a:ext cx="88773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ارتقاي کیفیت فضاي شهر و فضاي پیرامونی</a:t>
            </a:r>
          </a:p>
          <a:p>
            <a:pPr marL="457200" indent="-457200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توجه به سرمایه گذاري بخش خصوصی</a:t>
            </a:r>
          </a:p>
          <a:p>
            <a:pPr marL="457200" indent="-457200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رونق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اقتصادي، ایجاد اشتغال و افزایش درآمد ساکنین</a:t>
            </a:r>
          </a:p>
          <a:p>
            <a:pPr marL="457200" indent="-457200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توجه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به توسعه پایدار و تکنولوژي هاي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سبز</a:t>
            </a:r>
          </a:p>
          <a:p>
            <a:pPr marL="457200" indent="-457200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مشارکت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مردم از ابتداي طرح</a:t>
            </a:r>
          </a:p>
          <a:p>
            <a:pPr>
              <a:buClr>
                <a:srgbClr val="663300"/>
              </a:buClr>
            </a:pPr>
            <a:endParaRPr lang="en-US" sz="28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  اهداف </a:t>
            </a:r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پروژه لیورپول 1</a:t>
            </a:r>
            <a:endParaRPr lang="en-US" sz="4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95434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7319" y="2250780"/>
            <a:ext cx="937736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طرح نهایی براي محدوده اي با وسعت 17 هکتار می باشد که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طبق برآوردهاي</a:t>
            </a:r>
          </a:p>
          <a:p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انجام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شده کاربري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هاي در نظر گرفته شده براي آن به ترتیب ذیل می باشد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:</a:t>
            </a:r>
          </a:p>
          <a:p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کاربري تجاري خرد: 154000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مترمربع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کاربري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تفریحی: 21500 مترمربع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کاربري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مسکونی: بالغ بر 600 واحد </a:t>
            </a:r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پارکینگ 300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0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واحد</a:t>
            </a:r>
            <a:endParaRPr lang="en-US" sz="28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776" y="1885013"/>
            <a:ext cx="7286136" cy="38400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  طرح </a:t>
            </a:r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ارائه شده</a:t>
            </a:r>
            <a:endParaRPr lang="en-US" sz="4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702" y="2046045"/>
            <a:ext cx="6575717" cy="351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9436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839" y="708339"/>
            <a:ext cx="8886024" cy="50452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756" y="508868"/>
            <a:ext cx="8696191" cy="54442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181" y="907808"/>
            <a:ext cx="9237339" cy="5244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2228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14396" y="1949824"/>
            <a:ext cx="936320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پروژه لیورپول 1 تأثیر قابل توجهی بر افزایش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قدرت اقتصادي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در محدوده داشت، به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طوري که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مرکز تجاري شهر که در حال افول و زوال بود پس از اجراي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طرح توانست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موجبات رونق مرکز شهر لیورپول را فراهم کند به طوري که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در رده بندي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شهرهاي برتر تجاري انگلیس شهر لیورپول با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10 پله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صعود در مکان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پنجم قرارگرفت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.</a:t>
            </a:r>
          </a:p>
          <a:p>
            <a:pPr algn="justLow"/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پروژه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همچنین فرصت هاي قابل توجهی براي کار و اشتغال و همچنین آموزش و تحصیل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فراهم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کرد. به طوري که در طول اجراي پروژه نزدیک به 3000 فرصت شغلی و بعد از اتمام آن بالغ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بر5000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فرصت دائمی شغلی فراهم شد.</a:t>
            </a:r>
            <a:endParaRPr lang="en-US" sz="28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تأثیرات اقتصادي و اجتماعی پروژه</a:t>
            </a:r>
            <a:endParaRPr lang="en-US" sz="4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72244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2094" y="2304359"/>
            <a:ext cx="959690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پروژه مذکور به عنوان یکی از بهترین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وآموزنده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ترین پروژه هاي مرتبط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درحوزه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بازآفرینی </a:t>
            </a:r>
            <a:r>
              <a:rPr lang="fa-IR" sz="2800" dirty="0">
                <a:solidFill>
                  <a:srgbClr val="C00000"/>
                </a:solidFill>
                <a:cs typeface="B Nazanin" panose="00000400000000000000" pitchFamily="2" charset="-78"/>
              </a:rPr>
              <a:t>شهري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است که توانست علیرغم بحران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هاي اقتصادي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حال حاضر اروپا به بهره برداري برسد. </a:t>
            </a:r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در قسمت کالبدي و فضایی، هدف توجه به سیما و منظر شهري لیورپول و حفظ هویت کالبدي شهر و جلوگیري از هرگونه ایجاد اغتشاش بود. </a:t>
            </a:r>
          </a:p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استفاده ازتکنولوژيهاي سبز و توجه به ویژگی هاي معماري و شهرسازي پایدار در توسعه این محدوده ازاهمیت بسزایی برخوردار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بود.</a:t>
            </a:r>
          </a:p>
        </p:txBody>
      </p:sp>
      <p:sp>
        <p:nvSpPr>
          <p:cNvPr id="5" name="Rectangle 4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 تأثیرات </a:t>
            </a:r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فضایی-کالبدي پروژه</a:t>
            </a:r>
            <a:endParaRPr lang="en-US" sz="4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32084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819758" y="1949824"/>
          <a:ext cx="66040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2000"/>
                <a:gridCol w="330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17هکتار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محدوده سایت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234000متر مربع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فضای توسعه</a:t>
                      </a:r>
                      <a:r>
                        <a:rPr lang="fa-IR" baseline="0" dirty="0" smtClean="0">
                          <a:cs typeface="B Nazanin" panose="00000400000000000000" pitchFamily="2" charset="-78"/>
                        </a:rPr>
                        <a:t> یافته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21500 متر مربع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کاربری تفریحی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بالغ بر 600 واحد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کاربری مسکونی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2.2هکتار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فضای باز عمومی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270</a:t>
                      </a:r>
                      <a:r>
                        <a:rPr lang="fa-IR" baseline="0" dirty="0" smtClean="0">
                          <a:cs typeface="B Nazanin" panose="00000400000000000000" pitchFamily="2" charset="-78"/>
                        </a:rPr>
                        <a:t> اتاقه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هتل هیلتون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107 اتاقه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هتل ناواتل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154000</a:t>
                      </a:r>
                      <a:r>
                        <a:rPr lang="fa-IR" baseline="0" dirty="0" smtClean="0">
                          <a:cs typeface="B Nazanin" panose="00000400000000000000" pitchFamily="2" charset="-78"/>
                        </a:rPr>
                        <a:t> متر مربع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کاربری تجاری خرد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3000 عدد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پارکینگ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2عدد در مجموع با 32500 متر مربع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anose="00000400000000000000" pitchFamily="2" charset="-78"/>
                        </a:rPr>
                        <a:t>فروشگاه بزرگ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3600" b="1" dirty="0">
                <a:solidFill>
                  <a:prstClr val="white"/>
                </a:solidFill>
                <a:cs typeface="B Homa" panose="00000400000000000000" pitchFamily="2" charset="-78"/>
              </a:rPr>
              <a:t> فضاي کالبدي طرح فوق به قرار ذیل است:</a:t>
            </a:r>
          </a:p>
        </p:txBody>
      </p:sp>
      <p:sp>
        <p:nvSpPr>
          <p:cNvPr id="8" name="Rectangle 7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770" y="330511"/>
            <a:ext cx="9525000" cy="61341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4" b="4701"/>
          <a:stretch/>
        </p:blipFill>
        <p:spPr>
          <a:xfrm>
            <a:off x="1509353" y="379365"/>
            <a:ext cx="9391730" cy="62449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691" y="596255"/>
            <a:ext cx="8070639" cy="495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10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3200" b="1" dirty="0">
                <a:solidFill>
                  <a:prstClr val="white"/>
                </a:solidFill>
                <a:cs typeface="B Homa" panose="00000400000000000000" pitchFamily="2" charset="-78"/>
              </a:rPr>
              <a:t>مقایسه دو پروژه بر اساس اصول بازآفرینی و </a:t>
            </a:r>
            <a:r>
              <a:rPr lang="fa-IR" sz="3200" b="1" dirty="0">
                <a:solidFill>
                  <a:prstClr val="white"/>
                </a:solidFill>
                <a:cs typeface="B Homa" panose="00000400000000000000" pitchFamily="2" charset="-78"/>
              </a:rPr>
              <a:t>اهداف:</a:t>
            </a:r>
            <a:endParaRPr lang="en-US" sz="32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1650767" y="2488009"/>
          <a:ext cx="8409906" cy="32359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486400"/>
                <a:gridCol w="1326524"/>
                <a:gridCol w="1596982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اصول باز آفرینی شهری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پروژه ی خیام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پروژه لیورپول1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شرکت دادن گروه هاي</a:t>
                      </a:r>
                      <a:r>
                        <a:rPr lang="fa-IR" baseline="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dirty="0" smtClean="0">
                          <a:cs typeface="B Nazanin" panose="00000400000000000000" pitchFamily="2" charset="-78"/>
                        </a:rPr>
                        <a:t>اجتماعی</a:t>
                      </a:r>
                      <a:r>
                        <a:rPr lang="fa-IR" baseline="0" dirty="0" smtClean="0">
                          <a:cs typeface="B Nazanin" panose="00000400000000000000" pitchFamily="2" charset="-78"/>
                        </a:rPr>
                        <a:t> 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در نظر گرفتن کاربري هاي مختلف به جای یک نوع کاربری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انتقاد از درگیري بیش از اندازه و مستقیم دولت در امر توسعه و</a:t>
                      </a:r>
                    </a:p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توجه به سرمایه گزاري بخش خصوصی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توجه به اقدامات کیفی به موازات اقدامات کمی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تأکید بر ایجاد اشتغال، کاهش فقر و افزایش درآمد ساکنین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توجه به بستر اجتماعی از طریق تحقق ظرفیت هاي آموزشی</a:t>
                      </a:r>
                      <a:r>
                        <a:rPr lang="fa-IR" baseline="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dirty="0" smtClean="0">
                          <a:cs typeface="B Nazanin" panose="00000400000000000000" pitchFamily="2" charset="-78"/>
                        </a:rPr>
                        <a:t>افراد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anose="00000400000000000000" pitchFamily="2" charset="-78"/>
                        </a:rPr>
                        <a:t>معرفی یک چشم انداز راهبردي دراز مدت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3924837" y="2935836"/>
            <a:ext cx="218940" cy="193183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506014" y="2935835"/>
            <a:ext cx="218940" cy="1931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510305" y="3320054"/>
            <a:ext cx="218940" cy="1931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2506014" y="3794165"/>
            <a:ext cx="218940" cy="1931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506014" y="4311729"/>
            <a:ext cx="218940" cy="193183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490987" y="5423408"/>
            <a:ext cx="218940" cy="193183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497428" y="4684806"/>
            <a:ext cx="218940" cy="1931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2493135" y="5067025"/>
            <a:ext cx="218940" cy="1931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3924837" y="3305032"/>
            <a:ext cx="218940" cy="1931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944155" y="3800471"/>
            <a:ext cx="218940" cy="193183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3957033" y="4311730"/>
            <a:ext cx="218940" cy="193183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3957032" y="4677433"/>
            <a:ext cx="218940" cy="193183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3957033" y="5050639"/>
            <a:ext cx="218940" cy="193183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957033" y="5391408"/>
            <a:ext cx="218940" cy="193183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7412928" y="6071006"/>
            <a:ext cx="218940" cy="193183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7425806" y="6404278"/>
            <a:ext cx="218940" cy="193183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6152443" y="6063757"/>
            <a:ext cx="218940" cy="193183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6152443" y="6439342"/>
            <a:ext cx="218940" cy="19318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50894" y="6055934"/>
            <a:ext cx="748923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ضعیف</a:t>
            </a:r>
          </a:p>
          <a:p>
            <a:pPr algn="ctr" rtl="0"/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متوسط</a:t>
            </a:r>
            <a:endParaRPr lang="fa-IR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68060" y="6053741"/>
            <a:ext cx="739306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خوب</a:t>
            </a:r>
          </a:p>
          <a:p>
            <a:pPr algn="ctr" rtl="0"/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مطلوب</a:t>
            </a:r>
            <a:endParaRPr lang="fa-IR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22640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بازآفرینی شهری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824038" y="2858528"/>
            <a:ext cx="8543925" cy="4351338"/>
          </a:xfrm>
        </p:spPr>
        <p:txBody>
          <a:bodyPr/>
          <a:lstStyle/>
          <a:p>
            <a:pPr algn="r" rtl="1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b="1" dirty="0" smtClean="0">
                <a:cs typeface="B Nazanin" panose="00000400000000000000" pitchFamily="2" charset="-78"/>
              </a:rPr>
              <a:t>تعریف واژه بازآفرینی</a:t>
            </a:r>
          </a:p>
          <a:p>
            <a:pPr marL="0" indent="0">
              <a:buClr>
                <a:srgbClr val="A85400"/>
              </a:buClr>
              <a:buNone/>
            </a:pPr>
            <a:endParaRPr lang="fa-IR" b="1" dirty="0" smtClean="0">
              <a:cs typeface="B Nazanin" panose="00000400000000000000" pitchFamily="2" charset="-78"/>
            </a:endParaRPr>
          </a:p>
          <a:p>
            <a:pPr algn="r" rtl="1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b="1" dirty="0" smtClean="0">
                <a:cs typeface="B Nazanin" panose="00000400000000000000" pitchFamily="2" charset="-78"/>
              </a:rPr>
              <a:t>اصول بازآفرینی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50847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3721" y="2191872"/>
            <a:ext cx="937736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یکی از اصول مهم در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بازآفرینی،مشارکت ساکنان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و سهیم بودن بخش خصوصی در اجراي طرح می باشد، بنابراین می توان نادیده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گرفتن این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اصول مهم را از دلایل اصلی عدم دستیابی به اهداف مورد نظر در طرح خیام به شمار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آورد. </a:t>
            </a:r>
          </a:p>
          <a:p>
            <a:pPr algn="justLow"/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با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توجه به زمینه هاي مشترك موجود در دو بافت مورد مطالعه، با مقایسه دو طرح می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توان راهبردهاي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نظري و راهکار هاي اجرایی در راستاي اصول مطرح شده براي تحقق پذیري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طرح بازآفرینی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خیام ارائه کرد که بشرح ذیل است:</a:t>
            </a:r>
            <a:endParaRPr lang="en-US" sz="28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  یافته </a:t>
            </a:r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ها و راهکارها</a:t>
            </a:r>
            <a:endParaRPr lang="en-US" sz="40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41568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38836" y="2245661"/>
            <a:ext cx="92121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Low">
              <a:buClr>
                <a:srgbClr val="E6C069">
                  <a:lumMod val="50000"/>
                </a:srgbClr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تدوین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برنامه توسعه تدریجی و انعطاف پذیر</a:t>
            </a:r>
          </a:p>
          <a:p>
            <a:pPr marL="285750" indent="-285750" algn="justLow">
              <a:buClr>
                <a:srgbClr val="E6C069">
                  <a:lumMod val="50000"/>
                </a:srgbClr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تدوین الگوهاي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مشارکتی</a:t>
            </a:r>
          </a:p>
          <a:p>
            <a:pPr marL="285750" indent="-285750" algn="justLow">
              <a:buClr>
                <a:srgbClr val="E6C069">
                  <a:lumMod val="50000"/>
                </a:srgbClr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تنظیم برنامه و اولویت هاي اجرایی در ترکیب فضایی مجموعه</a:t>
            </a:r>
          </a:p>
          <a:p>
            <a:pPr marL="285750" indent="-285750" algn="justLow">
              <a:buClr>
                <a:srgbClr val="E6C069">
                  <a:lumMod val="50000"/>
                </a:srgbClr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ایجاد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یک کانون تحریک توسعه در بخش جنوبی تهران تاریخی به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منظور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ارتقاي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ارزش زمین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در بافت پیرامونی</a:t>
            </a:r>
            <a:endParaRPr lang="en-US" sz="28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3200" b="1" dirty="0">
                <a:solidFill>
                  <a:prstClr val="white"/>
                </a:solidFill>
                <a:cs typeface="B Homa" panose="00000400000000000000" pitchFamily="2" charset="-78"/>
              </a:rPr>
              <a:t> </a:t>
            </a:r>
            <a:r>
              <a:rPr lang="fa-IR" sz="3200" b="1" dirty="0">
                <a:solidFill>
                  <a:prstClr val="white"/>
                </a:solidFill>
                <a:cs typeface="B Homa" panose="00000400000000000000" pitchFamily="2" charset="-78"/>
              </a:rPr>
              <a:t>   </a:t>
            </a:r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راهبرد هاي نظري</a:t>
            </a:r>
            <a:endParaRPr lang="en-US" sz="4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86234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9940" y="2133262"/>
            <a:ext cx="951212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ایجاد سامانه اطلاع رسانی و ترویجی براي آگاهی یافتن مردم از حقوق و منافع خود</a:t>
            </a:r>
          </a:p>
          <a:p>
            <a:pPr marL="457200" indent="-457200">
              <a:buClr>
                <a:srgbClr val="663300"/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تدوین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قوانین و آیین نامه هایی به منظور رعایت و در نظر گرفتن هویت بومی در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ساخت و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سازها به منظور بالابردن حس تعلق ساکنان به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پروژه</a:t>
            </a:r>
          </a:p>
          <a:p>
            <a:pPr marL="457200" indent="-457200">
              <a:buClr>
                <a:srgbClr val="E6C069">
                  <a:lumMod val="50000"/>
                </a:srgbClr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حمایت و برنامه ریزي براي ایجاد نهادها و انجمن هاي اجتماعی مرتبط با مباحث</a:t>
            </a:r>
          </a:p>
          <a:p>
            <a:pPr marL="457200" indent="-457200">
              <a:buClr>
                <a:srgbClr val="E6C069">
                  <a:lumMod val="50000"/>
                </a:srgbClr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بازآفرینی شهري در کلیه گروه ها و طبقات اجتماعی</a:t>
            </a:r>
          </a:p>
          <a:p>
            <a:pPr>
              <a:buClr>
                <a:srgbClr val="663300"/>
              </a:buClr>
            </a:pPr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3200" b="1" dirty="0">
                <a:solidFill>
                  <a:prstClr val="white"/>
                </a:solidFill>
                <a:cs typeface="B Homa" panose="00000400000000000000" pitchFamily="2" charset="-78"/>
              </a:rPr>
              <a:t> </a:t>
            </a:r>
            <a:r>
              <a:rPr lang="fa-IR" sz="3200" b="1" dirty="0">
                <a:solidFill>
                  <a:prstClr val="white"/>
                </a:solidFill>
                <a:cs typeface="B Homa" panose="00000400000000000000" pitchFamily="2" charset="-78"/>
              </a:rPr>
              <a:t>   </a:t>
            </a:r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راهکار هاي اجرایی</a:t>
            </a:r>
            <a:endParaRPr lang="en-US" sz="4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66826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8218" y="2078613"/>
            <a:ext cx="8735565" cy="4351338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عدم مشارکت مردم و بخش خصوصی </a:t>
            </a:r>
            <a:r>
              <a:rPr lang="fa-IR" dirty="0">
                <a:cs typeface="B Nazanin" panose="00000400000000000000" pitchFamily="2" charset="-78"/>
              </a:rPr>
              <a:t>در بازآفرینی و تجدید حیات بافت خیام از ابتدا </a:t>
            </a:r>
            <a:r>
              <a:rPr lang="fa-IR" dirty="0" smtClean="0">
                <a:cs typeface="B Nazanin" panose="00000400000000000000" pitchFamily="2" charset="-78"/>
              </a:rPr>
              <a:t>تا اجراي </a:t>
            </a:r>
            <a:r>
              <a:rPr lang="fa-IR" dirty="0">
                <a:cs typeface="B Nazanin" panose="00000400000000000000" pitchFamily="2" charset="-78"/>
              </a:rPr>
              <a:t>طرح یکی از مهم ترین دلایل </a:t>
            </a:r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شکست و ناموفق بودن </a:t>
            </a:r>
            <a:r>
              <a:rPr lang="fa-IR" dirty="0">
                <a:cs typeface="B Nazanin" panose="00000400000000000000" pitchFamily="2" charset="-78"/>
              </a:rPr>
              <a:t>آن می </a:t>
            </a:r>
            <a:r>
              <a:rPr lang="fa-IR" dirty="0" smtClean="0">
                <a:cs typeface="B Nazanin" panose="00000400000000000000" pitchFamily="2" charset="-78"/>
              </a:rPr>
              <a:t>باشد؛ </a:t>
            </a:r>
            <a:r>
              <a:rPr lang="fa-IR" dirty="0">
                <a:cs typeface="B Nazanin" panose="00000400000000000000" pitchFamily="2" charset="-78"/>
              </a:rPr>
              <a:t>زیرا مردم به </a:t>
            </a:r>
            <a:r>
              <a:rPr lang="fa-IR" dirty="0" smtClean="0">
                <a:cs typeface="B Nazanin" panose="00000400000000000000" pitchFamily="2" charset="-78"/>
              </a:rPr>
              <a:t>عنوان بهره </a:t>
            </a:r>
            <a:r>
              <a:rPr lang="fa-IR" dirty="0">
                <a:cs typeface="B Nazanin" panose="00000400000000000000" pitchFamily="2" charset="-78"/>
              </a:rPr>
              <a:t>بردار و استفاده کننده اصلی طرح باید از ابتدا طرح در تمام امور مشارکت داشته باشند. </a:t>
            </a:r>
            <a:endParaRPr lang="fa-IR" dirty="0" smtClean="0">
              <a:cs typeface="B Nazanin" panose="00000400000000000000" pitchFamily="2" charset="-78"/>
            </a:endParaRPr>
          </a:p>
          <a:p>
            <a:pPr marL="0" indent="0" algn="justLow">
              <a:buNone/>
            </a:pPr>
            <a:r>
              <a:rPr lang="fa-IR" dirty="0" smtClean="0">
                <a:solidFill>
                  <a:srgbClr val="C00000"/>
                </a:solidFill>
                <a:cs typeface="B Nazanin" panose="00000400000000000000" pitchFamily="2" charset="-78"/>
              </a:rPr>
              <a:t>درنظر </a:t>
            </a:r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نگرفتن محیط پیرامون </a:t>
            </a:r>
            <a:r>
              <a:rPr lang="fa-IR" dirty="0">
                <a:cs typeface="B Nazanin" panose="00000400000000000000" pitchFamily="2" charset="-78"/>
              </a:rPr>
              <a:t>در طرح خیام و </a:t>
            </a:r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عدم درك درست طراحان از هویت، پیشینه </a:t>
            </a:r>
            <a:r>
              <a:rPr lang="fa-IR" dirty="0" smtClean="0">
                <a:solidFill>
                  <a:srgbClr val="C00000"/>
                </a:solidFill>
                <a:cs typeface="B Nazanin" panose="00000400000000000000" pitchFamily="2" charset="-78"/>
              </a:rPr>
              <a:t>وساختار </a:t>
            </a:r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پیرامونی محل قرارگیري طرح</a:t>
            </a:r>
            <a:r>
              <a:rPr lang="fa-IR" dirty="0">
                <a:cs typeface="B Nazanin" panose="00000400000000000000" pitchFamily="2" charset="-78"/>
              </a:rPr>
              <a:t>، ساختار ناهمگنی را پدید آورده است که باعث </a:t>
            </a:r>
            <a:r>
              <a:rPr lang="fa-IR" dirty="0" smtClean="0">
                <a:cs typeface="B Nazanin" panose="00000400000000000000" pitchFamily="2" charset="-78"/>
              </a:rPr>
              <a:t>عدم رغبت </a:t>
            </a:r>
            <a:r>
              <a:rPr lang="fa-IR" dirty="0">
                <a:cs typeface="B Nazanin" panose="00000400000000000000" pitchFamily="2" charset="-78"/>
              </a:rPr>
              <a:t>به سکونت در محدوده شده </a:t>
            </a:r>
            <a:r>
              <a:rPr lang="fa-IR" dirty="0" smtClean="0">
                <a:cs typeface="B Nazanin" panose="00000400000000000000" pitchFamily="2" charset="-78"/>
              </a:rPr>
              <a:t>است.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  نتیجه </a:t>
            </a:r>
            <a:r>
              <a:rPr lang="fa-IR" sz="4400" b="1" dirty="0">
                <a:solidFill>
                  <a:prstClr val="white"/>
                </a:solidFill>
                <a:cs typeface="B Homa" panose="00000400000000000000" pitchFamily="2" charset="-78"/>
              </a:rPr>
              <a:t>گیري</a:t>
            </a:r>
            <a:endParaRPr lang="en-US" sz="4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07002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5112" y="1056636"/>
            <a:ext cx="8735565" cy="4351338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fa-IR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منابع:</a:t>
            </a:r>
          </a:p>
          <a:p>
            <a:pPr marL="0" indent="0" algn="justLow">
              <a:buNone/>
            </a:pPr>
            <a:endParaRPr lang="fa-IR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justLow" rtl="1"/>
            <a:r>
              <a:rPr lang="fa-IR" dirty="0">
                <a:cs typeface="B Nazanin" panose="00000400000000000000" pitchFamily="2" charset="-78"/>
              </a:rPr>
              <a:t>مقایسه و تطبیق بازآفرینی بافت هاي فرسودهي شهري بلوك خیام تهران (ایران) و </a:t>
            </a:r>
            <a:r>
              <a:rPr lang="fa-IR" dirty="0" smtClean="0">
                <a:cs typeface="B Nazanin" panose="00000400000000000000" pitchFamily="2" charset="-78"/>
              </a:rPr>
              <a:t>پروژه لیورپول 1 </a:t>
            </a:r>
            <a:r>
              <a:rPr lang="fa-IR" dirty="0">
                <a:cs typeface="B Nazanin" panose="00000400000000000000" pitchFamily="2" charset="-78"/>
              </a:rPr>
              <a:t>(بریتانیا)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21880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تعریف واژه بازآفرینی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34599" y="3254188"/>
            <a:ext cx="49888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بازتولید یا ترمیم طبیعی بخشی از یک تمامیت زنده است که در معرض نابودی قرار گرفته است.</a:t>
            </a:r>
            <a:endParaRPr lang="en-US" sz="28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26922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4087907" y="2266856"/>
          <a:ext cx="6729042" cy="41148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364521"/>
                <a:gridCol w="336452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000" u="none" strike="noStrike" kern="1200" baseline="0" dirty="0" smtClean="0">
                          <a:cs typeface="B Homa" panose="00000400000000000000" pitchFamily="2" charset="-78"/>
                        </a:rPr>
                        <a:t>بازآفرینی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u="none" strike="noStrike" kern="1200" baseline="0" dirty="0" smtClean="0">
                          <a:cs typeface="B Homa" panose="00000400000000000000" pitchFamily="2" charset="-78"/>
                        </a:rPr>
                        <a:t>واژه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fa-IR" sz="2000" u="none" strike="noStrike" kern="1200" baseline="0" dirty="0" smtClean="0">
                          <a:cs typeface="B Nazanin" panose="00000400000000000000" pitchFamily="2" charset="-78"/>
                        </a:rPr>
                        <a:t>- بازآفرینی و معاصر سازي</a:t>
                      </a:r>
                    </a:p>
                    <a:p>
                      <a:pPr algn="r"/>
                      <a:r>
                        <a:rPr lang="fa-IR" sz="2000" u="none" strike="noStrike" kern="1200" baseline="0" dirty="0" smtClean="0">
                          <a:cs typeface="B Nazanin" panose="00000400000000000000" pitchFamily="2" charset="-78"/>
                        </a:rPr>
                        <a:t>- تمدیدسازي و از نو سر برآوردن</a:t>
                      </a:r>
                    </a:p>
                    <a:p>
                      <a:pPr algn="r"/>
                      <a:r>
                        <a:rPr lang="fa-IR" sz="2000" u="none" strike="noStrike" kern="1200" baseline="0" dirty="0" smtClean="0">
                          <a:cs typeface="B Nazanin" panose="00000400000000000000" pitchFamily="2" charset="-78"/>
                        </a:rPr>
                        <a:t>- نو شدن و به روز شدن</a:t>
                      </a:r>
                      <a:endParaRPr lang="en-US" sz="20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u="none" strike="noStrike" kern="1200" baseline="0" dirty="0" smtClean="0">
                          <a:cs typeface="B Homa" panose="00000400000000000000" pitchFamily="2" charset="-78"/>
                        </a:rPr>
                        <a:t>معناي لغوي (معادل)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fa-IR" sz="2000" u="none" strike="noStrike" kern="1200" baseline="0" dirty="0" smtClean="0">
                          <a:cs typeface="B Nazanin" panose="00000400000000000000" pitchFamily="2" charset="-78"/>
                        </a:rPr>
                        <a:t>-خلق فضاي شهري جدید با حفظ ویژگی هاي فضایی (کالبدي و فعالیتی) قدیم</a:t>
                      </a:r>
                    </a:p>
                    <a:p>
                      <a:pPr algn="r"/>
                      <a:r>
                        <a:rPr lang="fa-IR" sz="2000" u="none" strike="noStrike" kern="1200" baseline="0" dirty="0" smtClean="0">
                          <a:cs typeface="B Nazanin" panose="00000400000000000000" pitchFamily="2" charset="-78"/>
                        </a:rPr>
                        <a:t>-ارائه شخصیت و هویت متفاوت</a:t>
                      </a:r>
                      <a:endParaRPr lang="en-US" sz="20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u="none" strike="noStrike" kern="1200" baseline="0" dirty="0" smtClean="0">
                          <a:cs typeface="B Homa" panose="00000400000000000000" pitchFamily="2" charset="-78"/>
                        </a:rPr>
                        <a:t>معناي مفهومی</a:t>
                      </a:r>
                    </a:p>
                    <a:p>
                      <a:pPr algn="ctr"/>
                      <a:r>
                        <a:rPr lang="fa-IR" sz="2000" u="none" strike="noStrike" kern="1200" baseline="0" dirty="0" smtClean="0">
                          <a:cs typeface="B Homa" panose="00000400000000000000" pitchFamily="2" charset="-78"/>
                        </a:rPr>
                        <a:t>(تعریف)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fa-IR" sz="2000" u="none" strike="noStrike" kern="1200" baseline="0" dirty="0" smtClean="0">
                          <a:cs typeface="B Nazanin" panose="00000400000000000000" pitchFamily="2" charset="-78"/>
                        </a:rPr>
                        <a:t>- بازآفرینی فضا با ویژگی‌ها و ارزش‌هاي کهن فضا</a:t>
                      </a:r>
                    </a:p>
                    <a:p>
                      <a:pPr algn="r"/>
                      <a:r>
                        <a:rPr lang="fa-IR" sz="2000" u="none" strike="noStrike" kern="1200" baseline="0" dirty="0" smtClean="0">
                          <a:cs typeface="B Nazanin" panose="00000400000000000000" pitchFamily="2" charset="-78"/>
                        </a:rPr>
                        <a:t>- بهسازي، نوسازي و بازسازي</a:t>
                      </a:r>
                    </a:p>
                    <a:p>
                      <a:pPr algn="r"/>
                      <a:r>
                        <a:rPr lang="fa-IR" sz="2000" u="none" strike="noStrike" kern="1200" baseline="0" dirty="0" smtClean="0">
                          <a:cs typeface="B Nazanin" panose="00000400000000000000" pitchFamily="2" charset="-78"/>
                        </a:rPr>
                        <a:t>- شخصیت و هویت مستقل یافتن</a:t>
                      </a:r>
                      <a:endParaRPr lang="en-US" sz="20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u="none" strike="noStrike" kern="1200" baseline="0" dirty="0" smtClean="0">
                          <a:cs typeface="B Homa" panose="00000400000000000000" pitchFamily="2" charset="-78"/>
                        </a:rPr>
                        <a:t>هدف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fa-IR" sz="2000" u="none" strike="noStrike" kern="1200" baseline="0" dirty="0" smtClean="0">
                          <a:cs typeface="B Nazanin" panose="00000400000000000000" pitchFamily="2" charset="-78"/>
                        </a:rPr>
                        <a:t>مستمر، مقطعی و بلند مدت</a:t>
                      </a:r>
                      <a:endParaRPr lang="en-US" sz="20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u="none" strike="noStrike" kern="1200" baseline="0" dirty="0" smtClean="0">
                          <a:cs typeface="B Homa" panose="00000400000000000000" pitchFamily="2" charset="-78"/>
                        </a:rPr>
                        <a:t>زمان اقدام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تعریف واژه بازآفرینی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76012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53335" y="2334092"/>
            <a:ext cx="90853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توجه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به حفظ ارزش هاي فرهنگی، ثروت هاي بومی و تاریخی و حفاظت بافت تاریخی</a:t>
            </a:r>
          </a:p>
          <a:p>
            <a:pPr marL="342900" indent="-3429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شرکت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دادن گروه هاي اجتماعی در فرآیند بازآفرینی</a:t>
            </a:r>
          </a:p>
          <a:p>
            <a:pPr marL="342900" indent="-3429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انتقاد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از ساخت و سازهاي داراي یک نوع کاربري به جاي کاربري متعدد</a:t>
            </a:r>
          </a:p>
          <a:p>
            <a:pPr marL="342900" indent="-3429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توجه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به بستر اجتماعی از طریق تحقق ظرفیت هاي آموزشی افراد</a:t>
            </a:r>
          </a:p>
          <a:p>
            <a:pPr marL="342900" indent="-3429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تأکید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بر متغیرهاي گوناگون جهت تحقق توسعه پایدار </a:t>
            </a:r>
            <a:endParaRPr lang="fa-IR" sz="24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342900" indent="-3429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قبول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این موضوع که برنامه هاي اجرایی باید همسو با شرایط اقتصادي،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اجتماعی، زیست‌محیطی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و مدیریتی جرح و تعدیل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یابند.</a:t>
            </a:r>
            <a:endParaRPr lang="fa-IR" sz="24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342900" indent="-342900" algn="justLow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معرفی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یک چشم انداز راهبردي دراز مدت</a:t>
            </a:r>
            <a:endParaRPr lang="en-US" sz="24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اصول بازآفرینی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7988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دلایل مقایسه بلوک خیام تهران و پروژه لیورپول1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77355" y="2503054"/>
            <a:ext cx="8046103" cy="753036"/>
          </a:xfrm>
          <a:prstGeom prst="roundRect">
            <a:avLst/>
          </a:prstGeom>
          <a:solidFill>
            <a:srgbClr val="A854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1- هر دو نمونه در بافت مرکزی شهر قرار </a:t>
            </a:r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دارند.</a:t>
            </a:r>
            <a:endParaRPr lang="fa-IR" sz="2400" dirty="0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577355" y="3355044"/>
            <a:ext cx="8046103" cy="753036"/>
          </a:xfrm>
          <a:prstGeom prst="roundRect">
            <a:avLst/>
          </a:prstGeom>
          <a:solidFill>
            <a:srgbClr val="A854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2- بافت پیرامونی هردو، </a:t>
            </a:r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هویتمند </a:t>
            </a:r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و واجد ارزش </a:t>
            </a:r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است.</a:t>
            </a:r>
            <a:endParaRPr lang="fa-IR" sz="2400" dirty="0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77355" y="4207034"/>
            <a:ext cx="8046103" cy="753036"/>
          </a:xfrm>
          <a:prstGeom prst="roundRect">
            <a:avLst/>
          </a:prstGeom>
          <a:solidFill>
            <a:srgbClr val="A854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3- </a:t>
            </a:r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لیورپول 1 </a:t>
            </a:r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در </a:t>
            </a:r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سال 2008 </a:t>
            </a:r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بهترین برنامه و طرح بازآفرینی اروپا شناخته شده </a:t>
            </a:r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است.</a:t>
            </a:r>
            <a:endParaRPr lang="fa-IR" sz="2400" dirty="0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77355" y="5087816"/>
            <a:ext cx="8046103" cy="949913"/>
          </a:xfrm>
          <a:prstGeom prst="roundRect">
            <a:avLst/>
          </a:prstGeom>
          <a:solidFill>
            <a:srgbClr val="A854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4- طرح توسعه بلوک خیام تهران،بزرگترین برنامه و طرح بازآفرینی شهرداری تهران،پس از انقلاب محسوب </a:t>
            </a:r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می‌شود</a:t>
            </a:r>
            <a:r>
              <a:rPr lang="fa-IR" sz="2400" dirty="0">
                <a:solidFill>
                  <a:prstClr val="white"/>
                </a:solidFill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25460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1650" y="2239963"/>
            <a:ext cx="8543925" cy="4351338"/>
          </a:xfrm>
        </p:spPr>
        <p:txBody>
          <a:bodyPr/>
          <a:lstStyle/>
          <a:p>
            <a:pPr algn="r" rtl="1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b="1" dirty="0" smtClean="0">
                <a:cs typeface="B Nazanin" panose="00000400000000000000" pitchFamily="2" charset="-78"/>
              </a:rPr>
              <a:t>موقعیت </a:t>
            </a:r>
            <a:r>
              <a:rPr lang="fa-IR" b="1" dirty="0">
                <a:cs typeface="B Nazanin" panose="00000400000000000000" pitchFamily="2" charset="-78"/>
              </a:rPr>
              <a:t>قرارگیري </a:t>
            </a:r>
            <a:endParaRPr lang="fa-IR" b="1" dirty="0" smtClean="0">
              <a:cs typeface="B Nazanin" panose="00000400000000000000" pitchFamily="2" charset="-78"/>
            </a:endParaRPr>
          </a:p>
          <a:p>
            <a:pPr algn="r" rtl="1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b="1" dirty="0" smtClean="0">
                <a:cs typeface="B Nazanin" panose="00000400000000000000" pitchFamily="2" charset="-78"/>
              </a:rPr>
              <a:t>میزان </a:t>
            </a:r>
            <a:r>
              <a:rPr lang="fa-IR" b="1" dirty="0">
                <a:cs typeface="B Nazanin" panose="00000400000000000000" pitchFamily="2" charset="-78"/>
              </a:rPr>
              <a:t>فرسودگی و ساختار </a:t>
            </a:r>
            <a:r>
              <a:rPr lang="fa-IR" b="1" dirty="0" smtClean="0">
                <a:cs typeface="B Nazanin" panose="00000400000000000000" pitchFamily="2" charset="-78"/>
              </a:rPr>
              <a:t>خدمات‌رسانی</a:t>
            </a:r>
          </a:p>
          <a:p>
            <a:pPr algn="r" rtl="1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اهداف </a:t>
            </a:r>
            <a:r>
              <a:rPr lang="fa-IR" b="1" dirty="0" smtClean="0">
                <a:cs typeface="B Nazanin" panose="00000400000000000000" pitchFamily="2" charset="-78"/>
              </a:rPr>
              <a:t>طرح</a:t>
            </a:r>
          </a:p>
          <a:p>
            <a:pPr algn="r" rtl="1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طرح ارائه </a:t>
            </a:r>
            <a:r>
              <a:rPr lang="fa-IR" b="1" dirty="0" smtClean="0">
                <a:cs typeface="B Nazanin" panose="00000400000000000000" pitchFamily="2" charset="-78"/>
              </a:rPr>
              <a:t>شده</a:t>
            </a:r>
          </a:p>
          <a:p>
            <a:pPr algn="r" rtl="1">
              <a:buClr>
                <a:srgbClr val="A85400"/>
              </a:buClr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اثرات کالبدي- </a:t>
            </a:r>
            <a:r>
              <a:rPr lang="fa-IR" b="1" dirty="0" smtClean="0">
                <a:cs typeface="B Nazanin" panose="00000400000000000000" pitchFamily="2" charset="-78"/>
              </a:rPr>
              <a:t>فضایی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بلوک خیام تهران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11025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43000" y="753036"/>
            <a:ext cx="9906000" cy="1196789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079533" y="75303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موقعیت قرارگیری</a:t>
            </a:r>
            <a:endParaRPr lang="en-US" sz="4000" b="1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64" b="98639" l="64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2394009"/>
            <a:ext cx="4421725" cy="281000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8727143" y="3785564"/>
            <a:ext cx="605117" cy="605117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Straight Connector 8"/>
          <p:cNvCxnSpPr>
            <a:stCxn id="4" idx="0"/>
          </p:cNvCxnSpPr>
          <p:nvPr/>
        </p:nvCxnSpPr>
        <p:spPr>
          <a:xfrm flipH="1" flipV="1">
            <a:off x="5042647" y="2265235"/>
            <a:ext cx="3987054" cy="152032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4" idx="5"/>
          </p:cNvCxnSpPr>
          <p:nvPr/>
        </p:nvCxnSpPr>
        <p:spPr>
          <a:xfrm flipH="1">
            <a:off x="4747934" y="4302063"/>
            <a:ext cx="4495709" cy="216472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7812743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solidFill>
                  <a:srgbClr val="663300"/>
                </a:solidFill>
                <a:cs typeface="B Homa" panose="00000400000000000000" pitchFamily="2" charset="-78"/>
              </a:rPr>
              <a:t>بازآفرینی شهری</a:t>
            </a:r>
            <a:endParaRPr lang="en-US" sz="2800" b="1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72002" y="67236"/>
            <a:ext cx="3088341" cy="62426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بلوک خیام تهران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31261" y="67236"/>
            <a:ext cx="3088341" cy="62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srgbClr val="663300"/>
                </a:solidFill>
                <a:cs typeface="B Homa" panose="00000400000000000000" pitchFamily="2" charset="-78"/>
              </a:rPr>
              <a:t>پروژه لیورپول 1</a:t>
            </a:r>
            <a:endParaRPr lang="en-US" sz="2800" dirty="0">
              <a:solidFill>
                <a:srgbClr val="663300"/>
              </a:solidFill>
              <a:cs typeface="B Homa" panose="000004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053" r="100000">
                        <a14:backgroundMark x1="7368" y1="4211" x2="3421" y2="51789"/>
                        <a14:backgroundMark x1="12632" y1="9895" x2="2105" y2="745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413" y="2213070"/>
            <a:ext cx="3619500" cy="4524375"/>
          </a:xfrm>
          <a:prstGeom prst="rect">
            <a:avLst/>
          </a:prstGeom>
        </p:spPr>
      </p:pic>
      <p:sp>
        <p:nvSpPr>
          <p:cNvPr id="20" name="Oval 19"/>
          <p:cNvSpPr/>
          <p:nvPr/>
        </p:nvSpPr>
        <p:spPr>
          <a:xfrm>
            <a:off x="1671918" y="5578505"/>
            <a:ext cx="2012576" cy="1037449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644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1972</Words>
  <Application>Microsoft Office PowerPoint</Application>
  <PresentationFormat>Widescreen</PresentationFormat>
  <Paragraphs>268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6" baseType="lpstr">
      <vt:lpstr>Arial</vt:lpstr>
      <vt:lpstr>B Homa</vt:lpstr>
      <vt:lpstr>B Nazanin</vt:lpstr>
      <vt:lpstr>B Titr</vt:lpstr>
      <vt:lpstr>Calibri</vt:lpstr>
      <vt:lpstr>Calibri Light</vt:lpstr>
      <vt:lpstr>Franklin Gothic Book</vt:lpstr>
      <vt:lpstr>Tahoma</vt:lpstr>
      <vt:lpstr>Times New Roman</vt:lpstr>
      <vt:lpstr>Wingdings</vt:lpstr>
      <vt:lpstr>Office Theme</vt:lpstr>
      <vt:lpstr>Crop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پروژه ی لیورپول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1</cp:revision>
  <dcterms:created xsi:type="dcterms:W3CDTF">2020-11-14T07:26:37Z</dcterms:created>
  <dcterms:modified xsi:type="dcterms:W3CDTF">2020-11-14T07:26:54Z</dcterms:modified>
</cp:coreProperties>
</file>