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1674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0425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369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5923F103-BC34-4FE4-A40E-EDDEECFDA5D0}" type="datetimeFigureOut">
              <a:rPr lang="en-US" smtClean="0">
                <a:solidFill>
                  <a:prstClr val="white"/>
                </a:solidFill>
              </a:rPr>
              <a:pPr/>
              <a:t>11/11/2020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
        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85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22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18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77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63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504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49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41446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32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494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82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 rtl="0"/>
            <a:r>
              <a:rPr lang="en-US" sz="9600" dirty="0">
                <a:solidFill>
                  <a:srgbClr val="1E5155">
                    <a:lumMod val="40000"/>
                    <a:lumOff val="60000"/>
                  </a:srgbClr>
                </a:solidFill>
                <a:cs typeface="B Homa" panose="00000400000000000000" pitchFamily="2" charset="-78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 rtl="0"/>
            <a:r>
              <a:rPr lang="en-US" sz="9600" dirty="0">
                <a:solidFill>
                  <a:srgbClr val="1E5155">
                    <a:lumMod val="40000"/>
                    <a:lumOff val="60000"/>
                  </a:srgbClr>
                </a:solidFill>
                <a:cs typeface="B Homa" panose="00000400000000000000" pitchFamily="2" charset="-78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48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28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683419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44860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403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>
                <a:solidFill>
                  <a:srgbClr val="B01513"/>
                </a:solidFill>
              </a:rPr>
              <a:pPr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9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7371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6061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017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1826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3453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4476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760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20F30-A554-4572-B445-565609B4FC57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28AE0-7E28-4B3F-AE94-B83F090204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9865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 rtl="0"/>
            <a:fld id="{2BE451C3-0FF4-47C4-B829-773ADF60F88C}" type="datetimeFigureOut">
              <a:rPr lang="en-US" smtClean="0">
                <a:solidFill>
                  <a:srgbClr val="B01513"/>
                </a:solidFill>
              </a:rPr>
              <a:pPr defTabSz="457200" rtl="0"/>
              <a:t>11/11/2020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 rtl="0"/>
            <a:r>
              <a:rPr lang="en-US" smtClean="0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defTabSz="457200" rtl="0"/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457200" rtl="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5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87869" y="656822"/>
            <a:ext cx="2638724" cy="549707"/>
          </a:xfrm>
        </p:spPr>
        <p:txBody>
          <a:bodyPr/>
          <a:lstStyle/>
          <a:p>
            <a:r>
              <a:rPr lang="fa-IR" sz="4000" dirty="0" smtClean="0">
                <a:solidFill>
                  <a:schemeClr val="bg1"/>
                </a:solidFill>
              </a:rPr>
              <a:t>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811" y="2265309"/>
            <a:ext cx="10332987" cy="2258566"/>
          </a:xfrm>
        </p:spPr>
        <p:txBody>
          <a:bodyPr>
            <a:normAutofit/>
          </a:bodyPr>
          <a:lstStyle/>
          <a:p>
            <a:pPr lvl="0" algn="ctr">
              <a:buClr>
                <a:srgbClr val="B31166"/>
              </a:buClr>
            </a:pPr>
            <a:endParaRPr lang="fa-IR" sz="3600" dirty="0">
              <a:solidFill>
                <a:schemeClr val="bg2"/>
              </a:solidFill>
              <a:cs typeface="B Homa" panose="00000400000000000000" pitchFamily="2" charset="-78"/>
            </a:endParaRPr>
          </a:p>
          <a:p>
            <a:pPr lvl="0" algn="ctr">
              <a:buClr>
                <a:srgbClr val="B31166"/>
              </a:buClr>
            </a:pPr>
            <a:r>
              <a:rPr lang="fa-IR" sz="6000" dirty="0">
                <a:solidFill>
                  <a:schemeClr val="bg2"/>
                </a:solidFill>
                <a:cs typeface="B Homa" panose="00000400000000000000" pitchFamily="2" charset="-78"/>
              </a:rPr>
              <a:t>چشم انداز اقتصادی شهر ابوظبی </a:t>
            </a:r>
            <a:endParaRPr lang="en-US" sz="6000" dirty="0">
              <a:solidFill>
                <a:schemeClr val="bg2"/>
              </a:solidFill>
            </a:endParaRPr>
          </a:p>
          <a:p>
            <a:pPr lvl="0" algn="ctr">
              <a:buClr>
                <a:srgbClr val="B31166"/>
              </a:buClr>
            </a:pPr>
            <a:endParaRPr lang="fa-IR" sz="3600" dirty="0" smtClean="0">
              <a:solidFill>
                <a:schemeClr val="bg2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5038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684" y="1155879"/>
            <a:ext cx="7740316" cy="5702121"/>
          </a:xfrm>
        </p:spPr>
        <p:txBody>
          <a:bodyPr/>
          <a:lstStyle/>
          <a:p>
            <a:pPr marL="342900" lvl="0" indent="-342900" algn="r">
              <a:spcBef>
                <a:spcPts val="1000"/>
              </a:spcBef>
            </a:pPr>
            <a:r>
              <a:rPr lang="fa-IR" sz="1800" dirty="0">
                <a:solidFill>
                  <a:srgbClr val="252525"/>
                </a:solidFill>
                <a:latin typeface="Tahoma" panose="020B0604030504040204" pitchFamily="34" charset="0"/>
                <a:ea typeface="+mn-ea"/>
                <a:cs typeface="B Homa" panose="00000400000000000000" pitchFamily="2" charset="-78"/>
              </a:rPr>
              <a:t>شهر ابوظبی پایتخت امارات ابوظبی و پایتخت فدرال امارات متحده عربی (امارات متحده عربی)، یک کشور مستقل از هفت امارات در لبه خلیج عربی است. ابوظبی بزرگترین امارات، و صندلی فدرال از دولت است. شهر ابوظبی بزرگترین شهرستان در امارت است</a:t>
            </a:r>
            <a:br>
              <a:rPr lang="fa-IR" sz="1800" dirty="0">
                <a:solidFill>
                  <a:srgbClr val="252525"/>
                </a:solidFill>
                <a:latin typeface="Tahoma" panose="020B0604030504040204" pitchFamily="34" charset="0"/>
                <a:ea typeface="+mn-ea"/>
                <a:cs typeface="B Homa" panose="00000400000000000000" pitchFamily="2" charset="-78"/>
              </a:rPr>
            </a:br>
            <a:r>
              <a:rPr lang="fa-IR" sz="1800" dirty="0">
                <a:solidFill>
                  <a:srgbClr val="252525"/>
                </a:solidFill>
                <a:latin typeface="Tahoma" panose="020B0604030504040204" pitchFamily="34" charset="0"/>
                <a:ea typeface="+mn-ea"/>
                <a:cs typeface="B Homa" panose="00000400000000000000" pitchFamily="2" charset="-78"/>
              </a:rPr>
              <a:t>ه عنوان یک پایگاه شکار و صید مروارید حل و فصل شد. اهمیت آن با اواسط 20 کشف قرن نفت و تشکیل امارات متحده عربی در سال </a:t>
            </a:r>
            <a:r>
              <a:rPr lang="fa-IR" sz="1800" dirty="0" smtClean="0">
                <a:solidFill>
                  <a:srgbClr val="252525"/>
                </a:solidFill>
                <a:latin typeface="Tahoma" panose="020B0604030504040204" pitchFamily="34" charset="0"/>
                <a:ea typeface="+mn-ea"/>
                <a:cs typeface="B Homa" panose="00000400000000000000" pitchFamily="2" charset="-78"/>
              </a:rPr>
              <a:t>1971</a:t>
            </a:r>
            <a:br>
              <a:rPr lang="fa-IR" sz="1800" dirty="0" smtClean="0">
                <a:solidFill>
                  <a:srgbClr val="252525"/>
                </a:solidFill>
                <a:latin typeface="Tahoma" panose="020B0604030504040204" pitchFamily="34" charset="0"/>
                <a:ea typeface="+mn-ea"/>
                <a:cs typeface="B Homa" panose="00000400000000000000" pitchFamily="2" charset="-78"/>
              </a:rPr>
            </a:b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04" y="2911471"/>
            <a:ext cx="3900080" cy="3644721"/>
          </a:xfrm>
        </p:spPr>
      </p:pic>
    </p:spTree>
    <p:extLst>
      <p:ext uri="{BB962C8B-B14F-4D97-AF65-F5344CB8AC3E}">
        <p14:creationId xmlns:p14="http://schemas.microsoft.com/office/powerpoint/2010/main" val="3189568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532" y="960789"/>
            <a:ext cx="8761413" cy="706964"/>
          </a:xfrm>
        </p:spPr>
        <p:txBody>
          <a:bodyPr/>
          <a:lstStyle/>
          <a:p>
            <a:pPr algn="ctr"/>
            <a:r>
              <a:rPr lang="fa-IR" dirty="0" smtClean="0"/>
              <a:t>ایجاد چشم انداز ابوظبی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1" y="2253802"/>
            <a:ext cx="11281894" cy="441745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در سال 2006 </a:t>
            </a:r>
            <a:r>
              <a:rPr lang="fa-IR" dirty="0">
                <a:solidFill>
                  <a:srgbClr val="002060"/>
                </a:solidFill>
                <a:cs typeface="B Homa" panose="00000400000000000000" pitchFamily="2" charset="-78"/>
              </a:rPr>
              <a:t>حاکم ابوظبی حضرت شیخ خلیفه بن زاید آل </a:t>
            </a:r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نهیان رییس امارات و </a:t>
            </a:r>
            <a:r>
              <a:rPr lang="fa-IR" dirty="0">
                <a:solidFill>
                  <a:srgbClr val="002060"/>
                </a:solidFill>
                <a:cs typeface="B Homa" panose="00000400000000000000" pitchFamily="2" charset="-78"/>
              </a:rPr>
              <a:t>حاکم ابوظبی درخواست ایجاد یک دستور کار سیاست که تلاش های هماهنگ از گروه ها فردی و مقامات دولت ابوظبی را گرد هم </a:t>
            </a:r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آورده </a:t>
            </a:r>
          </a:p>
          <a:p>
            <a:pPr algn="r"/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نتیجه ان در می سال 2006 پیشنهاد شورایی با نام ای دی سی ای دی متشکل از چها گروه برای مطالعات و توصیه مناسب اقتصادی تشکیل و در سال 2007 تاسیس شد </a:t>
            </a:r>
          </a:p>
          <a:p>
            <a:pPr algn="r"/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این شورا متشکل از دولت – بخش خصوصی – اتاق اقتصاد – شورای کسب و کار داخلی وخارجی است .</a:t>
            </a:r>
          </a:p>
          <a:p>
            <a:pPr algn="r"/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در حالی که اذعان به تاثیر نفت در  اقتصاد امارات -ابوظبی روشن و واضح است چشم انداز 2030 با هدف تنوع اقتصادی و کاهش وابستگی به منابع نفتی است .</a:t>
            </a:r>
          </a:p>
          <a:p>
            <a:pPr algn="r"/>
            <a:r>
              <a:rPr lang="fa-IR" dirty="0" smtClean="0">
                <a:solidFill>
                  <a:srgbClr val="002060"/>
                </a:solidFill>
                <a:cs typeface="B Homa" panose="00000400000000000000" pitchFamily="2" charset="-78"/>
              </a:rPr>
              <a:t>در سال 2008 چشم اندازی 22 ساله توسط این شورا تصویب و منتشر شد که در ان طرحی جامع و مجموعه ای واضح وروشن از اهداف و مسیر دست یابی و مجموعه ای از اقدامات ابوظبی برای رسیدن به ان هدف را مشخص میکند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خود دولت ( حاکم ابوظبی ) نیز چند ستون کلیدی را برای اهداف بلند مدت تببین نمود : 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افزایش </a:t>
            </a:r>
            <a:r>
              <a:rPr lang="fa-IR" dirty="0">
                <a:cs typeface="B Homa" panose="00000400000000000000" pitchFamily="2" charset="-78"/>
              </a:rPr>
              <a:t>قدرت بخش خصوصی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اقتصاد مبتنی بر دانش پایدار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محیط نظارتی بهینه وشفاف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ادامه روابط بین المللی وقوی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اموزش و پرورش حق بیمه بهداشت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امنیت کامل بین المللی و داخلی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حفظ ارزش ها وفرهنگ ابوظبی ( امارات )</a:t>
            </a:r>
          </a:p>
          <a:p>
            <a:pPr algn="r"/>
            <a:endParaRPr lang="en-US" dirty="0"/>
          </a:p>
          <a:p>
            <a:pPr algn="r"/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95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746975"/>
            <a:ext cx="9624663" cy="1094704"/>
          </a:xfrm>
        </p:spPr>
        <p:txBody>
          <a:bodyPr/>
          <a:lstStyle/>
          <a:p>
            <a:pPr algn="ctr"/>
            <a:r>
              <a:rPr lang="fa-IR" dirty="0" smtClean="0"/>
              <a:t>بررسی چشم انداز 2030 ابوظبی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761" y="2343955"/>
            <a:ext cx="11269014" cy="4185634"/>
          </a:xfrm>
        </p:spPr>
        <p:txBody>
          <a:bodyPr>
            <a:normAutofit lnSpcReduction="10000"/>
          </a:bodyPr>
          <a:lstStyle/>
          <a:p>
            <a:pPr algn="r"/>
            <a:r>
              <a:rPr lang="fa-IR" sz="2000" dirty="0" smtClean="0">
                <a:cs typeface="B Homa" panose="00000400000000000000" pitchFamily="2" charset="-78"/>
              </a:rPr>
              <a:t>چشم انداز اقتصادی 2030 ابوظبی : ابوظبی تلاش میکند برای یک جامعه امن و ساخت یک اقتصاد پایدار باز ورقابتی در سطح جهانی ‚که در ان ابوظبی را مرکز اقتصاد بین المملی میکند ‚ برای توسعه برنامه های اقتصادی و افزایش ارزش اقتصادی به تشویق بازاریابی و یکی کردن اقتصاد ابوظبی با اقتصاد جهانی برای ایجاد شانس های بیشتر کاری برای همه ی افراد </a:t>
            </a: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میتوان از اهداف چشم انداز اقتصادی ابوظبی به 1-رشد اقتصادی پایدار و متنوع 2 -اطمینان از رویکرد اجتماعی و توسعه ی اقتصادی متوازن در منطقه 3رشد اقتصادی ابوظبی که سرمایه ای جهانی دارد  </a:t>
            </a: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برای رسیدن به این اهداف شورای ابوظبی مسیرهایی را در نظر میگیرد :</a:t>
            </a:r>
          </a:p>
          <a:p>
            <a:pPr marL="0" lvl="0" indent="0" algn="r">
              <a:buClr>
                <a:srgbClr val="B31166"/>
              </a:buClr>
              <a:buNone/>
            </a:pPr>
            <a:r>
              <a:rPr lang="fa-IR" sz="2000" dirty="0" smtClean="0">
                <a:cs typeface="B Homa" panose="00000400000000000000" pitchFamily="2" charset="-78"/>
              </a:rPr>
              <a:t>ایجاد یک انعطاف پذیری پویای مالی در بازار محیط زیست با سطح کنترل تورم </a:t>
            </a:r>
            <a:r>
              <a:rPr lang="fa-IR" dirty="0">
                <a:solidFill>
                  <a:prstClr val="black">
                    <a:lumMod val="75000"/>
                    <a:lumOff val="25000"/>
                  </a:prstClr>
                </a:solidFill>
                <a:cs typeface="B Homa" panose="00000400000000000000" pitchFamily="2" charset="-78"/>
              </a:rPr>
              <a:t>‚ </a:t>
            </a:r>
            <a:r>
              <a:rPr lang="fa-IR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B Homa" panose="00000400000000000000" pitchFamily="2" charset="-78"/>
              </a:rPr>
              <a:t>جذب سرمایه های خارجی و داخلی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 تسهیل روند سرمایه گذاری - تشویق مشارکت اتباع در نیروی کار به خصوص بخش خصوصی - ادامه گسترش ماهرکار و کاهش وابستگی به غیر ماهر کار - اطمینان از دسترسی زیر  ساخت های فناوری اطلاعات و ارتباطات - افزایش امنیت انرژی برای پاسخگویی به تقاضای اینده - توسعه کافی و زیر ساخت انعطاف پذیر قادر به حمایت از رشد اقتصادی پیش بینی - بهبود فرایند بازار کار - وجود کار در همه مناطق یعنی نزدیکی به خانه و خانواده – ایجاد سیستم امنیت مالی و پولی با سطوح کنترل تورم- حضور فعال زنان  و....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906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برنامه ی شهری در دور نمای 2030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4" y="2459865"/>
            <a:ext cx="11822806" cy="4211391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توسعه ی برنامه ها وسیاست گذاری هایی که ابوظبی را به عنوان رهبری جهانی قرن 21 ( پایتخت عرب ) میکند – تحقق فاکتور هایی همچون محیط پاک و زیر سازی ظرفیت ها و تشکیل کمیته های مختلف که به یک سطح عالی زندگی سوق میدهد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اهدف ان : 1 بالا بردن استاندارد زندگی برای همه ی مردم از طریق ایجاد جوانع پر جنب و جوش 2 حفظ و افزایش فرهنگ و سنت اماراتی و عرب در حالی که در اغوش زندگی معاصر اند و به دیگر فرهنگ ها احترام میگذارند 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راهبرد ها : </a:t>
            </a:r>
          </a:p>
          <a:p>
            <a:pPr lvl="0" algn="r">
              <a:buClr>
                <a:srgbClr val="B31166"/>
              </a:buClr>
            </a:pPr>
            <a:r>
              <a:rPr lang="fa-IR" dirty="0" smtClean="0">
                <a:cs typeface="B Homa" panose="00000400000000000000" pitchFamily="2" charset="-78"/>
              </a:rPr>
              <a:t>1 ایجاد طرح هایی که به اب و هوای بیابانی پاسخ میدهد ‚ کیفیت بالای حمل و نقل در حد استاندارد های جهانی ‚ بالا بردن کیفیت معماری ‚ فضای اموزشی باز و امکانات خرده فروشی ‚ وجود طیف متنوعی از مسکن که به هر قشر و طبقه ای امکان داشتن مسکن را میدهد و تنوع در انتخاب مسکن را بالا میبرد ‚ وجود محیطی امن برای توریسم طوری که در امارات حتی زندگی کند و یا ب کار مشغول شود </a:t>
            </a:r>
            <a:r>
              <a:rPr lang="fa-IR" dirty="0">
                <a:cs typeface="B Homa" panose="00000400000000000000" pitchFamily="2" charset="-78"/>
              </a:rPr>
              <a:t>‚ </a:t>
            </a:r>
            <a:r>
              <a:rPr lang="fa-IR" dirty="0" smtClean="0">
                <a:cs typeface="B Homa" panose="00000400000000000000" pitchFamily="2" charset="-78"/>
              </a:rPr>
              <a:t>استفاده از حداکثر ظرفیت های شهر برای جذب توریسم مثل ساحل صحرا مناطق کشاورزی </a:t>
            </a:r>
            <a:r>
              <a:rPr lang="fa-IR" dirty="0">
                <a:solidFill>
                  <a:prstClr val="black">
                    <a:lumMod val="75000"/>
                    <a:lumOff val="25000"/>
                  </a:prstClr>
                </a:solidFill>
                <a:cs typeface="B Homa" panose="00000400000000000000" pitchFamily="2" charset="-78"/>
              </a:rPr>
              <a:t>‚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برگزاری مراسم ها و جشن های مذهبی برای حفظ فرهنگ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گنجاندن هنر های محلی موسیقی بین المللی  که در راستای اون برگزاری تورهای بین المملی موسیقی</a:t>
            </a:r>
          </a:p>
          <a:p>
            <a:pPr lvl="0" algn="r">
              <a:buClr>
                <a:srgbClr val="B31166"/>
              </a:buClr>
            </a:pPr>
            <a:r>
              <a:rPr lang="fa-IR" dirty="0" smtClean="0">
                <a:cs typeface="B Homa" panose="00000400000000000000" pitchFamily="2" charset="-78"/>
              </a:rPr>
              <a:t> </a:t>
            </a:r>
            <a:r>
              <a:rPr lang="fa-IR" dirty="0">
                <a:solidFill>
                  <a:prstClr val="black">
                    <a:lumMod val="75000"/>
                    <a:lumOff val="25000"/>
                  </a:prstClr>
                </a:solidFill>
                <a:cs typeface="B Homa" panose="00000400000000000000" pitchFamily="2" charset="-78"/>
              </a:rPr>
              <a:t>اصول اساسی چشم انداز ابوظبی : ابوظبی بیان معاصر عرب است – یک اقتصاد پایدار دارد – ابوظبی به اشکال مختلف محیط زیست احترام میگذارد – در حد واندازه ی یک پایتخت ایفای نقش میکند – از ارزش ها وفرهنگ امارات حفاظت میکند </a:t>
            </a:r>
          </a:p>
          <a:p>
            <a:pPr algn="r"/>
            <a:endParaRPr lang="fa-IR" dirty="0" smtClean="0">
              <a:cs typeface="B Homa" panose="00000400000000000000" pitchFamily="2" charset="-78"/>
            </a:endParaRPr>
          </a:p>
          <a:p>
            <a:pPr algn="r"/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1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497" y="978794"/>
            <a:ext cx="3928056" cy="650323"/>
          </a:xfrm>
        </p:spPr>
        <p:txBody>
          <a:bodyPr>
            <a:normAutofit fontScale="90000"/>
          </a:bodyPr>
          <a:lstStyle/>
          <a:p>
            <a:r>
              <a:rPr lang="fa-IR" sz="4800" dirty="0" smtClean="0"/>
              <a:t>ضروریات لازم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4" y="2331076"/>
            <a:ext cx="11178862" cy="4391696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>
                <a:cs typeface="B Homa" panose="00000400000000000000" pitchFamily="2" charset="-78"/>
              </a:rPr>
              <a:t>1- افزایش سطح هتل ها : جمعیت و توریسم ها ‚ هتل ها نزدیک به مراکز تجاری و فرودگاه </a:t>
            </a:r>
          </a:p>
          <a:p>
            <a:pPr algn="r"/>
            <a:endParaRPr lang="fa-IR" sz="2000" dirty="0">
              <a:cs typeface="B Homa" panose="00000400000000000000" pitchFamily="2" charset="-78"/>
            </a:endParaRP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2-توسعه گلف : باید دوره های اموزشی گلف که میتواند به ابوظبی کمک کند داشته باشیم </a:t>
            </a:r>
          </a:p>
          <a:p>
            <a:pPr algn="r"/>
            <a:endParaRPr lang="fa-IR" sz="2000" dirty="0">
              <a:cs typeface="B Homa" panose="00000400000000000000" pitchFamily="2" charset="-78"/>
            </a:endParaRP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3-اسکله مارینا : با توجه به احتمال افزایش تحولات در جزایر اطراف ابوظبی لازم به توسعه اسکله و اطراف ان است</a:t>
            </a:r>
          </a:p>
          <a:p>
            <a:pPr algn="r"/>
            <a:endParaRPr lang="fa-IR" sz="2000" dirty="0">
              <a:cs typeface="B Homa" panose="00000400000000000000" pitchFamily="2" charset="-78"/>
            </a:endParaRP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4-اموزش و پرورش : لازم به بالا بردن سطح سواد شهر داریم به همین منظور سیستم اموزش و پرورش مطابق با سیتم های نوین جهانی باید باشد</a:t>
            </a:r>
          </a:p>
          <a:p>
            <a:pPr algn="r"/>
            <a:endParaRPr lang="fa-IR" sz="2000" dirty="0">
              <a:cs typeface="B Homa" panose="00000400000000000000" pitchFamily="2" charset="-78"/>
            </a:endParaRPr>
          </a:p>
          <a:p>
            <a:pPr algn="r"/>
            <a:r>
              <a:rPr lang="fa-IR" sz="2000" dirty="0" smtClean="0">
                <a:cs typeface="B Homa" panose="00000400000000000000" pitchFamily="2" charset="-78"/>
              </a:rPr>
              <a:t>5-افزایش ظرفیت های بهداشتی و بالا بردن استاندارد های ان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54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چارچوب ساختاری شهر درچشم انداز 2030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307" y="2395470"/>
            <a:ext cx="10599313" cy="4185634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ترکیبی از زندگی سنتی عرب و جامعه مدرن قرن 21ر- وجود مقیاس انسانی برای اطمینان از شهری دلپذیر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ادغام عناصر بسیار غنی ابوظبی همراه با زیبایی های طبیعی از بیابان و رنگ فیروزه ای خلیج فارس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پیش بینی دوهسته عمده شهری </a:t>
            </a:r>
            <a:r>
              <a:rPr lang="fa-IR" dirty="0">
                <a:cs typeface="B Homa" panose="00000400000000000000" pitchFamily="2" charset="-78"/>
              </a:rPr>
              <a:t>: </a:t>
            </a:r>
            <a:r>
              <a:rPr lang="fa-IR" dirty="0" smtClean="0">
                <a:cs typeface="B Homa" panose="00000400000000000000" pitchFamily="2" charset="-78"/>
              </a:rPr>
              <a:t>اولین </a:t>
            </a:r>
            <a:r>
              <a:rPr lang="fa-IR" dirty="0">
                <a:cs typeface="B Homa" panose="00000400000000000000" pitchFamily="2" charset="-78"/>
              </a:rPr>
              <a:t>مرکز تاریخی ابوظبی، شناخته شده به عنوان "الوسط مدینه ابوظبی، در نوک شمالی </a:t>
            </a:r>
            <a:r>
              <a:rPr lang="fa-IR" dirty="0" smtClean="0">
                <a:cs typeface="B Homa" panose="00000400000000000000" pitchFamily="2" charset="-78"/>
              </a:rPr>
              <a:t>ابوظبی 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با </a:t>
            </a:r>
            <a:r>
              <a:rPr lang="fa-IR" dirty="0">
                <a:cs typeface="B Homa" panose="00000400000000000000" pitchFamily="2" charset="-78"/>
              </a:rPr>
              <a:t>تمرکز </a:t>
            </a:r>
            <a:r>
              <a:rPr lang="fa-IR" dirty="0" smtClean="0">
                <a:cs typeface="B Homa" panose="00000400000000000000" pitchFamily="2" charset="-78"/>
              </a:rPr>
              <a:t>از </a:t>
            </a:r>
            <a:r>
              <a:rPr lang="fa-IR" dirty="0">
                <a:cs typeface="B Homa" panose="00000400000000000000" pitchFamily="2" charset="-78"/>
              </a:rPr>
              <a:t>فعالیت های تجاری احاطه شده توسط جوامع مسکونی </a:t>
            </a:r>
            <a:r>
              <a:rPr lang="fa-IR" dirty="0" smtClean="0">
                <a:cs typeface="B Homa" panose="00000400000000000000" pitchFamily="2" charset="-78"/>
              </a:rPr>
              <a:t>با تراکم بالا است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هسته شهری دوم پایتخت منطقه کاملا جدید  واقع در جنوب بین محمد بن زاید شهر و فرودگاه بین المللی ابوظبی است. موقعیت که در آن بیابان در دیدار دریا، و شکل های میراث </a:t>
            </a:r>
            <a:r>
              <a:rPr lang="fa-IR" dirty="0" smtClean="0">
                <a:cs typeface="B Homa" panose="00000400000000000000" pitchFamily="2" charset="-78"/>
              </a:rPr>
              <a:t>غنی به عنوان یک مرکز خدمات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جزیره سادیات یک مرکز برای فرهنگ، هنر، موزه ها و موسسات آموزشی همراه با محله های مسکونی که در انجا هر دو هنر و فرهنگ محلی و بین المللی ارائه خواهد </a:t>
            </a:r>
            <a:r>
              <a:rPr lang="fa-IR" dirty="0" smtClean="0">
                <a:cs typeface="B Homa" panose="00000400000000000000" pitchFamily="2" charset="-78"/>
              </a:rPr>
              <a:t>شد </a:t>
            </a:r>
          </a:p>
          <a:p>
            <a:pPr algn="r"/>
            <a:r>
              <a:rPr lang="fa-IR" dirty="0">
                <a:cs typeface="B Homa" panose="00000400000000000000" pitchFamily="2" charset="-78"/>
              </a:rPr>
              <a:t>و در دیگر مناطق شهری مراکز تفریحی و خرده فروشی ها </a:t>
            </a:r>
            <a:r>
              <a:rPr lang="fa-IR" dirty="0" smtClean="0">
                <a:cs typeface="B Homa" panose="00000400000000000000" pitchFamily="2" charset="-78"/>
              </a:rPr>
              <a:t>ارائه خواهد شد برای توزیع مناسب فعالیت درشهر </a:t>
            </a:r>
          </a:p>
          <a:p>
            <a:pPr algn="r"/>
            <a:r>
              <a:rPr lang="fa-IR" dirty="0" smtClean="0">
                <a:cs typeface="B Homa" panose="00000400000000000000" pitchFamily="2" charset="-78"/>
              </a:rPr>
              <a:t>همچنین با توجه به پایتخت بودن ابوظبی مناطقی برای دفاتر و سفارت خانه ها در نظر گرفته میشود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6598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1068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 Homa</vt:lpstr>
      <vt:lpstr>Calibri</vt:lpstr>
      <vt:lpstr>Calibri Light</vt:lpstr>
      <vt:lpstr>Century Gothic</vt:lpstr>
      <vt:lpstr>Tahoma</vt:lpstr>
      <vt:lpstr>Times New Roman</vt:lpstr>
      <vt:lpstr>Wingdings 3</vt:lpstr>
      <vt:lpstr>Office Theme</vt:lpstr>
      <vt:lpstr>Ion Boardroom</vt:lpstr>
      <vt:lpstr>.</vt:lpstr>
      <vt:lpstr>شهر ابوظبی پایتخت امارات ابوظبی و پایتخت فدرال امارات متحده عربی (امارات متحده عربی)، یک کشور مستقل از هفت امارات در لبه خلیج عربی است. ابوظبی بزرگترین امارات، و صندلی فدرال از دولت است. شهر ابوظبی بزرگترین شهرستان در امارت است ه عنوان یک پایگاه شکار و صید مروارید حل و فصل شد. اهمیت آن با اواسط 20 کشف قرن نفت و تشکیل امارات متحده عربی در سال 1971 </vt:lpstr>
      <vt:lpstr>ایجاد چشم انداز ابوظبی </vt:lpstr>
      <vt:lpstr>بررسی چشم انداز 2030 ابوظبی </vt:lpstr>
      <vt:lpstr>برنامه ی شهری در دور نمای 2030</vt:lpstr>
      <vt:lpstr>ضروریات لازم </vt:lpstr>
      <vt:lpstr>چارچوب ساختاری شهر درچشم انداز 2030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Mohammad</dc:creator>
  <cp:lastModifiedBy>Mohammad</cp:lastModifiedBy>
  <cp:revision>1</cp:revision>
  <dcterms:created xsi:type="dcterms:W3CDTF">2020-11-11T17:00:38Z</dcterms:created>
  <dcterms:modified xsi:type="dcterms:W3CDTF">2020-11-11T17:00:45Z</dcterms:modified>
</cp:coreProperties>
</file>