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7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975" autoAdjust="0"/>
    <p:restoredTop sz="94660"/>
  </p:normalViewPr>
  <p:slideViewPr>
    <p:cSldViewPr snapToGrid="0">
      <p:cViewPr varScale="1">
        <p:scale>
          <a:sx n="80" d="100"/>
          <a:sy n="80" d="100"/>
        </p:scale>
        <p:origin x="94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93F7CB0-FA8C-42C1-AC81-4DBA3857888E}" type="datetimeFigureOut">
              <a:rPr lang="fa-IR" smtClean="0"/>
              <a:t>25/01/1442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4713A92-0D1A-482D-AC4C-7A62D7EA816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13961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028F-EB9E-4E7A-A264-BAF5D699C549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838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169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2204" indent="0" algn="r">
              <a:buNone/>
              <a:defRPr>
                <a:solidFill>
                  <a:schemeClr val="tx1"/>
                </a:solidFill>
              </a:defRPr>
            </a:lvl1pPr>
            <a:lvl2pPr marL="422041" indent="0" algn="ctr">
              <a:buNone/>
            </a:lvl2pPr>
            <a:lvl3pPr marL="844083" indent="0" algn="ctr">
              <a:buNone/>
            </a:lvl3pPr>
            <a:lvl4pPr marL="1266124" indent="0" algn="ctr">
              <a:buNone/>
            </a:lvl4pPr>
            <a:lvl5pPr marL="1688165" indent="0" algn="ctr">
              <a:buNone/>
            </a:lvl5pPr>
            <a:lvl6pPr marL="2110207" indent="0" algn="ctr">
              <a:buNone/>
            </a:lvl6pPr>
            <a:lvl7pPr marL="2532248" indent="0" algn="ctr">
              <a:buNone/>
            </a:lvl7pPr>
            <a:lvl8pPr marL="2954289" indent="0" algn="ctr">
              <a:buNone/>
            </a:lvl8pPr>
            <a:lvl9pPr marL="3376331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F8F8F8">
                    <a:shade val="90000"/>
                  </a:srgbClr>
                </a:solidFill>
              </a:rPr>
              <a:pPr/>
              <a:t>9/12/2020</a:t>
            </a:fld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F8F8F8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4677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9/12/2020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330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9/12/2020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013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9/12/2020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206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169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031">
                <a:solidFill>
                  <a:schemeClr val="tx1"/>
                </a:solidFill>
              </a:defRPr>
            </a:lvl1pPr>
            <a:lvl2pPr>
              <a:buNone/>
              <a:defRPr sz="1662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477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F8F8F8">
                    <a:shade val="90000"/>
                  </a:srgbClr>
                </a:solidFill>
              </a:rPr>
              <a:pPr/>
              <a:t>9/12/2020</a:t>
            </a:fld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F8F8F8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F8F8F8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7434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400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400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9/12/2020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033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215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846" b="1"/>
            </a:lvl2pPr>
            <a:lvl3pPr>
              <a:buNone/>
              <a:defRPr sz="1662" b="1"/>
            </a:lvl3pPr>
            <a:lvl4pPr>
              <a:buNone/>
              <a:defRPr sz="1477" b="1"/>
            </a:lvl4pPr>
            <a:lvl5pPr>
              <a:buNone/>
              <a:defRPr sz="1477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9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215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846" b="1"/>
            </a:lvl2pPr>
            <a:lvl3pPr>
              <a:buNone/>
              <a:defRPr sz="1662" b="1"/>
            </a:lvl3pPr>
            <a:lvl4pPr>
              <a:buNone/>
              <a:defRPr sz="1477" b="1"/>
            </a:lvl4pPr>
            <a:lvl5pPr>
              <a:buNone/>
              <a:defRPr sz="1477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031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0"/>
            <a:ext cx="4041775" cy="3845720"/>
          </a:xfrm>
        </p:spPr>
        <p:txBody>
          <a:bodyPr tIns="0"/>
          <a:lstStyle>
            <a:lvl1pPr>
              <a:defRPr sz="2031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9/12/2020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204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616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9/12/2020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62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9/12/2020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948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4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292"/>
            </a:lvl1pPr>
            <a:lvl2pPr indent="0" algn="l">
              <a:buNone/>
              <a:defRPr sz="1108"/>
            </a:lvl2pPr>
            <a:lvl3pPr indent="0" algn="l">
              <a:buNone/>
              <a:defRPr sz="923"/>
            </a:lvl3pPr>
            <a:lvl4pPr indent="0" algn="l">
              <a:buNone/>
              <a:defRPr sz="831"/>
            </a:lvl4pPr>
            <a:lvl5pPr indent="0" algn="l">
              <a:buNone/>
              <a:defRPr sz="83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585"/>
            </a:lvl1pPr>
            <a:lvl2pPr>
              <a:defRPr sz="2400"/>
            </a:lvl2pPr>
            <a:lvl3pPr>
              <a:defRPr sz="2215"/>
            </a:lvl3pPr>
            <a:lvl4pPr>
              <a:defRPr sz="1846"/>
            </a:lvl4pPr>
            <a:lvl5pPr>
              <a:defRPr sz="1662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9/12/2020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850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1662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sz="1662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8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1846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31"/>
              </a:spcBef>
              <a:buFontTx/>
              <a:buNone/>
              <a:defRPr sz="1200"/>
            </a:lvl1pPr>
            <a:lvl2pPr>
              <a:defRPr sz="1108"/>
            </a:lvl2pPr>
            <a:lvl3pPr>
              <a:defRPr sz="923"/>
            </a:lvl3pPr>
            <a:lvl4pPr>
              <a:defRPr sz="831"/>
            </a:lvl4pPr>
            <a:lvl5pPr>
              <a:defRPr sz="83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9/12/2020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2"/>
            <a:ext cx="609600" cy="365125"/>
          </a:xfrm>
        </p:spPr>
        <p:txBody>
          <a:bodyPr/>
          <a:lstStyle/>
          <a:p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2954"/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anchor="t" compatLnSpc="1"/>
          <a:lstStyle/>
          <a:p>
            <a:pPr algn="l" rtl="0"/>
            <a:endParaRPr lang="en-US" sz="1662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7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anchor="t" compatLnSpc="1"/>
          <a:lstStyle/>
          <a:p>
            <a:pPr algn="l" rtl="0"/>
            <a:endParaRPr lang="en-US" sz="1662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060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anchor="t" compatLnSpc="1"/>
          <a:lstStyle/>
          <a:p>
            <a:pPr algn="l" rtl="0"/>
            <a:endParaRPr lang="en-US" sz="1662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anchor="t" compatLnSpc="1"/>
          <a:lstStyle/>
          <a:p>
            <a:pPr algn="l" rtl="0"/>
            <a:endParaRPr lang="en-US" sz="1662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108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fld id="{E033BFDA-D5E4-46A4-AEF2-DEE3B859AD7E}" type="datetimeFigureOut">
              <a:rPr lang="en-US" smtClean="0">
                <a:solidFill>
                  <a:srgbClr val="000000">
                    <a:shade val="90000"/>
                  </a:srgbClr>
                </a:solidFill>
              </a:rPr>
              <a:pPr rtl="0"/>
              <a:t>9/12/2020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2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108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2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8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fld id="{F58B5F81-AD03-4739-A6DB-A15C70D5B416}" type="slidenum">
              <a:rPr lang="en-US" smtClean="0">
                <a:solidFill>
                  <a:srgbClr val="000000">
                    <a:shade val="90000"/>
                  </a:srgbClr>
                </a:solidFill>
              </a:rPr>
              <a:pPr rtl="0"/>
              <a:t>‹#›</a:t>
            </a:fld>
            <a:endParaRPr lang="en-US">
              <a:solidFill>
                <a:srgbClr val="000000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algn="l" rtl="0"/>
              <a:endParaRPr lang="en-US" sz="1662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algn="l" rtl="0"/>
              <a:endParaRPr lang="en-US" sz="1662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8278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16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53225" indent="-253225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90858" indent="-227902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215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indent="-227902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1939" kern="1200">
          <a:solidFill>
            <a:schemeClr val="tx1"/>
          </a:solidFill>
          <a:latin typeface="+mn-lt"/>
          <a:ea typeface="+mn-ea"/>
          <a:cs typeface="+mn-cs"/>
        </a:defRPr>
      </a:lvl3pPr>
      <a:lvl4pPr marL="1097307" indent="-194139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350532" indent="-194139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1603757" indent="-194139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1772574" indent="-168817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477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025798" indent="-168817" algn="l" rtl="0" eaLnBrk="1" latinLnBrk="0" hangingPunct="1">
        <a:spcBef>
          <a:spcPct val="20000"/>
        </a:spcBef>
        <a:buClr>
          <a:schemeClr val="tx2"/>
        </a:buClr>
        <a:buChar char="•"/>
        <a:defRPr kumimoji="0" sz="1477" kern="1200">
          <a:solidFill>
            <a:schemeClr val="tx1"/>
          </a:solidFill>
          <a:latin typeface="+mn-lt"/>
          <a:ea typeface="+mn-ea"/>
          <a:cs typeface="+mn-cs"/>
        </a:defRPr>
      </a:lvl8pPr>
      <a:lvl9pPr marL="2279023" indent="-168817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292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1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jpeg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3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gif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8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1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4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4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9.jpeg"/><Relationship Id="rId4" Type="http://schemas.openxmlformats.org/officeDocument/2006/relationships/image" Target="../media/image158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2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5.wdp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92"/>
          <p:cNvSpPr txBox="1"/>
          <p:nvPr/>
        </p:nvSpPr>
        <p:spPr>
          <a:xfrm rot="16200000">
            <a:off x="313571" y="5955686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1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889722" y="2365498"/>
            <a:ext cx="3433953" cy="546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954" dirty="0">
                <a:solidFill>
                  <a:prstClr val="black"/>
                </a:solidFill>
                <a:cs typeface="B Nazanin" pitchFamily="2" charset="-78"/>
              </a:rPr>
              <a:t>طراحی فنی سازه های کابلی</a:t>
            </a:r>
            <a:endParaRPr lang="en-US" sz="2954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84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4173187" y="1639468"/>
            <a:ext cx="4187542" cy="114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سازه های کابل‏های معلق به سه دسته تقسیم می‏شوند:</a:t>
            </a:r>
          </a:p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endParaRPr lang="fa-IR" sz="738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 b="1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1. سازه‏های با یک انحنا</a:t>
            </a:r>
          </a:p>
          <a:p>
            <a:pPr marL="316531" indent="-316531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Tx/>
              <a:buAutoNum type="arabicPeriod"/>
            </a:pPr>
            <a:endParaRPr lang="fa-IR" sz="369" b="1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 b="1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2. سازه‏های با کابل مضاعف</a:t>
            </a:r>
          </a:p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endParaRPr lang="fa-IR" sz="369" b="1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 b="1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3. سازه‏های با انحنای دوگانه</a:t>
            </a:r>
            <a:endParaRPr lang="en-US" sz="1292" b="1" dirty="0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انواع کابل‏های معلق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37" y="3694876"/>
            <a:ext cx="3589325" cy="1893678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9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00489" y="3879596"/>
            <a:ext cx="2027302" cy="333809"/>
          </a:xfrm>
          <a:prstGeom prst="rect">
            <a:avLst/>
          </a:prstGeom>
          <a:solidFill>
            <a:srgbClr val="C0C0C0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یک انحنا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572000" y="4359566"/>
            <a:ext cx="3788729" cy="516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 b="1">
                <a:solidFill>
                  <a:prstClr val="black"/>
                </a:solidFill>
                <a:ea typeface="Majalla UI"/>
                <a:cs typeface="B Nazanin" pitchFamily="2" charset="-78"/>
              </a:rPr>
              <a:t>سازه های با یک انحنا متشکل از دو یا چند کابل زنجیر وار موازی که بین تکیه‏گاه‏های اصلی کشیده شده‏اند می‏باشند.</a:t>
            </a:r>
            <a:endParaRPr lang="en-US" sz="1292" b="1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8638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4572000" y="1833746"/>
            <a:ext cx="3788729" cy="715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 b="1">
                <a:solidFill>
                  <a:prstClr val="black"/>
                </a:solidFill>
                <a:ea typeface="Majalla UI"/>
                <a:cs typeface="B Nazanin" pitchFamily="2" charset="-78"/>
              </a:rPr>
              <a:t>   سازه‏های با کابل مضاعف شبیه به سازه‏های یک انحنا می‏باشند که کابل‏های تثبیت کننده در زیر کابل‏های معلق اصلی برای مقاومت در برابر نیروی رو به بالای باد اضافه شده.</a:t>
            </a:r>
            <a:endParaRPr lang="en-US" sz="1292" b="1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865" y="1434932"/>
            <a:ext cx="3770296" cy="1460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738" y="3835733"/>
            <a:ext cx="3190511" cy="1853211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850496"/>
            <a:ext cx="278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10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00489" y="3894819"/>
            <a:ext cx="2027302" cy="333809"/>
          </a:xfrm>
          <a:prstGeom prst="rect">
            <a:avLst/>
          </a:prstGeom>
          <a:solidFill>
            <a:srgbClr val="C0C0C0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انحنای دوگانه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173187" y="4374787"/>
            <a:ext cx="4187542" cy="715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 b="1">
                <a:solidFill>
                  <a:prstClr val="black"/>
                </a:solidFill>
                <a:ea typeface="Majalla UI"/>
                <a:cs typeface="B Nazanin" pitchFamily="2" charset="-78"/>
              </a:rPr>
              <a:t>   سازه‏های با انحنای دوگانه (منحنی مضاعف) از نوعی آنتی کلاستیک یا یکپارچه هستند به طوری که کابل‏های معلق در یک دهنه و کابل‏های تثبیت کننده عمود بر آنها عمل می‏کنند.</a:t>
            </a:r>
            <a:endParaRPr lang="en-US" sz="1292" b="1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C0C0C0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کابل مضاعف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انواع کابل‏های معلق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827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313571" y="5850496"/>
            <a:ext cx="278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11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00489" y="2000723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یک انحنا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پل کابلی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 dirty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پـل آلامیــو 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ea typeface="Majalla UI"/>
                <a:cs typeface="Times New Roman" pitchFamily="18" charset="0"/>
              </a:rPr>
              <a:t>Alamillo Bridge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77340" y="2014927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 dirty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کارخانه کاغذ سازی بورگو  </a:t>
            </a:r>
            <a:r>
              <a:rPr lang="en-US" sz="1385" dirty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ea typeface="Majalla UI"/>
                <a:cs typeface="Times New Roman" pitchFamily="18" charset="0"/>
              </a:rPr>
              <a:t>Burgo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ea typeface="Majalla UI"/>
                <a:cs typeface="Times New Roman" pitchFamily="18" charset="0"/>
              </a:rPr>
              <a:t> Paper Mill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77339" y="2433574"/>
            <a:ext cx="3236754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 dirty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بانک فدرال ریزرو</a:t>
            </a:r>
            <a:endParaRPr lang="en-US" dirty="0">
              <a:solidFill>
                <a:prstClr val="black"/>
              </a:solidFill>
              <a:latin typeface="Times New Roman" pitchFamily="18" charset="0"/>
              <a:ea typeface="Majalla UI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77339" y="2850614"/>
            <a:ext cx="3236754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 dirty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ترمینال دالاس 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Dulles</a:t>
            </a:r>
            <a:r>
              <a:rPr lang="en-US" sz="1385" b="0" dirty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Terminal</a:t>
            </a:r>
            <a:endParaRPr lang="en-US" dirty="0">
              <a:solidFill>
                <a:prstClr val="black"/>
              </a:solidFill>
              <a:latin typeface="Times New Roman" pitchFamily="18" charset="0"/>
              <a:ea typeface="Majalla UI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91065" y="3529508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کابل مضاعف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77339" y="3543712"/>
            <a:ext cx="3236754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 dirty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فرودگاه بین المللی دنور</a:t>
            </a:r>
            <a:endParaRPr lang="en-US" dirty="0">
              <a:solidFill>
                <a:prstClr val="black"/>
              </a:solidFill>
              <a:latin typeface="Times New Roman" pitchFamily="18" charset="0"/>
              <a:ea typeface="Majalla UI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91065" y="4260666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defRPr sz="1700" b="0">
                <a:solidFill>
                  <a:schemeClr val="bg1">
                    <a:lumMod val="95000"/>
                    <a:lumOff val="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 sz="1569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انحنای دوگانه</a:t>
            </a:r>
            <a:endParaRPr lang="en-US" sz="1569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77339" y="4274870"/>
            <a:ext cx="3236754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buClr>
                <a:schemeClr val="bg1">
                  <a:lumMod val="85000"/>
                  <a:lumOff val="15000"/>
                </a:schemeClr>
              </a:buClr>
              <a:buSzPct val="125000"/>
              <a:defRPr sz="1500" b="0">
                <a:solidFill>
                  <a:schemeClr val="bg1"/>
                </a:solidFill>
                <a:latin typeface="Times New Roman" pitchFamily="18" charset="0"/>
                <a:ea typeface="Majalla UI"/>
                <a:cs typeface="B Nazanin" pitchFamily="2" charset="-78"/>
              </a:defRPr>
            </a:lvl1pPr>
          </a:lstStyle>
          <a:p>
            <a:pPr>
              <a:buClr>
                <a:prstClr val="black">
                  <a:lumMod val="85000"/>
                  <a:lumOff val="15000"/>
                </a:prstClr>
              </a:buClr>
            </a:pPr>
            <a:r>
              <a:rPr lang="fa-IR" sz="1385" dirty="0">
                <a:solidFill>
                  <a:prstClr val="black"/>
                </a:solidFill>
              </a:rPr>
              <a:t>زمین ورزشی رالی  </a:t>
            </a:r>
            <a:r>
              <a:rPr lang="en-US" sz="1200" b="1" dirty="0">
                <a:solidFill>
                  <a:prstClr val="black"/>
                </a:solidFill>
              </a:rPr>
              <a:t>Raleigh</a:t>
            </a:r>
            <a:r>
              <a:rPr lang="en-US" sz="1385" dirty="0">
                <a:solidFill>
                  <a:prstClr val="black"/>
                </a:solidFill>
              </a:rPr>
              <a:t> </a:t>
            </a:r>
            <a:r>
              <a:rPr lang="en-US" sz="1200" b="1" dirty="0">
                <a:solidFill>
                  <a:prstClr val="black"/>
                </a:solidFill>
              </a:rPr>
              <a:t>Arena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77339" y="4725948"/>
            <a:ext cx="3236754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buClr>
                <a:schemeClr val="bg1">
                  <a:lumMod val="85000"/>
                  <a:lumOff val="15000"/>
                </a:schemeClr>
              </a:buClr>
              <a:buSzPct val="125000"/>
              <a:defRPr sz="1500" b="0">
                <a:solidFill>
                  <a:schemeClr val="bg1"/>
                </a:solidFill>
                <a:latin typeface="Times New Roman" pitchFamily="18" charset="0"/>
                <a:ea typeface="Majalla UI"/>
                <a:cs typeface="B Nazanin" pitchFamily="2" charset="-78"/>
              </a:defRPr>
            </a:lvl1pPr>
          </a:lstStyle>
          <a:p>
            <a:pPr>
              <a:buClr>
                <a:prstClr val="black">
                  <a:lumMod val="85000"/>
                  <a:lumOff val="15000"/>
                </a:prstClr>
              </a:buClr>
            </a:pPr>
            <a:r>
              <a:rPr lang="fa-IR" sz="1385" dirty="0">
                <a:solidFill>
                  <a:prstClr val="black"/>
                </a:solidFill>
              </a:rPr>
              <a:t>استادیوم المپیک مونیخ  </a:t>
            </a:r>
            <a:r>
              <a:rPr lang="en-US" sz="1200" b="1" dirty="0">
                <a:solidFill>
                  <a:prstClr val="black"/>
                </a:solidFill>
              </a:rPr>
              <a:t>Munich</a:t>
            </a:r>
            <a:r>
              <a:rPr lang="en-US" sz="1385" dirty="0">
                <a:solidFill>
                  <a:prstClr val="black"/>
                </a:solidFill>
              </a:rPr>
              <a:t> </a:t>
            </a:r>
            <a:r>
              <a:rPr lang="en-US" sz="1200" b="1" dirty="0">
                <a:solidFill>
                  <a:prstClr val="black"/>
                </a:solidFill>
              </a:rPr>
              <a:t>Olympic</a:t>
            </a:r>
            <a:r>
              <a:rPr lang="en-US" sz="1385" dirty="0">
                <a:solidFill>
                  <a:prstClr val="black"/>
                </a:solidFill>
              </a:rPr>
              <a:t> </a:t>
            </a:r>
            <a:r>
              <a:rPr lang="en-US" sz="1200" b="1" dirty="0">
                <a:solidFill>
                  <a:prstClr val="black"/>
                </a:solidFill>
              </a:rPr>
              <a:t>Stadium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91065" y="540886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ساختمان مهار شده با کابل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77339" y="5437274"/>
            <a:ext cx="3236754" cy="276999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buClr>
                <a:schemeClr val="bg1">
                  <a:lumMod val="85000"/>
                  <a:lumOff val="15000"/>
                </a:schemeClr>
              </a:buClr>
              <a:buSzPct val="125000"/>
              <a:defRPr sz="1500" b="0">
                <a:solidFill>
                  <a:schemeClr val="bg1"/>
                </a:solidFill>
                <a:latin typeface="Times New Roman" pitchFamily="18" charset="0"/>
                <a:ea typeface="Majalla UI"/>
                <a:cs typeface="B Nazanin" pitchFamily="2" charset="-78"/>
              </a:defRPr>
            </a:lvl1pPr>
          </a:lstStyle>
          <a:p>
            <a:pPr>
              <a:buClr>
                <a:prstClr val="black">
                  <a:lumMod val="85000"/>
                  <a:lumOff val="15000"/>
                </a:prstClr>
              </a:buClr>
            </a:pPr>
            <a:r>
              <a:rPr lang="en-US" sz="1200" b="1" dirty="0">
                <a:solidFill>
                  <a:prstClr val="black"/>
                </a:solidFill>
              </a:rPr>
              <a:t>Torre de </a:t>
            </a:r>
            <a:r>
              <a:rPr lang="en-US" sz="1200" b="1" dirty="0" err="1">
                <a:solidFill>
                  <a:prstClr val="black"/>
                </a:solidFill>
              </a:rPr>
              <a:t>Collserola</a:t>
            </a:r>
            <a:endParaRPr lang="en-US" sz="1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18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1182085" y="1833746"/>
            <a:ext cx="7178644" cy="516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  پل کابلی نوعی تیر حمال (عرشه پل) پیوسته با یک یا چند برج بنا شده بالای پایه های پل در وسط دهانه است. از این برج‏ها، کابل‏ها به صورت اریب به سمت پایین (معمولا هر دو طرف) کشیده شده و تیر حمال (عرشه پل) را نگه میدارد.</a:t>
            </a:r>
            <a:endParaRPr lang="en-US" sz="1292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92" y="2697843"/>
            <a:ext cx="5237458" cy="3323446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پل کابلی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182085" y="2299029"/>
            <a:ext cx="7178644" cy="516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  پل‏های معلق با فرم منحنی طنابی (نمونه‏های اولیه آن در هند، چین و آمریکای جنوبی شناسایی شده) نمونه هایی از سازه های با یک منحنی می‏باشد.</a:t>
            </a:r>
            <a:endParaRPr lang="en-US" sz="1292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00489" y="5423068"/>
            <a:ext cx="2027302" cy="262829"/>
          </a:xfrm>
          <a:prstGeom prst="rect">
            <a:avLst/>
          </a:prstGeom>
          <a:solidFill>
            <a:schemeClr val="tx1">
              <a:lumMod val="75000"/>
              <a:alpha val="50196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108">
                <a:solidFill>
                  <a:prstClr val="black">
                    <a:lumMod val="95000"/>
                    <a:lumOff val="5000"/>
                  </a:prstClr>
                </a:solidFill>
              </a:rPr>
              <a:t>نمودار مسیر بارگذاری در پل معلق </a:t>
            </a:r>
            <a:endParaRPr lang="en-US" sz="1108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65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849738" y="1833746"/>
            <a:ext cx="7510991" cy="318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 b="1">
                <a:solidFill>
                  <a:prstClr val="black"/>
                </a:solidFill>
                <a:ea typeface="Majalla UI"/>
                <a:cs typeface="B Nazanin" pitchFamily="2" charset="-78"/>
              </a:rPr>
              <a:t>معمولاً کابل‏ها در سازه‏ی پل‏ها از دکل‏های عمودی آویزان هستند. که به صورت تکی‏، موازی، پروانه ای و ستاره ای به کار می‏روند.</a:t>
            </a:r>
            <a:endParaRPr lang="en-US" sz="1292" b="1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0" r="1934"/>
          <a:stretch/>
        </p:blipFill>
        <p:spPr>
          <a:xfrm>
            <a:off x="1584792" y="2431966"/>
            <a:ext cx="4398238" cy="3511986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پل کابلی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33723" y="2631373"/>
            <a:ext cx="1329378" cy="305468"/>
          </a:xfrm>
          <a:prstGeom prst="rect">
            <a:avLst/>
          </a:prstGeom>
          <a:noFill/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385" b="0">
                <a:solidFill>
                  <a:prstClr val="black">
                    <a:lumMod val="95000"/>
                    <a:lumOff val="5000"/>
                  </a:prstClr>
                </a:solidFill>
              </a:rPr>
              <a:t>تـکـی</a:t>
            </a:r>
            <a:endParaRPr lang="en-US" sz="1385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33723" y="3567566"/>
            <a:ext cx="1329378" cy="305468"/>
          </a:xfrm>
          <a:prstGeom prst="rect">
            <a:avLst/>
          </a:prstGeom>
          <a:noFill/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385" b="0">
                <a:solidFill>
                  <a:prstClr val="black">
                    <a:lumMod val="95000"/>
                    <a:lumOff val="5000"/>
                  </a:prstClr>
                </a:solidFill>
              </a:rPr>
              <a:t>پروانه ای (بادبزنی)</a:t>
            </a:r>
            <a:endParaRPr lang="en-US" sz="1385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33723" y="4492503"/>
            <a:ext cx="1329378" cy="305468"/>
          </a:xfrm>
          <a:prstGeom prst="rect">
            <a:avLst/>
          </a:prstGeom>
          <a:noFill/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385" b="0">
                <a:solidFill>
                  <a:prstClr val="black">
                    <a:lumMod val="95000"/>
                    <a:lumOff val="5000"/>
                  </a:prstClr>
                </a:solidFill>
              </a:rPr>
              <a:t>موازی (چنگ)</a:t>
            </a:r>
            <a:endParaRPr lang="en-US" sz="1385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33723" y="5417440"/>
            <a:ext cx="1329378" cy="305468"/>
          </a:xfrm>
          <a:prstGeom prst="rect">
            <a:avLst/>
          </a:prstGeom>
          <a:noFill/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385" b="0">
                <a:solidFill>
                  <a:prstClr val="black">
                    <a:lumMod val="95000"/>
                    <a:lumOff val="5000"/>
                  </a:prstClr>
                </a:solidFill>
              </a:rPr>
              <a:t>ستاره ای</a:t>
            </a:r>
            <a:endParaRPr lang="en-US" sz="1385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19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1405" y="3954458"/>
            <a:ext cx="2867178" cy="19338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پل کابلی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پـل آلامیــو  </a:t>
            </a:r>
            <a:r>
              <a:rPr lang="en-US">
                <a:solidFill>
                  <a:prstClr val="black"/>
                </a:solidFill>
                <a:latin typeface="Times New Roman" pitchFamily="18" charset="0"/>
                <a:ea typeface="Majalla UI"/>
                <a:cs typeface="Times New Roman" pitchFamily="18" charset="0"/>
              </a:rPr>
              <a:t>Alamillo Bridge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4040249" y="1833747"/>
            <a:ext cx="4320480" cy="300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طرح اولیه پل آلامیو بر اساس یک پرنده در حال پرواز و یا یک هواپیما بود.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646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کابل های پل از نوع موازی طراحی شده است.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646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عدم استفاده از آرایش متقارن کابل‏ها.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646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اتصال دکل به پی صلب است.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646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دکل‏های فولادی پر شده است از بتن با نیروی کابل مقابله می کنند.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646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ستون فقرات پل شش ضلعی تو خالی است.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646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طول و فاصله کابل های طوری انتخاب شده که نیروی کششی همه برابر باشد.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646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فارغ از محدودیت‏های اقتصادی و با هدف نماد شهری طراحی شده است.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646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تعادل یک جانبه و اتصال طره‏ای دکل در پی سبب زیبایی پل شده است.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646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دارای شالوده‏های شمعی است.</a:t>
            </a:r>
            <a:endParaRPr lang="en-US" sz="1292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405" y="1848476"/>
            <a:ext cx="2867178" cy="19167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185" y="4603058"/>
            <a:ext cx="1576725" cy="12852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384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38" y="2563416"/>
            <a:ext cx="6323581" cy="3524341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پل کابلی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پـل آلامیــو  </a:t>
            </a:r>
            <a:r>
              <a:rPr lang="en-US">
                <a:solidFill>
                  <a:prstClr val="black"/>
                </a:solidFill>
                <a:latin typeface="Times New Roman" pitchFamily="18" charset="0"/>
                <a:ea typeface="Majalla UI"/>
                <a:cs typeface="Times New Roman" pitchFamily="18" charset="0"/>
              </a:rPr>
              <a:t>Alamillo Bridge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6416513" y="2033099"/>
            <a:ext cx="1595254" cy="332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1">
                <a:solidFill>
                  <a:prstClr val="black"/>
                </a:solidFill>
                <a:ea typeface="Majalla UI"/>
                <a:cs typeface="B Nazanin" pitchFamily="2" charset="-78"/>
              </a:rPr>
              <a:t>نمودار انتقال نیروها</a:t>
            </a:r>
            <a:endParaRPr lang="en-US" sz="1385" b="1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837876" y="2447189"/>
            <a:ext cx="3522853" cy="914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وزن تیرهای اصلی شیب‏دار در برابر رانش اصلی ایجاد شده به وسیله کابل‏های مهار مقاومت می‏نماید.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مهارهای قطری سطح پل را نگاه می‏دارند و رانش داخلی ایجاد می‏نمایند.</a:t>
            </a:r>
            <a:endParaRPr lang="en-US" sz="1292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976746" y="5769564"/>
            <a:ext cx="3522853" cy="318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سطح پل رانش افقی را به تیر اصلی انتقال می‏دهد.</a:t>
            </a:r>
            <a:endParaRPr lang="en-US" sz="1292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5037283" y="3908970"/>
            <a:ext cx="2437724" cy="516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مهارهای قطری سطح پل را نگاه می‏دارند و رانش داخلی ایجاد می‏نمایند.</a:t>
            </a:r>
            <a:endParaRPr lang="en-US" sz="1292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583865" y="1567870"/>
            <a:ext cx="1794661" cy="914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وزن تیرهای اصلی شیب‏دار در برابر رانش اصلی ایجاد شده به وسیله کابل‏های مهار مقاومت می‏نمایند.</a:t>
            </a:r>
            <a:endParaRPr lang="en-US" sz="1292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916209" y="2300516"/>
            <a:ext cx="631455" cy="264388"/>
          </a:xfrm>
          <a:prstGeom prst="straightConnector1">
            <a:avLst/>
          </a:prstGeom>
          <a:ln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5037282" y="4293096"/>
            <a:ext cx="631455" cy="264388"/>
          </a:xfrm>
          <a:prstGeom prst="straightConnector1">
            <a:avLst/>
          </a:prstGeom>
          <a:ln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3361806" y="5489537"/>
            <a:ext cx="479036" cy="452426"/>
          </a:xfrm>
          <a:prstGeom prst="straightConnector1">
            <a:avLst/>
          </a:prstGeom>
          <a:ln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452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38" y="3736551"/>
            <a:ext cx="5426250" cy="2284736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پل کابلی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پـل آلامیــو  </a:t>
            </a:r>
            <a:r>
              <a:rPr lang="en-US">
                <a:solidFill>
                  <a:prstClr val="black"/>
                </a:solidFill>
                <a:latin typeface="Times New Roman" pitchFamily="18" charset="0"/>
                <a:ea typeface="Majalla UI"/>
                <a:cs typeface="Times New Roman" pitchFamily="18" charset="0"/>
              </a:rPr>
              <a:t>Alamillo Bridge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6014095" y="2033099"/>
            <a:ext cx="1997672" cy="332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1">
                <a:solidFill>
                  <a:prstClr val="black"/>
                </a:solidFill>
                <a:ea typeface="Majalla UI"/>
                <a:cs typeface="B Nazanin" pitchFamily="2" charset="-78"/>
              </a:rPr>
              <a:t>نیروخای داخلی و خارجی</a:t>
            </a:r>
            <a:endParaRPr lang="en-US" sz="1385" b="1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6935" y="2894965"/>
            <a:ext cx="2671991" cy="19839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598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" t="3896" r="1880" b="4146"/>
          <a:stretch/>
        </p:blipFill>
        <p:spPr>
          <a:xfrm>
            <a:off x="982678" y="1880734"/>
            <a:ext cx="3822618" cy="18806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پل کابلی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پـل آلامیــو  </a:t>
            </a:r>
            <a:r>
              <a:rPr lang="en-US">
                <a:solidFill>
                  <a:prstClr val="black"/>
                </a:solidFill>
                <a:latin typeface="Times New Roman" pitchFamily="18" charset="0"/>
                <a:ea typeface="Majalla UI"/>
                <a:cs typeface="Times New Roman" pitchFamily="18" charset="0"/>
              </a:rPr>
              <a:t>Alamillo Bridge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6014095" y="2033099"/>
            <a:ext cx="1997672" cy="332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1">
                <a:solidFill>
                  <a:prstClr val="black"/>
                </a:solidFill>
                <a:ea typeface="Majalla UI"/>
                <a:cs typeface="B Nazanin" pitchFamily="2" charset="-78"/>
              </a:rPr>
              <a:t>جزئیات اجرایی</a:t>
            </a:r>
            <a:endParaRPr lang="en-US" sz="1385" b="1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8" t="7671" r="6836" b="8423"/>
          <a:stretch/>
        </p:blipFill>
        <p:spPr>
          <a:xfrm>
            <a:off x="982678" y="3960752"/>
            <a:ext cx="3822618" cy="20759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4" t="3872" r="5448" b="3822"/>
          <a:stretch/>
        </p:blipFill>
        <p:spPr>
          <a:xfrm>
            <a:off x="5681750" y="2591736"/>
            <a:ext cx="2546041" cy="34449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594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73" y="2631373"/>
            <a:ext cx="3190511" cy="17335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یک انحنا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کارخانه کاغذ سازی بورگو  </a:t>
            </a:r>
            <a:r>
              <a:rPr lang="en-US" sz="1385">
                <a:solidFill>
                  <a:prstClr val="black"/>
                </a:solidFill>
                <a:latin typeface="Times New Roman" pitchFamily="18" charset="0"/>
                <a:ea typeface="Majalla UI"/>
              </a:rPr>
              <a:t> </a:t>
            </a:r>
            <a:r>
              <a:rPr lang="en-US">
                <a:solidFill>
                  <a:prstClr val="black"/>
                </a:solidFill>
                <a:latin typeface="Times New Roman" pitchFamily="18" charset="0"/>
                <a:ea typeface="Majalla UI"/>
                <a:cs typeface="Times New Roman" pitchFamily="18" charset="0"/>
              </a:rPr>
              <a:t>Burgo Paper Mill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748125" y="1833746"/>
            <a:ext cx="3612604" cy="2306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سطحی معادل 7992 متر مربع.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646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این ساختمان دارای سقفی شبیه پل است.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646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پوشش دهانه در جهت بلندتر (نسبت به جهت کوتاهتر اقتصادی‏تر هم هست) برای ایجاد فضای مرکزی و بدون ستون جهت توسعه خطوط تولید اضافی در نظر گرفته شده است.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646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طول دهانه مرکزی 163 متر است که از 4 کابل اصلی معلق و کابل های ثانویه عمودی تشکیل شده است.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646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از بار مرده سطح بام برای خنثی کردن نیروهای رو به بالای باد استفاده شده است.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72" y="4826874"/>
            <a:ext cx="3190511" cy="11944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659" y="4858848"/>
            <a:ext cx="4095004" cy="11304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693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Box 66"/>
          <p:cNvSpPr txBox="1"/>
          <p:nvPr/>
        </p:nvSpPr>
        <p:spPr>
          <a:xfrm>
            <a:off x="7109782" y="1855670"/>
            <a:ext cx="1118008" cy="31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1477" b="1" dirty="0">
                <a:solidFill>
                  <a:srgbClr val="000000">
                    <a:lumMod val="85000"/>
                    <a:lumOff val="15000"/>
                  </a:srgbClr>
                </a:solidFill>
                <a:cs typeface="B Nazanin" pitchFamily="2" charset="-78"/>
              </a:rPr>
              <a:t>معرفی کابل‏ها</a:t>
            </a:r>
            <a:endParaRPr lang="en-US" sz="1477" b="1" dirty="0">
              <a:solidFill>
                <a:srgbClr val="000000">
                  <a:lumMod val="85000"/>
                  <a:lumOff val="15000"/>
                </a:srgbClr>
              </a:solidFill>
              <a:cs typeface="B Nazanin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164288" y="969651"/>
            <a:ext cx="1063503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فهرست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100785" y="2299029"/>
            <a:ext cx="2127006" cy="31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1477" b="1" dirty="0">
                <a:solidFill>
                  <a:srgbClr val="000000">
                    <a:lumMod val="85000"/>
                    <a:lumOff val="15000"/>
                  </a:srgbClr>
                </a:solidFill>
                <a:cs typeface="B Nazanin" pitchFamily="2" charset="-78"/>
              </a:rPr>
              <a:t>مکانیزم تحمل بار توسط کابل</a:t>
            </a:r>
            <a:endParaRPr lang="en-US" sz="1477" b="1" dirty="0">
              <a:solidFill>
                <a:srgbClr val="000000">
                  <a:lumMod val="85000"/>
                  <a:lumOff val="15000"/>
                </a:srgbClr>
              </a:solidFill>
              <a:cs typeface="B Nazanin" pitchFamily="2" charset="-78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167254" y="2697843"/>
            <a:ext cx="2060537" cy="31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1477" b="1">
                <a:solidFill>
                  <a:srgbClr val="000000">
                    <a:lumMod val="85000"/>
                    <a:lumOff val="15000"/>
                  </a:srgbClr>
                </a:solidFill>
                <a:cs typeface="B Nazanin" pitchFamily="2" charset="-78"/>
              </a:rPr>
              <a:t>کابل‏های با فرم منحنی طنابی</a:t>
            </a:r>
            <a:endParaRPr lang="en-US" sz="1477" b="1">
              <a:solidFill>
                <a:srgbClr val="000000">
                  <a:lumMod val="85000"/>
                  <a:lumOff val="15000"/>
                </a:srgbClr>
              </a:solidFill>
              <a:cs typeface="B Nazanin" pitchFamily="2" charset="-78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300192" y="3116489"/>
            <a:ext cx="1927599" cy="31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1477" b="1" dirty="0">
                <a:solidFill>
                  <a:srgbClr val="000000">
                    <a:lumMod val="85000"/>
                    <a:lumOff val="15000"/>
                  </a:srgbClr>
                </a:solidFill>
                <a:cs typeface="B Nazanin" pitchFamily="2" charset="-78"/>
              </a:rPr>
              <a:t>مزایای استفاده از کابل‏ها</a:t>
            </a:r>
            <a:endParaRPr lang="en-US" sz="1477" b="1" dirty="0">
              <a:solidFill>
                <a:srgbClr val="000000">
                  <a:lumMod val="85000"/>
                  <a:lumOff val="15000"/>
                </a:srgbClr>
              </a:solidFill>
              <a:cs typeface="B Nazanin" pitchFamily="2" charset="-78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499599" y="3547733"/>
            <a:ext cx="1728192" cy="31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1477" b="1">
                <a:solidFill>
                  <a:srgbClr val="000000">
                    <a:lumMod val="85000"/>
                    <a:lumOff val="15000"/>
                  </a:srgbClr>
                </a:solidFill>
                <a:cs typeface="B Nazanin" pitchFamily="2" charset="-78"/>
              </a:rPr>
              <a:t>معایب استفاده از کابل‏ها</a:t>
            </a:r>
            <a:endParaRPr lang="en-US" sz="1477" b="1">
              <a:solidFill>
                <a:srgbClr val="000000">
                  <a:lumMod val="85000"/>
                  <a:lumOff val="15000"/>
                </a:srgbClr>
              </a:solidFill>
              <a:cs typeface="B Nazanin" pitchFamily="2" charset="-78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699006" y="3980585"/>
            <a:ext cx="1528785" cy="31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1477" b="1">
                <a:solidFill>
                  <a:srgbClr val="000000">
                    <a:lumMod val="85000"/>
                    <a:lumOff val="15000"/>
                  </a:srgbClr>
                </a:solidFill>
                <a:cs typeface="B Nazanin" pitchFamily="2" charset="-78"/>
              </a:rPr>
              <a:t>انواع کابل‏های معلق</a:t>
            </a:r>
            <a:endParaRPr lang="en-US" sz="1477" b="1">
              <a:solidFill>
                <a:srgbClr val="000000">
                  <a:lumMod val="85000"/>
                  <a:lumOff val="15000"/>
                </a:srgbClr>
              </a:solidFill>
              <a:cs typeface="B Nazanin" pitchFamily="2" charset="-78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499599" y="4389906"/>
            <a:ext cx="1728192" cy="31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1477" b="1" dirty="0">
                <a:solidFill>
                  <a:srgbClr val="000000">
                    <a:lumMod val="85000"/>
                    <a:lumOff val="15000"/>
                  </a:srgbClr>
                </a:solidFill>
                <a:cs typeface="B Nazanin" pitchFamily="2" charset="-78"/>
              </a:rPr>
              <a:t>نمونه‏های بررسی شده</a:t>
            </a:r>
            <a:endParaRPr lang="en-US" sz="1477" b="1" dirty="0">
              <a:solidFill>
                <a:srgbClr val="000000">
                  <a:lumMod val="85000"/>
                  <a:lumOff val="15000"/>
                </a:srgbClr>
              </a:solidFill>
              <a:cs typeface="B Nazanin" pitchFamily="2" charset="-78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699006" y="4822758"/>
            <a:ext cx="1528785" cy="31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1477" b="1" dirty="0">
                <a:solidFill>
                  <a:srgbClr val="000000">
                    <a:lumMod val="85000"/>
                    <a:lumOff val="15000"/>
                  </a:srgbClr>
                </a:solidFill>
                <a:cs typeface="B Nazanin" pitchFamily="2" charset="-78"/>
              </a:rPr>
              <a:t>دیتیل اتصال کابل‏ها</a:t>
            </a:r>
            <a:endParaRPr lang="en-US" sz="1477" b="1" dirty="0">
              <a:solidFill>
                <a:srgbClr val="000000">
                  <a:lumMod val="85000"/>
                  <a:lumOff val="15000"/>
                </a:srgbClr>
              </a:solidFill>
              <a:cs typeface="B Nazanin" pitchFamily="2" charset="-78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668786" y="5243495"/>
            <a:ext cx="559005" cy="31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fa-IR" sz="1477" b="1">
                <a:solidFill>
                  <a:srgbClr val="000000">
                    <a:lumMod val="85000"/>
                    <a:lumOff val="15000"/>
                  </a:srgbClr>
                </a:solidFill>
                <a:cs typeface="B Nazanin" pitchFamily="2" charset="-78"/>
              </a:rPr>
              <a:t>منابع</a:t>
            </a:r>
            <a:endParaRPr lang="en-US" sz="1477" b="1">
              <a:solidFill>
                <a:srgbClr val="000000">
                  <a:lumMod val="85000"/>
                  <a:lumOff val="15000"/>
                </a:srgbClr>
              </a:solidFill>
              <a:cs typeface="B Nazanin" pitchFamily="2" charset="-78"/>
            </a:endParaRPr>
          </a:p>
        </p:txBody>
      </p:sp>
      <p:pic>
        <p:nvPicPr>
          <p:cNvPr id="92" name="Picture 91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740" y="1855669"/>
            <a:ext cx="4786238" cy="3279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3" name="TextBox 92"/>
          <p:cNvSpPr txBox="1"/>
          <p:nvPr/>
        </p:nvSpPr>
        <p:spPr>
          <a:xfrm rot="16200000">
            <a:off x="313571" y="5955686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1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31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188" y="4432206"/>
            <a:ext cx="4344507" cy="1199346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یک انحنا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کارخانه کاغذ سازی بورگو  </a:t>
            </a:r>
            <a:r>
              <a:rPr lang="en-US" sz="1385">
                <a:solidFill>
                  <a:prstClr val="black"/>
                </a:solidFill>
                <a:latin typeface="Times New Roman" pitchFamily="18" charset="0"/>
                <a:ea typeface="Majalla UI"/>
              </a:rPr>
              <a:t> </a:t>
            </a:r>
            <a:r>
              <a:rPr lang="en-US">
                <a:solidFill>
                  <a:prstClr val="black"/>
                </a:solidFill>
                <a:latin typeface="Times New Roman" pitchFamily="18" charset="0"/>
                <a:ea typeface="Majalla UI"/>
                <a:cs typeface="Times New Roman" pitchFamily="18" charset="0"/>
              </a:rPr>
              <a:t>Burgo Paper Mill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738" y="3229594"/>
            <a:ext cx="3148788" cy="23354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656" y="3229593"/>
            <a:ext cx="4231546" cy="79145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849738" y="1833746"/>
            <a:ext cx="7510991" cy="63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تکیه گاه‏های بتنی با قاب صلب‏، پایداری جانبی مورد نیاز را، عمود بر دهانه اصلی فراهم می‏کند.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738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تمام سازه اصلی روی 4 ستون بتنی به ارتفاع 50 متر نگه داشته شده است.</a:t>
            </a:r>
          </a:p>
        </p:txBody>
      </p:sp>
    </p:spTree>
    <p:extLst>
      <p:ext uri="{BB962C8B-B14F-4D97-AF65-F5344CB8AC3E}">
        <p14:creationId xmlns:p14="http://schemas.microsoft.com/office/powerpoint/2010/main" val="53812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209" y="2564905"/>
            <a:ext cx="4415357" cy="33125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یک انحنا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بانک فدرال ریزرو</a:t>
            </a:r>
            <a:endParaRPr lang="en-US">
              <a:solidFill>
                <a:prstClr val="black"/>
              </a:solidFill>
              <a:latin typeface="Times New Roman" pitchFamily="18" charset="0"/>
              <a:ea typeface="Majalla UI"/>
              <a:cs typeface="Times New Roman" pitchFamily="18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040249" y="1833746"/>
            <a:ext cx="4320480" cy="516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استفاده از کابل‏های پس کشیده در سازه اصلی و در نتیجه ایجاد فضاهای یکپارچه با استفاده از طبقات معلق.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8673" y="3229593"/>
            <a:ext cx="1893242" cy="26478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590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یک انحنا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بانک فدرال ریزرو</a:t>
            </a:r>
            <a:endParaRPr lang="en-US">
              <a:solidFill>
                <a:prstClr val="black"/>
              </a:solidFill>
              <a:latin typeface="Times New Roman" pitchFamily="18" charset="0"/>
              <a:ea typeface="Majalla UI"/>
              <a:cs typeface="Times New Roman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65" y="2993681"/>
            <a:ext cx="3124039" cy="2626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435" y="2897249"/>
            <a:ext cx="4985169" cy="27891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617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یک انحنا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بانک فدرال ریزرو</a:t>
            </a:r>
            <a:endParaRPr lang="en-US">
              <a:solidFill>
                <a:prstClr val="black"/>
              </a:solidFill>
              <a:latin typeface="Times New Roman" pitchFamily="18" charset="0"/>
              <a:ea typeface="Majalla UI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78" y="2371869"/>
            <a:ext cx="4601049" cy="37158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8146" y="2371868"/>
            <a:ext cx="2489646" cy="37158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807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476" y="3893282"/>
            <a:ext cx="4128869" cy="19950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یک انحنا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ترمینال دالاس  </a:t>
            </a:r>
            <a:r>
              <a:rPr lang="en-US">
                <a:solidFill>
                  <a:prstClr val="black"/>
                </a:solidFill>
                <a:latin typeface="Times New Roman" pitchFamily="18" charset="0"/>
                <a:ea typeface="Majalla UI"/>
              </a:rPr>
              <a:t>Dulles</a:t>
            </a:r>
            <a:r>
              <a:rPr lang="en-US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 </a:t>
            </a:r>
            <a:r>
              <a:rPr lang="en-US">
                <a:solidFill>
                  <a:prstClr val="black"/>
                </a:solidFill>
                <a:latin typeface="Times New Roman" pitchFamily="18" charset="0"/>
                <a:ea typeface="Majalla UI"/>
              </a:rPr>
              <a:t>Terminal</a:t>
            </a:r>
            <a:endParaRPr lang="en-US">
              <a:solidFill>
                <a:prstClr val="black"/>
              </a:solidFill>
              <a:latin typeface="Times New Roman" pitchFamily="18" charset="0"/>
              <a:ea typeface="Majalla UI"/>
              <a:cs typeface="Times New Roman" pitchFamily="18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777339" y="1833746"/>
            <a:ext cx="5583390" cy="1312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  این ساختمان به علت پلان فشرده و ایجاد مسافت های کوتاه برای عبور مسافران و همچنین به علت سقف معلق زیبا و راهروهایی که از شاه تیر‏های تکیه‏گاهی منشعب شده‏اند، مورد توجه قرار گرفته است.</a:t>
            </a:r>
          </a:p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  شبیه به یک گهواره‏ی معلق در بین درختانی از بتن، متشکل از ستون‏هایی با فرم منحنی طنابی موازی از جنس کابل فولادی با قطر 25 میلیمتر با فاصله‏ی 3 متر از یکدیگر و پانل‏های پیش ساخته‏ی بتنی که بین آن‏ها را پوشانده است می‏باشد. لبه بیرونی بام از بتن درجاست که به شکل یک تیر انتهایی برای نگهداری سه ستون از کابل‏های بین تیرها طراحی شده است.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752" y="3893282"/>
            <a:ext cx="3225112" cy="19950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44" y="1354718"/>
            <a:ext cx="1685454" cy="2387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207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718" y="2963718"/>
            <a:ext cx="3992869" cy="299465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یک انحنا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ترمینال دالاس  </a:t>
            </a:r>
            <a:r>
              <a:rPr lang="en-US">
                <a:solidFill>
                  <a:prstClr val="black"/>
                </a:solidFill>
                <a:latin typeface="Times New Roman" pitchFamily="18" charset="0"/>
                <a:ea typeface="Majalla UI"/>
              </a:rPr>
              <a:t>Dulles</a:t>
            </a:r>
            <a:r>
              <a:rPr lang="en-US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 </a:t>
            </a:r>
            <a:r>
              <a:rPr lang="en-US">
                <a:solidFill>
                  <a:prstClr val="black"/>
                </a:solidFill>
                <a:latin typeface="Times New Roman" pitchFamily="18" charset="0"/>
                <a:ea typeface="Majalla UI"/>
              </a:rPr>
              <a:t>Terminal</a:t>
            </a:r>
            <a:endParaRPr lang="en-US">
              <a:solidFill>
                <a:prstClr val="black"/>
              </a:solidFill>
              <a:latin typeface="Times New Roman" pitchFamily="18" charset="0"/>
              <a:ea typeface="Majalla UI"/>
              <a:cs typeface="Times New Roman" pitchFamily="18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83272" y="1836180"/>
            <a:ext cx="7577457" cy="1113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  سقف به وسیله‏ی یک ردیف از تیرهای اصلی بتنی با فواصل 12.2 متر از یکدیگر نگاه داشته می‏شوند. ارتفاع انها 19.8 متر در قسمت اصلی و 12.2 متر در جهت مخالف آن می‏باشد.</a:t>
            </a:r>
          </a:p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  در مدت زمان ساخت، کیسه‏های موقتی شن روی سطح پیش ساخته توزیع شده بود تا فرم منحنی طنابی کابل‏ها تامین گردد. هنگامی که فرم منحنی دلخواه به دست آمد، بتن اطراف کابل‏ها ریخته شد و کابل‏ها برای ایجاد قوس‏های معکوس به منظور مقاومت در برابر نیروی رو به بالای باد سخت گردید.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621" y="2963718"/>
            <a:ext cx="2228877" cy="29946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463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72" y="2571894"/>
            <a:ext cx="3726143" cy="1160125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یک انحنا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ترمینال دالاس  </a:t>
            </a:r>
            <a:r>
              <a:rPr lang="en-US">
                <a:solidFill>
                  <a:prstClr val="black"/>
                </a:solidFill>
                <a:latin typeface="Times New Roman" pitchFamily="18" charset="0"/>
                <a:ea typeface="Majalla UI"/>
              </a:rPr>
              <a:t>Dulles</a:t>
            </a:r>
            <a:r>
              <a:rPr lang="en-US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 </a:t>
            </a:r>
            <a:r>
              <a:rPr lang="en-US">
                <a:solidFill>
                  <a:prstClr val="black"/>
                </a:solidFill>
                <a:latin typeface="Times New Roman" pitchFamily="18" charset="0"/>
                <a:ea typeface="Majalla UI"/>
              </a:rPr>
              <a:t>Terminal</a:t>
            </a:r>
            <a:endParaRPr lang="en-US">
              <a:solidFill>
                <a:prstClr val="black"/>
              </a:solidFill>
              <a:latin typeface="Times New Roman" pitchFamily="18" charset="0"/>
              <a:ea typeface="Majalla UI"/>
              <a:cs typeface="Times New Roman" pitchFamily="18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49738" y="1833746"/>
            <a:ext cx="7510991" cy="318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 b="1">
                <a:solidFill>
                  <a:prstClr val="black"/>
                </a:solidFill>
                <a:ea typeface="Majalla UI"/>
                <a:cs typeface="B Nazanin" pitchFamily="2" charset="-78"/>
              </a:rPr>
              <a:t>تیرهای بتنی ستون‏های عظیم طره شده‏ی موربی هستند که در مقابل رانش داخلی کابل‏های معلق مقاومت می‏نمایند.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72" y="4015911"/>
            <a:ext cx="4644954" cy="1902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712" y="3362531"/>
            <a:ext cx="2767332" cy="20798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400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084"/>
          <a:stretch/>
        </p:blipFill>
        <p:spPr>
          <a:xfrm>
            <a:off x="849740" y="3229594"/>
            <a:ext cx="3479507" cy="24550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کابل مضاعف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فرودگاه بین المللی دنور</a:t>
            </a:r>
            <a:endParaRPr lang="en-US">
              <a:solidFill>
                <a:prstClr val="black"/>
              </a:solidFill>
              <a:latin typeface="Times New Roman" pitchFamily="18" charset="0"/>
              <a:ea typeface="Majalla UI"/>
              <a:cs typeface="Times New Roman" pitchFamily="18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982678" y="1833746"/>
            <a:ext cx="7378050" cy="715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  یک مثال کاربردی از سقف های کابلی با کابل مضاعف و در خلاف جهت هم، سالن اصلی ترمینال فرودگاه دنور است که بزرگترین سازه کششی سقف و بزرگترین فضای یکپارچه در جهان می‏باشد.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سقف پارچه‏ای به علت سبکی و سرعت ساخت و به دلیل زیبایی آن انتخاب شد است.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9594"/>
            <a:ext cx="3766686" cy="24550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502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377" y="3659633"/>
            <a:ext cx="2817690" cy="22823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کابل مضاعف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فرودگاه بین المللی دنور</a:t>
            </a:r>
            <a:endParaRPr lang="en-US">
              <a:solidFill>
                <a:prstClr val="black"/>
              </a:solidFill>
              <a:latin typeface="Times New Roman" pitchFamily="18" charset="0"/>
              <a:ea typeface="Majalla UI"/>
              <a:cs typeface="Times New Roman" pitchFamily="18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040249" y="1833746"/>
            <a:ext cx="4320480" cy="516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  قله‏های این ساختمان به وسیله 34 ستون اصلی و فولادی شامل ستون‏های 45 متری با فاصله 18.3 متر از یکدیگر ایجاد شده‏اند.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096" y="2775171"/>
            <a:ext cx="2446073" cy="31667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537" y="2504065"/>
            <a:ext cx="2385254" cy="18138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206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کابل مضاعف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فرودگاه بین المللی دنور</a:t>
            </a:r>
            <a:endParaRPr lang="en-US">
              <a:solidFill>
                <a:prstClr val="black"/>
              </a:solidFill>
              <a:latin typeface="Times New Roman" pitchFamily="18" charset="0"/>
              <a:ea typeface="Majalla UI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849" y="2365498"/>
            <a:ext cx="2724524" cy="3371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6273" y="3136056"/>
            <a:ext cx="3905049" cy="26010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6014095" y="2033099"/>
            <a:ext cx="1997672" cy="332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1">
                <a:solidFill>
                  <a:prstClr val="black"/>
                </a:solidFill>
                <a:ea typeface="Majalla UI"/>
                <a:cs typeface="B Nazanin" pitchFamily="2" charset="-78"/>
              </a:rPr>
              <a:t>جزئیات اجرایی</a:t>
            </a:r>
            <a:endParaRPr lang="en-US" sz="1385" b="1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090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4173187" y="1639468"/>
            <a:ext cx="4187542" cy="1738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11021" indent="-211021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کابل‏ها در ساختمان‏ها اعضای کششی محسوب می‏شوند و به این علت از عناصری که مقاومت کششی بالایی در مقابل بارهای وارد دارند ساخته می‏شوند.</a:t>
            </a:r>
          </a:p>
          <a:p>
            <a:pPr marL="211021" indent="-211021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738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11021" indent="-211021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روش‏های ساخت، نوع چینش اعضای تشکیل‏دهنده کابل در کنار هم، وزن، شکل و ساختار‏های متفاوتی برای کابل ‏ها وجود دارد.</a:t>
            </a:r>
          </a:p>
          <a:p>
            <a:pPr marL="211021" indent="-211021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738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11021" indent="-211021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cs typeface="B Nazanin" pitchFamily="2" charset="-78"/>
              </a:rPr>
              <a:t>کابل‏‏ها انعطاف پذیرند زیرا  قطر آنها در مقابل طولشان خیلی کوچک است و این انعطاف پذیری کابل‏ها نمایانگر مقاومت خمشی محدود آنهاست.</a:t>
            </a:r>
            <a:endParaRPr lang="en-US" sz="1292" dirty="0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64288" y="969651"/>
            <a:ext cx="1063503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معرفی کابل‏ها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738" y="1282161"/>
            <a:ext cx="3190511" cy="2128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4173187" y="4243457"/>
            <a:ext cx="4054604" cy="1312341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  <a:extLst/>
        </p:spPr>
        <p:txBody>
          <a:bodyPr wrap="square" lIns="118169" tIns="59084" rIns="118169" bIns="59084">
            <a:spAutoFit/>
          </a:bodyPr>
          <a:lstStyle/>
          <a:p>
            <a:pPr marL="211021" indent="-211021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کابل (رشته های درهم تافته)</a:t>
            </a:r>
          </a:p>
          <a:p>
            <a:pPr marL="211021" indent="-211021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عناصر صلب (میله)</a:t>
            </a:r>
          </a:p>
          <a:p>
            <a:pPr marL="211021" indent="-211021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سیم‏های فلزی، رشته‏ها و میله‏های باریک مثال‏هایی از اعضای کششی هستند که رفتاری مانند کابل‏ها دارند. کابل‏ها اصولا از فلزاتی مثل فولاد و نیکل و ... ساخته می‏شوند. کابل‏ها بسیار مقرون به صرفه می‏باشند چون سبب ساخت سازه ای سبکتر و باریکتر می‏شوند.</a:t>
            </a:r>
            <a:endParaRPr lang="en-US" sz="1292">
              <a:solidFill>
                <a:prstClr val="black"/>
              </a:solidFill>
              <a:cs typeface="B Nazanin" pitchFamily="2" charset="-78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07" t="3215" r="1631" b="2190"/>
          <a:stretch/>
        </p:blipFill>
        <p:spPr>
          <a:xfrm>
            <a:off x="916209" y="3628407"/>
            <a:ext cx="3057570" cy="2100745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2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00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402" y="2748553"/>
            <a:ext cx="4862148" cy="2740984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کابل مضاعف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فرودگاه بین المللی دنور</a:t>
            </a:r>
            <a:endParaRPr lang="en-US">
              <a:solidFill>
                <a:prstClr val="black"/>
              </a:solidFill>
              <a:latin typeface="Times New Roman" pitchFamily="18" charset="0"/>
              <a:ea typeface="Majalla UI"/>
              <a:cs typeface="Times New Roman" pitchFamily="18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49738" y="1833746"/>
            <a:ext cx="7510991" cy="914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  انحنای پارچه‏ها بین قله‏ها 63 متر دهانه‏های طول سالن اصلی را می‏پوشاند. پوشش پارچه‏ای سقف به وسیله‏ی کابل هایی که از خط الراس و خط القعر‏ها عبور کرده که بیشترین بارهای کششی را نیز تحمل می نماید مسلح شده اند. کابل های خط‏الراس معلق بارهای ناشی از وزن و ساختمان و برف را تحمل می نمایند. در صورتی که کابل‏های تثبیت کننده خط‏الراس در برابر نیرو‏های باد مقاومت می نمایند. سومین سری از کابل‏ها کابل‏های خط الراس و خط القعر را در فاصله 12.2 متری سقف پارچه ای به هم متصل می‏کنند.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06717" y="5569998"/>
            <a:ext cx="1724634" cy="575286"/>
          </a:xfrm>
          <a:prstGeom prst="rect">
            <a:avLst/>
          </a:prstGeom>
          <a:noFill/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بارهای کابل تثبیت کننده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09684" y="5569998"/>
            <a:ext cx="1724634" cy="333809"/>
          </a:xfrm>
          <a:prstGeom prst="rect">
            <a:avLst/>
          </a:prstGeom>
          <a:noFill/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بارهای کابل معلق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1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کابل مضاعف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فرودگاه بین المللی دنور</a:t>
            </a:r>
            <a:endParaRPr lang="en-US">
              <a:solidFill>
                <a:prstClr val="black"/>
              </a:solidFill>
              <a:latin typeface="Times New Roman" pitchFamily="18" charset="0"/>
              <a:ea typeface="Majalla UI"/>
              <a:cs typeface="Times New Roman" pitchFamily="18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103752" y="1833746"/>
            <a:ext cx="3256977" cy="1113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سقف از پارچه‏ی دو لایه تشکیل شده است که جنس هر دو از فایبر گلاس با پوشش تفلون است. لایه‏ی بیرونی با ضخامت 7 میلیمتر لایه سازه‏ای اصلی است در حالی که لایه‏ی داخلی مانعی آکوستیکی را فراهم کرده و یک لایه هوا برای جلوگیری از اتلاف انرژی ایجاد می‏کند.</a:t>
            </a: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5103752" y="2897249"/>
            <a:ext cx="3256978" cy="715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پارچه ها و کابل‏ها امتداد یافته و از روی دکل‏های فولادی با مقطع لوله‏ای عبور می‏کنند تا به سازه‏ی موجود ساختمان در هر انتها مهار شوند.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5735" y="3827814"/>
            <a:ext cx="3275587" cy="21934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392" y="1770380"/>
            <a:ext cx="2862319" cy="14056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391" y="3334543"/>
            <a:ext cx="3490900" cy="26867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448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64" y="2033153"/>
            <a:ext cx="5249369" cy="1949676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کابل مضاعف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0">
                <a:solidFill>
                  <a:prstClr val="black"/>
                </a:solidFill>
                <a:latin typeface="Times New Roman" pitchFamily="18" charset="0"/>
                <a:ea typeface="Majalla UI"/>
              </a:rPr>
              <a:t>فرودگاه بین المللی دنور</a:t>
            </a:r>
            <a:endParaRPr lang="en-US">
              <a:solidFill>
                <a:prstClr val="black"/>
              </a:solidFill>
              <a:latin typeface="Times New Roman" pitchFamily="18" charset="0"/>
              <a:ea typeface="Majalla UI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588" y="3894283"/>
            <a:ext cx="6115141" cy="203838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644401" y="5902501"/>
            <a:ext cx="5284279" cy="289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108" b="1">
                <a:solidFill>
                  <a:prstClr val="black"/>
                </a:solidFill>
                <a:ea typeface="Majalla UI"/>
                <a:cs typeface="B Nazanin" pitchFamily="2" charset="-78"/>
              </a:rPr>
              <a:t>ترمینال فرودگاه بین المللی دنور-مقطع از داخل ساختمان اصلی، 5طبقه پارکینگ در هر طرف وجود دارد.</a:t>
            </a:r>
          </a:p>
        </p:txBody>
      </p:sp>
    </p:spTree>
    <p:extLst>
      <p:ext uri="{BB962C8B-B14F-4D97-AF65-F5344CB8AC3E}">
        <p14:creationId xmlns:p14="http://schemas.microsoft.com/office/powerpoint/2010/main" val="3646329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125" y="1604633"/>
            <a:ext cx="3184113" cy="191673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انحنای دوگانه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buClr>
                <a:schemeClr val="bg1">
                  <a:lumMod val="85000"/>
                  <a:lumOff val="15000"/>
                </a:schemeClr>
              </a:buClr>
              <a:buSzPct val="125000"/>
              <a:defRPr sz="1500" b="0">
                <a:solidFill>
                  <a:schemeClr val="bg1"/>
                </a:solidFill>
                <a:latin typeface="Times New Roman" pitchFamily="18" charset="0"/>
                <a:ea typeface="Majalla UI"/>
                <a:cs typeface="B Nazanin" pitchFamily="2" charset="-78"/>
              </a:defRPr>
            </a:lvl1pPr>
          </a:lstStyle>
          <a:p>
            <a:pPr>
              <a:buClr>
                <a:prstClr val="black">
                  <a:lumMod val="85000"/>
                  <a:lumOff val="15000"/>
                </a:prstClr>
              </a:buClr>
            </a:pPr>
            <a:r>
              <a:rPr lang="fa-IR" sz="1385">
                <a:solidFill>
                  <a:prstClr val="black"/>
                </a:solidFill>
              </a:rPr>
              <a:t>زمین ورزشی رالی  </a:t>
            </a:r>
            <a:r>
              <a:rPr lang="en-US" sz="1200" b="1">
                <a:solidFill>
                  <a:prstClr val="black"/>
                </a:solidFill>
              </a:rPr>
              <a:t>Raleigh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200" b="1">
                <a:solidFill>
                  <a:prstClr val="black"/>
                </a:solidFill>
              </a:rPr>
              <a:t>Arena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040249" y="1833746"/>
            <a:ext cx="4320480" cy="102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  به عنوان غرفه نمایشگاهی جهت محلی برای کارشناسی چهارپایان طراحی شد.</a:t>
            </a:r>
          </a:p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endParaRPr lang="fa-IR" sz="738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سقف زین اسبی ساختمان نه تنها پاسخی به نیرو‏های سازه ای است که بر آن وارد می شوند، بلکه پاسخی به نیاز به فضایی سرپوشیده که 5500 نفر را در خود جای می‏دهد، حداکثر نور نیز از بالای جایگاه فراهم می‏شود.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9119" y="3617471"/>
            <a:ext cx="6048672" cy="24085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357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98" y="3148180"/>
            <a:ext cx="4835042" cy="3072515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انحنای دوگانه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buClr>
                <a:schemeClr val="bg1">
                  <a:lumMod val="85000"/>
                  <a:lumOff val="15000"/>
                </a:schemeClr>
              </a:buClr>
              <a:buSzPct val="125000"/>
              <a:defRPr sz="1500" b="0">
                <a:solidFill>
                  <a:schemeClr val="bg1"/>
                </a:solidFill>
                <a:latin typeface="Times New Roman" pitchFamily="18" charset="0"/>
                <a:ea typeface="Majalla UI"/>
                <a:cs typeface="B Nazanin" pitchFamily="2" charset="-78"/>
              </a:defRPr>
            </a:lvl1pPr>
          </a:lstStyle>
          <a:p>
            <a:pPr>
              <a:buClr>
                <a:prstClr val="black">
                  <a:lumMod val="85000"/>
                  <a:lumOff val="15000"/>
                </a:prstClr>
              </a:buClr>
            </a:pPr>
            <a:r>
              <a:rPr lang="fa-IR" sz="1385">
                <a:solidFill>
                  <a:prstClr val="black"/>
                </a:solidFill>
              </a:rPr>
              <a:t>زمین ورزشی رالی  </a:t>
            </a:r>
            <a:r>
              <a:rPr lang="en-US" sz="1200" b="1">
                <a:solidFill>
                  <a:prstClr val="black"/>
                </a:solidFill>
              </a:rPr>
              <a:t>Raleigh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200" b="1">
                <a:solidFill>
                  <a:prstClr val="black"/>
                </a:solidFill>
              </a:rPr>
              <a:t>Arena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916209" y="1833746"/>
            <a:ext cx="7444519" cy="1014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کابل‏های اصلی (معلق) دهانه‏ای به طول 90.1 متر بین قوس‏ها را می پوشاند. قطر آن‏ها بین 18 تا 32 میلیمتر و فاصله‏ی آن‏ها از هم 1.8 متر می‏باشد.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646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کابل‏های ثانویه (تثبیت کننده) در جهت مخالف قرار گرفته‏اند و نیروی رو به بالای باد را کاهش می‏دهند. قطر آن ها 12 تا 18 میلیمتر و همچنین فاصله ای برابر 1.8 متر از یکدیگر دارند.</a:t>
            </a:r>
          </a:p>
        </p:txBody>
      </p:sp>
      <p:sp>
        <p:nvSpPr>
          <p:cNvPr id="2" name="Rectangle 1"/>
          <p:cNvSpPr/>
          <p:nvPr/>
        </p:nvSpPr>
        <p:spPr>
          <a:xfrm>
            <a:off x="2444994" y="3096656"/>
            <a:ext cx="1994068" cy="603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108">
                <a:solidFill>
                  <a:prstClr val="black"/>
                </a:solidFill>
                <a:ea typeface="Majalla UI"/>
                <a:cs typeface="B Nazanin" pitchFamily="2" charset="-78"/>
              </a:rPr>
              <a:t>قوس‏های سهموی به عنوان یک حلقه فشاری در برابر نیروی رانش درونی کابل‏ها مقاومت می‏نمایند.</a:t>
            </a:r>
          </a:p>
        </p:txBody>
      </p:sp>
      <p:sp>
        <p:nvSpPr>
          <p:cNvPr id="10" name="Rectangle 9"/>
          <p:cNvSpPr/>
          <p:nvPr/>
        </p:nvSpPr>
        <p:spPr>
          <a:xfrm>
            <a:off x="4082065" y="4132820"/>
            <a:ext cx="1420500" cy="433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108">
                <a:solidFill>
                  <a:prstClr val="black"/>
                </a:solidFill>
                <a:ea typeface="Majalla UI"/>
                <a:cs typeface="B Nazanin" pitchFamily="2" charset="-78"/>
              </a:rPr>
              <a:t>کابل‏های معلق بار وزن را تحمل می‏نمایند.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372593" y="4691910"/>
            <a:ext cx="1633534" cy="433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108">
                <a:solidFill>
                  <a:prstClr val="black"/>
                </a:solidFill>
                <a:ea typeface="Majalla UI"/>
                <a:cs typeface="B Nazanin" pitchFamily="2" charset="-78"/>
              </a:rPr>
              <a:t>کابل‏های تثبیت کننده در برابر نیروی باد مقاومت می‏نماند.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302349" y="5356599"/>
            <a:ext cx="1466092" cy="433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108">
                <a:solidFill>
                  <a:prstClr val="black"/>
                </a:solidFill>
                <a:ea typeface="Majalla UI"/>
                <a:cs typeface="B Nazanin" pitchFamily="2" charset="-78"/>
              </a:rPr>
              <a:t>ستون‏های پیرامونی فقط وزن قوس‏ها را تحمل می‏نمایند.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5451172" y="2830780"/>
            <a:ext cx="2843088" cy="1390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کابل‏های ثانویه برای اجتناب از تغییر شکل در هوای گرم پیش کشیده شده‏اند. سطح فلزی موجدار بام فاصله بین کابل‏های اصلی را می‏پوشاند و با عایق سختی به ضخامت 3.7 سانتیمتر پوشانده شده‏اند 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646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154" b="1">
                <a:solidFill>
                  <a:prstClr val="black"/>
                </a:solidFill>
                <a:ea typeface="Majalla UI"/>
                <a:cs typeface="B Nazanin" pitchFamily="2" charset="-78"/>
              </a:rPr>
              <a:t>کل این مجموعه سقف این ساختمان تشکیل می‏دهد.</a:t>
            </a:r>
          </a:p>
        </p:txBody>
      </p:sp>
    </p:spTree>
    <p:extLst>
      <p:ext uri="{BB962C8B-B14F-4D97-AF65-F5344CB8AC3E}">
        <p14:creationId xmlns:p14="http://schemas.microsoft.com/office/powerpoint/2010/main" val="338920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147" y="3894283"/>
            <a:ext cx="3644453" cy="19408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انحنای دوگانه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buClr>
                <a:schemeClr val="bg1">
                  <a:lumMod val="85000"/>
                  <a:lumOff val="15000"/>
                </a:schemeClr>
              </a:buClr>
              <a:buSzPct val="125000"/>
              <a:defRPr sz="1500" b="0">
                <a:solidFill>
                  <a:schemeClr val="bg1"/>
                </a:solidFill>
                <a:latin typeface="Times New Roman" pitchFamily="18" charset="0"/>
                <a:ea typeface="Majalla UI"/>
                <a:cs typeface="B Nazanin" pitchFamily="2" charset="-78"/>
              </a:defRPr>
            </a:lvl1pPr>
          </a:lstStyle>
          <a:p>
            <a:pPr>
              <a:buClr>
                <a:prstClr val="black">
                  <a:lumMod val="85000"/>
                  <a:lumOff val="15000"/>
                </a:prstClr>
              </a:buClr>
            </a:pPr>
            <a:r>
              <a:rPr lang="fa-IR" sz="1385">
                <a:solidFill>
                  <a:prstClr val="black"/>
                </a:solidFill>
              </a:rPr>
              <a:t>زمین ورزشی رالی  </a:t>
            </a:r>
            <a:r>
              <a:rPr lang="en-US" sz="1200" b="1">
                <a:solidFill>
                  <a:prstClr val="black"/>
                </a:solidFill>
              </a:rPr>
              <a:t>Raleigh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200" b="1">
                <a:solidFill>
                  <a:prstClr val="black"/>
                </a:solidFill>
              </a:rPr>
              <a:t>Arena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49739" y="1833746"/>
            <a:ext cx="7510990" cy="516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تکیه‏گاه اصلی از دو قوس فشاری به شکل سهمی متقاطع از جنس بتن مسلح که تا ارتفاع 27.4 بالا رفته‏اند تشکیل شده است. عرض این قوس‏ها از 4.6 متر نزدیک محل تقاطع تا 7.6 متر در بالا متغییر است و ضخامت آن 76 سانتیمتر است. 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783272" y="2299240"/>
            <a:ext cx="7586507" cy="139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قوس‏ها برای کاهش وزن دارای مقطع جعبه‏ای هستند و به قدری شیب‏دار گشته‏اند که خطوط تنش درون کابل‏ها در سطح قوس‏ها قرار گیرند. بنابراین بار سقف از طریق قوس ها به صورت مستقیم به پی ها منتقل می‏شود. در عین حال که قوس‏ها در محل تقاطعشان پیوسته به نظر می‏رسند و با همین شکل به سمت زمین ادامه پیدا میکنند. اما برای جلوگیری از به وجود آمدن گشتاورهای بزرگ در پایه‏ها در تقاطع‏ها دارای اتصالات مفصلی هستند.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554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برای مقاومت در برابر رانش بیرونی پایه‏ها، پایه‏های ستون از طریق کابل‏های فولادی زیرزمینی به هم متصل شده‏اند تا در برابر هرگونه تغییر مکان پی مقاومت نمایند.</a:t>
            </a:r>
            <a:endParaRPr lang="fa-IR" sz="1200" b="1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747" y="3894283"/>
            <a:ext cx="2710699" cy="19408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551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انحنای دوگانه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buClr>
                <a:schemeClr val="bg1">
                  <a:lumMod val="85000"/>
                  <a:lumOff val="15000"/>
                </a:schemeClr>
              </a:buClr>
              <a:buSzPct val="125000"/>
              <a:defRPr sz="1500" b="0">
                <a:solidFill>
                  <a:schemeClr val="bg1"/>
                </a:solidFill>
                <a:latin typeface="Times New Roman" pitchFamily="18" charset="0"/>
                <a:ea typeface="Majalla UI"/>
                <a:cs typeface="B Nazanin" pitchFamily="2" charset="-78"/>
              </a:defRPr>
            </a:lvl1pPr>
          </a:lstStyle>
          <a:p>
            <a:pPr>
              <a:buClr>
                <a:prstClr val="black">
                  <a:lumMod val="85000"/>
                  <a:lumOff val="15000"/>
                </a:prstClr>
              </a:buClr>
            </a:pPr>
            <a:r>
              <a:rPr lang="fa-IR" sz="1385">
                <a:solidFill>
                  <a:prstClr val="black"/>
                </a:solidFill>
              </a:rPr>
              <a:t>استادیوم المپیک مونیخ  </a:t>
            </a:r>
            <a:r>
              <a:rPr lang="en-US" sz="1108" b="1">
                <a:solidFill>
                  <a:prstClr val="black"/>
                </a:solidFill>
              </a:rPr>
              <a:t>Munich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108" b="1">
                <a:solidFill>
                  <a:prstClr val="black"/>
                </a:solidFill>
              </a:rPr>
              <a:t>Olympic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108" b="1">
                <a:solidFill>
                  <a:prstClr val="black"/>
                </a:solidFill>
              </a:rPr>
              <a:t>Stadium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973780" y="1833746"/>
            <a:ext cx="4386949" cy="914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  سیستم سازه‏ای سقف این استادیوم کابل مضاعف است که در ظاهر رفتاری مانند سازه‏های چادری دارد. این ساختمان برای بازی‏های المپیک طراحی شد که زمین های ورزشی، زمین مسابقات دو میدانی، اسب سواری و فوتبال را در خود جای می‏دهد.</a:t>
            </a:r>
          </a:p>
        </p:txBody>
      </p:sp>
      <p:pic>
        <p:nvPicPr>
          <p:cNvPr id="8" name="Picture 2" descr="C:\Users\pedram\Desktop\سازه های کابلی\NAHAEI\munchen\19726346983214278960502012421278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9740" y="3894284"/>
            <a:ext cx="7148099" cy="2266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C:\Users\pedram\Desktop\سازه های کابلی\NAHAEI\munchen\197263469832150606487520125012606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9741" y="1767277"/>
            <a:ext cx="3039139" cy="2060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309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انحنای دوگانه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buClr>
                <a:schemeClr val="bg1">
                  <a:lumMod val="85000"/>
                  <a:lumOff val="15000"/>
                </a:schemeClr>
              </a:buClr>
              <a:buSzPct val="125000"/>
              <a:defRPr sz="1500" b="0">
                <a:solidFill>
                  <a:schemeClr val="bg1"/>
                </a:solidFill>
                <a:latin typeface="Times New Roman" pitchFamily="18" charset="0"/>
                <a:ea typeface="Majalla UI"/>
                <a:cs typeface="B Nazanin" pitchFamily="2" charset="-78"/>
              </a:defRPr>
            </a:lvl1pPr>
          </a:lstStyle>
          <a:p>
            <a:pPr>
              <a:buClr>
                <a:prstClr val="black">
                  <a:lumMod val="85000"/>
                  <a:lumOff val="15000"/>
                </a:prstClr>
              </a:buClr>
            </a:pPr>
            <a:r>
              <a:rPr lang="fa-IR" sz="1385">
                <a:solidFill>
                  <a:prstClr val="black"/>
                </a:solidFill>
              </a:rPr>
              <a:t>استادیوم المپیک مونیخ  </a:t>
            </a:r>
            <a:r>
              <a:rPr lang="en-US" sz="1108" b="1">
                <a:solidFill>
                  <a:prstClr val="black"/>
                </a:solidFill>
              </a:rPr>
              <a:t>Munich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108" b="1">
                <a:solidFill>
                  <a:prstClr val="black"/>
                </a:solidFill>
              </a:rPr>
              <a:t>Olympic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108" b="1">
                <a:solidFill>
                  <a:prstClr val="black"/>
                </a:solidFill>
              </a:rPr>
              <a:t>Stadium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040249" y="1833746"/>
            <a:ext cx="4320480" cy="1511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  این ساختمان دارای سازه‏ای با کابل پیش تنیده که خصوصیات کابل‏های مضاعف برای مقاومت در برابر نیروی باد را نیز دارد و متشکل از کابل‏های فولادی با سه قطر مختلف می‏باشد. سقف‏های کابلی‏ یکی بخش مرکزی برای مسابقات و یک فضای وسیع با ایجاد سایبان در محوطه را فراهم می‏سازند. شبکه‏ی عریض بام‏ ترکیبی از کابل‏هایی با قطر 25 میلیمتر است که به صورت جفت‏های 50 میلیمتری با فاصله 76 سانتیمتری از یکدیگر در هر جهت با یک اتصال گیره‏ای در نقاط تقاطع به یکدیگر مهار شده‏اند.</a:t>
            </a:r>
          </a:p>
        </p:txBody>
      </p:sp>
      <p:pic>
        <p:nvPicPr>
          <p:cNvPr id="8" name="Picture 2" descr="C:\Users\pedram\Desktop\سازه های کابلی\NAHAEI\az hame chi\NAHAEI\New folder (4)\saddled shape\07-membranes (1)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803" y="1833747"/>
            <a:ext cx="2392881" cy="22351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7" descr="C:\Users\pedram\Desktop\سازه های کابلی\NAHAEI\az hame chi\NAHAEI\New folder (4)\saddled shape\07-membrranes (1)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168" y="4294132"/>
            <a:ext cx="3748041" cy="12944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4" descr="C:\Users\pedram\Desktop\سازه های کابلی\NAHAEI\munchen\19726346983215855715052012581255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0221" y="3508627"/>
            <a:ext cx="3124039" cy="20806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69590" y="5652492"/>
            <a:ext cx="3855198" cy="305468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defRPr sz="1700" b="0">
                <a:solidFill>
                  <a:schemeClr val="bg1">
                    <a:lumMod val="95000"/>
                    <a:lumOff val="5000"/>
                  </a:schemeClr>
                </a:solidFill>
                <a:cs typeface="B Nazanin" pitchFamily="2" charset="-78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a-IR" sz="1385" dirty="0">
                <a:solidFill>
                  <a:prstClr val="black">
                    <a:lumMod val="95000"/>
                    <a:lumOff val="5000"/>
                  </a:prstClr>
                </a:solidFill>
              </a:rPr>
              <a:t>ورزشگاه مونیخ از 7 شبکه ی کابلی منحنی شکل تشکیل شده است.</a:t>
            </a:r>
            <a:endParaRPr lang="en-US" sz="1385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81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انحنای دوگانه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buClr>
                <a:schemeClr val="bg1">
                  <a:lumMod val="85000"/>
                  <a:lumOff val="15000"/>
                </a:schemeClr>
              </a:buClr>
              <a:buSzPct val="125000"/>
              <a:defRPr sz="1500" b="0">
                <a:solidFill>
                  <a:schemeClr val="bg1"/>
                </a:solidFill>
                <a:latin typeface="Times New Roman" pitchFamily="18" charset="0"/>
                <a:ea typeface="Majalla UI"/>
                <a:cs typeface="B Nazanin" pitchFamily="2" charset="-78"/>
              </a:defRPr>
            </a:lvl1pPr>
          </a:lstStyle>
          <a:p>
            <a:pPr>
              <a:buClr>
                <a:prstClr val="black">
                  <a:lumMod val="85000"/>
                  <a:lumOff val="15000"/>
                </a:prstClr>
              </a:buClr>
            </a:pPr>
            <a:r>
              <a:rPr lang="fa-IR" sz="1385">
                <a:solidFill>
                  <a:prstClr val="black"/>
                </a:solidFill>
              </a:rPr>
              <a:t>استادیوم المپیک مونیخ  </a:t>
            </a:r>
            <a:r>
              <a:rPr lang="en-US" sz="1108" b="1">
                <a:solidFill>
                  <a:prstClr val="black"/>
                </a:solidFill>
              </a:rPr>
              <a:t>Munich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108" b="1">
                <a:solidFill>
                  <a:prstClr val="black"/>
                </a:solidFill>
              </a:rPr>
              <a:t>Olympic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108" b="1">
                <a:solidFill>
                  <a:prstClr val="black"/>
                </a:solidFill>
              </a:rPr>
              <a:t>Stadium</a:t>
            </a:r>
          </a:p>
        </p:txBody>
      </p:sp>
      <p:pic>
        <p:nvPicPr>
          <p:cNvPr id="13" name="Picture 6" descr="C:\Users\pedram\Desktop\سازه های کابلی\NAHAEI\az hame chi\NAHAEI\New folder (4)\saddled shape\07-membrantes (1)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5503" y="3339673"/>
            <a:ext cx="2791695" cy="27608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15" descr="C:\Users\pedram\Desktop\سازه های کابلی\NAHAEI\az hame chi\NAHAEI\New folder (4)\saddled shape\07-membranes (1)-10.jpg"/>
          <p:cNvPicPr>
            <a:picLocks noChangeAspect="1" noChangeArrowheads="1"/>
          </p:cNvPicPr>
          <p:nvPr/>
        </p:nvPicPr>
        <p:blipFill rotWithShape="1">
          <a:blip r:embed="rId3" cstate="print"/>
          <a:srcRect l="2198" t="3596" r="2175" b="1686"/>
          <a:stretch/>
        </p:blipFill>
        <p:spPr bwMode="auto">
          <a:xfrm>
            <a:off x="783272" y="4422530"/>
            <a:ext cx="4195112" cy="16587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Picture 3" descr="C:\Users\pedram\Desktop\سازه های کابلی\NAHAEI\az hame chi\NAHAEI\New folder (4)\saddled shape\07-membranesk (1)-9.jpg"/>
          <p:cNvPicPr>
            <a:picLocks noChangeAspect="1" noChangeArrowheads="1"/>
          </p:cNvPicPr>
          <p:nvPr/>
        </p:nvPicPr>
        <p:blipFill rotWithShape="1">
          <a:blip r:embed="rId4" cstate="print"/>
          <a:srcRect l="1768" r="1496"/>
          <a:stretch/>
        </p:blipFill>
        <p:spPr bwMode="auto">
          <a:xfrm>
            <a:off x="783271" y="2033152"/>
            <a:ext cx="2901726" cy="21584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4572001" y="2446654"/>
            <a:ext cx="3522853" cy="516995"/>
          </a:xfrm>
          <a:prstGeom prst="rect">
            <a:avLst/>
          </a:prstGeom>
          <a:noFill/>
          <a:ln>
            <a:noFill/>
          </a:ln>
        </p:spPr>
        <p:txBody>
          <a:bodyPr wrap="square" lIns="118169" tIns="59084" rIns="118169" bIns="59084">
            <a:spAutoFit/>
          </a:bodyPr>
          <a:lstStyle>
            <a:defPPr>
              <a:defRPr lang="en-US"/>
            </a:defPPr>
            <a:lvl1pPr algn="justLow" rtl="1">
              <a:buClr>
                <a:schemeClr val="bg1">
                  <a:lumMod val="85000"/>
                  <a:lumOff val="15000"/>
                </a:schemeClr>
              </a:buClr>
              <a:buSzPct val="125000"/>
              <a:defRPr sz="1400">
                <a:solidFill>
                  <a:schemeClr val="bg1"/>
                </a:solidFill>
                <a:ea typeface="Majalla UI"/>
                <a:cs typeface="B Nazanin" pitchFamily="2" charset="-78"/>
              </a:defRPr>
            </a:lvl1pPr>
          </a:lstStyle>
          <a:p>
            <a:pPr>
              <a:buClr>
                <a:prstClr val="black">
                  <a:lumMod val="85000"/>
                  <a:lumOff val="15000"/>
                </a:prstClr>
              </a:buClr>
            </a:pPr>
            <a:r>
              <a:rPr lang="fa-IR" sz="1292">
                <a:solidFill>
                  <a:prstClr val="black"/>
                </a:solidFill>
              </a:rPr>
              <a:t>1.کابل‏های </a:t>
            </a:r>
            <a:r>
              <a:rPr lang="fa-IR" sz="1292" dirty="0">
                <a:solidFill>
                  <a:prstClr val="black"/>
                </a:solidFill>
              </a:rPr>
              <a:t>محدب برای مقاومت در برابر نیروی </a:t>
            </a:r>
            <a:r>
              <a:rPr lang="fa-IR" sz="1292">
                <a:solidFill>
                  <a:prstClr val="black"/>
                </a:solidFill>
              </a:rPr>
              <a:t>بالا برنده‏ی </a:t>
            </a:r>
            <a:r>
              <a:rPr lang="fa-IR" sz="1292" dirty="0">
                <a:solidFill>
                  <a:prstClr val="black"/>
                </a:solidFill>
              </a:rPr>
              <a:t>باد.</a:t>
            </a:r>
          </a:p>
          <a:p>
            <a:pPr>
              <a:buClr>
                <a:prstClr val="black">
                  <a:lumMod val="85000"/>
                  <a:lumOff val="15000"/>
                </a:prstClr>
              </a:buClr>
            </a:pPr>
            <a:r>
              <a:rPr lang="fa-IR" sz="1292">
                <a:solidFill>
                  <a:prstClr val="black"/>
                </a:solidFill>
              </a:rPr>
              <a:t>2.کابل‏های </a:t>
            </a:r>
            <a:r>
              <a:rPr lang="fa-IR" sz="1292" dirty="0">
                <a:solidFill>
                  <a:prstClr val="black"/>
                </a:solidFill>
              </a:rPr>
              <a:t>مقعر برای </a:t>
            </a:r>
            <a:r>
              <a:rPr lang="fa-IR" sz="1292">
                <a:solidFill>
                  <a:prstClr val="black"/>
                </a:solidFill>
              </a:rPr>
              <a:t>غلبه برجاذبه.</a:t>
            </a:r>
            <a:endParaRPr lang="en-US" sz="1292" dirty="0">
              <a:solidFill>
                <a:prstClr val="black"/>
              </a:solidFill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6014095" y="2033099"/>
            <a:ext cx="1997672" cy="332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1">
                <a:solidFill>
                  <a:prstClr val="black"/>
                </a:solidFill>
                <a:ea typeface="Majalla UI"/>
                <a:cs typeface="B Nazanin" pitchFamily="2" charset="-78"/>
              </a:rPr>
              <a:t>اعمال نیروهای کششی</a:t>
            </a:r>
            <a:endParaRPr lang="en-US" sz="1385" b="1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395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33" y="1773081"/>
            <a:ext cx="3198868" cy="198826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انحنای دوگانه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buClr>
                <a:schemeClr val="bg1">
                  <a:lumMod val="85000"/>
                  <a:lumOff val="15000"/>
                </a:schemeClr>
              </a:buClr>
              <a:buSzPct val="125000"/>
              <a:defRPr sz="1500" b="0">
                <a:solidFill>
                  <a:schemeClr val="bg1"/>
                </a:solidFill>
                <a:latin typeface="Times New Roman" pitchFamily="18" charset="0"/>
                <a:ea typeface="Majalla UI"/>
                <a:cs typeface="B Nazanin" pitchFamily="2" charset="-78"/>
              </a:defRPr>
            </a:lvl1pPr>
          </a:lstStyle>
          <a:p>
            <a:pPr>
              <a:buClr>
                <a:prstClr val="black">
                  <a:lumMod val="85000"/>
                  <a:lumOff val="15000"/>
                </a:prstClr>
              </a:buClr>
            </a:pPr>
            <a:r>
              <a:rPr lang="fa-IR" sz="1385">
                <a:solidFill>
                  <a:prstClr val="black"/>
                </a:solidFill>
              </a:rPr>
              <a:t>استادیوم المپیک مونیخ  </a:t>
            </a:r>
            <a:r>
              <a:rPr lang="en-US" sz="1108" b="1">
                <a:solidFill>
                  <a:prstClr val="black"/>
                </a:solidFill>
              </a:rPr>
              <a:t>Munich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108" b="1">
                <a:solidFill>
                  <a:prstClr val="black"/>
                </a:solidFill>
              </a:rPr>
              <a:t>Olympic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108" b="1">
                <a:solidFill>
                  <a:prstClr val="black"/>
                </a:solidFill>
              </a:rPr>
              <a:t>Stadium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023" y="3734957"/>
            <a:ext cx="6427359" cy="23463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725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3508497" y="1639468"/>
            <a:ext cx="4852231" cy="1312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   برای درک مکانیزم تحمل بار‏های عمودی توسط کابل، اولین حالتی که در نظر می‏گیریم، کابل کشیده شده میان دو نقطه ثابت همتراز می‏باشد که یک‏بار متمرکز را در وسط دهانه تحمل می‏کند. کابل تحت تاثیر بار یک شکل مثلثی پیدا می‏کند و هر نیمه از کابل نیمی از بار را توسط کشش ساده به تکیه‏گاه منتقل می‏کند.</a:t>
            </a:r>
          </a:p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 dirty="0">
                <a:solidFill>
                  <a:prstClr val="black"/>
                </a:solidFill>
                <a:cs typeface="B Nazanin" pitchFamily="2" charset="-78"/>
              </a:rPr>
              <a:t>   شکل مثلثی کابل که تحت بارگذاری به دست می‏آید میزان افت را مشخص می‏کند که فاصله عمودی بین تکیه‏گاه‏ها و پایین‏ترین نقطه در کابل می‏باشد.</a:t>
            </a:r>
            <a:endParaRPr lang="en-US" sz="1292" dirty="0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مکانیزم تحمل بار توسط کابل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133" y="1481568"/>
            <a:ext cx="2296082" cy="194743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3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508497" y="3163124"/>
            <a:ext cx="4852231" cy="914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   نیروی مایل در کابل در محل هر تکیه‏گاه می‏تواند به صورت ترکیب دو نیرو در نظر گرفته شود:</a:t>
            </a:r>
          </a:p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1. یک نیروی عمودی که برابر نصف بار است.</a:t>
            </a:r>
          </a:p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2. یک کشش افقی درونی یا رانشی.</a:t>
            </a:r>
            <a:endParaRPr lang="en-US" sz="1292" dirty="0">
              <a:solidFill>
                <a:prstClr val="black"/>
              </a:solidFill>
              <a:cs typeface="B Nazanin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02" y="3905150"/>
            <a:ext cx="2087215" cy="198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622" y="4233836"/>
            <a:ext cx="2509766" cy="1720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732" y="4216176"/>
            <a:ext cx="2209528" cy="17386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39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65" y="2232559"/>
            <a:ext cx="3802886" cy="2791695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انحنای دوگانه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buClr>
                <a:schemeClr val="bg1">
                  <a:lumMod val="85000"/>
                  <a:lumOff val="15000"/>
                </a:schemeClr>
              </a:buClr>
              <a:buSzPct val="125000"/>
              <a:defRPr sz="1500" b="0">
                <a:solidFill>
                  <a:schemeClr val="bg1"/>
                </a:solidFill>
                <a:latin typeface="Times New Roman" pitchFamily="18" charset="0"/>
                <a:ea typeface="Majalla UI"/>
                <a:cs typeface="B Nazanin" pitchFamily="2" charset="-78"/>
              </a:defRPr>
            </a:lvl1pPr>
          </a:lstStyle>
          <a:p>
            <a:pPr>
              <a:buClr>
                <a:prstClr val="black">
                  <a:lumMod val="85000"/>
                  <a:lumOff val="15000"/>
                </a:prstClr>
              </a:buClr>
            </a:pPr>
            <a:r>
              <a:rPr lang="fa-IR" sz="1385">
                <a:solidFill>
                  <a:prstClr val="black"/>
                </a:solidFill>
              </a:rPr>
              <a:t>استادیوم المپیک مونیخ  </a:t>
            </a:r>
            <a:r>
              <a:rPr lang="en-US" sz="1108" b="1">
                <a:solidFill>
                  <a:prstClr val="black"/>
                </a:solidFill>
              </a:rPr>
              <a:t>Munich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108" b="1">
                <a:solidFill>
                  <a:prstClr val="black"/>
                </a:solidFill>
              </a:rPr>
              <a:t>Olympic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108" b="1">
                <a:solidFill>
                  <a:prstClr val="black"/>
                </a:solidFill>
              </a:rPr>
              <a:t>Stadium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416513" y="2033099"/>
            <a:ext cx="1595254" cy="332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1">
                <a:solidFill>
                  <a:prstClr val="black"/>
                </a:solidFill>
                <a:ea typeface="Majalla UI"/>
                <a:cs typeface="B Nazanin" pitchFamily="2" charset="-78"/>
              </a:rPr>
              <a:t>جزئیات سازه</a:t>
            </a:r>
            <a:endParaRPr lang="en-US" sz="1385" b="1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348" y="3761345"/>
            <a:ext cx="4367256" cy="225994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704938" y="2498435"/>
            <a:ext cx="3655791" cy="715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  جزئیات اتصال بین شبکه‏ها نشان دهنده‏ی غلاف‏های نئوپرین به کار رفته برای اتصال به پانل های آکریلیک، اتصال نئوپرین بین آکریلیکی نیز نشان داده شده است.</a:t>
            </a:r>
          </a:p>
        </p:txBody>
      </p:sp>
    </p:spTree>
    <p:extLst>
      <p:ext uri="{BB962C8B-B14F-4D97-AF65-F5344CB8AC3E}">
        <p14:creationId xmlns:p14="http://schemas.microsoft.com/office/powerpoint/2010/main" val="806561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انحنای دوگانه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buClr>
                <a:schemeClr val="bg1">
                  <a:lumMod val="85000"/>
                  <a:lumOff val="15000"/>
                </a:schemeClr>
              </a:buClr>
              <a:buSzPct val="125000"/>
              <a:defRPr sz="1500" b="0">
                <a:solidFill>
                  <a:schemeClr val="bg1"/>
                </a:solidFill>
                <a:latin typeface="Times New Roman" pitchFamily="18" charset="0"/>
                <a:ea typeface="Majalla UI"/>
                <a:cs typeface="B Nazanin" pitchFamily="2" charset="-78"/>
              </a:defRPr>
            </a:lvl1pPr>
          </a:lstStyle>
          <a:p>
            <a:pPr>
              <a:buClr>
                <a:prstClr val="black">
                  <a:lumMod val="85000"/>
                  <a:lumOff val="15000"/>
                </a:prstClr>
              </a:buClr>
            </a:pPr>
            <a:r>
              <a:rPr lang="fa-IR" sz="1385">
                <a:solidFill>
                  <a:prstClr val="black"/>
                </a:solidFill>
              </a:rPr>
              <a:t>استادیوم المپیک مونیخ  </a:t>
            </a:r>
            <a:r>
              <a:rPr lang="en-US" sz="1108" b="1">
                <a:solidFill>
                  <a:prstClr val="black"/>
                </a:solidFill>
              </a:rPr>
              <a:t>Munich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108" b="1">
                <a:solidFill>
                  <a:prstClr val="black"/>
                </a:solidFill>
              </a:rPr>
              <a:t>Olympic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108" b="1">
                <a:solidFill>
                  <a:prstClr val="black"/>
                </a:solidFill>
              </a:rPr>
              <a:t>Stadium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416513" y="2033099"/>
            <a:ext cx="1595254" cy="332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1">
                <a:solidFill>
                  <a:prstClr val="black"/>
                </a:solidFill>
                <a:ea typeface="Majalla UI"/>
                <a:cs typeface="B Nazanin" pitchFamily="2" charset="-78"/>
              </a:rPr>
              <a:t>جزئیات سازه</a:t>
            </a:r>
            <a:endParaRPr lang="en-US" sz="1385" b="1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  <p:pic>
        <p:nvPicPr>
          <p:cNvPr id="9" name="Picture 5" descr="C:\Users\pedram\Desktop\سازه های کابلی\NAHAEI\az hame chi\NAHAEI\New folder (4)\saddled shape\07-membranes (1)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209" y="1842222"/>
            <a:ext cx="3124039" cy="41985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3" descr="C:\Users\pedram\Desktop\New folder (4)\munchen\img00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5716" y="3424979"/>
            <a:ext cx="3939925" cy="25963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22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سازه‏های با انحنای دوگانه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8"/>
            <a:ext cx="3236755" cy="305468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buClr>
                <a:schemeClr val="bg1">
                  <a:lumMod val="85000"/>
                  <a:lumOff val="15000"/>
                </a:schemeClr>
              </a:buClr>
              <a:buSzPct val="125000"/>
              <a:defRPr sz="1500" b="0">
                <a:solidFill>
                  <a:schemeClr val="bg1"/>
                </a:solidFill>
                <a:latin typeface="Times New Roman" pitchFamily="18" charset="0"/>
                <a:ea typeface="Majalla UI"/>
                <a:cs typeface="B Nazanin" pitchFamily="2" charset="-78"/>
              </a:defRPr>
            </a:lvl1pPr>
          </a:lstStyle>
          <a:p>
            <a:pPr>
              <a:buClr>
                <a:prstClr val="black">
                  <a:lumMod val="85000"/>
                  <a:lumOff val="15000"/>
                </a:prstClr>
              </a:buClr>
            </a:pPr>
            <a:r>
              <a:rPr lang="fa-IR" sz="1385">
                <a:solidFill>
                  <a:prstClr val="black"/>
                </a:solidFill>
              </a:rPr>
              <a:t>استادیوم المپیک مونیخ  </a:t>
            </a:r>
            <a:r>
              <a:rPr lang="en-US" sz="1108" b="1">
                <a:solidFill>
                  <a:prstClr val="black"/>
                </a:solidFill>
              </a:rPr>
              <a:t>Munich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108" b="1">
                <a:solidFill>
                  <a:prstClr val="black"/>
                </a:solidFill>
              </a:rPr>
              <a:t>Olympic</a:t>
            </a:r>
            <a:r>
              <a:rPr lang="en-US" sz="1385">
                <a:solidFill>
                  <a:prstClr val="black"/>
                </a:solidFill>
              </a:rPr>
              <a:t> </a:t>
            </a:r>
            <a:r>
              <a:rPr lang="en-US" sz="1108" b="1">
                <a:solidFill>
                  <a:prstClr val="black"/>
                </a:solidFill>
              </a:rPr>
              <a:t>Stadium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416513" y="2033099"/>
            <a:ext cx="1595254" cy="332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385" b="1">
                <a:solidFill>
                  <a:prstClr val="black"/>
                </a:solidFill>
                <a:ea typeface="Majalla UI"/>
                <a:cs typeface="B Nazanin" pitchFamily="2" charset="-78"/>
              </a:rPr>
              <a:t>تصاویر بیشتر</a:t>
            </a:r>
            <a:endParaRPr lang="en-US" sz="1385" b="1">
              <a:solidFill>
                <a:prstClr val="black"/>
              </a:solidFill>
              <a:ea typeface="Majalla UI"/>
              <a:cs typeface="B Nazanin" pitchFamily="2" charset="-78"/>
            </a:endParaRPr>
          </a:p>
        </p:txBody>
      </p:sp>
      <p:pic>
        <p:nvPicPr>
          <p:cNvPr id="11" name="Picture 2" descr="C:\Users\pedram\Desktop\New folder (4)\munchen\munich_olympst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678" y="1767277"/>
            <a:ext cx="2791695" cy="41875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5" descr="C:\Users\pedram\Desktop\New folder (4)\munchen\Munich Roo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0908" y="3045449"/>
            <a:ext cx="3879162" cy="29093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896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210" y="2669780"/>
            <a:ext cx="2445293" cy="32680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B3B3B3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ساختمان مهار شده با کابل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نمونه‏های بررسی شده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77340" y="1354719"/>
            <a:ext cx="3236755" cy="276999"/>
          </a:xfrm>
          <a:prstGeom prst="rect">
            <a:avLst/>
          </a:prstGeom>
          <a:solidFill>
            <a:srgbClr val="BFBFBF">
              <a:alpha val="3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buClr>
                <a:schemeClr val="bg1">
                  <a:lumMod val="85000"/>
                  <a:lumOff val="15000"/>
                </a:schemeClr>
              </a:buClr>
              <a:buSzPct val="125000"/>
              <a:defRPr sz="1500" b="0">
                <a:solidFill>
                  <a:schemeClr val="bg1"/>
                </a:solidFill>
                <a:latin typeface="Times New Roman" pitchFamily="18" charset="0"/>
                <a:ea typeface="Majalla UI"/>
                <a:cs typeface="B Nazanin" pitchFamily="2" charset="-78"/>
              </a:defRPr>
            </a:lvl1pPr>
          </a:lstStyle>
          <a:p>
            <a:pPr>
              <a:buClr>
                <a:prstClr val="black">
                  <a:lumMod val="85000"/>
                  <a:lumOff val="15000"/>
                </a:prstClr>
              </a:buClr>
            </a:pPr>
            <a:r>
              <a:rPr lang="en-US" sz="1200" b="1">
                <a:solidFill>
                  <a:prstClr val="black"/>
                </a:solidFill>
              </a:rPr>
              <a:t>Torre de Collserola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040249" y="1833746"/>
            <a:ext cx="4320480" cy="1085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ستون عظیم توسط سه جفت کابل</a:t>
            </a:r>
            <a:r>
              <a:rPr lang="en-US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</a:t>
            </a: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</a:t>
            </a:r>
            <a:r>
              <a:rPr lang="fa-IR" sz="1108">
                <a:solidFill>
                  <a:prstClr val="black"/>
                </a:solidFill>
                <a:latin typeface="Times New Roman" pitchFamily="18" charset="0"/>
                <a:ea typeface="Majalla UI"/>
                <a:cs typeface="Times New Roman" pitchFamily="18" charset="0"/>
              </a:rPr>
              <a:t>(</a:t>
            </a:r>
            <a:r>
              <a:rPr lang="en-US" sz="1108">
                <a:solidFill>
                  <a:prstClr val="black"/>
                </a:solidFill>
                <a:latin typeface="Times New Roman" pitchFamily="18" charset="0"/>
                <a:ea typeface="Majalla UI"/>
                <a:cs typeface="Times New Roman" pitchFamily="18" charset="0"/>
              </a:rPr>
              <a:t>Cable Supported Mast </a:t>
            </a:r>
            <a:r>
              <a:rPr lang="fa-IR" sz="1108">
                <a:solidFill>
                  <a:prstClr val="black"/>
                </a:solidFill>
                <a:latin typeface="Times New Roman" pitchFamily="18" charset="0"/>
                <a:ea typeface="Majalla UI"/>
                <a:cs typeface="Times New Roman" pitchFamily="18" charset="0"/>
              </a:rPr>
              <a:t>) </a:t>
            </a:r>
            <a:r>
              <a:rPr lang="fa-IR" sz="1108">
                <a:solidFill>
                  <a:prstClr val="black"/>
                </a:solidFill>
                <a:ea typeface="Majalla UI"/>
                <a:cs typeface="B Nazanin" pitchFamily="2" charset="-78"/>
              </a:rPr>
              <a:t>مهار شده است.</a:t>
            </a:r>
            <a:endParaRPr lang="en-US" sz="1200">
              <a:solidFill>
                <a:prstClr val="black"/>
              </a:solidFill>
              <a:latin typeface="Times New Roman" pitchFamily="18" charset="0"/>
              <a:ea typeface="Majalla UI"/>
              <a:cs typeface="Times New Roman" pitchFamily="18" charset="0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ستون تحت فشار است.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ستون عظیم از جنس بتن است.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صلبیت ستون مرکزی توسط خرپای پیش تنیده تامین شده است.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953" y="4256653"/>
            <a:ext cx="2445293" cy="16811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489" y="3198172"/>
            <a:ext cx="2027302" cy="27018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019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دیتیل اتصال کابل‏ها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6171" y="1098462"/>
            <a:ext cx="4087580" cy="23970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90135" y="4023094"/>
            <a:ext cx="2982458" cy="2197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9380" y="1560463"/>
            <a:ext cx="1715473" cy="2197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6170" y="4028041"/>
            <a:ext cx="2937497" cy="21976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375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085" y="969650"/>
            <a:ext cx="3773983" cy="4907834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دیتیل اتصال کابل‏ها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17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pedram\Desktop\سازه های کابلی\NAHAEI\az hame chi\NAHAEI\New folder\07-memeeebranes (1)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865" y="1102588"/>
            <a:ext cx="3856962" cy="5251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7" name="Picture 3" descr="C:\Users\pedram\Desktop\سازه های کابلی\NAHAEI\az hame chi\NAHAEI\New folder\07-meamdwwweqssbranes (1)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6566" y="1102588"/>
            <a:ext cx="3305122" cy="5251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783271" y="637305"/>
            <a:ext cx="3456384" cy="433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a-IR" sz="2215" dirty="0">
                <a:solidFill>
                  <a:prstClr val="black"/>
                </a:solidFill>
                <a:cs typeface="B Nazanin" pitchFamily="2" charset="-78"/>
              </a:rPr>
              <a:t>انواع سازه های غشایی کابلی</a:t>
            </a:r>
            <a:endParaRPr lang="en-US" sz="2215" dirty="0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37876" y="637305"/>
            <a:ext cx="3456384" cy="433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a-IR" sz="2215" dirty="0">
                <a:solidFill>
                  <a:prstClr val="black"/>
                </a:solidFill>
                <a:cs typeface="B Nazanin" pitchFamily="2" charset="-78"/>
              </a:rPr>
              <a:t>انواع شبکه ی کابلها در ساختار غشا</a:t>
            </a:r>
            <a:endParaRPr lang="en-US" sz="2215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352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edram\Desktop\سازه های کابلی\NAHAEI\az hame chi\NAHAEI\New folder (2)\07-memqbranes (1)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811" y="770243"/>
            <a:ext cx="3972658" cy="5312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C:\Users\pedram\Desktop\سازه های کابلی\NAHAEI\az hame chi\NAHAEI\New folder (2)\07-memeqbranes (1)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0221" y="2299029"/>
            <a:ext cx="3161864" cy="3707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771407" y="969650"/>
            <a:ext cx="3190508" cy="490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585" dirty="0">
                <a:solidFill>
                  <a:prstClr val="black"/>
                </a:solidFill>
                <a:cs typeface="B Nazanin" pitchFamily="2" charset="-78"/>
              </a:rPr>
              <a:t>سازه زینی شکل</a:t>
            </a:r>
            <a:endParaRPr lang="en-US" sz="2585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515657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 dirty="0">
                <a:solidFill>
                  <a:prstClr val="black">
                    <a:lumMod val="65000"/>
                    <a:lumOff val="35000"/>
                  </a:prstClr>
                </a:solidFill>
              </a:rPr>
              <a:t>7</a:t>
            </a:r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3074" name="Picture 2" descr="C:\Users\pedram\Desktop\سازه های کابلی\NAHAEI\munchen\19726346983214278960502012421278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334" y="3694876"/>
            <a:ext cx="7776864" cy="2466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pedram\Desktop\سازه های کابلی\NAHAEI\munchen\19726346983215060648752012501260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333" y="637306"/>
            <a:ext cx="4396154" cy="2980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034316" y="1036119"/>
            <a:ext cx="1595254" cy="1967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a-IR" sz="4062" dirty="0">
                <a:solidFill>
                  <a:prstClr val="black"/>
                </a:solidFill>
                <a:cs typeface="B Nazanin" pitchFamily="2" charset="-78"/>
              </a:rPr>
              <a:t>ورزشگاه المپیک مونیخ</a:t>
            </a:r>
            <a:endParaRPr lang="en-US" sz="4062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279595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 dirty="0">
                <a:solidFill>
                  <a:prstClr val="black">
                    <a:lumMod val="65000"/>
                    <a:lumOff val="35000"/>
                  </a:prstClr>
                </a:solidFill>
              </a:rPr>
              <a:t>7</a:t>
            </a:r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2050" name="Picture 2" descr="C:\Users\pedram\Desktop\سازه های کابلی\NAHAEI\az hame chi\NAHAEI\New folder (4)\saddled shape\07-membranes (1)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396" y="703774"/>
            <a:ext cx="3801208" cy="3550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C:\Users\pedram\Desktop\سازه های کابلی\NAHAEI\az hame chi\NAHAEI\New folder (4)\saddled shape\07-membrranes (1)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396" y="4625441"/>
            <a:ext cx="3748041" cy="1294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4" descr="C:\Users\pedram\Desktop\سازه های کابلی\NAHAEI\munchen\19726346983215855715052012581255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72593" y="3096656"/>
            <a:ext cx="4205921" cy="2801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4704938" y="770243"/>
            <a:ext cx="3655791" cy="10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a-IR" sz="2954" dirty="0">
                <a:solidFill>
                  <a:prstClr val="black"/>
                </a:solidFill>
                <a:cs typeface="B Nazanin" pitchFamily="2" charset="-78"/>
              </a:rPr>
              <a:t>اعمال نیروهای کششی در </a:t>
            </a:r>
            <a:endParaRPr lang="en-US" sz="2954" dirty="0">
              <a:solidFill>
                <a:prstClr val="black"/>
              </a:solidFill>
              <a:cs typeface="B Nazanin" pitchFamily="2" charset="-78"/>
            </a:endParaRPr>
          </a:p>
          <a:p>
            <a:pPr algn="l" rtl="0"/>
            <a:r>
              <a:rPr lang="fa-IR" sz="2954" dirty="0">
                <a:solidFill>
                  <a:prstClr val="black"/>
                </a:solidFill>
                <a:cs typeface="B Nazanin" pitchFamily="2" charset="-78"/>
              </a:rPr>
              <a:t>سازه ی زینی شکل این نمونه</a:t>
            </a:r>
            <a:endParaRPr lang="en-US" sz="2954" dirty="0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0" y="2099622"/>
            <a:ext cx="3855198" cy="774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fa-IR" sz="2215" dirty="0">
                <a:solidFill>
                  <a:prstClr val="black"/>
                </a:solidFill>
                <a:cs typeface="B Nazanin" pitchFamily="2" charset="-78"/>
              </a:rPr>
              <a:t>ورزشگاه مونیخ از 7 شبکه ی کابلی منحنی شکل تشکیل شده است.</a:t>
            </a:r>
            <a:endParaRPr lang="en-US" sz="2215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941825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6200489" y="1850040"/>
            <a:ext cx="2160240" cy="1113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  اگر دوبار یکسان در دو مکان قرینه روی کابل قرار گیرند کابل دوباره خود را با بارگذاری جدید وفق می‏دهد و بارها را با بدست اوردن ترکیبی جدید یعنی سه ضلع مستقیم تحمل می‏کند.</a:t>
            </a:r>
            <a:endParaRPr lang="en-US" sz="1292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مکانیزم تحمل بار توسط کابل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78" y="1578736"/>
            <a:ext cx="2255915" cy="1584388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4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508497" y="4066425"/>
            <a:ext cx="4852231" cy="1113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 اگر تعداد بارها افزایش یابد کابل ترکیب متعادل تازه ای پیدا می کند که دارای اضلاع مستقیم بین بارها و تغییر جهت در نقطه‏ی اثر بارهاست. شکل بدست آمده‏ی کابل تحت تاثیر بارهای متمرکز را چند ضلعی طنابی گویند. این یک شکل طبیعی است که کابل برای حمل بارها در کشش به خود می‏گیرد و هر چه تعداد بارهای وارده بر کابل افزایش یابد تعداد اضلاع چند ضلعی طنابی هم افزایش می‏یابد و نهایتاً شکل کابل به منحنی پیوسته نردیک می‏شود. </a:t>
            </a:r>
            <a:endParaRPr lang="en-US" sz="1292">
              <a:solidFill>
                <a:prstClr val="black"/>
              </a:solidFill>
              <a:cs typeface="B Nazanin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10" y="3850724"/>
            <a:ext cx="2376025" cy="1705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567870"/>
            <a:ext cx="2326412" cy="17052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314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C:\Users\pedram\Desktop\سازه های کابلی\NAHAEI\az hame chi\NAHAEI\New folder (4)\saddled shape\07-membrantes (1)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8139" y="2897248"/>
            <a:ext cx="3239058" cy="3203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pedram\Desktop\سازه های کابلی\NAHAEI\az hame chi\NAHAEI\New folder (4)\saddled shape\07-membranes (1)-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865" y="4359565"/>
            <a:ext cx="4386949" cy="1751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pedram\Desktop\سازه های کابلی\NAHAEI\az hame chi\NAHAEI\New folder (4)\saddled shape\07-membranesk (1)-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703" y="836713"/>
            <a:ext cx="4442580" cy="3196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236689" y="770243"/>
            <a:ext cx="2991102" cy="774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a-IR" sz="2215" dirty="0">
                <a:solidFill>
                  <a:prstClr val="black"/>
                </a:solidFill>
                <a:cs typeface="B Nazanin" pitchFamily="2" charset="-78"/>
              </a:rPr>
              <a:t>اعمال نیروهای کششی در </a:t>
            </a:r>
            <a:endParaRPr lang="en-US" sz="2215" dirty="0">
              <a:solidFill>
                <a:prstClr val="black"/>
              </a:solidFill>
              <a:cs typeface="B Nazanin" pitchFamily="2" charset="-78"/>
            </a:endParaRPr>
          </a:p>
          <a:p>
            <a:pPr algn="l" rtl="0"/>
            <a:r>
              <a:rPr lang="fa-IR" sz="2215" dirty="0">
                <a:solidFill>
                  <a:prstClr val="black"/>
                </a:solidFill>
                <a:cs typeface="B Nazanin" pitchFamily="2" charset="-78"/>
              </a:rPr>
              <a:t>سازه ی زینی شکل این نمونه</a:t>
            </a:r>
            <a:endParaRPr lang="en-US" sz="2215" dirty="0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36689" y="1767278"/>
            <a:ext cx="2858164" cy="859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fa-IR" sz="1662" dirty="0">
                <a:solidFill>
                  <a:prstClr val="black"/>
                </a:solidFill>
                <a:cs typeface="B Nazanin" pitchFamily="2" charset="-78"/>
              </a:rPr>
              <a:t>1.کابل های محدب برای مقاومت در برابر نیروی بالا برنده ی باد.</a:t>
            </a:r>
          </a:p>
          <a:p>
            <a:pPr rtl="0"/>
            <a:r>
              <a:rPr lang="fa-IR" sz="1662" dirty="0">
                <a:solidFill>
                  <a:prstClr val="black"/>
                </a:solidFill>
                <a:cs typeface="B Nazanin" pitchFamily="2" charset="-78"/>
              </a:rPr>
              <a:t>2.کابل های مقعر برای غلبه برجاذبه</a:t>
            </a:r>
            <a:endParaRPr lang="en-US" sz="1662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049831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pedram\Desktop\سازه های کابلی\NAHAEI\az hame chi\NAHAEI\New folder (4)\saddled shape\07-membranes (1)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334" y="903181"/>
            <a:ext cx="3822751" cy="5137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pedram\Desktop\New folder (4)\munchen\img00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96063"/>
            <a:ext cx="4029517" cy="2655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170220" y="1301995"/>
            <a:ext cx="2858164" cy="111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a-IR" sz="3323" dirty="0">
                <a:solidFill>
                  <a:prstClr val="black"/>
                </a:solidFill>
                <a:cs typeface="B Nazanin" pitchFamily="2" charset="-78"/>
              </a:rPr>
              <a:t>جزئیات اتصالات کابل ها در این سازه</a:t>
            </a:r>
            <a:endParaRPr lang="en-US" sz="3323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179046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 dirty="0">
                <a:solidFill>
                  <a:prstClr val="black">
                    <a:lumMod val="65000"/>
                    <a:lumOff val="35000"/>
                  </a:prstClr>
                </a:solidFill>
              </a:rPr>
              <a:t>7</a:t>
            </a:r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1026" name="Picture 2" descr="C:\Users\pedram\Desktop\New folder (4)\munchen\munich_olympst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802" y="770244"/>
            <a:ext cx="3456384" cy="5184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pedram\Desktop\New folder (4)\munchen\Munich Roo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5531" y="3030187"/>
            <a:ext cx="3879164" cy="2909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904345" y="1036119"/>
            <a:ext cx="3190508" cy="603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a-IR" sz="3323" dirty="0">
                <a:solidFill>
                  <a:prstClr val="black"/>
                </a:solidFill>
                <a:cs typeface="B Nazanin" pitchFamily="2" charset="-78"/>
              </a:rPr>
              <a:t>ورزشگاه المپیک مونیخ</a:t>
            </a:r>
            <a:endParaRPr lang="en-US" sz="3323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661832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C:\Users\pedram\Desktop\سازه های کابلی\NAHAEI\az hame chi\NAHAEI\New folder (4)\New folder\TibertLicThesis-1ث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396" y="836712"/>
            <a:ext cx="5590443" cy="2734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C:\Users\pedram\Desktop\سازه های کابلی\NAHAEI\az hame chi\NAHAEI\New folder (4)\New folder\TibertLicTquhesis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866" y="3960752"/>
            <a:ext cx="3683790" cy="1980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7" name="Picture 5" descr="C:\Users\pedram\Desktop\سازه های کابلی\NAHAEI\az hame chi\NAHAEI\New folder (4)\New folder\TibertLicTuhesis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7305" y="3960751"/>
            <a:ext cx="4239300" cy="1983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 descr="C:\Users\pedram\Desktop\سازه های کابلی\NAHAEI\az hame chi\NAHAEI\New folder (4)\New folder\TibertLicThesis-1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84582" y="2262604"/>
            <a:ext cx="2375553" cy="1365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6233723" y="903182"/>
            <a:ext cx="2326412" cy="111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3323" dirty="0">
                <a:solidFill>
                  <a:prstClr val="black"/>
                </a:solidFill>
                <a:latin typeface="Calibri"/>
              </a:rPr>
              <a:t>Raleigh arena</a:t>
            </a:r>
          </a:p>
        </p:txBody>
      </p:sp>
    </p:spTree>
    <p:extLst>
      <p:ext uri="{BB962C8B-B14F-4D97-AF65-F5344CB8AC3E}">
        <p14:creationId xmlns:p14="http://schemas.microsoft.com/office/powerpoint/2010/main" val="169598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pedram\Desktop\سازه های کابلی\NAHAEI\az hame chi\NAHAEI\New folder (4)\saddled shape\07-membwranes (1)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678" y="3429000"/>
            <a:ext cx="6641238" cy="2739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9" descr="C:\Users\pedram\Desktop\سازه های کابلی\NAHAEI\az hame chi\NAHAEI\New folder (4)\saddled shape\07-memwbwranes (1)-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2678" y="836713"/>
            <a:ext cx="3657600" cy="2208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103751" y="1036119"/>
            <a:ext cx="2592288" cy="151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US" sz="2585" dirty="0">
                <a:solidFill>
                  <a:prstClr val="black"/>
                </a:solidFill>
              </a:rPr>
              <a:t>Arena Amazonia</a:t>
            </a:r>
          </a:p>
          <a:p>
            <a:pPr algn="ctr" rtl="0"/>
            <a:r>
              <a:rPr lang="en-US" sz="1662" dirty="0">
                <a:solidFill>
                  <a:prstClr val="black"/>
                </a:solidFill>
              </a:rPr>
              <a:t>Manaus, Brazil</a:t>
            </a:r>
          </a:p>
          <a:p>
            <a:pPr algn="ctr" rtl="0"/>
            <a:r>
              <a:rPr lang="en-US" sz="1662" dirty="0">
                <a:solidFill>
                  <a:prstClr val="black"/>
                </a:solidFill>
              </a:rPr>
              <a:t>Architect: GMP</a:t>
            </a:r>
          </a:p>
          <a:p>
            <a:pPr algn="ctr" rtl="0"/>
            <a:r>
              <a:rPr lang="en-US" sz="1662" dirty="0">
                <a:solidFill>
                  <a:prstClr val="black"/>
                </a:solidFill>
              </a:rPr>
              <a:t>Engineer: </a:t>
            </a:r>
            <a:r>
              <a:rPr lang="en-US" sz="1662" dirty="0" err="1">
                <a:solidFill>
                  <a:prstClr val="black"/>
                </a:solidFill>
              </a:rPr>
              <a:t>Schlaich</a:t>
            </a:r>
            <a:r>
              <a:rPr lang="en-US" sz="1662" dirty="0">
                <a:solidFill>
                  <a:prstClr val="black"/>
                </a:solidFill>
              </a:rPr>
              <a:t> </a:t>
            </a:r>
            <a:r>
              <a:rPr lang="en-US" sz="1662" dirty="0" err="1">
                <a:solidFill>
                  <a:prstClr val="black"/>
                </a:solidFill>
              </a:rPr>
              <a:t>Bergermann</a:t>
            </a:r>
            <a:endParaRPr lang="en-US" sz="1662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55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pedram\Desktop\سازه های کابلی\NAHAEI\az hame chi\NAHAEI\New folder (4)\wave shape\07-membranes (1)-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802" y="637305"/>
            <a:ext cx="7743161" cy="5580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973780" y="2099622"/>
            <a:ext cx="2791695" cy="490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fa-IR" sz="2585" dirty="0">
                <a:solidFill>
                  <a:prstClr val="white"/>
                </a:solidFill>
                <a:cs typeface="B Nazanin" pitchFamily="2" charset="-78"/>
              </a:rPr>
              <a:t>سازه ی موجی شکل</a:t>
            </a:r>
            <a:endParaRPr lang="en-US" sz="2585" dirty="0">
              <a:solidFill>
                <a:prstClr val="white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1024822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edram\Desktop\سازه های کابلی\NAHAEI\az hame chi\NAHAEI\New folder (4)\wave shape\07-membranes (1)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865" y="703775"/>
            <a:ext cx="3413270" cy="5478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pedram\Desktop\سازه های کابلی\NAHAEI\az hame chi\NAHAEI\New folder (4)\wave shape\07-membra3nes (1)-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1407" y="2246411"/>
            <a:ext cx="3494082" cy="3907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5236689" y="969651"/>
            <a:ext cx="2459350" cy="859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1662" b="1" dirty="0">
                <a:solidFill>
                  <a:prstClr val="black"/>
                </a:solidFill>
              </a:rPr>
              <a:t>Sony Center Berlin</a:t>
            </a:r>
          </a:p>
          <a:p>
            <a:pPr algn="l" rtl="0"/>
            <a:r>
              <a:rPr lang="en-US" sz="1662" dirty="0">
                <a:solidFill>
                  <a:prstClr val="black"/>
                </a:solidFill>
              </a:rPr>
              <a:t>Architect: Helmut </a:t>
            </a:r>
            <a:r>
              <a:rPr lang="en-US" sz="1662" dirty="0" err="1">
                <a:solidFill>
                  <a:prstClr val="black"/>
                </a:solidFill>
              </a:rPr>
              <a:t>Jahn</a:t>
            </a:r>
            <a:endParaRPr lang="en-US" sz="1662" dirty="0">
              <a:solidFill>
                <a:prstClr val="black"/>
              </a:solidFill>
            </a:endParaRPr>
          </a:p>
          <a:p>
            <a:pPr algn="l" rtl="0"/>
            <a:r>
              <a:rPr lang="en-US" sz="1662" dirty="0">
                <a:solidFill>
                  <a:prstClr val="black"/>
                </a:solidFill>
              </a:rPr>
              <a:t>Engineer: </a:t>
            </a:r>
            <a:r>
              <a:rPr lang="en-US" sz="1662" dirty="0" err="1">
                <a:solidFill>
                  <a:prstClr val="black"/>
                </a:solidFill>
              </a:rPr>
              <a:t>Ove</a:t>
            </a:r>
            <a:r>
              <a:rPr lang="en-US" sz="1662" dirty="0">
                <a:solidFill>
                  <a:prstClr val="black"/>
                </a:solidFill>
              </a:rPr>
              <a:t> Arup</a:t>
            </a:r>
          </a:p>
        </p:txBody>
      </p:sp>
    </p:spTree>
    <p:extLst>
      <p:ext uri="{BB962C8B-B14F-4D97-AF65-F5344CB8AC3E}">
        <p14:creationId xmlns:p14="http://schemas.microsoft.com/office/powerpoint/2010/main" val="326350357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pedram\Desktop\سازه های کابلی\NAHAEI\az hame chi\NAHAEI\New folder (4)\wave shape\07-memsbranes (1)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6594" y="3096656"/>
            <a:ext cx="4533542" cy="2998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C:\Users\pedram\Desktop\سازه های کابلی\NAHAEI\az hame chi\NAHAEI\New folder (4)\wave shape\07-memsbraneeds (1)-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396" y="4691909"/>
            <a:ext cx="3459736" cy="1268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C:\Users\pedram\Desktop\سازه های کابلی\NAHAEI\az hame chi\NAHAEI\New folder (4)\wave shape\07-memsbraneds (1)-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3865" y="703774"/>
            <a:ext cx="4557781" cy="3114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5303158" y="969650"/>
            <a:ext cx="3190508" cy="887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585" b="1" dirty="0">
                <a:solidFill>
                  <a:prstClr val="black"/>
                </a:solidFill>
              </a:rPr>
              <a:t>San Diego Convention Center</a:t>
            </a:r>
            <a:endParaRPr lang="en-US" sz="2585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34163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pedram\Desktop\سازه های کابلی\NAHAEI\az hame chi\NAHAEI\New folder (4)\wave shape\07-membranses (1)-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2085" y="1700808"/>
            <a:ext cx="6786352" cy="44875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103751" y="703775"/>
            <a:ext cx="2858164" cy="887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585" dirty="0">
                <a:solidFill>
                  <a:prstClr val="black"/>
                </a:solidFill>
              </a:rPr>
              <a:t>Olympic Stadium London 2012</a:t>
            </a:r>
          </a:p>
        </p:txBody>
      </p:sp>
    </p:spTree>
    <p:extLst>
      <p:ext uri="{BB962C8B-B14F-4D97-AF65-F5344CB8AC3E}">
        <p14:creationId xmlns:p14="http://schemas.microsoft.com/office/powerpoint/2010/main" val="2345240973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pedram\Desktop\سازه های کابلی\NAHAEI\az hame chi\NAHAEI\New folder (3)\07-membjranes (1)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865" y="637306"/>
            <a:ext cx="4187542" cy="5509764"/>
          </a:xfrm>
          <a:prstGeom prst="rect">
            <a:avLst/>
          </a:prstGeom>
          <a:noFill/>
        </p:spPr>
      </p:pic>
      <p:pic>
        <p:nvPicPr>
          <p:cNvPr id="5" name="Picture 4" descr="C:\Users\pedram\Desktop\سازه های کابلی\NAHAEI\az hame chi\NAHAEI\New folder (4)\arch shape\07-membransesa (1)-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4345" y="3628407"/>
            <a:ext cx="3680941" cy="2391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904345" y="1169057"/>
            <a:ext cx="3190508" cy="774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fa-IR" sz="4431" dirty="0">
                <a:solidFill>
                  <a:prstClr val="black"/>
                </a:solidFill>
                <a:cs typeface="B Nazanin" pitchFamily="2" charset="-78"/>
              </a:rPr>
              <a:t>سازه های قوسی</a:t>
            </a:r>
            <a:endParaRPr lang="en-US" sz="4431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220847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3774373" y="1639468"/>
            <a:ext cx="4586356" cy="1539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این کابل‏‏ها اصولاً با فرم منحنی طنابی عمل می‏کنند که می‏توان آن‏ها را به دو گونه تقسیم کرد :</a:t>
            </a:r>
          </a:p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endParaRPr lang="fa-IR" sz="738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کابل‏های سهمی که برای بارهایی که به صورت یکنواخت در یک دهانه افقی وارد می‏شوند کاربرد دارند.</a:t>
            </a:r>
          </a:p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endParaRPr lang="fa-IR" sz="738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کابل های زنجیروار که برای بارهایی که در طول منحنی کابل یکنواخت هستند کاربرد دارند.</a:t>
            </a:r>
            <a:endParaRPr lang="en-US" sz="1292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کابل‏های با فرم منحنی طنابی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086" y="1169057"/>
            <a:ext cx="1928432" cy="1928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387" y="3894283"/>
            <a:ext cx="1952965" cy="171890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5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774373" y="4256333"/>
            <a:ext cx="4586356" cy="1141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در جایی که نسبت دهانه به خیز در کابل‏ها بیشتر از 5 باشد این دو رفتاری یکسان از خود نشان می‏دهند.</a:t>
            </a:r>
          </a:p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endParaRPr lang="fa-IR" sz="738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کابل‏های رشته‏ای اصولا به صورت کابل‏های معلق کاربرد دارند.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738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>
                <a:solidFill>
                  <a:prstClr val="black"/>
                </a:solidFill>
                <a:ea typeface="Majalla UI"/>
                <a:cs typeface="B Nazanin" pitchFamily="2" charset="-78"/>
              </a:rPr>
              <a:t>در این کابل‏ها خیز با نیروهای کابلی نسبت عکس دارد.</a:t>
            </a:r>
            <a:endParaRPr lang="en-US" sz="1292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7368" y="3163959"/>
            <a:ext cx="1062669" cy="333809"/>
          </a:xfrm>
          <a:prstGeom prst="rect">
            <a:avLst/>
          </a:prstGeom>
          <a:noFill/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سهمی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7368" y="5618813"/>
            <a:ext cx="1062669" cy="333809"/>
          </a:xfrm>
          <a:prstGeom prst="rect">
            <a:avLst/>
          </a:prstGeom>
          <a:noFill/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زنجیروار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30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pedram\Desktop\سازه های کابلی\NAHAEI\az hame chi\NAHAEI\New folder (4)\arch shape\07-membransesas (1)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7178" y="836713"/>
            <a:ext cx="3556489" cy="2129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C:\Users\pedram\Desktop\سازه های کابلی\NAHAEI\az hame chi\NAHAEI\New folder (4)\arch shape\07-membransesa (1)-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334" y="3104830"/>
            <a:ext cx="4693604" cy="3049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3" name="Picture 5" descr="C:\Users\pedram\Desktop\سازه های کابلی\NAHAEI\az hame chi\NAHAEI\New folder (4)\arch shape\07-membranses (1)-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035" y="836712"/>
            <a:ext cx="3893965" cy="1595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967848" y="4093690"/>
            <a:ext cx="2326412" cy="111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fa-IR" sz="3323" dirty="0">
                <a:solidFill>
                  <a:prstClr val="black"/>
                </a:solidFill>
                <a:cs typeface="B Nazanin" pitchFamily="2" charset="-78"/>
              </a:rPr>
              <a:t>نمونه هایی از سازه های قوسی</a:t>
            </a:r>
            <a:endParaRPr lang="en-US" sz="3323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163636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pedram\Desktop\سازه های کابلی\NAHAEI\az hame chi\NAHAEI\New folder (4)\arch shape\07-membranesw(1)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396" y="654291"/>
            <a:ext cx="4653834" cy="3107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C:\Users\pedram\Desktop\سازه های کابلی\NAHAEI\az hame chi\NAHAEI\New folder (4)\arch shape\07-membranesws(1)-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3158" y="1719972"/>
            <a:ext cx="3209605" cy="2107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C:\Users\pedram\Desktop\سازه های کابلی\NAHAEI\az hame chi\NAHAEI\New folder (4)\arch shape\07-membraneswsw(1)-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396" y="3894283"/>
            <a:ext cx="4636762" cy="232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C:\Users\pedram\Desktop\سازه های کابلی\NAHAEI\az hame chi\NAHAEI\New folder (4)\arch shape\07-membraneswsws(1)-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3346" y="4013457"/>
            <a:ext cx="2943852" cy="2207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369627" y="715566"/>
            <a:ext cx="2991102" cy="859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1662" dirty="0">
                <a:solidFill>
                  <a:prstClr val="black"/>
                </a:solidFill>
              </a:rPr>
              <a:t>Bangkok Airport Terminal</a:t>
            </a:r>
          </a:p>
          <a:p>
            <a:pPr algn="l" rtl="0"/>
            <a:r>
              <a:rPr lang="en-US" sz="1662" dirty="0">
                <a:solidFill>
                  <a:prstClr val="black"/>
                </a:solidFill>
              </a:rPr>
              <a:t>Architect: Helmut </a:t>
            </a:r>
            <a:r>
              <a:rPr lang="en-US" sz="1662" dirty="0" err="1">
                <a:solidFill>
                  <a:prstClr val="black"/>
                </a:solidFill>
              </a:rPr>
              <a:t>Jahn</a:t>
            </a:r>
            <a:r>
              <a:rPr lang="en-US" sz="1662" dirty="0">
                <a:solidFill>
                  <a:prstClr val="black"/>
                </a:solidFill>
              </a:rPr>
              <a:t> Engineer: </a:t>
            </a:r>
            <a:r>
              <a:rPr lang="en-US" sz="1662" dirty="0" err="1">
                <a:solidFill>
                  <a:prstClr val="black"/>
                </a:solidFill>
              </a:rPr>
              <a:t>Ove</a:t>
            </a:r>
            <a:r>
              <a:rPr lang="en-US" sz="1662" dirty="0">
                <a:solidFill>
                  <a:prstClr val="black"/>
                </a:solidFill>
              </a:rPr>
              <a:t> Arup</a:t>
            </a:r>
          </a:p>
        </p:txBody>
      </p:sp>
    </p:spTree>
    <p:extLst>
      <p:ext uri="{BB962C8B-B14F-4D97-AF65-F5344CB8AC3E}">
        <p14:creationId xmlns:p14="http://schemas.microsoft.com/office/powerpoint/2010/main" val="365839998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pedram\Desktop\سازه های کابلی\NAHAEI\az hame chi\NAHAEI\New folder (4)\arch shape\07-membranes (1)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396" y="2141256"/>
            <a:ext cx="3389915" cy="1753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C:\Users\pedram\Desktop\سازه های کابلی\NAHAEI\az hame chi\NAHAEI\New folder (4)\arch shape\07-membraness (1)-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396" y="4041098"/>
            <a:ext cx="3424490" cy="2246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C:\Users\pedram\Desktop\سازه های کابلی\NAHAEI\az hame chi\NAHAEI\New folder (4)\arch shape\07-membranesss (1)-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0127" y="3229594"/>
            <a:ext cx="4570008" cy="3083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C:\Users\pedram\Desktop\سازه های کابلی\NAHAEI\az hame chi\NAHAEI\New folder (4)\arch shape\07-membranessss (1)-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22488" y="2099621"/>
            <a:ext cx="2537648" cy="1129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6" name="Picture 6" descr="C:\Users\pedram\Desktop\سازه های کابلی\NAHAEI\az hame chi\NAHAEI\New folder (4)\arch shape\07-membranessssa (1)-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07311" y="570837"/>
            <a:ext cx="4648200" cy="1519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783271" y="836713"/>
            <a:ext cx="2791695" cy="1143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1846" b="1" dirty="0">
                <a:solidFill>
                  <a:prstClr val="black"/>
                </a:solidFill>
              </a:rPr>
              <a:t>Skating Rink Munich</a:t>
            </a:r>
          </a:p>
          <a:p>
            <a:pPr algn="l" rtl="0"/>
            <a:r>
              <a:rPr lang="en-US" sz="1662" dirty="0">
                <a:solidFill>
                  <a:prstClr val="black"/>
                </a:solidFill>
              </a:rPr>
              <a:t>Architect: Ackermann</a:t>
            </a:r>
          </a:p>
          <a:p>
            <a:pPr algn="l" rtl="0"/>
            <a:r>
              <a:rPr lang="en-US" sz="1662" dirty="0">
                <a:solidFill>
                  <a:prstClr val="black"/>
                </a:solidFill>
              </a:rPr>
              <a:t>Engineer: </a:t>
            </a:r>
            <a:r>
              <a:rPr lang="en-US" sz="1662" dirty="0" err="1">
                <a:solidFill>
                  <a:prstClr val="black"/>
                </a:solidFill>
              </a:rPr>
              <a:t>Schlaich</a:t>
            </a:r>
            <a:r>
              <a:rPr lang="en-US" sz="1662" dirty="0">
                <a:solidFill>
                  <a:prstClr val="black"/>
                </a:solidFill>
              </a:rPr>
              <a:t> / </a:t>
            </a:r>
            <a:r>
              <a:rPr lang="en-US" sz="1662" dirty="0" err="1">
                <a:solidFill>
                  <a:prstClr val="black"/>
                </a:solidFill>
              </a:rPr>
              <a:t>Bergermann</a:t>
            </a:r>
            <a:endParaRPr lang="en-US" sz="1662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42147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pedram\Desktop\سازه های کابلی\NAHAEI\az hame chi\NAHAEI\New folder (3)\07-memewebranes (1)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865" y="703775"/>
            <a:ext cx="4462514" cy="5524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 descr="C:\Users\pedram\Desktop\سازه های کابلی\NAHAEI\az hame chi\NAHAEI\New folder (4)\point shape\07-membranesw (1)-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0220" y="2877168"/>
            <a:ext cx="3304381" cy="3277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502565" y="1047375"/>
            <a:ext cx="2725226" cy="660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92" dirty="0">
                <a:solidFill>
                  <a:prstClr val="black"/>
                </a:solidFill>
                <a:cs typeface="B Nazanin" pitchFamily="2" charset="-78"/>
              </a:rPr>
              <a:t>ساختار نقطه ای</a:t>
            </a:r>
            <a:endParaRPr lang="en-US" sz="3692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079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pedram\Desktop\سازه های کابلی\NAHAEI\az hame chi\NAHAEI\New folder (4)\point shape\07-membranesz (1)-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865" y="637305"/>
            <a:ext cx="5849265" cy="252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C:\Users\pedram\Desktop\سازه های کابلی\NAHAEI\az hame chi\NAHAEI\New folder (4)\point shape\07-membraneszas (1)-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865" y="3318784"/>
            <a:ext cx="5118107" cy="2835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5" name="Picture 5" descr="C:\Users\pedram\Desktop\سازه های کابلی\NAHAEI\az hame chi\NAHAEI\New folder (4)\point shape\07-membranesza (1)-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63909" y="3296063"/>
            <a:ext cx="1963289" cy="2843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ectangle 11"/>
          <p:cNvSpPr/>
          <p:nvPr/>
        </p:nvSpPr>
        <p:spPr>
          <a:xfrm>
            <a:off x="6699006" y="1036119"/>
            <a:ext cx="1728192" cy="1114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215" dirty="0">
                <a:solidFill>
                  <a:prstClr val="black"/>
                </a:solidFill>
              </a:rPr>
              <a:t>Oklahoma City Mall PCV cover</a:t>
            </a:r>
          </a:p>
        </p:txBody>
      </p:sp>
    </p:spTree>
    <p:extLst>
      <p:ext uri="{BB962C8B-B14F-4D97-AF65-F5344CB8AC3E}">
        <p14:creationId xmlns:p14="http://schemas.microsoft.com/office/powerpoint/2010/main" val="388262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pedram\Desktop\سازه های کابلی\NAHAEI\az hame chi\NAHAEI\New folder (4)\point shape\07-membranes (1)-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865" y="2897249"/>
            <a:ext cx="4671877" cy="3317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0" name="Picture 6" descr="C:\Users\pedram\Desktop\سازه های کابلی\denver airport\Denver-airport-large-7-6-10 (1)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4373" y="836712"/>
            <a:ext cx="4652825" cy="2795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849740" y="1036119"/>
            <a:ext cx="2459350" cy="1342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4062" dirty="0">
                <a:solidFill>
                  <a:prstClr val="black"/>
                </a:solidFill>
                <a:cs typeface="B Nazanin" pitchFamily="2" charset="-78"/>
              </a:rPr>
              <a:t>Denver Airport</a:t>
            </a:r>
          </a:p>
        </p:txBody>
      </p:sp>
    </p:spTree>
    <p:extLst>
      <p:ext uri="{BB962C8B-B14F-4D97-AF65-F5344CB8AC3E}">
        <p14:creationId xmlns:p14="http://schemas.microsoft.com/office/powerpoint/2010/main" val="24678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C:\Users\pedram\Desktop\سازه های کابلی\denver airport\Lou-DIA-Quite-Elegance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3780" y="3202255"/>
            <a:ext cx="4453418" cy="2968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C:\Users\pedram\Desktop\سازه های کابلی\NAHAEI\az hame chi\NAHAEI\New folder (4)\point shape\07-membranes (1)-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333" y="703774"/>
            <a:ext cx="4519887" cy="3232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 descr="C:\Users\pedram\Desktop\سازه های کابلی\denver airport\CNBC-beautiful-airports-Den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334" y="4027221"/>
            <a:ext cx="3190508" cy="2082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768441" y="969650"/>
            <a:ext cx="2459350" cy="1342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4062" dirty="0">
                <a:solidFill>
                  <a:prstClr val="black"/>
                </a:solidFill>
                <a:cs typeface="B Nazanin" pitchFamily="2" charset="-78"/>
              </a:rPr>
              <a:t>Denver Airport</a:t>
            </a:r>
          </a:p>
        </p:txBody>
      </p:sp>
    </p:spTree>
    <p:extLst>
      <p:ext uri="{BB962C8B-B14F-4D97-AF65-F5344CB8AC3E}">
        <p14:creationId xmlns:p14="http://schemas.microsoft.com/office/powerpoint/2010/main" val="36709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pedram\Desktop\سازه های کابلی\NAHAEI\az hame chi\NAHAEI\New folder (4)\point shape\07-membranesq (1)-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865" y="654729"/>
            <a:ext cx="4034203" cy="3106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7" name="Picture 3" descr="C:\Users\pedram\Desktop\سازه های کابلی\NAHAEI\az hame chi\NAHAEI\New folder (4)\point shape\07-membranesqq (1)-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865" y="3830126"/>
            <a:ext cx="3972657" cy="2324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C:\Users\pedram\Desktop\سازه های کابلی\NAHAEI\az hame chi\NAHAEI\New folder (4)\point shape\07-membranes (1)-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4938" y="3888401"/>
            <a:ext cx="3895404" cy="2265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170220" y="1169057"/>
            <a:ext cx="3190508" cy="1967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4062" b="1" dirty="0" err="1">
                <a:solidFill>
                  <a:prstClr val="black"/>
                </a:solidFill>
              </a:rPr>
              <a:t>Incheon</a:t>
            </a:r>
            <a:r>
              <a:rPr lang="en-US" sz="4062" b="1" dirty="0">
                <a:solidFill>
                  <a:prstClr val="black"/>
                </a:solidFill>
              </a:rPr>
              <a:t> Stadium, South Korea</a:t>
            </a:r>
            <a:endParaRPr lang="en-US" sz="4062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50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pedram\Desktop\سازه های کابلی\NAHAEI\az hame chi\NAHAEI\New folder (4)\point shape\New folder\07-membranes (1)-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679" y="770243"/>
            <a:ext cx="3059192" cy="2259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Picture 3" descr="C:\Users\pedram\Desktop\سازه های کابلی\NAHAEI\az hame chi\NAHAEI\New folder (4)\point shape\New folder\07-membranesq (1)-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7876" y="2564904"/>
            <a:ext cx="3443654" cy="3499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C:\Users\pedram\Desktop\سازه های کابلی\NAHAEI\az hame chi\NAHAEI\New folder (4)\point shape\New folder\07-membranesqq (1)-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2678" y="3144967"/>
            <a:ext cx="3071826" cy="2942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442028" y="1102588"/>
            <a:ext cx="4918700" cy="603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fa-IR" sz="3323" dirty="0">
                <a:solidFill>
                  <a:prstClr val="black"/>
                </a:solidFill>
                <a:cs typeface="B Nazanin" pitchFamily="2" charset="-78"/>
              </a:rPr>
              <a:t>توضیح قسمت های مختلف</a:t>
            </a:r>
            <a:endParaRPr lang="en-US" sz="3323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739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pedram\Desktop\سازه های کابلی\NAHAEI\az hame chi\NAHAEI\New folder (4)\point shape\german pavillion\07-membranes (1)-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865" y="654200"/>
            <a:ext cx="4320480" cy="2792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 descr="C:\Users\pedram\Desktop\سازه های کابلی\NAHAEI\az hame chi\NAHAEI\New folder (4)\point shape\german pavillion\07-membranesw (1)-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865" y="3557038"/>
            <a:ext cx="4032624" cy="2597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C:\Users\pedram\Desktop\سازه های کابلی\NAHAEI\az hame chi\NAHAEI\New folder (4)\point shape\german pavillion\07-membranesws (1)-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4637" y="3606894"/>
            <a:ext cx="3875499" cy="2547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502565" y="969650"/>
            <a:ext cx="3057570" cy="717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a-IR" sz="4062" dirty="0">
                <a:solidFill>
                  <a:prstClr val="black"/>
                </a:solidFill>
                <a:cs typeface="B Nazanin" pitchFamily="2" charset="-78"/>
              </a:rPr>
              <a:t>غرفه ی آلمان</a:t>
            </a:r>
            <a:endParaRPr lang="en-US" sz="4062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420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کابل‏های با فرم منحنی طنابی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 cstate="email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7283" y="2527340"/>
            <a:ext cx="3190511" cy="1234004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6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00489" y="1340514"/>
            <a:ext cx="2027302" cy="333809"/>
          </a:xfrm>
          <a:prstGeom prst="rect">
            <a:avLst/>
          </a:prstGeom>
          <a:solidFill>
            <a:srgbClr val="C0C0C0">
              <a:alpha val="50196"/>
            </a:srgb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569" b="0">
                <a:solidFill>
                  <a:prstClr val="black">
                    <a:lumMod val="95000"/>
                    <a:lumOff val="5000"/>
                  </a:prstClr>
                </a:solidFill>
              </a:rPr>
              <a:t>نسبت مناسب افت به دهانه</a:t>
            </a:r>
            <a:endParaRPr lang="en-US" sz="1569" b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5037283" y="4073091"/>
              <a:ext cx="3193569" cy="1767595"/>
            </p:xfrm>
            <a:graphic>
              <a:graphicData uri="http://schemas.openxmlformats.org/drawingml/2006/table">
                <a:tbl>
                  <a:tblPr firstRow="1" bandRow="1">
                    <a:effectLst>
                      <a:outerShdw blurRad="50800" dist="38100" dir="2700000" algn="tl" rotWithShape="0">
                        <a:schemeClr val="tx1">
                          <a:lumMod val="50000"/>
                          <a:alpha val="40000"/>
                        </a:schemeClr>
                      </a:outerShdw>
                    </a:effectLst>
                    <a:tableStyleId>{F5AB1C69-6EDB-4FF4-983F-18BD219EF322}</a:tableStyleId>
                  </a:tblPr>
                  <a:tblGrid>
                    <a:gridCol w="940234"/>
                    <a:gridCol w="2253335"/>
                  </a:tblGrid>
                  <a:tr h="388914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500" b="0" i="1" smtClean="0">
                                        <a:solidFill>
                                          <a:schemeClr val="bg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500" b="0" i="1" smtClean="0">
                                        <a:solidFill>
                                          <a:schemeClr val="bg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h</m:t>
                                    </m:r>
                                  </m:num>
                                  <m:den>
                                    <m:r>
                                      <a:rPr lang="en-US" sz="1500" b="0" i="1" smtClean="0">
                                        <a:solidFill>
                                          <a:schemeClr val="bg1">
                                            <a:lumMod val="95000"/>
                                            <a:lumOff val="5000"/>
                                          </a:schemeClr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𝑙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700" smtClean="0">
                            <a:solidFill>
                              <a:schemeClr val="bg1">
                                <a:lumMod val="95000"/>
                                <a:lumOff val="5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84406" marR="84406" marT="42203" marB="42203" anchor="ctr">
                        <a:lnL w="12700" cap="flat" cmpd="sng" algn="ctr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1500" b="0" smtClean="0">
                              <a:solidFill>
                                <a:schemeClr val="bg1">
                                  <a:lumMod val="95000"/>
                                  <a:lumOff val="5000"/>
                                </a:schemeClr>
                              </a:solidFill>
                              <a:cs typeface="B Nazanin" pitchFamily="2" charset="-78"/>
                            </a:rPr>
                            <a:t>افت</a:t>
                          </a:r>
                          <a:r>
                            <a:rPr lang="fa-IR" sz="1500" b="0" baseline="0" smtClean="0">
                              <a:solidFill>
                                <a:schemeClr val="bg1">
                                  <a:lumMod val="95000"/>
                                  <a:lumOff val="5000"/>
                                </a:schemeClr>
                              </a:solidFill>
                              <a:cs typeface="B Nazanin" pitchFamily="2" charset="-78"/>
                            </a:rPr>
                            <a:t> به دهانه</a:t>
                          </a:r>
                          <a:endParaRPr lang="en-US" sz="1500" b="0">
                            <a:solidFill>
                              <a:schemeClr val="bg1">
                                <a:lumMod val="95000"/>
                                <a:lumOff val="5000"/>
                              </a:schemeClr>
                            </a:solidFill>
                            <a:cs typeface="B Nazanin" pitchFamily="2" charset="-78"/>
                          </a:endParaRPr>
                        </a:p>
                      </a:txBody>
                      <a:tcPr marL="84406" marR="84406" marT="42203" marB="42203" anchor="ctr">
                        <a:lnL w="12700" cap="flat" cmpd="sng" algn="ctr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3762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000" b="0" i="1" smtClean="0">
                                        <a:latin typeface="Cambria Math" panose="02040503050406030204" pitchFamily="18" charset="0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000" b="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sz="1000" b="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100" smtClean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84406" marR="84406" marT="42203" marB="42203" anchor="ctr">
                        <a:lnL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1700" smtClean="0">
                              <a:solidFill>
                                <a:schemeClr val="bg1">
                                  <a:lumMod val="85000"/>
                                  <a:lumOff val="15000"/>
                                </a:schemeClr>
                              </a:solidFill>
                              <a:ea typeface="Majalla UI"/>
                              <a:cs typeface="B Nazanin" pitchFamily="2" charset="-78"/>
                            </a:rPr>
                            <a:t>سهمی </a:t>
                          </a:r>
                          <a:endParaRPr lang="en-US" sz="1700">
                            <a:solidFill>
                              <a:schemeClr val="bg1">
                                <a:lumMod val="85000"/>
                                <a:lumOff val="15000"/>
                              </a:schemeClr>
                            </a:solidFill>
                          </a:endParaRPr>
                        </a:p>
                      </a:txBody>
                      <a:tcPr marL="84406" marR="84406" marT="42203" marB="42203" anchor="ctr">
                        <a:lnL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3762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100" b="0" i="1" smtClean="0">
                                        <a:latin typeface="Cambria Math" panose="02040503050406030204" pitchFamily="18" charset="0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100" b="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100" b="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100" smtClean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84406" marR="84406" marT="42203" marB="42203" anchor="ctr">
                        <a:lnL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1700" smtClean="0">
                              <a:solidFill>
                                <a:schemeClr val="bg1">
                                  <a:lumMod val="85000"/>
                                  <a:lumOff val="15000"/>
                                </a:schemeClr>
                              </a:solidFill>
                              <a:ea typeface="Majalla UI"/>
                              <a:cs typeface="B Nazanin" pitchFamily="2" charset="-78"/>
                            </a:rPr>
                            <a:t>بیز </a:t>
                          </a:r>
                          <a:endParaRPr lang="en-US" sz="1700">
                            <a:solidFill>
                              <a:schemeClr val="bg1">
                                <a:lumMod val="85000"/>
                                <a:lumOff val="15000"/>
                              </a:schemeClr>
                            </a:solidFill>
                          </a:endParaRPr>
                        </a:p>
                      </a:txBody>
                      <a:tcPr marL="84406" marR="84406" marT="42203" marB="42203" anchor="ctr">
                        <a:lnL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42314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US" sz="1300" b="0" i="1" smtClean="0"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3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3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300" smtClean="0">
                              <a:latin typeface="Times New Roman" pitchFamily="18" charset="0"/>
                              <a:cs typeface="Times New Roman" pitchFamily="18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type m:val="skw"/>
                                  <m:ctrlPr>
                                    <a:rPr lang="en-US" sz="1300" b="0" i="1" smtClean="0"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3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3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sz="130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84406" marR="84406" marT="42203" marB="42203" anchor="ctr">
                        <a:lnL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1700" smtClean="0">
                              <a:solidFill>
                                <a:schemeClr val="bg1">
                                  <a:lumMod val="85000"/>
                                  <a:lumOff val="15000"/>
                                </a:schemeClr>
                              </a:solidFill>
                              <a:ea typeface="Majalla UI"/>
                              <a:cs typeface="B Nazanin" pitchFamily="2" charset="-78"/>
                            </a:rPr>
                            <a:t>سقف ساختمان‏ها</a:t>
                          </a:r>
                        </a:p>
                      </a:txBody>
                      <a:tcPr marL="84406" marR="84406" marT="42203" marB="42203" anchor="ctr">
                        <a:lnL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42314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000" b="0" i="1" smtClean="0">
                                        <a:latin typeface="Cambria Math" panose="02040503050406030204" pitchFamily="18" charset="0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000" b="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000" b="0" i="1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10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84406" marR="84406" marT="42203" marB="42203" anchor="ctr">
                        <a:lnL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1700" smtClean="0">
                              <a:solidFill>
                                <a:schemeClr val="bg1">
                                  <a:lumMod val="85000"/>
                                  <a:lumOff val="15000"/>
                                </a:schemeClr>
                              </a:solidFill>
                              <a:ea typeface="Majalla UI"/>
                              <a:cs typeface="B Nazanin" pitchFamily="2" charset="-78"/>
                            </a:rPr>
                            <a:t>پل‏های معلق </a:t>
                          </a:r>
                        </a:p>
                      </a:txBody>
                      <a:tcPr marL="84406" marR="84406" marT="42203" marB="42203" anchor="ctr">
                        <a:lnL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7614816"/>
                  </p:ext>
                </p:extLst>
              </p:nvPr>
            </p:nvGraphicFramePr>
            <p:xfrm>
              <a:off x="5457056" y="4126765"/>
              <a:ext cx="3459700" cy="1894523"/>
            </p:xfrm>
            <a:graphic>
              <a:graphicData uri="http://schemas.openxmlformats.org/drawingml/2006/table">
                <a:tbl>
                  <a:tblPr firstRow="1" bandRow="1">
                    <a:effectLst>
                      <a:outerShdw blurRad="50800" dist="38100" dir="2700000" algn="tl" rotWithShape="0">
                        <a:schemeClr val="tx1">
                          <a:lumMod val="50000"/>
                          <a:alpha val="40000"/>
                        </a:schemeClr>
                      </a:outerShdw>
                    </a:effectLst>
                    <a:tableStyleId>{F5AB1C69-6EDB-4FF4-983F-18BD219EF322}</a:tableStyleId>
                  </a:tblPr>
                  <a:tblGrid>
                    <a:gridCol w="1018587"/>
                    <a:gridCol w="2441113"/>
                  </a:tblGrid>
                  <a:tr h="42132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395" t="-105797" r="-247904" b="-4608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1600" b="0" smtClean="0">
                              <a:solidFill>
                                <a:schemeClr val="bg1">
                                  <a:lumMod val="95000"/>
                                  <a:lumOff val="5000"/>
                                </a:schemeClr>
                              </a:solidFill>
                              <a:cs typeface="B Nazanin" pitchFamily="2" charset="-78"/>
                            </a:rPr>
                            <a:t>افت</a:t>
                          </a:r>
                          <a:r>
                            <a:rPr lang="fa-IR" sz="1600" b="0" baseline="0" smtClean="0">
                              <a:solidFill>
                                <a:schemeClr val="bg1">
                                  <a:lumMod val="95000"/>
                                  <a:lumOff val="5000"/>
                                </a:schemeClr>
                              </a:solidFill>
                              <a:cs typeface="B Nazanin" pitchFamily="2" charset="-78"/>
                            </a:rPr>
                            <a:t> به دهانه</a:t>
                          </a:r>
                          <a:endParaRPr lang="en-US" sz="1600" b="0">
                            <a:solidFill>
                              <a:schemeClr val="bg1">
                                <a:lumMod val="95000"/>
                                <a:lumOff val="5000"/>
                              </a:schemeClr>
                            </a:solidFill>
                            <a:cs typeface="B Nazanin" pitchFamily="2" charset="-78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395" t="-236667" r="-247904" b="-43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1800" smtClean="0">
                              <a:solidFill>
                                <a:schemeClr val="bg1">
                                  <a:lumMod val="85000"/>
                                  <a:lumOff val="15000"/>
                                </a:schemeClr>
                              </a:solidFill>
                              <a:ea typeface="Majalla UI"/>
                              <a:cs typeface="B Nazanin" pitchFamily="2" charset="-78"/>
                            </a:rPr>
                            <a:t>سهمی </a:t>
                          </a:r>
                          <a:endParaRPr lang="en-US">
                            <a:solidFill>
                              <a:schemeClr val="bg1">
                                <a:lumMod val="85000"/>
                                <a:lumOff val="1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395" t="-336667" r="-247904" b="-33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1800" smtClean="0">
                              <a:solidFill>
                                <a:schemeClr val="bg1">
                                  <a:lumMod val="85000"/>
                                  <a:lumOff val="15000"/>
                                </a:schemeClr>
                              </a:solidFill>
                              <a:ea typeface="Majalla UI"/>
                              <a:cs typeface="B Nazanin" pitchFamily="2" charset="-78"/>
                            </a:rPr>
                            <a:t>بیز </a:t>
                          </a:r>
                          <a:endParaRPr lang="en-US">
                            <a:solidFill>
                              <a:schemeClr val="bg1">
                                <a:lumMod val="85000"/>
                                <a:lumOff val="1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395" t="-429508" r="-247904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1800" smtClean="0">
                              <a:solidFill>
                                <a:schemeClr val="bg1">
                                  <a:lumMod val="85000"/>
                                  <a:lumOff val="15000"/>
                                </a:schemeClr>
                              </a:solidFill>
                              <a:ea typeface="Majalla UI"/>
                              <a:cs typeface="B Nazanin" pitchFamily="2" charset="-78"/>
                            </a:rPr>
                            <a:t>سقف ساختمان‏ها</a:t>
                          </a:r>
                        </a:p>
                      </a:txBody>
                      <a:tcPr anchor="ctr">
                        <a:lnL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3"/>
                          <a:stretch>
                            <a:fillRect l="-2395" t="-529508" r="-247904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a-IR" sz="1800" smtClean="0">
                              <a:solidFill>
                                <a:schemeClr val="bg1">
                                  <a:lumMod val="85000"/>
                                  <a:lumOff val="15000"/>
                                </a:schemeClr>
                              </a:solidFill>
                              <a:ea typeface="Majalla UI"/>
                              <a:cs typeface="B Nazanin" pitchFamily="2" charset="-78"/>
                            </a:rPr>
                            <a:t>پل‏های معلق </a:t>
                          </a:r>
                        </a:p>
                      </a:txBody>
                      <a:tcPr anchor="ctr">
                        <a:lnL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chemeClr val="bg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27" y="3030187"/>
            <a:ext cx="3766573" cy="28249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80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pedram\Desktop\سازه های کابلی\NAHAEI\az hame chi\NAHAEI\New folder (4)\point shape\07-membranes (1)-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192" y="1036119"/>
            <a:ext cx="3681402" cy="4946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 descr="C:\Users\pedram\Desktop\سازه های کابلی\NAHAEI\az hame chi\NAHAEI\New folder (4)\point shape\07-membranews (1)-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5637" y="2764311"/>
            <a:ext cx="3858030" cy="3188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439062" y="1102588"/>
            <a:ext cx="4054604" cy="490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585" dirty="0">
                <a:solidFill>
                  <a:prstClr val="black"/>
                </a:solidFill>
                <a:cs typeface="B Nazanin" pitchFamily="2" charset="-78"/>
              </a:rPr>
              <a:t>دو روش برای  مهار سازه های نقطه ای</a:t>
            </a:r>
            <a:endParaRPr lang="en-US" sz="2585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887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pedram\Desktop\سازه های کابلی\NAHAEI\az hame chi\NAHAEI\New folder (4)\edge beem\07-membranes (1)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333" y="770243"/>
            <a:ext cx="4282058" cy="5435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3" descr="C:\Users\pedram\Desktop\سازه های کابلی\NAHAEI\az hame chi\NAHAEI\New folder\07-d(1)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0220" y="2697842"/>
            <a:ext cx="3308701" cy="3489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369627" y="1036119"/>
            <a:ext cx="2658757" cy="490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585" dirty="0">
                <a:solidFill>
                  <a:prstClr val="black"/>
                </a:solidFill>
                <a:cs typeface="B Nazanin" pitchFamily="2" charset="-78"/>
              </a:rPr>
              <a:t>لبه های تیر شکل</a:t>
            </a:r>
            <a:endParaRPr lang="en-US" sz="2585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355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pedram\Desktop\سازه های کابلی\NAHAEI\az hame chi\NAHAEI\New folder (4)\we\07-membraneslk (1)-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865" y="3561938"/>
            <a:ext cx="4215413" cy="2666811"/>
          </a:xfrm>
          <a:prstGeom prst="rect">
            <a:avLst/>
          </a:prstGeom>
          <a:noFill/>
        </p:spPr>
      </p:pic>
      <p:pic>
        <p:nvPicPr>
          <p:cNvPr id="22531" name="Picture 3" descr="C:\Users\pedram\Desktop\سازه های کابلی\NAHAEI\az hame chi\NAHAEI\New folder (4)\we\07-membranesl (1)-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865" y="637306"/>
            <a:ext cx="4172114" cy="2791695"/>
          </a:xfrm>
          <a:prstGeom prst="rect">
            <a:avLst/>
          </a:prstGeom>
          <a:noFill/>
        </p:spPr>
      </p:pic>
      <p:pic>
        <p:nvPicPr>
          <p:cNvPr id="22532" name="Picture 4" descr="C:\Users\pedram\Desktop\سازه های کابلی\NAHAEI\az hame chi\NAHAEI\New folder (4)\we\07-membranes (1)-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6690" y="1779001"/>
            <a:ext cx="3290488" cy="43752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771407" y="903181"/>
            <a:ext cx="3788729" cy="774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215" dirty="0">
                <a:solidFill>
                  <a:prstClr val="black"/>
                </a:solidFill>
                <a:cs typeface="B Nazanin" pitchFamily="2" charset="-78"/>
              </a:rPr>
              <a:t>خلق فرم های پیچیده بوسیله ی سازه های کابلی</a:t>
            </a:r>
            <a:endParaRPr lang="en-US" sz="2215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990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pedram\Desktop\سازه های کابلی\NAHAEI\az hame chi\NAHAEI\New folder (4)\New folder\TibertLicTسhesis-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333" y="1770291"/>
            <a:ext cx="6314548" cy="4383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701972" y="903182"/>
            <a:ext cx="2924633" cy="546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a-IR" sz="2954" dirty="0">
                <a:solidFill>
                  <a:prstClr val="black"/>
                </a:solidFill>
                <a:cs typeface="B Nazanin" pitchFamily="2" charset="-78"/>
              </a:rPr>
              <a:t>سازه بار رینگ وسط</a:t>
            </a:r>
            <a:endParaRPr lang="en-US" sz="2954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834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pedram\Desktop\سازه های کابلی\NAHAEI\az hame chi\New folder\New folder\New folder\Dsgn Consid Cble-Stay Rf-6w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7160" y="4492503"/>
            <a:ext cx="2473569" cy="1673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pedram\Desktop\سازه های کابلی\NAHAEI\az hame chi\New folder\New folder\New folder\Dsgn Consid Cble-Stay Rf-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5942" y="4492503"/>
            <a:ext cx="2110154" cy="16949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C:\Users\pedram\Desktop\سازه های کابلی\NAHAEI\az hame chi\New folder\New folder\New folder\Dsgn Consid wCble-Stay Rf-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3864" y="4504678"/>
            <a:ext cx="2063788" cy="1685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C:\Users\pedram\Desktop\سازه های کابلی\NAHAEI\az hame chi\New folder\New folder\New folder\Dsgn Consid Cble-Stay Rf-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3865" y="703774"/>
            <a:ext cx="4852231" cy="3621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5834910" y="1634339"/>
            <a:ext cx="2326412" cy="2137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a-IR" sz="4431" dirty="0">
                <a:solidFill>
                  <a:prstClr val="black"/>
                </a:solidFill>
                <a:cs typeface="B Nazanin" pitchFamily="2" charset="-78"/>
              </a:rPr>
              <a:t>استفاده از تشابه مثلات </a:t>
            </a:r>
            <a:endParaRPr lang="en-US" sz="4431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726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pedram\Desktop\سازه های کابلی\NAHAEI\az hame chi\New folder\New folder\New folder\Dsgn Consid Cble-Stay Rf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9655" y="3163124"/>
            <a:ext cx="2060537" cy="2749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8" descr="C:\Users\pedram\Desktop\سازه های کابلی\NAHAEI\az hame chi\New folder\New folder\New folder\Dsgn Consid Cble-Stay Rf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396" y="1102588"/>
            <a:ext cx="3695951" cy="4845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C:\Users\pedram\Desktop\سازه های کابلی\NAHAEI\az hame chi\New folder\New folder\New folder\Dsgn Consid Cble-Stay Rf-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66661" y="3096655"/>
            <a:ext cx="2141638" cy="2805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439062" y="1368464"/>
            <a:ext cx="3855198" cy="774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a-IR" sz="4431" dirty="0">
                <a:solidFill>
                  <a:prstClr val="black"/>
                </a:solidFill>
                <a:cs typeface="B Nazanin" pitchFamily="2" charset="-78"/>
              </a:rPr>
              <a:t>جزئیات اجرایی</a:t>
            </a:r>
            <a:endParaRPr lang="en-US" sz="4431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740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منابع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85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4572000" y="1639468"/>
            <a:ext cx="3788729" cy="142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مقاومت کششی زیاد فولاد همراه به کارآیی کشش ساده باعث می‏شود که کابل فولادی به عنوان یک عنصر سازه‏ای ایده‏آل برای پوشاندن دهانه‏های بزرگ به کار رود.</a:t>
            </a:r>
          </a:p>
          <a:p>
            <a:pPr algn="justLow">
              <a:buClr>
                <a:prstClr val="black">
                  <a:lumMod val="85000"/>
                  <a:lumOff val="15000"/>
                </a:prstClr>
              </a:buClr>
              <a:buSzPct val="125000"/>
            </a:pPr>
            <a:endParaRPr lang="fa-IR" sz="738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کابل‏ها امکان ایجاد فضاهای وسیع و بدون ستون را می‏دهند که برای بعضی از عملکردها مثل آزمایشگاه‏ها و سالن‏های ورزشی و ... بسیار مناسب است.</a:t>
            </a:r>
            <a:endParaRPr lang="en-US" sz="1292" dirty="0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مزایای استفاده از کابل‏ها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679" y="1081196"/>
            <a:ext cx="3136306" cy="23706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7" t="34453" r="5548" b="20901"/>
          <a:stretch/>
        </p:blipFill>
        <p:spPr>
          <a:xfrm>
            <a:off x="982679" y="3741088"/>
            <a:ext cx="3136306" cy="2280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7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572000" y="3979592"/>
            <a:ext cx="3788729" cy="1340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کابل‏ها امکان ساخت و پوشش‏های سبک و در عین حال مقاوم را روی دهانه‏های بزرگ می‏دهند.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738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رفتار سازه‏ای بسیار مناسبی دارند به این معنی که در مقابل بارگذاری‏ها انعطاف پذیرند و خود را با نیروها تطبیق می‏دهند.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endParaRPr lang="fa-IR" sz="738" dirty="0">
              <a:solidFill>
                <a:prstClr val="black"/>
              </a:solidFill>
              <a:ea typeface="Majalla UI"/>
              <a:cs typeface="B Nazanin" pitchFamily="2" charset="-78"/>
            </a:endParaRP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کابل‏ها امکان ترکیب با سازه‏های دیگر را دارند.</a:t>
            </a:r>
            <a:endParaRPr lang="en-US" sz="1292" dirty="0">
              <a:solidFill>
                <a:prstClr val="black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325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4173187" y="1639468"/>
            <a:ext cx="4187542" cy="914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8169" tIns="59084" rIns="118169" bIns="59084">
            <a:spAutoFit/>
          </a:bodyPr>
          <a:lstStyle/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در مقابل لرزش و ارتعاشات نامقاوم هستند.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در مقابل باد و زلزله نامقاومند.</a:t>
            </a:r>
          </a:p>
          <a:p>
            <a:pPr marL="263776" indent="-263776" algn="justLow">
              <a:buClr>
                <a:prstClr val="black">
                  <a:lumMod val="85000"/>
                  <a:lumOff val="15000"/>
                </a:prstClr>
              </a:buClr>
              <a:buSzPct val="125000"/>
              <a:buFont typeface="Arial" pitchFamily="34" charset="0"/>
              <a:buChar char="•"/>
            </a:pPr>
            <a:r>
              <a:rPr lang="fa-IR" sz="1292" dirty="0">
                <a:solidFill>
                  <a:prstClr val="black"/>
                </a:solidFill>
                <a:ea typeface="Majalla UI"/>
                <a:cs typeface="B Nazanin" pitchFamily="2" charset="-78"/>
              </a:rPr>
              <a:t>مثل سازه‏های پوسته ای‏، غشایی و ... فرم پذیر نیستند و امکان ساخت سازه‏های با فرم‏های خاص را ندارند.</a:t>
            </a:r>
            <a:endParaRPr lang="en-US" sz="1292" dirty="0">
              <a:solidFill>
                <a:prstClr val="black"/>
              </a:solidFill>
              <a:cs typeface="B Nazanin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00489" y="969651"/>
            <a:ext cx="2027302" cy="319639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pPr algn="ctr"/>
            <a:r>
              <a:rPr lang="fa-IR" sz="1477">
                <a:solidFill>
                  <a:prstClr val="black">
                    <a:lumMod val="95000"/>
                    <a:lumOff val="5000"/>
                  </a:prstClr>
                </a:solidFill>
              </a:rPr>
              <a:t>معایب استفاده از کابل‏ها</a:t>
            </a:r>
            <a:endParaRPr lang="en-US" sz="1292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289">
            <a:off x="1069289" y="2802873"/>
            <a:ext cx="3892121" cy="1006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250">
            <a:off x="876365" y="4431068"/>
            <a:ext cx="5620357" cy="1334329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 rot="16200000">
            <a:off x="313571" y="5942829"/>
            <a:ext cx="278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Low" rtl="1">
              <a:defRPr sz="1200" b="1">
                <a:solidFill>
                  <a:schemeClr val="bg1">
                    <a:lumMod val="85000"/>
                    <a:lumOff val="15000"/>
                  </a:schemeClr>
                </a:solidFill>
                <a:cs typeface="B Nazanin" pitchFamily="2" charset="-78"/>
              </a:defRPr>
            </a:lvl1pPr>
          </a:lstStyle>
          <a:p>
            <a:r>
              <a:rPr lang="fa-IR">
                <a:solidFill>
                  <a:prstClr val="black">
                    <a:lumMod val="65000"/>
                    <a:lumOff val="35000"/>
                  </a:prstClr>
                </a:solidFill>
              </a:rPr>
              <a:t>8</a:t>
            </a:r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56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</TotalTime>
  <Words>3720</Words>
  <Application>Microsoft Office PowerPoint</Application>
  <PresentationFormat>On-screen Show (4:3)</PresentationFormat>
  <Paragraphs>378</Paragraphs>
  <Slides>76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5" baseType="lpstr">
      <vt:lpstr>Arial</vt:lpstr>
      <vt:lpstr>B Nazanin</vt:lpstr>
      <vt:lpstr>Calibri</vt:lpstr>
      <vt:lpstr>Cambria Math</vt:lpstr>
      <vt:lpstr>Constantia</vt:lpstr>
      <vt:lpstr>Majalla UI</vt:lpstr>
      <vt:lpstr>Times New Roman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4</cp:revision>
  <dcterms:created xsi:type="dcterms:W3CDTF">2020-06-14T08:27:09Z</dcterms:created>
  <dcterms:modified xsi:type="dcterms:W3CDTF">2020-09-12T16:46:23Z</dcterms:modified>
</cp:coreProperties>
</file>