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72"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3654464-53E7-46D8-9B39-98A56095B79D}" type="datetimeFigureOut">
              <a:rPr lang="fa-IR" smtClean="0"/>
              <a:t>25/03/1442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A778200C-4421-4569-BAE0-5DE4838190E2}" type="slidenum">
              <a:rPr lang="fa-IR" smtClean="0"/>
              <a:t>‹#›</a:t>
            </a:fld>
            <a:endParaRPr lang="fa-IR"/>
          </a:p>
        </p:txBody>
      </p:sp>
    </p:spTree>
    <p:extLst>
      <p:ext uri="{BB962C8B-B14F-4D97-AF65-F5344CB8AC3E}">
        <p14:creationId xmlns:p14="http://schemas.microsoft.com/office/powerpoint/2010/main" val="159121850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6057D4-DD43-48F5-A807-81821E494B7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106990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6057D4-DD43-48F5-A807-81821E494B7F}"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875660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543CF09-153E-440F-BCF4-3DF1406963CD}"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4161172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543CF09-153E-440F-BCF4-3DF1406963CD}"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2743580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8"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9"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543CF09-153E-440F-BCF4-3DF1406963CD}"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890767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4"/>
          <p:cNvSpPr>
            <a:spLocks noGrp="1"/>
          </p:cNvSpPr>
          <p:nvPr>
            <p:ph type="ftr" sz="quarter" idx="11"/>
          </p:nvPr>
        </p:nvSpPr>
        <p:spPr/>
        <p:txBody>
          <a:bodyPr/>
          <a:lstStyle/>
          <a:p>
            <a:endParaRPr lang="en-US">
              <a:solidFill>
                <a:srgbClr val="DFDCB7"/>
              </a:solidFill>
            </a:endParaRPr>
          </a:p>
        </p:txBody>
      </p:sp>
      <p:sp>
        <p:nvSpPr>
          <p:cNvPr id="6" name="Slide Number Placeholder 5"/>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304160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4"/>
          <p:cNvSpPr>
            <a:spLocks noGrp="1"/>
          </p:cNvSpPr>
          <p:nvPr>
            <p:ph type="ftr" sz="quarter" idx="11"/>
          </p:nvPr>
        </p:nvSpPr>
        <p:spPr/>
        <p:txBody>
          <a:bodyPr/>
          <a:lstStyle/>
          <a:p>
            <a:endParaRPr lang="en-US">
              <a:solidFill>
                <a:srgbClr val="DFDCB7"/>
              </a:solidFill>
            </a:endParaRPr>
          </a:p>
        </p:txBody>
      </p:sp>
      <p:sp>
        <p:nvSpPr>
          <p:cNvPr id="6" name="Slide Number Placeholder 5"/>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852413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4"/>
          <p:cNvSpPr>
            <a:spLocks noGrp="1"/>
          </p:cNvSpPr>
          <p:nvPr>
            <p:ph type="ftr" sz="quarter" idx="11"/>
          </p:nvPr>
        </p:nvSpPr>
        <p:spPr/>
        <p:txBody>
          <a:bodyPr/>
          <a:lstStyle/>
          <a:p>
            <a:endParaRPr lang="en-US">
              <a:solidFill>
                <a:srgbClr val="DFDCB7"/>
              </a:solidFill>
            </a:endParaRPr>
          </a:p>
        </p:txBody>
      </p:sp>
      <p:sp>
        <p:nvSpPr>
          <p:cNvPr id="6" name="Slide Number Placeholder 5"/>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2472440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6" name="Footer Placeholder 5"/>
          <p:cNvSpPr>
            <a:spLocks noGrp="1"/>
          </p:cNvSpPr>
          <p:nvPr>
            <p:ph type="ftr" sz="quarter" idx="11"/>
          </p:nvPr>
        </p:nvSpPr>
        <p:spPr/>
        <p:txBody>
          <a:bodyPr/>
          <a:lstStyle/>
          <a:p>
            <a:endParaRPr lang="en-US">
              <a:solidFill>
                <a:srgbClr val="DFDCB7"/>
              </a:solidFill>
            </a:endParaRPr>
          </a:p>
        </p:txBody>
      </p:sp>
      <p:sp>
        <p:nvSpPr>
          <p:cNvPr id="7" name="Slide Number Placeholder 6"/>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2112385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8" name="Footer Placeholder 7"/>
          <p:cNvSpPr>
            <a:spLocks noGrp="1"/>
          </p:cNvSpPr>
          <p:nvPr>
            <p:ph type="ftr" sz="quarter" idx="11"/>
          </p:nvPr>
        </p:nvSpPr>
        <p:spPr/>
        <p:txBody>
          <a:bodyPr/>
          <a:lstStyle/>
          <a:p>
            <a:endParaRPr lang="en-US">
              <a:solidFill>
                <a:srgbClr val="DFDCB7"/>
              </a:solidFill>
            </a:endParaRPr>
          </a:p>
        </p:txBody>
      </p:sp>
      <p:sp>
        <p:nvSpPr>
          <p:cNvPr id="9" name="Slide Number Placeholder 8"/>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825318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3"/>
          <p:cNvSpPr>
            <a:spLocks noGrp="1"/>
          </p:cNvSpPr>
          <p:nvPr>
            <p:ph type="ftr" sz="quarter" idx="11"/>
          </p:nvPr>
        </p:nvSpPr>
        <p:spPr/>
        <p:txBody>
          <a:bodyPr/>
          <a:lstStyle/>
          <a:p>
            <a:endParaRPr lang="en-US">
              <a:solidFill>
                <a:srgbClr val="DFDCB7"/>
              </a:solidFill>
            </a:endParaRPr>
          </a:p>
        </p:txBody>
      </p:sp>
      <p:sp>
        <p:nvSpPr>
          <p:cNvPr id="6" name="Slide Number Placeholder 4"/>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2058216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2"/>
          <p:cNvSpPr>
            <a:spLocks noGrp="1"/>
          </p:cNvSpPr>
          <p:nvPr>
            <p:ph type="ftr" sz="quarter" idx="11"/>
          </p:nvPr>
        </p:nvSpPr>
        <p:spPr/>
        <p:txBody>
          <a:bodyPr/>
          <a:lstStyle/>
          <a:p>
            <a:endParaRPr lang="en-US">
              <a:solidFill>
                <a:srgbClr val="DFDCB7"/>
              </a:solidFill>
            </a:endParaRPr>
          </a:p>
        </p:txBody>
      </p:sp>
      <p:sp>
        <p:nvSpPr>
          <p:cNvPr id="6" name="Slide Number Placeholder 3"/>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29216277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5"/>
          <p:cNvSpPr>
            <a:spLocks noGrp="1"/>
          </p:cNvSpPr>
          <p:nvPr>
            <p:ph type="ftr" sz="quarter" idx="11"/>
          </p:nvPr>
        </p:nvSpPr>
        <p:spPr/>
        <p:txBody>
          <a:bodyPr/>
          <a:lstStyle/>
          <a:p>
            <a:endParaRPr lang="en-US">
              <a:solidFill>
                <a:srgbClr val="DFDCB7"/>
              </a:solidFill>
            </a:endParaRPr>
          </a:p>
        </p:txBody>
      </p:sp>
      <p:sp>
        <p:nvSpPr>
          <p:cNvPr id="6" name="Slide Number Placeholder 6"/>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775657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543CF09-153E-440F-BCF4-3DF1406963CD}"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17765804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6" name="Footer Placeholder 5"/>
          <p:cNvSpPr>
            <a:spLocks noGrp="1"/>
          </p:cNvSpPr>
          <p:nvPr>
            <p:ph type="ftr" sz="quarter" idx="11"/>
          </p:nvPr>
        </p:nvSpPr>
        <p:spPr/>
        <p:txBody>
          <a:bodyPr/>
          <a:lstStyle/>
          <a:p>
            <a:endParaRPr lang="en-US">
              <a:solidFill>
                <a:srgbClr val="DFDCB7"/>
              </a:solidFill>
            </a:endParaRPr>
          </a:p>
        </p:txBody>
      </p:sp>
      <p:sp>
        <p:nvSpPr>
          <p:cNvPr id="7" name="Slide Number Placeholder 6"/>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39882451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6" name="Footer Placeholder 5"/>
          <p:cNvSpPr>
            <a:spLocks noGrp="1"/>
          </p:cNvSpPr>
          <p:nvPr>
            <p:ph type="ftr" sz="quarter" idx="11"/>
          </p:nvPr>
        </p:nvSpPr>
        <p:spPr/>
        <p:txBody>
          <a:bodyPr/>
          <a:lstStyle/>
          <a:p>
            <a:pPr rtl="0"/>
            <a:endParaRPr lang="en-US">
              <a:solidFill>
                <a:srgbClr val="DFDCB7"/>
              </a:solidFill>
            </a:endParaRPr>
          </a:p>
        </p:txBody>
      </p:sp>
      <p:sp>
        <p:nvSpPr>
          <p:cNvPr id="7" name="Slide Number Placeholder 6"/>
          <p:cNvSpPr>
            <a:spLocks noGrp="1"/>
          </p:cNvSpPr>
          <p:nvPr>
            <p:ph type="sldNum" sz="quarter" idx="12"/>
          </p:nvPr>
        </p:nvSpPr>
        <p:spPr/>
        <p:txBody>
          <a:bodyPr/>
          <a:lstStyle/>
          <a:p>
            <a:pPr rtl="0"/>
            <a:fld id="{53EB9DDE-05BA-4EBC-B94A-94C61F1ECE0B}" type="slidenum">
              <a:rPr lang="en-US" smtClean="0"/>
              <a:pPr rtl="0"/>
              <a:t>‹#›</a:t>
            </a:fld>
            <a:endParaRPr lang="en-US"/>
          </a:p>
        </p:txBody>
      </p:sp>
    </p:spTree>
    <p:extLst>
      <p:ext uri="{BB962C8B-B14F-4D97-AF65-F5344CB8AC3E}">
        <p14:creationId xmlns:p14="http://schemas.microsoft.com/office/powerpoint/2010/main" val="9874367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5" name="Footer Placeholder 4"/>
          <p:cNvSpPr>
            <a:spLocks noGrp="1"/>
          </p:cNvSpPr>
          <p:nvPr>
            <p:ph type="ftr" sz="quarter" idx="11"/>
          </p:nvPr>
        </p:nvSpPr>
        <p:spPr/>
        <p:txBody>
          <a:bodyPr/>
          <a:lstStyle/>
          <a:p>
            <a:pPr rtl="0"/>
            <a:endParaRPr lang="en-US">
              <a:solidFill>
                <a:srgbClr val="DFDCB7"/>
              </a:solidFill>
            </a:endParaRPr>
          </a:p>
        </p:txBody>
      </p:sp>
      <p:sp>
        <p:nvSpPr>
          <p:cNvPr id="6" name="Slide Number Placeholder 5"/>
          <p:cNvSpPr>
            <a:spLocks noGrp="1"/>
          </p:cNvSpPr>
          <p:nvPr>
            <p:ph type="sldNum" sz="quarter" idx="12"/>
          </p:nvPr>
        </p:nvSpPr>
        <p:spPr/>
        <p:txBody>
          <a:bodyPr/>
          <a:lstStyle/>
          <a:p>
            <a:pPr rtl="0"/>
            <a:fld id="{53EB9DDE-05BA-4EBC-B94A-94C61F1ECE0B}" type="slidenum">
              <a:rPr lang="en-US" smtClean="0"/>
              <a:pPr rtl="0"/>
              <a:t>‹#›</a:t>
            </a:fld>
            <a:endParaRPr lang="en-US"/>
          </a:p>
        </p:txBody>
      </p:sp>
    </p:spTree>
    <p:extLst>
      <p:ext uri="{BB962C8B-B14F-4D97-AF65-F5344CB8AC3E}">
        <p14:creationId xmlns:p14="http://schemas.microsoft.com/office/powerpoint/2010/main" val="228402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5" name="Footer Placeholder 4"/>
          <p:cNvSpPr>
            <a:spLocks noGrp="1"/>
          </p:cNvSpPr>
          <p:nvPr>
            <p:ph type="ftr" sz="quarter" idx="11"/>
          </p:nvPr>
        </p:nvSpPr>
        <p:spPr/>
        <p:txBody>
          <a:bodyPr/>
          <a:lstStyle/>
          <a:p>
            <a:pPr rtl="0"/>
            <a:endParaRPr lang="en-US">
              <a:solidFill>
                <a:srgbClr val="DFDCB7"/>
              </a:solidFill>
            </a:endParaRPr>
          </a:p>
        </p:txBody>
      </p:sp>
      <p:sp>
        <p:nvSpPr>
          <p:cNvPr id="6" name="Slide Number Placeholder 5"/>
          <p:cNvSpPr>
            <a:spLocks noGrp="1"/>
          </p:cNvSpPr>
          <p:nvPr>
            <p:ph type="sldNum" sz="quarter" idx="12"/>
          </p:nvPr>
        </p:nvSpPr>
        <p:spPr/>
        <p:txBody>
          <a:bodyPr/>
          <a:lstStyle/>
          <a:p>
            <a:pPr rtl="0"/>
            <a:fld id="{53EB9DDE-05BA-4EBC-B94A-94C61F1ECE0B}" type="slidenum">
              <a:rPr lang="en-US" smtClean="0"/>
              <a:pPr rtl="0"/>
              <a:t>‹#›</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5214560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5" name="Footer Placeholder 4"/>
          <p:cNvSpPr>
            <a:spLocks noGrp="1"/>
          </p:cNvSpPr>
          <p:nvPr>
            <p:ph type="ftr" sz="quarter" idx="11"/>
          </p:nvPr>
        </p:nvSpPr>
        <p:spPr/>
        <p:txBody>
          <a:bodyPr/>
          <a:lstStyle/>
          <a:p>
            <a:pPr rtl="0"/>
            <a:endParaRPr lang="en-US">
              <a:solidFill>
                <a:srgbClr val="DFDCB7"/>
              </a:solidFill>
            </a:endParaRPr>
          </a:p>
        </p:txBody>
      </p:sp>
      <p:sp>
        <p:nvSpPr>
          <p:cNvPr id="6" name="Slide Number Placeholder 5"/>
          <p:cNvSpPr>
            <a:spLocks noGrp="1"/>
          </p:cNvSpPr>
          <p:nvPr>
            <p:ph type="sldNum" sz="quarter" idx="12"/>
          </p:nvPr>
        </p:nvSpPr>
        <p:spPr/>
        <p:txBody>
          <a:bodyPr/>
          <a:lstStyle/>
          <a:p>
            <a:pPr rtl="0"/>
            <a:fld id="{53EB9DDE-05BA-4EBC-B94A-94C61F1ECE0B}" type="slidenum">
              <a:rPr lang="en-US" smtClean="0"/>
              <a:pPr rtl="0"/>
              <a:t>‹#›</a:t>
            </a:fld>
            <a:endParaRPr lang="en-US"/>
          </a:p>
        </p:txBody>
      </p:sp>
    </p:spTree>
    <p:extLst>
      <p:ext uri="{BB962C8B-B14F-4D97-AF65-F5344CB8AC3E}">
        <p14:creationId xmlns:p14="http://schemas.microsoft.com/office/powerpoint/2010/main" val="33195669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4" name="Footer Placeholder 4"/>
          <p:cNvSpPr>
            <a:spLocks noGrp="1"/>
          </p:cNvSpPr>
          <p:nvPr>
            <p:ph type="ftr" sz="quarter" idx="11"/>
          </p:nvPr>
        </p:nvSpPr>
        <p:spPr/>
        <p:txBody>
          <a:bodyPr/>
          <a:lstStyle/>
          <a:p>
            <a:pPr rtl="0"/>
            <a:endParaRPr lang="en-US">
              <a:solidFill>
                <a:srgbClr val="DFDCB7"/>
              </a:solidFill>
            </a:endParaRPr>
          </a:p>
        </p:txBody>
      </p:sp>
      <p:sp>
        <p:nvSpPr>
          <p:cNvPr id="6" name="Slide Number Placeholder 5"/>
          <p:cNvSpPr>
            <a:spLocks noGrp="1"/>
          </p:cNvSpPr>
          <p:nvPr>
            <p:ph type="sldNum" sz="quarter" idx="12"/>
          </p:nvPr>
        </p:nvSpPr>
        <p:spPr/>
        <p:txBody>
          <a:bodyPr/>
          <a:lstStyle/>
          <a:p>
            <a:pPr rtl="0"/>
            <a:fld id="{53EB9DDE-05BA-4EBC-B94A-94C61F1ECE0B}" type="slidenum">
              <a:rPr lang="en-US" smtClean="0"/>
              <a:pPr rtl="0"/>
              <a:t>‹#›</a:t>
            </a:fld>
            <a:endParaRPr lang="en-US"/>
          </a:p>
        </p:txBody>
      </p:sp>
    </p:spTree>
    <p:extLst>
      <p:ext uri="{BB962C8B-B14F-4D97-AF65-F5344CB8AC3E}">
        <p14:creationId xmlns:p14="http://schemas.microsoft.com/office/powerpoint/2010/main" val="28386269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rtl="0"/>
            <a:fld id="{441C8309-BCAC-49F1-AAC1-37A8B3EF1389}" type="datetimeFigureOut">
              <a:rPr lang="en-US" smtClean="0">
                <a:solidFill>
                  <a:srgbClr val="DFDCB7"/>
                </a:solidFill>
              </a:rPr>
              <a:pPr rtl="0"/>
              <a:t>11/10/2020</a:t>
            </a:fld>
            <a:endParaRPr lang="en-US">
              <a:solidFill>
                <a:srgbClr val="DFDCB7"/>
              </a:solidFill>
            </a:endParaRPr>
          </a:p>
        </p:txBody>
      </p:sp>
      <p:sp>
        <p:nvSpPr>
          <p:cNvPr id="4" name="Footer Placeholder 4"/>
          <p:cNvSpPr>
            <a:spLocks noGrp="1"/>
          </p:cNvSpPr>
          <p:nvPr>
            <p:ph type="ftr" sz="quarter" idx="11"/>
          </p:nvPr>
        </p:nvSpPr>
        <p:spPr/>
        <p:txBody>
          <a:bodyPr/>
          <a:lstStyle/>
          <a:p>
            <a:pPr rtl="0"/>
            <a:endParaRPr lang="en-US">
              <a:solidFill>
                <a:srgbClr val="DFDCB7"/>
              </a:solidFill>
            </a:endParaRPr>
          </a:p>
        </p:txBody>
      </p:sp>
      <p:sp>
        <p:nvSpPr>
          <p:cNvPr id="6" name="Slide Number Placeholder 5"/>
          <p:cNvSpPr>
            <a:spLocks noGrp="1"/>
          </p:cNvSpPr>
          <p:nvPr>
            <p:ph type="sldNum" sz="quarter" idx="12"/>
          </p:nvPr>
        </p:nvSpPr>
        <p:spPr/>
        <p:txBody>
          <a:bodyPr/>
          <a:lstStyle/>
          <a:p>
            <a:pPr rtl="0"/>
            <a:fld id="{53EB9DDE-05BA-4EBC-B94A-94C61F1ECE0B}" type="slidenum">
              <a:rPr lang="en-US" smtClean="0"/>
              <a:pPr rtl="0"/>
              <a:t>‹#›</a:t>
            </a:fld>
            <a:endParaRPr lang="en-US"/>
          </a:p>
        </p:txBody>
      </p:sp>
    </p:spTree>
    <p:extLst>
      <p:ext uri="{BB962C8B-B14F-4D97-AF65-F5344CB8AC3E}">
        <p14:creationId xmlns:p14="http://schemas.microsoft.com/office/powerpoint/2010/main" val="14664066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4"/>
          <p:cNvSpPr>
            <a:spLocks noGrp="1"/>
          </p:cNvSpPr>
          <p:nvPr>
            <p:ph type="ftr" sz="quarter" idx="11"/>
          </p:nvPr>
        </p:nvSpPr>
        <p:spPr/>
        <p:txBody>
          <a:bodyPr/>
          <a:lstStyle/>
          <a:p>
            <a:endParaRPr lang="en-US">
              <a:solidFill>
                <a:srgbClr val="DFDCB7"/>
              </a:solidFill>
            </a:endParaRPr>
          </a:p>
        </p:txBody>
      </p:sp>
      <p:sp>
        <p:nvSpPr>
          <p:cNvPr id="6" name="Slide Number Placeholder 5"/>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12819296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41C8309-BCAC-49F1-AAC1-37A8B3EF1389}" type="datetimeFigureOut">
              <a:rPr lang="en-US" smtClean="0">
                <a:solidFill>
                  <a:srgbClr val="DFDCB7"/>
                </a:solidFill>
              </a:rPr>
              <a:pPr/>
              <a:t>11/10/2020</a:t>
            </a:fld>
            <a:endParaRPr lang="en-US">
              <a:solidFill>
                <a:srgbClr val="DFDCB7"/>
              </a:solidFill>
            </a:endParaRPr>
          </a:p>
        </p:txBody>
      </p:sp>
      <p:sp>
        <p:nvSpPr>
          <p:cNvPr id="5" name="Footer Placeholder 4"/>
          <p:cNvSpPr>
            <a:spLocks noGrp="1"/>
          </p:cNvSpPr>
          <p:nvPr>
            <p:ph type="ftr" sz="quarter" idx="11"/>
          </p:nvPr>
        </p:nvSpPr>
        <p:spPr/>
        <p:txBody>
          <a:bodyPr/>
          <a:lstStyle/>
          <a:p>
            <a:endParaRPr lang="en-US">
              <a:solidFill>
                <a:srgbClr val="DFDCB7"/>
              </a:solidFill>
            </a:endParaRPr>
          </a:p>
        </p:txBody>
      </p:sp>
      <p:sp>
        <p:nvSpPr>
          <p:cNvPr id="6" name="Slide Number Placeholder 5"/>
          <p:cNvSpPr>
            <a:spLocks noGrp="1"/>
          </p:cNvSpPr>
          <p:nvPr>
            <p:ph type="sldNum" sz="quarter" idx="12"/>
          </p:nvPr>
        </p:nvSpPr>
        <p:spPr/>
        <p:txBody>
          <a:bodyPr/>
          <a:lstStyle/>
          <a:p>
            <a:fld id="{53EB9DDE-05BA-4EBC-B94A-94C61F1ECE0B}" type="slidenum">
              <a:rPr lang="en-US" smtClean="0"/>
              <a:pPr/>
              <a:t>‹#›</a:t>
            </a:fld>
            <a:endParaRPr lang="en-US"/>
          </a:p>
        </p:txBody>
      </p:sp>
    </p:spTree>
    <p:extLst>
      <p:ext uri="{BB962C8B-B14F-4D97-AF65-F5344CB8AC3E}">
        <p14:creationId xmlns:p14="http://schemas.microsoft.com/office/powerpoint/2010/main" val="3131683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43CF09-153E-440F-BCF4-3DF1406963CD}"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3884106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8"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1"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543CF09-153E-440F-BCF4-3DF1406963CD}"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3093619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543CF09-153E-440F-BCF4-3DF1406963CD}" type="datetimeFigureOut">
              <a:rPr lang="fa-IR" smtClean="0"/>
              <a:t>25/03/1442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988523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543CF09-153E-440F-BCF4-3DF1406963CD}" type="datetimeFigureOut">
              <a:rPr lang="fa-IR" smtClean="0"/>
              <a:t>25/03/1442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1357964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43CF09-153E-440F-BCF4-3DF1406963CD}" type="datetimeFigureOut">
              <a:rPr lang="fa-IR" smtClean="0"/>
              <a:t>25/03/1442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18919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43CF09-153E-440F-BCF4-3DF1406963CD}"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214230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43CF09-153E-440F-BCF4-3DF1406963CD}"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01A8FE1-A58C-4D93-97FA-7EB7EE4BEAAC}" type="slidenum">
              <a:rPr lang="fa-IR" smtClean="0"/>
              <a:t>‹#›</a:t>
            </a:fld>
            <a:endParaRPr lang="fa-IR"/>
          </a:p>
        </p:txBody>
      </p:sp>
    </p:spTree>
    <p:extLst>
      <p:ext uri="{BB962C8B-B14F-4D97-AF65-F5344CB8AC3E}">
        <p14:creationId xmlns:p14="http://schemas.microsoft.com/office/powerpoint/2010/main" val="5017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3"/>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C543CF09-153E-440F-BCF4-3DF1406963CD}" type="datetimeFigureOut">
              <a:rPr lang="fa-IR" smtClean="0"/>
              <a:t>25/03/1442</a:t>
            </a:fld>
            <a:endParaRPr lang="fa-I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3"/>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F01A8FE1-A58C-4D93-97FA-7EB7EE4BEAAC}" type="slidenum">
              <a:rPr lang="fa-IR" smtClean="0"/>
              <a:t>‹#›</a:t>
            </a:fld>
            <a:endParaRPr lang="fa-IR"/>
          </a:p>
        </p:txBody>
      </p:sp>
    </p:spTree>
    <p:extLst>
      <p:ext uri="{BB962C8B-B14F-4D97-AF65-F5344CB8AC3E}">
        <p14:creationId xmlns:p14="http://schemas.microsoft.com/office/powerpoint/2010/main" val="2953234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543CF09-153E-440F-BCF4-3DF1406963CD}" type="datetimeFigureOut">
              <a:rPr lang="fa-IR" smtClean="0"/>
              <a:t>25/03/1442</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F01A8FE1-A58C-4D93-97FA-7EB7EE4BEAAC}" type="slidenum">
              <a:rPr lang="fa-IR" smtClean="0"/>
              <a:t>‹#›</a:t>
            </a:fld>
            <a:endParaRPr lang="fa-IR"/>
          </a:p>
        </p:txBody>
      </p:sp>
    </p:spTree>
    <p:extLst>
      <p:ext uri="{BB962C8B-B14F-4D97-AF65-F5344CB8AC3E}">
        <p14:creationId xmlns:p14="http://schemas.microsoft.com/office/powerpoint/2010/main" val="2002213366"/>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09800"/>
            <a:ext cx="8458200" cy="2209801"/>
          </a:xfrm>
        </p:spPr>
        <p:txBody>
          <a:bodyPr>
            <a:normAutofit fontScale="90000"/>
          </a:bodyPr>
          <a:lstStyle/>
          <a:p>
            <a:pPr algn="ctr"/>
            <a:r>
              <a:rPr lang="fa-IR" sz="4000" dirty="0" smtClean="0">
                <a:cs typeface="B Homa" panose="00000400000000000000" pitchFamily="2" charset="-78"/>
              </a:rPr>
              <a:t>تحلیل مؤلفه های تأثیرگذار بر بهبود کیفیات فضایی </a:t>
            </a:r>
            <a:br>
              <a:rPr lang="fa-IR" sz="4000" dirty="0" smtClean="0">
                <a:cs typeface="B Homa" panose="00000400000000000000" pitchFamily="2" charset="-78"/>
              </a:rPr>
            </a:br>
            <a:r>
              <a:rPr lang="fa-IR" sz="4000" dirty="0" smtClean="0">
                <a:cs typeface="B Homa" panose="00000400000000000000" pitchFamily="2" charset="-78"/>
              </a:rPr>
              <a:t>خیابان ها به منظور افزایش سطح تعاملات اجتماعی</a:t>
            </a:r>
            <a:r>
              <a:rPr lang="fa-IR" sz="3600" dirty="0" smtClean="0">
                <a:cs typeface="B Homa" panose="00000400000000000000" pitchFamily="2" charset="-78"/>
              </a:rPr>
              <a:t/>
            </a:r>
            <a:br>
              <a:rPr lang="fa-IR" sz="3600" dirty="0" smtClean="0">
                <a:cs typeface="B Homa" panose="00000400000000000000" pitchFamily="2" charset="-78"/>
              </a:rPr>
            </a:br>
            <a:endParaRPr lang="en-US" sz="2700" dirty="0"/>
          </a:p>
        </p:txBody>
      </p:sp>
    </p:spTree>
    <p:extLst>
      <p:ext uri="{BB962C8B-B14F-4D97-AF65-F5344CB8AC3E}">
        <p14:creationId xmlns:p14="http://schemas.microsoft.com/office/powerpoint/2010/main" val="323962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57200"/>
            <a:ext cx="7620000" cy="5867400"/>
          </a:xfrm>
        </p:spPr>
        <p:txBody>
          <a:bodyPr>
            <a:normAutofit fontScale="92500" lnSpcReduction="10000"/>
          </a:bodyPr>
          <a:lstStyle/>
          <a:p>
            <a:pPr marL="114300" indent="0" algn="r" rtl="1">
              <a:buNone/>
            </a:pPr>
            <a:r>
              <a:rPr lang="fa-IR" dirty="0">
                <a:cs typeface="B Yekan" panose="00000400000000000000" pitchFamily="2" charset="-78"/>
              </a:rPr>
              <a:t>8-  ارتباط خیابانها با مباحث اقتصادی (خیابان بعنوان یک مرکز عرضه و تبادلات اقتصادی شناخته می شود) پویاترین مکان های فضای شهری بازارهاست پس جایی که بخواهیم پویایی در فضای شهری ایجاد کنیم در آن مکان بازار احداث می کنیم. با توجه به این موضوع :</a:t>
            </a:r>
          </a:p>
          <a:p>
            <a:pPr marL="114300" indent="0" algn="r" rtl="1">
              <a:buNone/>
            </a:pPr>
            <a:r>
              <a:rPr lang="en-US" dirty="0"/>
              <a:t>a ) </a:t>
            </a:r>
            <a:r>
              <a:rPr lang="fa-IR" dirty="0">
                <a:cs typeface="B Yekan" panose="00000400000000000000" pitchFamily="2" charset="-78"/>
              </a:rPr>
              <a:t>طراحی خیابان بعنوان یک فعالیت طراحی شهری تأثیر بسیار زیادی در ایجاد پویایی و تزریق مطلوبیت فضایی در فضای شهری را دارد. [ همجواری این عامل با فضاهای شهری بعنوان یک عنصر یا شاخصة مطلوبیت زا شناخته می شود]</a:t>
            </a:r>
          </a:p>
          <a:p>
            <a:pPr marL="114300" indent="0" algn="r" rtl="1">
              <a:buNone/>
            </a:pPr>
            <a:r>
              <a:rPr lang="en-US" dirty="0"/>
              <a:t>b) </a:t>
            </a:r>
            <a:r>
              <a:rPr lang="fa-IR" dirty="0">
                <a:cs typeface="B Yekan" panose="00000400000000000000" pitchFamily="2" charset="-78"/>
              </a:rPr>
              <a:t>خیابان بعنوان یک فضای شهری عرصه فعالیت های اقتصادی و بعنوان مرکزی برای مبادلات اقتصادی مطرح است (یعنی در یک فضای شهری امکان ایجاد مراکز اقتصادی مغازه ها، پاساژها) در این فضای شهری وجود دارد.</a:t>
            </a:r>
          </a:p>
          <a:p>
            <a:pPr marL="114300" indent="0" algn="r" rtl="1">
              <a:buNone/>
            </a:pPr>
            <a:r>
              <a:rPr lang="fa-IR" dirty="0">
                <a:cs typeface="B Yekan" panose="00000400000000000000" pitchFamily="2" charset="-78"/>
              </a:rPr>
              <a:t>9- سطح وسیعی از شهرها و فضاهای شهری ، را خیابان بخود اختصاص داده است.</a:t>
            </a:r>
          </a:p>
          <a:p>
            <a:pPr marL="114300" indent="0" algn="r" rtl="1">
              <a:buNone/>
            </a:pPr>
            <a:r>
              <a:rPr lang="fa-IR" dirty="0">
                <a:cs typeface="B Yekan" panose="00000400000000000000" pitchFamily="2" charset="-78"/>
              </a:rPr>
              <a:t>گاهی از خیابان فقط برای دسترسی استفاده نمی شود بلکه می توان از آن برای ایجاد فضاهای پویا و عرصه های اجتماعی استفاده کرد. چنانچه از خیابان برای این بحث استفاده شود می توان سطوح مورد نظر را افزایش داد.</a:t>
            </a:r>
          </a:p>
          <a:p>
            <a:pPr marL="114300" indent="0" algn="r" rtl="1">
              <a:buNone/>
            </a:pPr>
            <a:r>
              <a:rPr lang="fa-IR" dirty="0">
                <a:cs typeface="B Yekan" panose="00000400000000000000" pitchFamily="2" charset="-78"/>
              </a:rPr>
              <a:t>در کشورهایی مانند ایتالیا ،  در خیابانهای  خاص زمان گذشته که به نوعی میراث هویتی باقیمانده از دوران گذشته است، بعضاً کارکرد آن به گونه ای بوده که خیابان هم محل حرکت ماشین و هم حرکت پیاده بوده است. در زمانه پیش رو سعی کرده اند بطور کلی حرکت ماشین را محو کنند و  خیابان و فضای شهری حاصل از آن را اختصاص به پیاده بدهند.</a:t>
            </a:r>
          </a:p>
          <a:p>
            <a:pPr marL="114300" indent="0" algn="r" rtl="1">
              <a:buNone/>
            </a:pPr>
            <a:endParaRPr lang="en-US" dirty="0"/>
          </a:p>
        </p:txBody>
      </p:sp>
    </p:spTree>
    <p:extLst>
      <p:ext uri="{BB962C8B-B14F-4D97-AF65-F5344CB8AC3E}">
        <p14:creationId xmlns:p14="http://schemas.microsoft.com/office/powerpoint/2010/main" val="2715426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7620000" cy="3810000"/>
          </a:xfrm>
        </p:spPr>
        <p:txBody>
          <a:bodyPr>
            <a:normAutofit/>
          </a:bodyPr>
          <a:lstStyle/>
          <a:p>
            <a:pPr marL="114300" indent="0" algn="r" rtl="1">
              <a:buNone/>
            </a:pPr>
            <a:r>
              <a:rPr lang="fa-IR" dirty="0">
                <a:cs typeface="B Yekan" panose="00000400000000000000" pitchFamily="2" charset="-78"/>
              </a:rPr>
              <a:t>10 - از خیابان بعنوان مهمترین محل بروز و طراحی و نمایش عناصرسیمای شهری و به طور کلی سیمای شهر نام برده می شود. ( در مفاهیم سیمای شهری و تشدید ساختار سیمای شهر خیابان نقش اساسی دارد)</a:t>
            </a:r>
          </a:p>
          <a:p>
            <a:pPr marL="114300" indent="0" algn="r" rtl="1">
              <a:buNone/>
            </a:pPr>
            <a:r>
              <a:rPr lang="fa-IR" dirty="0">
                <a:cs typeface="B Yekan" panose="00000400000000000000" pitchFamily="2" charset="-78"/>
              </a:rPr>
              <a:t>11- خیابان بعنوان مهمترین و حساس ترین عرصه  بروز طراحی شهری مطرح می باشد. منظور از خیابان در اینجا به معنای چند مفهومه آن است یعنی صرفاً برای حرکت نیست بلکه خیابان به منظور پویایی،ایجاد حرکت پیاده و … استفاده می شود و نه فقط برای حرکت ماشین. (نقش دسترسی و نقش اجتماعی )</a:t>
            </a:r>
          </a:p>
          <a:p>
            <a:pPr marL="114300" indent="0" algn="r" rtl="1">
              <a:buNone/>
            </a:pPr>
            <a:r>
              <a:rPr lang="fa-IR" dirty="0">
                <a:cs typeface="B Yekan" panose="00000400000000000000" pitchFamily="2" charset="-78"/>
              </a:rPr>
              <a:t>13- خیابان بعنوان مهمترین عامل ارتباطی در فضاهای شهری نام برده میشود. هر یک از </a:t>
            </a:r>
            <a:r>
              <a:rPr lang="en-US" dirty="0"/>
              <a:t>Zone </a:t>
            </a:r>
            <a:r>
              <a:rPr lang="fa-IR" dirty="0">
                <a:cs typeface="B Yekan" panose="00000400000000000000" pitchFamily="2" charset="-78"/>
              </a:rPr>
              <a:t>ها یک فضای شهری اند. برای ارتباط بین آنها 2 نوع عام ارتباطی  وجود دارد : 1- ارتباط عملکردی 2- دسترسی ها</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28885"/>
            <a:ext cx="5105400" cy="3129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6839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Homa" panose="00000400000000000000" pitchFamily="2" charset="-78"/>
              </a:rPr>
              <a:t>عناصر خیابان </a:t>
            </a:r>
            <a:br>
              <a:rPr lang="fa-IR" dirty="0">
                <a:cs typeface="B Homa" panose="00000400000000000000" pitchFamily="2" charset="-78"/>
              </a:rPr>
            </a:br>
            <a:endParaRPr lang="en-US" dirty="0"/>
          </a:p>
        </p:txBody>
      </p:sp>
      <p:sp>
        <p:nvSpPr>
          <p:cNvPr id="3" name="Content Placeholder 2"/>
          <p:cNvSpPr>
            <a:spLocks noGrp="1"/>
          </p:cNvSpPr>
          <p:nvPr>
            <p:ph idx="1"/>
          </p:nvPr>
        </p:nvSpPr>
        <p:spPr>
          <a:xfrm>
            <a:off x="609600" y="685800"/>
            <a:ext cx="7620000" cy="5867400"/>
          </a:xfrm>
        </p:spPr>
        <p:txBody>
          <a:bodyPr numCol="1">
            <a:normAutofit fontScale="92500" lnSpcReduction="20000"/>
          </a:bodyPr>
          <a:lstStyle/>
          <a:p>
            <a:pPr marL="571500" indent="-457200" algn="r" rtl="1">
              <a:buFont typeface="+mj-lt"/>
              <a:buAutoNum type="arabicPeriod"/>
            </a:pP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خط </a:t>
            </a:r>
            <a:r>
              <a:rPr lang="fa-IR" dirty="0">
                <a:cs typeface="B Yekan" panose="00000400000000000000" pitchFamily="2" charset="-78"/>
              </a:rPr>
              <a:t>آسمان .</a:t>
            </a:r>
          </a:p>
          <a:p>
            <a:pPr marL="571500" indent="-457200" algn="r" rtl="1">
              <a:buFont typeface="+mj-lt"/>
              <a:buAutoNum type="arabicPeriod"/>
            </a:pPr>
            <a:r>
              <a:rPr lang="fa-IR" dirty="0" smtClean="0">
                <a:cs typeface="B Yekan" panose="00000400000000000000" pitchFamily="2" charset="-78"/>
              </a:rPr>
              <a:t>جداره</a:t>
            </a:r>
            <a:r>
              <a:rPr lang="fa-IR" dirty="0">
                <a:cs typeface="B Yekan" panose="00000400000000000000" pitchFamily="2" charset="-78"/>
              </a:rPr>
              <a:t>.</a:t>
            </a:r>
          </a:p>
          <a:p>
            <a:pPr marL="571500" indent="-457200" algn="r" rtl="1">
              <a:buFont typeface="+mj-lt"/>
              <a:buAutoNum type="arabicPeriod"/>
            </a:pPr>
            <a:r>
              <a:rPr lang="fa-IR" dirty="0" smtClean="0">
                <a:cs typeface="B Yekan" panose="00000400000000000000" pitchFamily="2" charset="-78"/>
              </a:rPr>
              <a:t>زمینه </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ریتم</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همردیفی </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تداوم</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معماری </a:t>
            </a:r>
            <a:r>
              <a:rPr lang="fa-IR" dirty="0">
                <a:cs typeface="B Yekan" panose="00000400000000000000" pitchFamily="2" charset="-78"/>
              </a:rPr>
              <a:t>خیابانی </a:t>
            </a:r>
          </a:p>
          <a:p>
            <a:pPr marL="571500" indent="-457200" algn="r" rtl="1">
              <a:buFont typeface="+mj-lt"/>
              <a:buAutoNum type="arabicPeriod"/>
            </a:pPr>
            <a:r>
              <a:rPr lang="fa-IR" dirty="0" smtClean="0">
                <a:cs typeface="B Yekan" panose="00000400000000000000" pitchFamily="2" charset="-78"/>
              </a:rPr>
              <a:t>تناسبات</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پیچ </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نبش </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نشانه </a:t>
            </a:r>
            <a:endParaRPr lang="fa-IR" dirty="0">
              <a:cs typeface="B Yekan" panose="00000400000000000000" pitchFamily="2" charset="-78"/>
            </a:endParaRPr>
          </a:p>
          <a:p>
            <a:pPr marL="571500" indent="-457200" algn="r" rtl="1">
              <a:buFont typeface="+mj-lt"/>
              <a:buAutoNum type="arabicPeriod"/>
            </a:pPr>
            <a:r>
              <a:rPr lang="fa-IR" dirty="0" smtClean="0">
                <a:cs typeface="B Yekan" panose="00000400000000000000" pitchFamily="2" charset="-78"/>
              </a:rPr>
              <a:t>مناظر </a:t>
            </a:r>
            <a:r>
              <a:rPr lang="fa-IR" dirty="0">
                <a:cs typeface="B Yekan" panose="00000400000000000000" pitchFamily="2" charset="-78"/>
              </a:rPr>
              <a:t>متوالی </a:t>
            </a:r>
          </a:p>
          <a:p>
            <a:pPr marL="571500" indent="-457200" algn="r" rtl="1">
              <a:buFont typeface="+mj-lt"/>
              <a:buAutoNum type="arabicPeriod"/>
            </a:pPr>
            <a:r>
              <a:rPr lang="fa-IR" dirty="0" smtClean="0">
                <a:cs typeface="B Yekan" panose="00000400000000000000" pitchFamily="2" charset="-78"/>
              </a:rPr>
              <a:t>محوطه </a:t>
            </a:r>
            <a:r>
              <a:rPr lang="fa-IR" dirty="0">
                <a:cs typeface="B Yekan" panose="00000400000000000000" pitchFamily="2" charset="-78"/>
              </a:rPr>
              <a:t>سازی </a:t>
            </a:r>
          </a:p>
          <a:p>
            <a:pPr marL="571500" indent="-457200" algn="r" rtl="1">
              <a:buFont typeface="+mj-lt"/>
              <a:buAutoNum type="arabicPeriod"/>
            </a:pPr>
            <a:r>
              <a:rPr lang="fa-IR" dirty="0" smtClean="0">
                <a:cs typeface="B Yekan" panose="00000400000000000000" pitchFamily="2" charset="-78"/>
              </a:rPr>
              <a:t>فعالیتهای </a:t>
            </a:r>
            <a:r>
              <a:rPr lang="fa-IR" dirty="0">
                <a:cs typeface="B Yekan" panose="00000400000000000000" pitchFamily="2" charset="-78"/>
              </a:rPr>
              <a:t>انسانی </a:t>
            </a:r>
          </a:p>
          <a:p>
            <a:pPr marL="571500" indent="-457200" algn="r" rtl="1">
              <a:buFont typeface="+mj-lt"/>
              <a:buAutoNum type="arabicPeriod"/>
            </a:pPr>
            <a:r>
              <a:rPr lang="fa-IR" dirty="0" smtClean="0">
                <a:cs typeface="B Yekan" panose="00000400000000000000" pitchFamily="2" charset="-78"/>
              </a:rPr>
              <a:t>پوشش </a:t>
            </a:r>
            <a:r>
              <a:rPr lang="fa-IR" dirty="0">
                <a:cs typeface="B Yekan" panose="00000400000000000000" pitchFamily="2" charset="-78"/>
              </a:rPr>
              <a:t>گیاهی</a:t>
            </a:r>
          </a:p>
          <a:p>
            <a:pPr marL="11430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655" y="1066800"/>
            <a:ext cx="4248150" cy="5343525"/>
          </a:xfrm>
          <a:prstGeom prst="rect">
            <a:avLst/>
          </a:prstGeom>
        </p:spPr>
      </p:pic>
    </p:spTree>
    <p:extLst>
      <p:ext uri="{BB962C8B-B14F-4D97-AF65-F5344CB8AC3E}">
        <p14:creationId xmlns:p14="http://schemas.microsoft.com/office/powerpoint/2010/main" val="205564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ircle(in)">
                                      <p:cBhvr>
                                        <p:cTn id="10" dur="1000"/>
                                        <p:tgtEl>
                                          <p:spTgt spid="3">
                                            <p:txEl>
                                              <p:pRg st="2" end="2"/>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ircle(in)">
                                      <p:cBhvr>
                                        <p:cTn id="13" dur="1000"/>
                                        <p:tgtEl>
                                          <p:spTgt spid="3">
                                            <p:txEl>
                                              <p:pRg st="3" end="3"/>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ircle(in)">
                                      <p:cBhvr>
                                        <p:cTn id="16" dur="1000"/>
                                        <p:tgtEl>
                                          <p:spTgt spid="3">
                                            <p:txEl>
                                              <p:pRg st="4" end="4"/>
                                            </p:txEl>
                                          </p:spTgt>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ircle(in)">
                                      <p:cBhvr>
                                        <p:cTn id="19" dur="1000"/>
                                        <p:tgtEl>
                                          <p:spTgt spid="3">
                                            <p:txEl>
                                              <p:pRg st="5" end="5"/>
                                            </p:txEl>
                                          </p:spTgt>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in)">
                                      <p:cBhvr>
                                        <p:cTn id="22" dur="1000"/>
                                        <p:tgtEl>
                                          <p:spTgt spid="3">
                                            <p:txEl>
                                              <p:pRg st="6" end="6"/>
                                            </p:txEl>
                                          </p:spTgt>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circle(in)">
                                      <p:cBhvr>
                                        <p:cTn id="25" dur="1000"/>
                                        <p:tgtEl>
                                          <p:spTgt spid="3">
                                            <p:txEl>
                                              <p:pRg st="7" end="7"/>
                                            </p:txEl>
                                          </p:spTgt>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circle(in)">
                                      <p:cBhvr>
                                        <p:cTn id="28" dur="1000"/>
                                        <p:tgtEl>
                                          <p:spTgt spid="3">
                                            <p:txEl>
                                              <p:pRg st="8" end="8"/>
                                            </p:tx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circle(in)">
                                      <p:cBhvr>
                                        <p:cTn id="31" dur="1000"/>
                                        <p:tgtEl>
                                          <p:spTgt spid="3">
                                            <p:txEl>
                                              <p:pRg st="9" end="9"/>
                                            </p:txEl>
                                          </p:spTgt>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circle(in)">
                                      <p:cBhvr>
                                        <p:cTn id="34" dur="1000"/>
                                        <p:tgtEl>
                                          <p:spTgt spid="3">
                                            <p:txEl>
                                              <p:pRg st="10" end="10"/>
                                            </p:txEl>
                                          </p:spTgt>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circle(in)">
                                      <p:cBhvr>
                                        <p:cTn id="37" dur="1000"/>
                                        <p:tgtEl>
                                          <p:spTgt spid="3">
                                            <p:txEl>
                                              <p:pRg st="11" end="11"/>
                                            </p:txEl>
                                          </p:spTgt>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3">
                                            <p:txEl>
                                              <p:pRg st="12" end="12"/>
                                            </p:txEl>
                                          </p:spTgt>
                                        </p:tgtEl>
                                        <p:attrNameLst>
                                          <p:attrName>style.visibility</p:attrName>
                                        </p:attrNameLst>
                                      </p:cBhvr>
                                      <p:to>
                                        <p:strVal val="visible"/>
                                      </p:to>
                                    </p:set>
                                    <p:animEffect transition="in" filter="circle(in)">
                                      <p:cBhvr>
                                        <p:cTn id="40" dur="1000"/>
                                        <p:tgtEl>
                                          <p:spTgt spid="3">
                                            <p:txEl>
                                              <p:pRg st="12" end="12"/>
                                            </p:txEl>
                                          </p:spTgt>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animEffect transition="in" filter="circle(in)">
                                      <p:cBhvr>
                                        <p:cTn id="43" dur="1000"/>
                                        <p:tgtEl>
                                          <p:spTgt spid="3">
                                            <p:txEl>
                                              <p:pRg st="13" end="13"/>
                                            </p:txEl>
                                          </p:spTgt>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3">
                                            <p:txEl>
                                              <p:pRg st="14" end="14"/>
                                            </p:txEl>
                                          </p:spTgt>
                                        </p:tgtEl>
                                        <p:attrNameLst>
                                          <p:attrName>style.visibility</p:attrName>
                                        </p:attrNameLst>
                                      </p:cBhvr>
                                      <p:to>
                                        <p:strVal val="visible"/>
                                      </p:to>
                                    </p:set>
                                    <p:animEffect transition="in" filter="circle(in)">
                                      <p:cBhvr>
                                        <p:cTn id="46" dur="1000"/>
                                        <p:tgtEl>
                                          <p:spTgt spid="3">
                                            <p:txEl>
                                              <p:pRg st="14" end="14"/>
                                            </p:txEl>
                                          </p:spTgt>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3">
                                            <p:txEl>
                                              <p:pRg st="15" end="15"/>
                                            </p:txEl>
                                          </p:spTgt>
                                        </p:tgtEl>
                                        <p:attrNameLst>
                                          <p:attrName>style.visibility</p:attrName>
                                        </p:attrNameLst>
                                      </p:cBhvr>
                                      <p:to>
                                        <p:strVal val="visible"/>
                                      </p:to>
                                    </p:set>
                                    <p:animEffect transition="in" filter="circle(in)">
                                      <p:cBhvr>
                                        <p:cTn id="49" dur="1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خط اسمان</a:t>
            </a:r>
            <a:endParaRPr lang="en-US" dirty="0"/>
          </a:p>
        </p:txBody>
      </p:sp>
      <p:sp>
        <p:nvSpPr>
          <p:cNvPr id="3" name="Content Placeholder 2"/>
          <p:cNvSpPr>
            <a:spLocks noGrp="1"/>
          </p:cNvSpPr>
          <p:nvPr>
            <p:ph idx="1"/>
          </p:nvPr>
        </p:nvSpPr>
        <p:spPr>
          <a:xfrm>
            <a:off x="457200" y="1219200"/>
            <a:ext cx="7620000" cy="5181600"/>
          </a:xfrm>
        </p:spPr>
        <p:txBody>
          <a:bodyPr/>
          <a:lstStyle/>
          <a:p>
            <a:pPr marL="114300" indent="0" algn="r" rtl="1">
              <a:buNone/>
            </a:pPr>
            <a:r>
              <a:rPr lang="fa-IR" dirty="0">
                <a:cs typeface="B Yekan" panose="00000400000000000000" pitchFamily="2" charset="-78"/>
              </a:rPr>
              <a:t>مقصود از خط آسمان که یکی از عناصر پایه و مهم سیمای خیابان به شمار می رود، حد جدایی جدارۀ کالبد خیابان از آسمان است . </a:t>
            </a:r>
          </a:p>
          <a:p>
            <a:pPr marL="114300" indent="0" algn="r" rtl="1">
              <a:buNone/>
            </a:pPr>
            <a:r>
              <a:rPr lang="fa-IR" dirty="0">
                <a:cs typeface="B Yekan" panose="00000400000000000000" pitchFamily="2" charset="-78"/>
              </a:rPr>
              <a:t>اجزاء خط آسمان شامل خط پایه و خط ترکیب است . خط پایه خطی است که جدارۀ مسطح به نام آن ختم می گردد . خط ترکیب خطی است که حد نهایی جدارۀ خیابان یا بام و غیره را مشخص می کند . این عنصر کالبدی شامل مجموع احجامی است که در ترکیب بام بناها وجود دارد و یا در ترکیب با ابنیۀ بلندتر مستقر در پشت جداره قابل رویت است . </a:t>
            </a:r>
          </a:p>
          <a:p>
            <a:pPr marL="114300" indent="0" algn="r" rtl="1">
              <a:buNone/>
            </a:pPr>
            <a:r>
              <a:rPr lang="fa-IR" dirty="0">
                <a:cs typeface="B Yekan" panose="00000400000000000000" pitchFamily="2" charset="-78"/>
              </a:rPr>
              <a:t>عنصر کالبدی خط آسمان تجلیگاه ترکیب فرم در کالبد خیابان به شمار می رود و مظهر نظم یا تنوع در سیمای خیابان است.</a:t>
            </a:r>
          </a:p>
          <a:p>
            <a:pPr marL="114300" indent="0">
              <a:buNone/>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384964"/>
            <a:ext cx="6248400" cy="270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87458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636" y="762000"/>
            <a:ext cx="8501063" cy="5715000"/>
          </a:xfrm>
        </p:spPr>
      </p:pic>
    </p:spTree>
    <p:extLst>
      <p:ext uri="{BB962C8B-B14F-4D97-AF65-F5344CB8AC3E}">
        <p14:creationId xmlns:p14="http://schemas.microsoft.com/office/powerpoint/2010/main" val="484118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210" y="0"/>
            <a:ext cx="7055380" cy="1400530"/>
          </a:xfrm>
        </p:spPr>
        <p:txBody>
          <a:bodyPr/>
          <a:lstStyle/>
          <a:p>
            <a:r>
              <a:rPr lang="fa-IR" dirty="0" smtClean="0">
                <a:cs typeface="B Homa" panose="00000400000000000000" pitchFamily="2" charset="-78"/>
              </a:rPr>
              <a:t>خط آسمان شهر های بزرگ جهان</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0700" y="1130300"/>
            <a:ext cx="4876800" cy="5390147"/>
          </a:xfrm>
        </p:spPr>
      </p:pic>
    </p:spTree>
    <p:extLst>
      <p:ext uri="{BB962C8B-B14F-4D97-AF65-F5344CB8AC3E}">
        <p14:creationId xmlns:p14="http://schemas.microsoft.com/office/powerpoint/2010/main" val="1877952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Homa" panose="00000400000000000000" pitchFamily="2" charset="-78"/>
              </a:rPr>
              <a:t>جداره</a:t>
            </a:r>
            <a:endParaRPr lang="en-US" dirty="0"/>
          </a:p>
        </p:txBody>
      </p:sp>
      <p:sp>
        <p:nvSpPr>
          <p:cNvPr id="3" name="Content Placeholder 2"/>
          <p:cNvSpPr>
            <a:spLocks noGrp="1"/>
          </p:cNvSpPr>
          <p:nvPr>
            <p:ph idx="1"/>
          </p:nvPr>
        </p:nvSpPr>
        <p:spPr>
          <a:xfrm>
            <a:off x="828436" y="1152983"/>
            <a:ext cx="6711654" cy="4195481"/>
          </a:xfrm>
        </p:spPr>
        <p:txBody>
          <a:bodyPr/>
          <a:lstStyle/>
          <a:p>
            <a:pPr marL="114300" indent="0" algn="r" rtl="1">
              <a:buNone/>
            </a:pPr>
            <a:r>
              <a:rPr lang="fa-IR" dirty="0">
                <a:cs typeface="B Yekan" panose="00000400000000000000" pitchFamily="2" charset="-78"/>
              </a:rPr>
              <a:t>بدنۀ خیابان بخش اصلی کالبد خیابان را تشکیل می دهد . در حقیقت این عنصر فضای خیابان را مشخص می کند و به آن مفهوم محیطی می بخشد .</a:t>
            </a:r>
          </a:p>
          <a:p>
            <a:pPr marL="114300" indent="0" algn="r" rtl="1">
              <a:buNone/>
            </a:pPr>
            <a:r>
              <a:rPr lang="fa-IR" dirty="0">
                <a:cs typeface="B Yekan" panose="00000400000000000000" pitchFamily="2" charset="-78"/>
              </a:rPr>
              <a:t>عناصر طراحی در جداره شامل زمینه ریتم ، همردیفی ، تداوم ، معماری خیابانی ، تناسبات ، پیچ ، نبش می گردد . </a:t>
            </a:r>
          </a:p>
          <a:p>
            <a:pPr marL="11430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763" y="2875973"/>
            <a:ext cx="6985000" cy="3683000"/>
          </a:xfrm>
          <a:prstGeom prst="rect">
            <a:avLst/>
          </a:prstGeom>
        </p:spPr>
      </p:pic>
    </p:spTree>
    <p:extLst>
      <p:ext uri="{BB962C8B-B14F-4D97-AF65-F5344CB8AC3E}">
        <p14:creationId xmlns:p14="http://schemas.microsoft.com/office/powerpoint/2010/main" val="6518257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899"/>
            <a:ext cx="9144000" cy="5470769"/>
          </a:xfrm>
        </p:spPr>
      </p:pic>
    </p:spTree>
    <p:extLst>
      <p:ext uri="{BB962C8B-B14F-4D97-AF65-F5344CB8AC3E}">
        <p14:creationId xmlns:p14="http://schemas.microsoft.com/office/powerpoint/2010/main" val="199702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620000" cy="6096000"/>
          </a:xfrm>
        </p:spPr>
        <p:txBody>
          <a:bodyPr/>
          <a:lstStyle/>
          <a:p>
            <a:pPr marL="114300" indent="0" algn="r" rtl="1">
              <a:buNone/>
            </a:pPr>
            <a:r>
              <a:rPr lang="fa-IR" dirty="0">
                <a:cs typeface="B Yekan" panose="00000400000000000000" pitchFamily="2" charset="-78"/>
              </a:rPr>
              <a:t>- نبش </a:t>
            </a:r>
          </a:p>
          <a:p>
            <a:pPr marL="114300" indent="0" algn="r" rtl="1">
              <a:buNone/>
            </a:pPr>
            <a:r>
              <a:rPr lang="fa-IR" dirty="0">
                <a:cs typeface="B Yekan" panose="00000400000000000000" pitchFamily="2" charset="-78"/>
              </a:rPr>
              <a:t>نبش بخشی از جداره است که در تقاطع با معبر دیگر و یا اتصال به میدان ایجاد می شود در طراحی جداره، نقش نبش از نظر تبدیل ارتفاع حائز اهمیت است و در واقع نقطۀ عطف بخشی از جداره محسوب می گردد . </a:t>
            </a:r>
          </a:p>
          <a:p>
            <a:pPr marL="114300" indent="0" algn="r" rtl="1">
              <a:buNone/>
            </a:pPr>
            <a:r>
              <a:rPr lang="fa-IR" dirty="0">
                <a:cs typeface="B Yekan" panose="00000400000000000000" pitchFamily="2" charset="-78"/>
              </a:rPr>
              <a:t>با توجه به اینکه چهارراه و میدان فضای توقف و تأمل است ، توجه بیشتر به سیمای آن معطوف می گردد . همین ، به منظور گسترده کردن فضای دید و خط آسمان در فضای چهارراه ، تعدیل حجم کالبد نبش در تقاطع و عقب نشینی تدریجی کالبدهای بلندتر مطلوب است .</a:t>
            </a:r>
          </a:p>
          <a:p>
            <a:pPr marL="11430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276600"/>
            <a:ext cx="4762500" cy="3019425"/>
          </a:xfrm>
          <a:prstGeom prst="rect">
            <a:avLst/>
          </a:prstGeom>
        </p:spPr>
      </p:pic>
    </p:spTree>
    <p:extLst>
      <p:ext uri="{BB962C8B-B14F-4D97-AF65-F5344CB8AC3E}">
        <p14:creationId xmlns:p14="http://schemas.microsoft.com/office/powerpoint/2010/main" val="17301420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8800" y="1155701"/>
            <a:ext cx="7287600" cy="5143506"/>
          </a:xfrm>
        </p:spPr>
        <p:txBody>
          <a:bodyPr/>
          <a:lstStyle/>
          <a:p>
            <a:pPr marL="114300" indent="0" algn="r" rtl="1">
              <a:buNone/>
            </a:pPr>
            <a:r>
              <a:rPr lang="fa-IR" sz="2800" b="1" dirty="0">
                <a:cs typeface="B Yekan" panose="00000400000000000000" pitchFamily="2" charset="-78"/>
              </a:rPr>
              <a:t>نشانه </a:t>
            </a:r>
            <a:endParaRPr lang="fa-IR" b="1" dirty="0">
              <a:cs typeface="B Yekan" panose="00000400000000000000" pitchFamily="2" charset="-78"/>
            </a:endParaRPr>
          </a:p>
          <a:p>
            <a:pPr marL="114300" indent="0" algn="r" rtl="1">
              <a:buNone/>
            </a:pPr>
            <a:r>
              <a:rPr lang="fa-IR" dirty="0">
                <a:cs typeface="B Yekan" panose="00000400000000000000" pitchFamily="2" charset="-78"/>
              </a:rPr>
              <a:t>نشانه بنایی است سمبلیک که استقرارش در جداره موجب توقف دید و جلب توجه می شود . همچنین این عنصر کالبدی در خاطر باقی می ماند و در شناخت محیط موثر است .</a:t>
            </a:r>
          </a:p>
          <a:p>
            <a:pPr marL="114300" indent="0" algn="r" rtl="1">
              <a:buNone/>
            </a:pPr>
            <a:r>
              <a:rPr lang="fa-IR" dirty="0">
                <a:cs typeface="B Yekan" panose="00000400000000000000" pitchFamily="2" charset="-78"/>
              </a:rPr>
              <a:t>در خیابانهای نوکلاسیک هوسمان موقعیت استقرار نشانه مورد تأکید خاص قرار گرفته است و کلیۀ نشانه ها در نقطۀ کانونی پرسپکتیو خیابان مستقر شده اند. استقرار نشانه در جداره موجب غنی شدن خط آسمان و تجهیز جداره نیز می گردد.</a:t>
            </a:r>
          </a:p>
          <a:p>
            <a:pPr marL="114300" indent="0">
              <a:buNone/>
            </a:pPr>
            <a:endParaRPr lang="en-US" dirty="0"/>
          </a:p>
        </p:txBody>
      </p:sp>
    </p:spTree>
    <p:extLst>
      <p:ext uri="{BB962C8B-B14F-4D97-AF65-F5344CB8AC3E}">
        <p14:creationId xmlns:p14="http://schemas.microsoft.com/office/powerpoint/2010/main" val="4146102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400" y="152400"/>
            <a:ext cx="2209800" cy="838200"/>
          </a:xfrm>
        </p:spPr>
        <p:txBody>
          <a:bodyPr/>
          <a:lstStyle/>
          <a:p>
            <a:r>
              <a:rPr lang="fa-IR" dirty="0" smtClean="0">
                <a:cs typeface="B Homa" panose="00000400000000000000" pitchFamily="2" charset="-78"/>
              </a:rPr>
              <a:t>مقدمه</a:t>
            </a:r>
            <a:endParaRPr lang="en-US" dirty="0"/>
          </a:p>
        </p:txBody>
      </p:sp>
      <p:sp>
        <p:nvSpPr>
          <p:cNvPr id="3" name="Content Placeholder 2"/>
          <p:cNvSpPr>
            <a:spLocks noGrp="1"/>
          </p:cNvSpPr>
          <p:nvPr>
            <p:ph idx="1"/>
          </p:nvPr>
        </p:nvSpPr>
        <p:spPr>
          <a:xfrm>
            <a:off x="457200" y="838200"/>
            <a:ext cx="7620000" cy="5562600"/>
          </a:xfrm>
        </p:spPr>
        <p:txBody>
          <a:bodyPr>
            <a:normAutofit/>
          </a:bodyPr>
          <a:lstStyle/>
          <a:p>
            <a:pPr marL="114300" indent="0" algn="just">
              <a:buNone/>
            </a:pPr>
            <a:r>
              <a:rPr lang="fa-IR" sz="2200" dirty="0">
                <a:cs typeface="B Yekan" panose="00000400000000000000" pitchFamily="2" charset="-78"/>
              </a:rPr>
              <a:t>خیابان بعنوان یک شریان ارتباطی زیر بنایی ترین عنصر در ساختار کالبدی هر مجموعۀ زیستی به شمارمی آید . چنانچه کالبد یک مجموعۀ زیستی مجموعه ای از فضاهای مثبت ( کالبدی پر ) و فضاهای منفی ( کالبدهای خالی ) تصور کنیم ، فضاهای مثبت فضاهای منفردی هستند که بر اثر یک نظم قراردادی فضاهای منفی یا جمعی را سازمان می دهند . به عبارت دیگر ، نظم همجواری کالبدهای پر، جداره و سیمای فضاهای خالی را به وجود می آورند . </a:t>
            </a:r>
            <a:endParaRPr lang="en-US" sz="2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3714750"/>
            <a:ext cx="4876800" cy="2686050"/>
          </a:xfrm>
          <a:prstGeom prst="rect">
            <a:avLst/>
          </a:prstGeom>
        </p:spPr>
      </p:pic>
    </p:spTree>
    <p:extLst>
      <p:ext uri="{BB962C8B-B14F-4D97-AF65-F5344CB8AC3E}">
        <p14:creationId xmlns:p14="http://schemas.microsoft.com/office/powerpoint/2010/main" val="85001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Homa" panose="00000400000000000000" pitchFamily="2" charset="-78"/>
              </a:rPr>
              <a:t>پیاده رو ها</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19200"/>
            <a:ext cx="9019651" cy="5381625"/>
          </a:xfrm>
        </p:spPr>
      </p:pic>
    </p:spTree>
    <p:extLst>
      <p:ext uri="{BB962C8B-B14F-4D97-AF65-F5344CB8AC3E}">
        <p14:creationId xmlns:p14="http://schemas.microsoft.com/office/powerpoint/2010/main" val="24918780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2200" y="1176625"/>
            <a:ext cx="6711654" cy="4195481"/>
          </a:xfrm>
        </p:spPr>
        <p:txBody>
          <a:bodyPr>
            <a:normAutofit/>
          </a:bodyPr>
          <a:lstStyle/>
          <a:p>
            <a:pPr marL="114300" indent="0" algn="just" rtl="1">
              <a:buNone/>
            </a:pPr>
            <a:r>
              <a:rPr lang="fa-IR" sz="2200" dirty="0">
                <a:cs typeface="B Yekan" panose="00000400000000000000" pitchFamily="2" charset="-78"/>
              </a:rPr>
              <a:t>پیاده را ه ها، معابری با بالاترین حد نقش اجتماع یاند که در آنها تسلط کامل با عابر پیاده بوده و از وسایل نقیله موتوری تنها به منظور سرویس دهی به زندگی جاری در معبر استفاده میشود. پیاده را ه ها،ابزاری برای بروز فعالیت جمعی میباشند در این باب پتانسیل یک مکان برای استفاده به وسیله افراد پیاده، میزان مطلوبیت محیط مصنوع برای حضور مردم، زندگی، خرید، ملاقات، گذران اوقات و لذت بردن از آن در یک پهنه است پهنه پیاده مکانی است که ساکنان آن با هر سن و توانایی میتوانندامنیت و راحتی ، تناسب و جذابیت در پیاد هروی را ، نه تنها در هنگام فراغت بلکه در استفاده از تجهیزات و </a:t>
            </a:r>
            <a:r>
              <a:rPr lang="fa-IR" sz="2200" dirty="0" smtClean="0">
                <a:cs typeface="B Yekan" panose="00000400000000000000" pitchFamily="2" charset="-78"/>
              </a:rPr>
              <a:t>آمد </a:t>
            </a:r>
            <a:r>
              <a:rPr lang="fa-IR" sz="2200" dirty="0">
                <a:cs typeface="B Yekan" panose="00000400000000000000" pitchFamily="2" charset="-78"/>
              </a:rPr>
              <a:t>وشد نیز احساس کنند.</a:t>
            </a:r>
            <a:endParaRPr lang="en-US" sz="2200" dirty="0"/>
          </a:p>
        </p:txBody>
      </p:sp>
    </p:spTree>
    <p:extLst>
      <p:ext uri="{BB962C8B-B14F-4D97-AF65-F5344CB8AC3E}">
        <p14:creationId xmlns:p14="http://schemas.microsoft.com/office/powerpoint/2010/main" val="31434701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295400"/>
            <a:ext cx="6923198" cy="5178552"/>
          </a:xfrm>
        </p:spPr>
      </p:pic>
    </p:spTree>
    <p:extLst>
      <p:ext uri="{BB962C8B-B14F-4D97-AF65-F5344CB8AC3E}">
        <p14:creationId xmlns:p14="http://schemas.microsoft.com/office/powerpoint/2010/main" val="1127619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620000" cy="3048000"/>
          </a:xfrm>
        </p:spPr>
        <p:txBody>
          <a:bodyPr/>
          <a:lstStyle/>
          <a:p>
            <a:pPr marL="114300" indent="0" algn="r" rtl="1">
              <a:buNone/>
            </a:pPr>
            <a:r>
              <a:rPr lang="fa-IR" dirty="0">
                <a:cs typeface="B Yekan" panose="00000400000000000000" pitchFamily="2" charset="-78"/>
              </a:rPr>
              <a:t>نخستین اقدام به منظور تفکیک حرکت سواره از پیاده در دنیا، در </a:t>
            </a:r>
            <a:r>
              <a:rPr lang="fa-IR" dirty="0" smtClean="0">
                <a:cs typeface="B Yekan" panose="00000400000000000000" pitchFamily="2" charset="-78"/>
              </a:rPr>
              <a:t>سال </a:t>
            </a:r>
            <a:r>
              <a:rPr lang="fa-IR" dirty="0">
                <a:cs typeface="B Yekan" panose="00000400000000000000" pitchFamily="2" charset="-78"/>
              </a:rPr>
              <a:t>1858 به وسیله شهرساز ومعمار آمریکایی به نام «</a:t>
            </a:r>
            <a:r>
              <a:rPr lang="fa-IR" dirty="0" smtClean="0">
                <a:cs typeface="B Yekan" panose="00000400000000000000" pitchFamily="2" charset="-78"/>
              </a:rPr>
              <a:t>اولمستد» </a:t>
            </a:r>
            <a:r>
              <a:rPr lang="fa-IR" dirty="0">
                <a:cs typeface="B Yekan" panose="00000400000000000000" pitchFamily="2" charset="-78"/>
              </a:rPr>
              <a:t>صورت گرفت. طی این اقدام اولمستد در طراحی پارک مرکزی نیویورک، برای عبور افراد پیاد ه،پلی از سنگ روی جاده وسایل نقلیه بنا نهاد. در ایالات متحده آمریکا،پس از جنگ جهانی دوم، این نوع خیابا نهای پیاده با نام "</a:t>
            </a:r>
            <a:r>
              <a:rPr lang="en-US" dirty="0"/>
              <a:t>mall"</a:t>
            </a:r>
            <a:r>
              <a:rPr lang="fa-IR" dirty="0">
                <a:cs typeface="B Yekan" panose="00000400000000000000" pitchFamily="2" charset="-78"/>
              </a:rPr>
              <a:t>شکل گرفتند که بیشتر همسو با مقاصد تجاری در مرکز شهرها بودند و در عین حال هدفشان ایجاد </a:t>
            </a:r>
            <a:r>
              <a:rPr lang="fa-IR" dirty="0" smtClean="0">
                <a:cs typeface="B Yekan" panose="00000400000000000000" pitchFamily="2" charset="-78"/>
              </a:rPr>
              <a:t>محیط های </a:t>
            </a:r>
            <a:r>
              <a:rPr lang="fa-IR" dirty="0">
                <a:cs typeface="B Yekan" panose="00000400000000000000" pitchFamily="2" charset="-78"/>
              </a:rPr>
              <a:t>مطلوب برای خریدو گردش در شهرها بود</a:t>
            </a:r>
            <a:endParaRPr lang="en-US" dirty="0"/>
          </a:p>
        </p:txBody>
      </p:sp>
    </p:spTree>
    <p:extLst>
      <p:ext uri="{BB962C8B-B14F-4D97-AF65-F5344CB8AC3E}">
        <p14:creationId xmlns:p14="http://schemas.microsoft.com/office/powerpoint/2010/main" val="31616594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Homa" panose="00000400000000000000" pitchFamily="2" charset="-78"/>
              </a:rPr>
              <a:t>اندیشه های تأثیرگذار بر پیاد ه راه ها</a:t>
            </a:r>
            <a:endParaRPr lang="en-US" dirty="0"/>
          </a:p>
        </p:txBody>
      </p:sp>
      <p:sp>
        <p:nvSpPr>
          <p:cNvPr id="3" name="Content Placeholder 2"/>
          <p:cNvSpPr>
            <a:spLocks noGrp="1"/>
          </p:cNvSpPr>
          <p:nvPr>
            <p:ph idx="1"/>
          </p:nvPr>
        </p:nvSpPr>
        <p:spPr>
          <a:xfrm>
            <a:off x="457200" y="1600200"/>
            <a:ext cx="7620000" cy="5105400"/>
          </a:xfrm>
        </p:spPr>
        <p:txBody>
          <a:bodyPr/>
          <a:lstStyle/>
          <a:p>
            <a:pPr marL="114300" indent="0" algn="r" rtl="1">
              <a:buNone/>
            </a:pPr>
            <a:r>
              <a:rPr lang="fa-IR" dirty="0">
                <a:cs typeface="B Yekan" panose="00000400000000000000" pitchFamily="2" charset="-78"/>
              </a:rPr>
              <a:t>از میان اندیشمندان تأثیرگذار بر پیاده را ه ها، جیکوبز با انتقاد از تفکرمدرنیستی در رابطه با خیابان، بر اهمیت پیاده راه ها تأ کید دارد.گوردن کالن نیز در کتاب منظر شهری به تأیید جیکوبز و بر خلاف نظر معماران مدرنیست ،محیط شهری را در صورتی مطلوب می داند که حضور انسان به صورت پیاده در شهرها ممکن و مقیاس شهرها نیز مقیاس انسانی </a:t>
            </a:r>
            <a:r>
              <a:rPr lang="fa-IR" dirty="0" smtClean="0">
                <a:cs typeface="B Yekan" panose="00000400000000000000" pitchFamily="2" charset="-78"/>
              </a:rPr>
              <a:t>باشد</a:t>
            </a:r>
          </a:p>
          <a:p>
            <a:pPr marL="114300" indent="0" algn="r" rtl="1">
              <a:buNone/>
            </a:pPr>
            <a:r>
              <a:rPr lang="ar-SA" sz="2400" dirty="0">
                <a:ea typeface="Calibri"/>
                <a:cs typeface="B Homa" panose="00000400000000000000" pitchFamily="2" charset="-78"/>
              </a:rPr>
              <a:t>کاربردهای پیاده را هها از دید اندیشمندان به شرح ذیل </a:t>
            </a:r>
            <a:r>
              <a:rPr lang="ar-SA" sz="2400" dirty="0" smtClean="0">
                <a:ea typeface="Calibri"/>
                <a:cs typeface="B Homa" panose="00000400000000000000" pitchFamily="2" charset="-78"/>
              </a:rPr>
              <a:t>میباشد</a:t>
            </a:r>
            <a:r>
              <a:rPr lang="ar-SA" sz="2400" dirty="0">
                <a:ea typeface="Calibri"/>
                <a:cs typeface="B Homa" panose="00000400000000000000" pitchFamily="2" charset="-78"/>
              </a:rPr>
              <a:t>: پياده راه ابزاري برای بهبود اقتصاد شهري، سلامت اجتماعي و کیفیت زيست محيطي محسوب می شود. به تعبیر دیگر پیاده را </a:t>
            </a:r>
            <a:r>
              <a:rPr lang="ar-SA" sz="2400" dirty="0" smtClean="0">
                <a:ea typeface="Calibri"/>
                <a:cs typeface="B Homa" panose="00000400000000000000" pitchFamily="2" charset="-78"/>
              </a:rPr>
              <a:t>ه</a:t>
            </a:r>
            <a:r>
              <a:rPr lang="fa-IR" sz="2400" dirty="0" smtClean="0">
                <a:ea typeface="Calibri"/>
                <a:cs typeface="B Homa" panose="00000400000000000000" pitchFamily="2" charset="-78"/>
              </a:rPr>
              <a:t> </a:t>
            </a:r>
            <a:r>
              <a:rPr lang="ar-SA" sz="2400" dirty="0" smtClean="0">
                <a:ea typeface="Calibri"/>
                <a:cs typeface="B Homa" panose="00000400000000000000" pitchFamily="2" charset="-78"/>
              </a:rPr>
              <a:t>ها </a:t>
            </a:r>
            <a:r>
              <a:rPr lang="ar-SA" sz="2400" dirty="0">
                <a:ea typeface="Calibri"/>
                <a:cs typeface="B Homa" panose="00000400000000000000" pitchFamily="2" charset="-78"/>
              </a:rPr>
              <a:t>در فضای شهری، مکا نهایی برای تقويت ارتباطات، فعال بودن حواس غيربصري، درك محيط از طریق حواس و تجديد حيات مدني مراكز شهري میباشند</a:t>
            </a:r>
            <a:endParaRPr lang="en-US" dirty="0"/>
          </a:p>
        </p:txBody>
      </p:sp>
    </p:spTree>
    <p:extLst>
      <p:ext uri="{BB962C8B-B14F-4D97-AF65-F5344CB8AC3E}">
        <p14:creationId xmlns:p14="http://schemas.microsoft.com/office/powerpoint/2010/main" val="39798468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3458" y="533400"/>
            <a:ext cx="9277458" cy="5971309"/>
          </a:xfrm>
        </p:spPr>
      </p:pic>
    </p:spTree>
    <p:extLst>
      <p:ext uri="{BB962C8B-B14F-4D97-AF65-F5344CB8AC3E}">
        <p14:creationId xmlns:p14="http://schemas.microsoft.com/office/powerpoint/2010/main" val="3227886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400" dirty="0">
                <a:cs typeface="B Homa" panose="00000400000000000000" pitchFamily="2" charset="-78"/>
              </a:rPr>
              <a:t>الگوهای رفتاری پیاده در فضاهای پیاده مدار</a:t>
            </a:r>
            <a:endParaRPr lang="en-US" sz="4400" dirty="0"/>
          </a:p>
        </p:txBody>
      </p:sp>
      <p:sp>
        <p:nvSpPr>
          <p:cNvPr id="3" name="Content Placeholder 2"/>
          <p:cNvSpPr>
            <a:spLocks noGrp="1"/>
          </p:cNvSpPr>
          <p:nvPr>
            <p:ph idx="1"/>
          </p:nvPr>
        </p:nvSpPr>
        <p:spPr/>
        <p:txBody>
          <a:bodyPr>
            <a:normAutofit/>
          </a:bodyPr>
          <a:lstStyle/>
          <a:p>
            <a:pPr marL="114300" indent="0" algn="r" rtl="1">
              <a:buNone/>
            </a:pPr>
            <a:r>
              <a:rPr lang="fa-IR" dirty="0">
                <a:cs typeface="B Yekan" panose="00000400000000000000" pitchFamily="2" charset="-78"/>
              </a:rPr>
              <a:t>مناطق شهری متعلق به بشر است ، نه اتومبیلها و پروژه های بزرگ ساختمانی . به عبارت دیگر محیط متناسب با مقیاس انسانی،محیطی است که با مقیاس و گامهای افراد پیاده و نه با سرعت تند حرکت وسایط نقلیه موتوری تنظیم شده </a:t>
            </a:r>
            <a:r>
              <a:rPr lang="fa-IR" dirty="0" smtClean="0">
                <a:cs typeface="B Yekan" panose="00000400000000000000" pitchFamily="2" charset="-78"/>
              </a:rPr>
              <a:t>باشدبرای </a:t>
            </a:r>
            <a:r>
              <a:rPr lang="fa-IR" dirty="0">
                <a:cs typeface="B Yekan" panose="00000400000000000000" pitchFamily="2" charset="-78"/>
              </a:rPr>
              <a:t>ایجاد فضاهایی که دارای شخصیت پیاده اند، لازم است به نوع رفتار هایی که از فرد پیاده حادث </a:t>
            </a:r>
            <a:r>
              <a:rPr lang="fa-IR" dirty="0" smtClean="0">
                <a:cs typeface="B Yekan" panose="00000400000000000000" pitchFamily="2" charset="-78"/>
              </a:rPr>
              <a:t>می شود </a:t>
            </a:r>
            <a:r>
              <a:rPr lang="fa-IR" dirty="0">
                <a:cs typeface="B Yekan" panose="00000400000000000000" pitchFamily="2" charset="-78"/>
              </a:rPr>
              <a:t>، توجه کرد و به بررسی و شناخت حالات روانی و پدیده پیاد ه روی از سوی اشخاص پرداخت پیاد ه روی و راه رفتن های هدفمند ، سرگردان و ادراکی، سه نوع قابل توجه در متن زندگی روزانه </a:t>
            </a:r>
            <a:r>
              <a:rPr lang="fa-IR" dirty="0" smtClean="0">
                <a:cs typeface="B Yekan" panose="00000400000000000000" pitchFamily="2" charset="-78"/>
              </a:rPr>
              <a:t>ماست</a:t>
            </a:r>
          </a:p>
          <a:p>
            <a:pPr marL="114300" indent="0" algn="r" rtl="1">
              <a:buNone/>
            </a:pPr>
            <a:r>
              <a:rPr lang="fa-IR" dirty="0">
                <a:cs typeface="B Yekan" panose="00000400000000000000" pitchFamily="2" charset="-78"/>
              </a:rPr>
              <a:t>پیاد ه روی هدفمند یک فعالیت ضروری است که هنگام رفتن به سوی یک مقصد مشخص اتفاق </a:t>
            </a:r>
            <a:r>
              <a:rPr lang="fa-IR" dirty="0" smtClean="0">
                <a:cs typeface="B Yekan" panose="00000400000000000000" pitchFamily="2" charset="-78"/>
              </a:rPr>
              <a:t> می </a:t>
            </a:r>
            <a:r>
              <a:rPr lang="fa-IR" dirty="0">
                <a:cs typeface="B Yekan" panose="00000400000000000000" pitchFamily="2" charset="-78"/>
              </a:rPr>
              <a:t>افتد که ما از این نوع پیاد ه روی با عنوان "رفتن به  " استفاده می کنیم . این نوع پیاد ه روی نقطه </a:t>
            </a:r>
            <a:r>
              <a:rPr lang="en-US" dirty="0"/>
              <a:t>A </a:t>
            </a:r>
            <a:r>
              <a:rPr lang="fa-IR" dirty="0">
                <a:cs typeface="B Yekan" panose="00000400000000000000" pitchFamily="2" charset="-78"/>
              </a:rPr>
              <a:t>را به </a:t>
            </a:r>
            <a:r>
              <a:rPr lang="en-US" dirty="0"/>
              <a:t>B </a:t>
            </a:r>
            <a:r>
              <a:rPr lang="fa-IR" dirty="0">
                <a:cs typeface="B Yekan" panose="00000400000000000000" pitchFamily="2" charset="-78"/>
              </a:rPr>
              <a:t>متصل میکند و </a:t>
            </a:r>
            <a:r>
              <a:rPr lang="en-US" dirty="0"/>
              <a:t>B </a:t>
            </a:r>
            <a:r>
              <a:rPr lang="fa-IR" dirty="0">
                <a:cs typeface="B Yekan" panose="00000400000000000000" pitchFamily="2" charset="-78"/>
              </a:rPr>
              <a:t>را به</a:t>
            </a:r>
            <a:r>
              <a:rPr lang="en-US" dirty="0" smtClean="0"/>
              <a:t>C</a:t>
            </a:r>
            <a:r>
              <a:rPr lang="fa-IR" dirty="0" smtClean="0">
                <a:cs typeface="B Yekan" panose="00000400000000000000" pitchFamily="2" charset="-78"/>
              </a:rPr>
              <a:t>و...</a:t>
            </a:r>
            <a:endParaRPr lang="en-US" dirty="0"/>
          </a:p>
          <a:p>
            <a:pPr marL="114300" indent="0" algn="r" rtl="1">
              <a:buNone/>
            </a:pPr>
            <a:endParaRPr lang="en-US" dirty="0"/>
          </a:p>
        </p:txBody>
      </p:sp>
    </p:spTree>
    <p:extLst>
      <p:ext uri="{BB962C8B-B14F-4D97-AF65-F5344CB8AC3E}">
        <p14:creationId xmlns:p14="http://schemas.microsoft.com/office/powerpoint/2010/main" val="27460037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00" y="315913"/>
            <a:ext cx="8278813" cy="622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14772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buNone/>
            </a:pPr>
            <a:r>
              <a:rPr lang="fa-IR" dirty="0">
                <a:cs typeface="B Yekan" panose="00000400000000000000" pitchFamily="2" charset="-78"/>
              </a:rPr>
              <a:t> پیاد ه روی سرگردان، نقطه مقابل راه رفتن هدفمند است . یک مدل راه رفتن خودانگیخته یا خودبخودی است که با اشکال متفاوت گام برداشتن و ریتم راه رفتن توصیف می شود . این مدل سرگردان است، زیرا قد مها و ریتم راه رفتن با حالات درونی ، بدنی و روانی شخص پیاده انطباق دارد؛ هنگامی که در حال تجربه کردن فضا و شناور شدن درون آن است</a:t>
            </a:r>
          </a:p>
          <a:p>
            <a:pPr marL="114300" indent="0" algn="r" rtl="1">
              <a:buNone/>
            </a:pPr>
            <a:r>
              <a:rPr lang="fa-IR" dirty="0">
                <a:cs typeface="B Yekan" panose="00000400000000000000" pitchFamily="2" charset="-78"/>
              </a:rPr>
              <a:t>راه رفتن ادراکی بر خلاف سرگردانی ، یک حالت انعکاسی از تفکر فرد است . این مدل یک واکنش ساخته شده نسبت به تفسیر ما از مکان است . این گونه ، فرآیند آشنا شدن با فضا و حتی حالتی از مداخله است . حالت پیاده روی سرگردان و ادراکی ،روبرو شدن و کشف کردن در مکانهای شهری را ترویج می دهد</a:t>
            </a:r>
          </a:p>
          <a:p>
            <a:pPr marL="114300" indent="0">
              <a:buNone/>
            </a:pPr>
            <a:endParaRPr lang="en-US" dirty="0"/>
          </a:p>
        </p:txBody>
      </p:sp>
    </p:spTree>
    <p:extLst>
      <p:ext uri="{BB962C8B-B14F-4D97-AF65-F5344CB8AC3E}">
        <p14:creationId xmlns:p14="http://schemas.microsoft.com/office/powerpoint/2010/main" val="27640273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buNone/>
            </a:pPr>
            <a:r>
              <a:rPr lang="fa-IR" dirty="0">
                <a:cs typeface="B Yekan" panose="00000400000000000000" pitchFamily="2" charset="-78"/>
              </a:rPr>
              <a:t>با توجه به حالات متفاوت راه رفتن و پیاد ه روی از دیدگاه پدیدار شناختی که پیش درآمدی برای شناخت الگوهای رفتاری است،می توان به یک همپوشانی میان حالات راه رفتن و نوع فعالیت فرد تا حدودی دست یافت . بدین معنا که پیاد ه روی هدفمند برای انجام فعالیتی ضروری حادث می شود ، زیرا فرد در آن مقصد مشخص و نیز فرآیند مشخص دارد . در حالت سرگردانی و یا مفهومی، فرد اضطراری برای انجام فعالیتی خاص ندارد و در نتیجه به فعالیتهای گزینشی تفریحی و اجتماعی روی میآورد . شناخت این عوامل و نیز مؤلفه های مؤثر بر </a:t>
            </a:r>
            <a:r>
              <a:rPr lang="fa-IR" dirty="0" smtClean="0">
                <a:cs typeface="B Yekan" panose="00000400000000000000" pitchFamily="2" charset="-78"/>
              </a:rPr>
              <a:t>پیاده مدار </a:t>
            </a:r>
            <a:r>
              <a:rPr lang="fa-IR" dirty="0">
                <a:cs typeface="B Yekan" panose="00000400000000000000" pitchFamily="2" charset="-78"/>
              </a:rPr>
              <a:t>بودن یک فضا </a:t>
            </a:r>
            <a:r>
              <a:rPr lang="fa-IR" dirty="0" smtClean="0">
                <a:cs typeface="B Yekan" panose="00000400000000000000" pitchFamily="2" charset="-78"/>
              </a:rPr>
              <a:t>می تواند زمینه ساز </a:t>
            </a:r>
            <a:r>
              <a:rPr lang="fa-IR" dirty="0">
                <a:cs typeface="B Yekan" panose="00000400000000000000" pitchFamily="2" charset="-78"/>
              </a:rPr>
              <a:t>ایجاد فضایی مناسب و سرزنده با حاکمیت پیاده در شهرها گردد </a:t>
            </a:r>
            <a:endParaRPr lang="en-US" dirty="0"/>
          </a:p>
        </p:txBody>
      </p:sp>
    </p:spTree>
    <p:extLst>
      <p:ext uri="{BB962C8B-B14F-4D97-AF65-F5344CB8AC3E}">
        <p14:creationId xmlns:p14="http://schemas.microsoft.com/office/powerpoint/2010/main" val="940963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9144000"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041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600" dirty="0">
                <a:cs typeface="B Homa" panose="00000400000000000000" pitchFamily="2" charset="-78"/>
              </a:rPr>
              <a:t>بررسی </a:t>
            </a:r>
            <a:r>
              <a:rPr lang="fa-IR" sz="3600" dirty="0" smtClean="0">
                <a:cs typeface="B Homa" panose="00000400000000000000" pitchFamily="2" charset="-78"/>
              </a:rPr>
              <a:t>مؤلفه های </a:t>
            </a:r>
            <a:r>
              <a:rPr lang="fa-IR" sz="3600" dirty="0">
                <a:cs typeface="B Homa" panose="00000400000000000000" pitchFamily="2" charset="-78"/>
              </a:rPr>
              <a:t>تأثیرگذار بر کیفیات فضایی پیاده را </a:t>
            </a:r>
            <a:r>
              <a:rPr lang="fa-IR" sz="3600" dirty="0" smtClean="0">
                <a:cs typeface="B Homa" panose="00000400000000000000" pitchFamily="2" charset="-78"/>
              </a:rPr>
              <a:t>ه</a:t>
            </a:r>
            <a:r>
              <a:rPr lang="en-US" sz="3600" dirty="0" smtClean="0"/>
              <a:t> </a:t>
            </a:r>
            <a:r>
              <a:rPr lang="fa-IR" sz="3600" dirty="0" smtClean="0">
                <a:cs typeface="B Homa" panose="00000400000000000000" pitchFamily="2" charset="-78"/>
              </a:rPr>
              <a:t>ها</a:t>
            </a:r>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2084839"/>
            <a:ext cx="5486400" cy="3649211"/>
          </a:xfrm>
        </p:spPr>
      </p:pic>
    </p:spTree>
    <p:extLst>
      <p:ext uri="{BB962C8B-B14F-4D97-AF65-F5344CB8AC3E}">
        <p14:creationId xmlns:p14="http://schemas.microsoft.com/office/powerpoint/2010/main" val="39113151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7620000" cy="3352800"/>
          </a:xfrm>
        </p:spPr>
        <p:txBody>
          <a:bodyPr>
            <a:normAutofit/>
          </a:bodyPr>
          <a:lstStyle/>
          <a:p>
            <a:pPr algn="r"/>
            <a:r>
              <a:rPr lang="fa-IR" dirty="0">
                <a:cs typeface="B Yekan" panose="00000400000000000000" pitchFamily="2" charset="-78"/>
              </a:rPr>
              <a:t>سرزندگی: شاید بتوان تنوع و فعالیت پذیری را به عنوان دو مؤلفه تأثیرگذار در سرزندگی فضاهای شهری دانست. یکی از را ههای رسیدن به تنوع، به کار گرفتن نمادهای شهری اند که بر گرفته از کالبد موجود و ارزشهای بافت تعریف می گردند،که به خوانایی مسیر افزوده و آن را به نماد تبدیل می کند. از دیگر عوامل سرزندگی و تنوع پیاد ه را هها، ایجاد کاربریهای متنوع و متناسب با هر سکانس پیاده راه، استقرار کاربر یهای خدماتی که تداوم حضور شهروند را در پی دارد و همچنین استقرار کاربریهای اوقات فراغت ، تنوع مبلمان در طول مسیر و هماهنگی روشنایی مسیر </a:t>
            </a:r>
            <a:r>
              <a:rPr lang="fa-IR" dirty="0" smtClean="0">
                <a:cs typeface="B Yekan" panose="00000400000000000000" pitchFamily="2" charset="-78"/>
              </a:rPr>
              <a:t>بدنه ها </a:t>
            </a:r>
            <a:r>
              <a:rPr lang="fa-IR" dirty="0">
                <a:cs typeface="B Yekan" panose="00000400000000000000" pitchFamily="2" charset="-78"/>
              </a:rPr>
              <a:t>و تأ کید روشنایی روی عناصر و بناهای شاخص می باشد </a:t>
            </a:r>
            <a:endParaRPr lang="en-US" dirty="0"/>
          </a:p>
        </p:txBody>
      </p:sp>
    </p:spTree>
    <p:extLst>
      <p:ext uri="{BB962C8B-B14F-4D97-AF65-F5344CB8AC3E}">
        <p14:creationId xmlns:p14="http://schemas.microsoft.com/office/powerpoint/2010/main" val="38212252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700" y="990601"/>
            <a:ext cx="7605100" cy="5257806"/>
          </a:xfrm>
        </p:spPr>
        <p:txBody>
          <a:bodyPr>
            <a:normAutofit/>
          </a:bodyPr>
          <a:lstStyle/>
          <a:p>
            <a:pPr algn="r" rtl="1"/>
            <a:r>
              <a:rPr lang="fa-IR" dirty="0">
                <a:cs typeface="B Yekan" panose="00000400000000000000" pitchFamily="2" charset="-78"/>
              </a:rPr>
              <a:t>نفوذپذيري: فقط مكا نهايي كه براي مردم قابل دسترسي باشند، به آنها حق انتخاب مي دهند. از آنجا كه نفوذپذيري یکی از عوامل اساسي در دستيابي به مطلوبيت است، بايد در اولين مراحل طراحي پیاده راه </a:t>
            </a:r>
            <a:r>
              <a:rPr lang="fa-IR" dirty="0" smtClean="0">
                <a:cs typeface="B Yekan" panose="00000400000000000000" pitchFamily="2" charset="-78"/>
              </a:rPr>
              <a:t>مورد </a:t>
            </a:r>
            <a:r>
              <a:rPr lang="fa-IR" dirty="0">
                <a:cs typeface="B Yekan" panose="00000400000000000000" pitchFamily="2" charset="-78"/>
              </a:rPr>
              <a:t>توجه قرار </a:t>
            </a:r>
            <a:r>
              <a:rPr lang="fa-IR" dirty="0" smtClean="0">
                <a:cs typeface="B Yekan" panose="00000400000000000000" pitchFamily="2" charset="-78"/>
              </a:rPr>
              <a:t>گيرد يك </a:t>
            </a:r>
            <a:r>
              <a:rPr lang="fa-IR" dirty="0">
                <a:cs typeface="B Yekan" panose="00000400000000000000" pitchFamily="2" charset="-78"/>
              </a:rPr>
              <a:t>عنصر كليدي در مورد قلمروي عمومي، قابليت نفوذپذیری و دسترسي است .اين ماهيت نوعي قدرت از طريق كنترل فضا و دسترسي به آن مي باشد. </a:t>
            </a:r>
            <a:endParaRPr lang="fa-IR" dirty="0" smtClean="0">
              <a:cs typeface="B Yekan" panose="00000400000000000000" pitchFamily="2" charset="-78"/>
            </a:endParaRPr>
          </a:p>
          <a:p>
            <a:pPr algn="r" rtl="1"/>
            <a:r>
              <a:rPr lang="fa-IR" dirty="0">
                <a:cs typeface="B Yekan" panose="00000400000000000000" pitchFamily="2" charset="-78"/>
              </a:rPr>
              <a:t>خوانايي: به طور معمول، بخشي از درجات حق انتخابي كه به وسيله يك مكان عرضه مي گردد با ميزان خوانايي آن ارتباط پيدا مي </a:t>
            </a:r>
            <a:r>
              <a:rPr lang="fa-IR" dirty="0" smtClean="0">
                <a:cs typeface="B Yekan" panose="00000400000000000000" pitchFamily="2" charset="-78"/>
              </a:rPr>
              <a:t>کند</a:t>
            </a:r>
            <a:r>
              <a:rPr lang="fa-IR" dirty="0">
                <a:cs typeface="B Yekan" panose="00000400000000000000" pitchFamily="2" charset="-78"/>
              </a:rPr>
              <a:t>؛ يعني مردم تا چه حد مي توانند به فهم يا درك آن مكان نائل شوندپیاد ه روها عرصه هایی عمومی اند که مي توانند گزينه های متنوعي را براي ارتقایي كفيت زندگي مردم به آنها عرضه دارند .اما مردم موقعي مي توانند از منافع گزينه هايي كه آن </a:t>
            </a:r>
            <a:r>
              <a:rPr lang="fa-IR" dirty="0" smtClean="0">
                <a:cs typeface="B Yekan" panose="00000400000000000000" pitchFamily="2" charset="-78"/>
              </a:rPr>
              <a:t>كیفيت </a:t>
            </a:r>
            <a:r>
              <a:rPr lang="fa-IR" dirty="0">
                <a:cs typeface="B Yekan" panose="00000400000000000000" pitchFamily="2" charset="-78"/>
              </a:rPr>
              <a:t>را عرضه مي دارند، بهره گيرند كه بتوانند سازمان فضايي و آنچه را كه در آنجا مي-گذرد،درك كنند.  </a:t>
            </a:r>
            <a:endParaRPr lang="en-US" dirty="0"/>
          </a:p>
        </p:txBody>
      </p:sp>
    </p:spTree>
    <p:extLst>
      <p:ext uri="{BB962C8B-B14F-4D97-AF65-F5344CB8AC3E}">
        <p14:creationId xmlns:p14="http://schemas.microsoft.com/office/powerpoint/2010/main" val="2911015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700" y="1054101"/>
            <a:ext cx="7605100" cy="5194306"/>
          </a:xfrm>
        </p:spPr>
        <p:txBody>
          <a:bodyPr>
            <a:normAutofit/>
          </a:bodyPr>
          <a:lstStyle/>
          <a:p>
            <a:pPr marL="114300" indent="0" algn="r" rtl="1">
              <a:buNone/>
            </a:pPr>
            <a:r>
              <a:rPr lang="fa-IR" dirty="0">
                <a:cs typeface="B Yekan" panose="00000400000000000000" pitchFamily="2" charset="-78"/>
              </a:rPr>
              <a:t>ایمنی و امنیت:حضور فعال مردم در شهر از عوامل افزایش ایمنی و امنیت در فضاهای شهری است که برای تداوم و بقای حیات آن،ایمنی و امنیت بسیار مؤثر است که در صورت نبود آن، کیفیت شهر افت کرده و معنای شهریت از </a:t>
            </a:r>
            <a:r>
              <a:rPr lang="fa-IR" dirty="0" smtClean="0">
                <a:cs typeface="B Yekan" panose="00000400000000000000" pitchFamily="2" charset="-78"/>
              </a:rPr>
              <a:t>بین       می رود</a:t>
            </a:r>
            <a:r>
              <a:rPr lang="fa-IR" dirty="0">
                <a:cs typeface="B Yekan" panose="00000400000000000000" pitchFamily="2" charset="-78"/>
              </a:rPr>
              <a:t>. در پیاد </a:t>
            </a:r>
            <a:r>
              <a:rPr lang="fa-IR" dirty="0" smtClean="0">
                <a:cs typeface="B Yekan" panose="00000400000000000000" pitchFamily="2" charset="-78"/>
              </a:rPr>
              <a:t>ه را </a:t>
            </a:r>
            <a:r>
              <a:rPr lang="fa-IR" dirty="0">
                <a:cs typeface="B Yekan" panose="00000400000000000000" pitchFamily="2" charset="-78"/>
              </a:rPr>
              <a:t>هها،شهروندان پیاده باید همواره در مقابل خودرو و موتور سیکلت ایمن بوده و تردداینگونه وسایل شدیدًا کنترل </a:t>
            </a:r>
            <a:r>
              <a:rPr lang="fa-IR" dirty="0" smtClean="0">
                <a:cs typeface="B Yekan" panose="00000400000000000000" pitchFamily="2" charset="-78"/>
              </a:rPr>
              <a:t>شود</a:t>
            </a:r>
          </a:p>
          <a:p>
            <a:pPr marL="114300" indent="0" algn="r" rtl="1">
              <a:buNone/>
            </a:pPr>
            <a:r>
              <a:rPr lang="fa-IR" dirty="0" smtClean="0">
                <a:cs typeface="B Yekan" panose="00000400000000000000" pitchFamily="2" charset="-78"/>
              </a:rPr>
              <a:t>شش </a:t>
            </a:r>
            <a:r>
              <a:rPr lang="fa-IR" dirty="0">
                <a:cs typeface="B Yekan" panose="00000400000000000000" pitchFamily="2" charset="-78"/>
              </a:rPr>
              <a:t>ویژگی عام برای محیطهای ایمن و امن عبارتند از </a:t>
            </a:r>
            <a:endParaRPr lang="fa-IR" dirty="0" smtClean="0">
              <a:cs typeface="B Yekan" panose="00000400000000000000" pitchFamily="2" charset="-78"/>
            </a:endParaRPr>
          </a:p>
          <a:p>
            <a:pPr marL="114300" indent="0" algn="r" rtl="1">
              <a:buNone/>
            </a:pPr>
            <a:endParaRPr lang="fa-IR" dirty="0">
              <a:cs typeface="B Yekan" panose="00000400000000000000" pitchFamily="2" charset="-78"/>
            </a:endParaRPr>
          </a:p>
          <a:p>
            <a:pPr marL="114300" indent="0" algn="r" rtl="1">
              <a:buNone/>
            </a:pPr>
            <a:r>
              <a:rPr lang="fa-IR" dirty="0">
                <a:cs typeface="B Yekan" panose="00000400000000000000" pitchFamily="2" charset="-78"/>
              </a:rPr>
              <a:t>•دسترسی و جابجایی آسان،</a:t>
            </a:r>
          </a:p>
          <a:p>
            <a:pPr marL="114300" indent="0" algn="r" rtl="1">
              <a:buNone/>
            </a:pPr>
            <a:r>
              <a:rPr lang="fa-IR" dirty="0">
                <a:cs typeface="B Yekan" panose="00000400000000000000" pitchFamily="2" charset="-78"/>
              </a:rPr>
              <a:t>•ساختار مناسب برای فعالیتهای مختلف،</a:t>
            </a:r>
          </a:p>
          <a:p>
            <a:pPr marL="114300" indent="0" algn="r" rtl="1">
              <a:buNone/>
            </a:pPr>
            <a:r>
              <a:rPr lang="fa-IR" dirty="0">
                <a:cs typeface="B Yekan" panose="00000400000000000000" pitchFamily="2" charset="-78"/>
              </a:rPr>
              <a:t>•امکان نظارت و اشراف برای عموم،</a:t>
            </a:r>
          </a:p>
          <a:p>
            <a:pPr marL="114300" indent="0" algn="r" rtl="1">
              <a:buNone/>
            </a:pPr>
            <a:r>
              <a:rPr lang="fa-IR" dirty="0">
                <a:cs typeface="B Yekan" panose="00000400000000000000" pitchFamily="2" charset="-78"/>
              </a:rPr>
              <a:t>•موجد حس مالکیت ، احترام و مسئولیت،</a:t>
            </a:r>
          </a:p>
          <a:p>
            <a:pPr marL="114300" indent="0" algn="r" rtl="1">
              <a:buNone/>
            </a:pPr>
            <a:r>
              <a:rPr lang="fa-IR" dirty="0">
                <a:cs typeface="B Yekan" panose="00000400000000000000" pitchFamily="2" charset="-78"/>
              </a:rPr>
              <a:t>•دارای تسهیلات حفاظت فیزیکی و </a:t>
            </a:r>
            <a:r>
              <a:rPr lang="fa-IR" dirty="0" smtClean="0">
                <a:cs typeface="B Yekan" panose="00000400000000000000" pitchFamily="2" charset="-78"/>
              </a:rPr>
              <a:t>امنیتی</a:t>
            </a:r>
          </a:p>
          <a:p>
            <a:pPr marL="114300" indent="0" algn="r" rtl="1">
              <a:buNone/>
            </a:pPr>
            <a:r>
              <a:rPr lang="fa-IR" dirty="0" smtClean="0">
                <a:cs typeface="B Yekan" panose="00000400000000000000" pitchFamily="2" charset="-78"/>
              </a:rPr>
              <a:t>•جاری </a:t>
            </a:r>
            <a:r>
              <a:rPr lang="fa-IR" dirty="0">
                <a:cs typeface="B Yekan" panose="00000400000000000000" pitchFamily="2" charset="-78"/>
              </a:rPr>
              <a:t>بودن فعالیتهای انسانی</a:t>
            </a:r>
          </a:p>
          <a:p>
            <a:pPr marL="114300" indent="0" algn="r" rtl="1">
              <a:buNone/>
            </a:pPr>
            <a:endParaRPr lang="fa-IR" dirty="0" smtClean="0">
              <a:cs typeface="B Yekan" panose="00000400000000000000" pitchFamily="2" charset="-78"/>
            </a:endParaRPr>
          </a:p>
          <a:p>
            <a:pPr marL="114300" indent="0" algn="r" rtl="1">
              <a:buNone/>
            </a:pPr>
            <a:endParaRPr lang="en-US" dirty="0"/>
          </a:p>
        </p:txBody>
      </p:sp>
    </p:spTree>
    <p:extLst>
      <p:ext uri="{BB962C8B-B14F-4D97-AF65-F5344CB8AC3E}">
        <p14:creationId xmlns:p14="http://schemas.microsoft.com/office/powerpoint/2010/main" val="17164947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457200"/>
            <a:ext cx="9296400" cy="6286500"/>
          </a:xfrm>
        </p:spPr>
      </p:pic>
    </p:spTree>
    <p:extLst>
      <p:ext uri="{BB962C8B-B14F-4D97-AF65-F5344CB8AC3E}">
        <p14:creationId xmlns:p14="http://schemas.microsoft.com/office/powerpoint/2010/main" val="1379892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600" dirty="0">
                <a:cs typeface="B Homa" panose="00000400000000000000" pitchFamily="2" charset="-78"/>
              </a:rPr>
              <a:t>تحول مبانی زیبایی شناختی طراحی خیابانهای شهری </a:t>
            </a:r>
            <a:endParaRPr lang="en-US" sz="3600" dirty="0"/>
          </a:p>
        </p:txBody>
      </p:sp>
      <p:sp>
        <p:nvSpPr>
          <p:cNvPr id="3" name="Content Placeholder 2"/>
          <p:cNvSpPr>
            <a:spLocks noGrp="1"/>
          </p:cNvSpPr>
          <p:nvPr>
            <p:ph idx="1"/>
          </p:nvPr>
        </p:nvSpPr>
        <p:spPr/>
        <p:txBody>
          <a:bodyPr>
            <a:normAutofit fontScale="92500" lnSpcReduction="10000"/>
          </a:bodyPr>
          <a:lstStyle/>
          <a:p>
            <a:pPr marL="0" marR="0" indent="0" algn="just" rtl="1">
              <a:lnSpc>
                <a:spcPct val="115000"/>
              </a:lnSpc>
              <a:spcBef>
                <a:spcPts val="0"/>
              </a:spcBef>
              <a:spcAft>
                <a:spcPts val="800"/>
              </a:spcAft>
              <a:buNone/>
            </a:pPr>
            <a:r>
              <a:rPr lang="fa-IR" sz="2400" dirty="0">
                <a:ea typeface="Calibri"/>
                <a:cs typeface="B Homa" panose="00000400000000000000" pitchFamily="2" charset="-78"/>
              </a:rPr>
              <a:t> </a:t>
            </a:r>
            <a:r>
              <a:rPr lang="fa-IR" sz="2400" dirty="0" smtClean="0">
                <a:ea typeface="Calibri"/>
                <a:cs typeface="B Homa" panose="00000400000000000000" pitchFamily="2" charset="-78"/>
              </a:rPr>
              <a:t>خیابان </a:t>
            </a:r>
            <a:r>
              <a:rPr lang="ar-SA" sz="2400" dirty="0" smtClean="0">
                <a:ea typeface="Calibri"/>
                <a:cs typeface="B Homa" panose="00000400000000000000" pitchFamily="2" charset="-78"/>
              </a:rPr>
              <a:t>که </a:t>
            </a:r>
            <a:r>
              <a:rPr lang="ar-SA" sz="2400" dirty="0">
                <a:ea typeface="Calibri"/>
                <a:cs typeface="B Homa" panose="00000400000000000000" pitchFamily="2" charset="-78"/>
              </a:rPr>
              <a:t>از کالبد خطی و عملکرد عبوری آن تاثیر می پذیرد مبانی طراحی شهری و معیاری های زیبایی نیز در ارتباط با این عوامل شکل گرفته است از دیر باز ارزشهای کالبدی وهنری </a:t>
            </a:r>
            <a:r>
              <a:rPr lang="ar-SA" sz="2400" dirty="0" smtClean="0">
                <a:ea typeface="Calibri"/>
                <a:cs typeface="B Homa" panose="00000400000000000000" pitchFamily="2" charset="-78"/>
              </a:rPr>
              <a:t>خیابان </a:t>
            </a:r>
            <a:r>
              <a:rPr lang="ar-SA" sz="2400" dirty="0">
                <a:ea typeface="Calibri"/>
                <a:cs typeface="B Homa" panose="00000400000000000000" pitchFamily="2" charset="-78"/>
              </a:rPr>
              <a:t>شهری در قالب مبانی دو مکتب کلاسییسیسم و رومانتیسیسم ارزیابی می باشده است این دو مکتب با معیاری های زیبایی </a:t>
            </a:r>
            <a:r>
              <a:rPr lang="ar-SA" sz="2400" dirty="0" smtClean="0">
                <a:ea typeface="Calibri"/>
                <a:cs typeface="B Homa" panose="00000400000000000000" pitchFamily="2" charset="-78"/>
              </a:rPr>
              <a:t>شناخ</a:t>
            </a:r>
            <a:r>
              <a:rPr lang="fa-IR" sz="2400" dirty="0" smtClean="0">
                <a:ea typeface="Calibri"/>
                <a:cs typeface="B Homa" panose="00000400000000000000" pitchFamily="2" charset="-78"/>
              </a:rPr>
              <a:t>ت</a:t>
            </a:r>
            <a:r>
              <a:rPr lang="ar-SA" sz="2400" dirty="0" smtClean="0">
                <a:ea typeface="Calibri"/>
                <a:cs typeface="B Homa" panose="00000400000000000000" pitchFamily="2" charset="-78"/>
              </a:rPr>
              <a:t>ی </a:t>
            </a:r>
            <a:r>
              <a:rPr lang="ar-SA" sz="2400" dirty="0">
                <a:ea typeface="Calibri"/>
                <a:cs typeface="B Homa" panose="00000400000000000000" pitchFamily="2" charset="-78"/>
              </a:rPr>
              <a:t>کاملا متفاوت ومتاثر از شرایط اجتماعی – سیاسی زمان خود در دوران متمادی ظهور کرده و مورد توجه قرار گرفته اند کلاسیسیم مظهر شکوه و جلال ، تشخیص، اشرافیت، نظم و تمر کز قدرت بوده است و هویت ان حاکی از تسلط حاکمیت اجتماعی است رمانتیسیسم مظهر تنوع فرم بومی بودن و دموکراسی است و هویت آن حاکی از </a:t>
            </a:r>
            <a:r>
              <a:rPr lang="ar-SA" sz="2400" dirty="0" smtClean="0">
                <a:ea typeface="Calibri"/>
                <a:cs typeface="B Homa" panose="00000400000000000000" pitchFamily="2" charset="-78"/>
              </a:rPr>
              <a:t>بسط </a:t>
            </a:r>
            <a:r>
              <a:rPr lang="ar-SA" sz="2400" dirty="0">
                <a:ea typeface="Calibri"/>
                <a:cs typeface="B Homa" panose="00000400000000000000" pitchFamily="2" charset="-78"/>
              </a:rPr>
              <a:t>ارزشهای فردی و گرایشهای شخصی است</a:t>
            </a:r>
            <a:endParaRPr lang="en-US" dirty="0"/>
          </a:p>
        </p:txBody>
      </p:sp>
    </p:spTree>
    <p:extLst>
      <p:ext uri="{BB962C8B-B14F-4D97-AF65-F5344CB8AC3E}">
        <p14:creationId xmlns:p14="http://schemas.microsoft.com/office/powerpoint/2010/main" val="327224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66314"/>
          </a:xfrm>
        </p:spPr>
      </p:pic>
    </p:spTree>
    <p:extLst>
      <p:ext uri="{BB962C8B-B14F-4D97-AF65-F5344CB8AC3E}">
        <p14:creationId xmlns:p14="http://schemas.microsoft.com/office/powerpoint/2010/main" val="30755266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700" y="1075025"/>
            <a:ext cx="7374254" cy="4817775"/>
          </a:xfrm>
        </p:spPr>
        <p:txBody>
          <a:bodyPr>
            <a:noAutofit/>
          </a:bodyPr>
          <a:lstStyle/>
          <a:p>
            <a:pPr marL="114300" indent="0" algn="just" rtl="1">
              <a:buNone/>
            </a:pPr>
            <a:r>
              <a:rPr lang="fa-IR" sz="2200" dirty="0">
                <a:cs typeface="B Yekan" panose="00000400000000000000" pitchFamily="2" charset="-78"/>
              </a:rPr>
              <a:t>مبانی اصلی مکتب کلاسیسیسم که در ادوار مختلف با شدت و ضعفهای متفاوت ظهور کرده است نظم تقارن و پرسپکتیو است نمونه های باستانی این سبک خیابان های طراحی شده در دوران روم باستان است که فضاهای اصلی شهررا به هم پیوندمی دادند در معماری این خیابانها ریتم و ستون از جایگاه ویژ ه ای بر خوردارند نظم تقارن و منو مانبالیسم ارزشهای مطلق زیبایی است که از کلیه زوایا و در همه ی ابعاد مشهود است آخرین باز تابهای سبک نئوکلاسیسیسم در طراحی خیابانهای مربوط به اواخر قرن نوزدهم و خیابانهایی که توسط هوسمان درشهر پاریس احداث گردید دیده می شود . بانی این سبک </a:t>
            </a:r>
            <a:r>
              <a:rPr lang="fa-IR" sz="2200" dirty="0" smtClean="0">
                <a:cs typeface="B Yekan" panose="00000400000000000000" pitchFamily="2" charset="-78"/>
              </a:rPr>
              <a:t>ناشناس </a:t>
            </a:r>
            <a:r>
              <a:rPr lang="fa-IR" sz="2200" dirty="0">
                <a:cs typeface="B Yekan" panose="00000400000000000000" pitchFamily="2" charset="-78"/>
              </a:rPr>
              <a:t>بود که خیابان معروف ریجنتز لندن راطراحی کرده است .</a:t>
            </a:r>
          </a:p>
          <a:p>
            <a:pPr marL="114300" indent="0" algn="just" rtl="1">
              <a:buNone/>
            </a:pPr>
            <a:r>
              <a:rPr lang="fa-IR" sz="2200" dirty="0">
                <a:cs typeface="B Yekan" panose="00000400000000000000" pitchFamily="2" charset="-78"/>
              </a:rPr>
              <a:t>خیابانهای تئاتری ایتالیا و خیابانهای موزه ای آلمان در قرن نوزدهم نیز به پیروی از همین سبک طراحی شده بودند .</a:t>
            </a:r>
          </a:p>
          <a:p>
            <a:pPr marL="114300" indent="0" algn="just" rtl="1">
              <a:buNone/>
            </a:pPr>
            <a:endParaRPr lang="en-US" sz="2200" dirty="0"/>
          </a:p>
        </p:txBody>
      </p:sp>
    </p:spTree>
    <p:extLst>
      <p:ext uri="{BB962C8B-B14F-4D97-AF65-F5344CB8AC3E}">
        <p14:creationId xmlns:p14="http://schemas.microsoft.com/office/powerpoint/2010/main" val="1645218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اهمیت </a:t>
            </a:r>
            <a:r>
              <a:rPr lang="fa-IR" dirty="0">
                <a:cs typeface="B Homa" panose="00000400000000000000" pitchFamily="2" charset="-78"/>
              </a:rPr>
              <a:t>خیابان ها</a:t>
            </a:r>
            <a:endParaRPr lang="en-US" dirty="0"/>
          </a:p>
        </p:txBody>
      </p:sp>
      <p:sp>
        <p:nvSpPr>
          <p:cNvPr id="3" name="Content Placeholder 2"/>
          <p:cNvSpPr>
            <a:spLocks noGrp="1"/>
          </p:cNvSpPr>
          <p:nvPr>
            <p:ph idx="1"/>
          </p:nvPr>
        </p:nvSpPr>
        <p:spPr>
          <a:xfrm>
            <a:off x="484710" y="1481425"/>
            <a:ext cx="8189390" cy="4195481"/>
          </a:xfrm>
        </p:spPr>
        <p:txBody>
          <a:bodyPr>
            <a:noAutofit/>
          </a:bodyPr>
          <a:lstStyle/>
          <a:p>
            <a:pPr marL="114300" indent="0" algn="r" rtl="1">
              <a:buNone/>
            </a:pPr>
            <a:r>
              <a:rPr lang="fa-IR" dirty="0">
                <a:cs typeface="B Yekan" panose="00000400000000000000" pitchFamily="2" charset="-78"/>
              </a:rPr>
              <a:t>1- شناخت کلی از شهرها و محیط های قابل زندگی (محیط پیرامون) تأثیر بسیار زیادی در شناسایی و شناساندن این دید می تواند داشته باشد.</a:t>
            </a:r>
          </a:p>
          <a:p>
            <a:pPr marL="114300" indent="0" algn="r" rtl="1">
              <a:buNone/>
            </a:pPr>
            <a:r>
              <a:rPr lang="fa-IR" dirty="0">
                <a:cs typeface="B Yekan" panose="00000400000000000000" pitchFamily="2" charset="-78"/>
              </a:rPr>
              <a:t>1-ترافیک (جابجایی، دسترسی، حمل و نقل): عبور و مرور، ویژگی های کارکردی، عملکردی موضوع: راه (مسیر)</a:t>
            </a:r>
          </a:p>
          <a:p>
            <a:pPr marL="114300" indent="0" algn="r" rtl="1">
              <a:buNone/>
            </a:pPr>
            <a:r>
              <a:rPr lang="fa-IR" dirty="0">
                <a:cs typeface="B Yekan" panose="00000400000000000000" pitchFamily="2" charset="-78"/>
              </a:rPr>
              <a:t>خیابان: خیابان به عنوان بستر عنصر جابجایی و دسترسی به مقاصد خود تلقی می کنیم.</a:t>
            </a:r>
          </a:p>
          <a:p>
            <a:pPr marL="114300" indent="0" algn="r" rtl="1">
              <a:buNone/>
            </a:pPr>
            <a:r>
              <a:rPr lang="fa-IR" dirty="0">
                <a:cs typeface="B Yekan" panose="00000400000000000000" pitchFamily="2" charset="-78"/>
              </a:rPr>
              <a:t>2- در شکل کلی ساختار شهرها و فضاهای شهری تأثیر زیادی دارد هنگامی که از نظر ساختاری و کالبدی شکل به خیابان ها بدهیم می توان با طراحی و جانمایی خیابان ها و </a:t>
            </a:r>
            <a:r>
              <a:rPr lang="fa-IR" dirty="0" smtClean="0">
                <a:cs typeface="B Yekan" panose="00000400000000000000" pitchFamily="2" charset="-78"/>
              </a:rPr>
              <a:t>همچنین </a:t>
            </a:r>
            <a:r>
              <a:rPr lang="fa-IR" dirty="0">
                <a:cs typeface="B Yekan" panose="00000400000000000000" pitchFamily="2" charset="-78"/>
              </a:rPr>
              <a:t>نوع و </a:t>
            </a:r>
            <a:r>
              <a:rPr lang="fa-IR" dirty="0" smtClean="0">
                <a:cs typeface="B Yekan" panose="00000400000000000000" pitchFamily="2" charset="-78"/>
              </a:rPr>
              <a:t>نحوه </a:t>
            </a:r>
            <a:r>
              <a:rPr lang="fa-IR" dirty="0">
                <a:cs typeface="B Yekan" panose="00000400000000000000" pitchFamily="2" charset="-78"/>
              </a:rPr>
              <a:t>نگرش طراحی می توان درشکل </a:t>
            </a:r>
            <a:r>
              <a:rPr lang="fa-IR" dirty="0" smtClean="0">
                <a:cs typeface="B Yekan" panose="00000400000000000000" pitchFamily="2" charset="-78"/>
              </a:rPr>
              <a:t>گیری </a:t>
            </a:r>
            <a:r>
              <a:rPr lang="fa-IR" dirty="0">
                <a:cs typeface="B Yekan" panose="00000400000000000000" pitchFamily="2" charset="-78"/>
              </a:rPr>
              <a:t>فضای شهری دخیل باشیم.</a:t>
            </a:r>
          </a:p>
          <a:p>
            <a:pPr marL="114300" indent="0" algn="r" rtl="1">
              <a:buNone/>
            </a:pPr>
            <a:r>
              <a:rPr lang="fa-IR" dirty="0">
                <a:cs typeface="B Yekan" panose="00000400000000000000" pitchFamily="2" charset="-78"/>
              </a:rPr>
              <a:t>3-در شکل کلی- ساختار کلی  استخوان بندی فضای شهری تأثیر دارد.( خیابان نقش اساسی در شکل گیری و طراحی فرم فضاهای شهری و شناخت ساختار و استخوان بندی فضای شهری دارد)</a:t>
            </a:r>
          </a:p>
          <a:p>
            <a:pPr marL="114300" indent="0" algn="r" rtl="1">
              <a:buNone/>
            </a:pPr>
            <a:r>
              <a:rPr lang="fa-IR" dirty="0">
                <a:cs typeface="B Yekan" panose="00000400000000000000" pitchFamily="2" charset="-78"/>
              </a:rPr>
              <a:t>4-در فرم کلی و نوع هویت بخشی به فضای شهری تأثیر دارد.  فرم هندسی در جمع بندی کلی میتوان یک تصویر ذهنی از شهرها و فضای شهری داشته باشیم. مثال : شبکه های شطرنجی شکل کلی شطرنجی فرم خیابان ها تأثیر بسیار زیادی در محیط پیرامون دارد</a:t>
            </a:r>
            <a:r>
              <a:rPr lang="fa-IR" dirty="0" smtClean="0">
                <a:cs typeface="B Yekan" panose="00000400000000000000" pitchFamily="2" charset="-78"/>
              </a:rPr>
              <a:t>.</a:t>
            </a:r>
            <a:endParaRPr lang="en-US" dirty="0"/>
          </a:p>
        </p:txBody>
      </p:sp>
    </p:spTree>
    <p:extLst>
      <p:ext uri="{BB962C8B-B14F-4D97-AF65-F5344CB8AC3E}">
        <p14:creationId xmlns:p14="http://schemas.microsoft.com/office/powerpoint/2010/main" val="18088826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7620000" cy="6248400"/>
          </a:xfrm>
        </p:spPr>
        <p:txBody>
          <a:bodyPr/>
          <a:lstStyle/>
          <a:p>
            <a:pPr marL="114300" indent="0">
              <a:buNone/>
            </a:pPr>
            <a:endParaRPr lang="fa-IR" dirty="0">
              <a:cs typeface="B Yekan" panose="00000400000000000000" pitchFamily="2" charset="-78"/>
            </a:endParaRPr>
          </a:p>
          <a:p>
            <a:pPr marL="114300" indent="0" algn="r" rtl="1">
              <a:buNone/>
            </a:pPr>
            <a:r>
              <a:rPr lang="fa-IR" dirty="0">
                <a:cs typeface="B Yekan" panose="00000400000000000000" pitchFamily="2" charset="-78"/>
              </a:rPr>
              <a:t>5- در تحلیل فرم فضای شهری هویت بخشی و میزان خوانایی شهرها نقش مهمی دارد. استخوان بندی کلی فضاهای شهری را می توان با شکل خیابانها بشناسیم.</a:t>
            </a:r>
          </a:p>
          <a:p>
            <a:pPr marL="114300" indent="0" algn="r" rtl="1">
              <a:buNone/>
            </a:pPr>
            <a:r>
              <a:rPr lang="fa-IR" dirty="0">
                <a:cs typeface="B Yekan" panose="00000400000000000000" pitchFamily="2" charset="-78"/>
              </a:rPr>
              <a:t>6- خیابان عرصه بروز فعالیت های اجتماعی و اقتصادی است. شامل رفت و آمدها، گفت وگوها، تبادلات اجتماعی محل خرید و فروش و تبادلات اقتصادی</a:t>
            </a:r>
          </a:p>
          <a:p>
            <a:pPr marL="114300" indent="0" algn="r" rtl="1">
              <a:buNone/>
            </a:pPr>
            <a:r>
              <a:rPr lang="fa-IR" dirty="0">
                <a:cs typeface="B Yekan" panose="00000400000000000000" pitchFamily="2" charset="-78"/>
              </a:rPr>
              <a:t>7-  خیابانهای عمدتاً عرصه طراحی بناها و ساختمانها و کالبد شهرها و فضاهای شهری دارند و جنبه های ظهور و بروز طراحی کالبدی را (معماری- طراحی شهری) در این فضا </a:t>
            </a:r>
            <a:r>
              <a:rPr lang="fa-IR" dirty="0" smtClean="0">
                <a:cs typeface="B Yekan" panose="00000400000000000000" pitchFamily="2" charset="-78"/>
              </a:rPr>
              <a:t>مشاهده </a:t>
            </a:r>
            <a:r>
              <a:rPr lang="fa-IR" dirty="0">
                <a:cs typeface="B Yekan" panose="00000400000000000000" pitchFamily="2" charset="-78"/>
              </a:rPr>
              <a:t>می شود. آثار معماری و تجسم های زیبایی شناسی را در این فضا مشاهده می کنیم.</a:t>
            </a:r>
          </a:p>
          <a:p>
            <a:pPr marL="11430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018" y="3250692"/>
            <a:ext cx="4038600" cy="3150108"/>
          </a:xfrm>
          <a:prstGeom prst="rect">
            <a:avLst/>
          </a:prstGeom>
        </p:spPr>
      </p:pic>
    </p:spTree>
    <p:extLst>
      <p:ext uri="{BB962C8B-B14F-4D97-AF65-F5344CB8AC3E}">
        <p14:creationId xmlns:p14="http://schemas.microsoft.com/office/powerpoint/2010/main" val="146448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2675</Words>
  <Application>Microsoft Office PowerPoint</Application>
  <PresentationFormat>On-screen Show (4:3)</PresentationFormat>
  <Paragraphs>85</Paragraphs>
  <Slides>33</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Arial</vt:lpstr>
      <vt:lpstr>B Homa</vt:lpstr>
      <vt:lpstr>B Yekan</vt:lpstr>
      <vt:lpstr>Calibri</vt:lpstr>
      <vt:lpstr>Calibri Light</vt:lpstr>
      <vt:lpstr>Century Gothic</vt:lpstr>
      <vt:lpstr>Times New Roman</vt:lpstr>
      <vt:lpstr>Wingdings 3</vt:lpstr>
      <vt:lpstr>Office Theme</vt:lpstr>
      <vt:lpstr>Ion</vt:lpstr>
      <vt:lpstr>تحلیل مؤلفه های تأثیرگذار بر بهبود کیفیات فضایی  خیابان ها به منظور افزایش سطح تعاملات اجتماعی </vt:lpstr>
      <vt:lpstr>مقدمه</vt:lpstr>
      <vt:lpstr>PowerPoint Presentation</vt:lpstr>
      <vt:lpstr>PowerPoint Presentation</vt:lpstr>
      <vt:lpstr>تحول مبانی زیبایی شناختی طراحی خیابانهای شهری </vt:lpstr>
      <vt:lpstr>PowerPoint Presentation</vt:lpstr>
      <vt:lpstr>PowerPoint Presentation</vt:lpstr>
      <vt:lpstr>اهمیت خیابان ها</vt:lpstr>
      <vt:lpstr>PowerPoint Presentation</vt:lpstr>
      <vt:lpstr>PowerPoint Presentation</vt:lpstr>
      <vt:lpstr>PowerPoint Presentation</vt:lpstr>
      <vt:lpstr>عناصر خیابان  </vt:lpstr>
      <vt:lpstr>خط اسمان</vt:lpstr>
      <vt:lpstr>PowerPoint Presentation</vt:lpstr>
      <vt:lpstr>خط آسمان شهر های بزرگ جهان</vt:lpstr>
      <vt:lpstr>جداره</vt:lpstr>
      <vt:lpstr>PowerPoint Presentation</vt:lpstr>
      <vt:lpstr>PowerPoint Presentation</vt:lpstr>
      <vt:lpstr>PowerPoint Presentation</vt:lpstr>
      <vt:lpstr>پیاده رو ها</vt:lpstr>
      <vt:lpstr>PowerPoint Presentation</vt:lpstr>
      <vt:lpstr>PowerPoint Presentation</vt:lpstr>
      <vt:lpstr>PowerPoint Presentation</vt:lpstr>
      <vt:lpstr>اندیشه های تأثیرگذار بر پیاد ه راه ها</vt:lpstr>
      <vt:lpstr>PowerPoint Presentation</vt:lpstr>
      <vt:lpstr>الگوهای رفتاری پیاده در فضاهای پیاده مدار</vt:lpstr>
      <vt:lpstr>PowerPoint Presentation</vt:lpstr>
      <vt:lpstr>PowerPoint Presentation</vt:lpstr>
      <vt:lpstr>PowerPoint Presentation</vt:lpstr>
      <vt:lpstr>بررسی مؤلفه های تأثیرگذار بر کیفیات فضایی پیاده را ه ها</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تحلیل مؤلفه های تأثیرگذار بر بهبود کیفیات فضایی  خیابان ها به منظور افزایش سطح تعاملات اجتماعی </dc:title>
  <dc:creator>Mohammad</dc:creator>
  <cp:lastModifiedBy>Mohammad</cp:lastModifiedBy>
  <cp:revision>1</cp:revision>
  <dcterms:created xsi:type="dcterms:W3CDTF">2020-11-09T23:48:39Z</dcterms:created>
  <dcterms:modified xsi:type="dcterms:W3CDTF">2020-11-09T23:52:12Z</dcterms:modified>
</cp:coreProperties>
</file>